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8"/>
  </p:notesMasterIdLst>
  <p:sldIdLst>
    <p:sldId id="301" r:id="rId3"/>
    <p:sldId id="302" r:id="rId4"/>
    <p:sldId id="303" r:id="rId5"/>
    <p:sldId id="257" r:id="rId6"/>
    <p:sldId id="30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Oswald Medium" panose="00000600000000000000" pitchFamily="2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0F863-E168-47D1-A8E3-760704B806C2}">
  <a:tblStyle styleId="{2420F863-E168-47D1-A8E3-760704B80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8" d="100"/>
          <a:sy n="128" d="100"/>
        </p:scale>
        <p:origin x="63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a15def407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1a15def407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a15def407_0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1a15def407_0_1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1a15def407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1a15def407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to actual implementation at this point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1a15def407_0_1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1a15def407_0_1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1a15def407_0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21a15def407_0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1a15def407_0_1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1a15def407_0_1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1a15def407_0_1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1a15def407_0_1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1a15def407_0_2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21a15def407_0_2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1a15def407_0_2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21a15def407_0_2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1a15def407_0_2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21a15def407_0_2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1a15def407_0_2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21a15def407_0_2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21a15def407_0_2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21a15def407_0_2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21a15def407_0_2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21a15def407_0_2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21a15def407_0_2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21a15def407_0_2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21a15def407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21a15def407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21a15def407_0_2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21a15def407_0_2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966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a15def407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a15def407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to solutions from last lesson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135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a15def407_0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1a15def407_0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1a15def407_0_1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1a15def407_0_1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a15def407_0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1a15def407_0_1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a15def407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1a15def407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4627959" y="1875433"/>
            <a:ext cx="38874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720000" y="2131475"/>
            <a:ext cx="3748500" cy="189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863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43998" t="9395" r="37150"/>
          <a:stretch/>
        </p:blipFill>
        <p:spPr>
          <a:xfrm>
            <a:off x="8430826" y="0"/>
            <a:ext cx="7131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18210" y="4536789"/>
            <a:ext cx="1230148" cy="634671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7619050" y="3707600"/>
            <a:ext cx="2336700" cy="2336700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7191010" y="-27960"/>
            <a:ext cx="1230148" cy="634671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1651646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2"/>
          </p:nvPr>
        </p:nvSpPr>
        <p:spPr>
          <a:xfrm>
            <a:off x="5114250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l="47514" t="9395" r="43085"/>
          <a:stretch/>
        </p:blipFill>
        <p:spPr>
          <a:xfrm>
            <a:off x="1924" y="0"/>
            <a:ext cx="3556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7198751" y="4536789"/>
            <a:ext cx="1230148" cy="634671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1651646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4"/>
          </p:nvPr>
        </p:nvSpPr>
        <p:spPr>
          <a:xfrm>
            <a:off x="5114250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635500"/>
            <a:ext cx="9144005" cy="50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SzPts val="6000"/>
            </a:pPr>
            <a:r>
              <a:rPr lang="en-US" dirty="0"/>
              <a:t>Linked Lists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7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Hitesh Boinpally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628650" y="1976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Introducing the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r>
              <a:rPr lang="en" dirty="0"/>
              <a:t>!</a:t>
            </a:r>
            <a:endParaRPr dirty="0"/>
          </a:p>
        </p:txBody>
      </p:sp>
      <p:sp>
        <p:nvSpPr>
          <p:cNvPr id="261" name="Google Shape;26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body" idx="1"/>
          </p:nvPr>
        </p:nvSpPr>
        <p:spPr>
          <a:xfrm>
            <a:off x="628650" y="988225"/>
            <a:ext cx="7209900" cy="166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8686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rgbClr val="868686"/>
                </a:solidFill>
              </a:rPr>
              <a:t>Implemented with chain of linked nodes</a:t>
            </a:r>
            <a:endParaRPr dirty="0">
              <a:solidFill>
                <a:srgbClr val="868686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○"/>
            </a:pPr>
            <a:r>
              <a:rPr lang="en" dirty="0">
                <a:solidFill>
                  <a:srgbClr val="868686"/>
                </a:solidFill>
              </a:rPr>
              <a:t>Keeps reference to its </a:t>
            </a:r>
            <a:r>
              <a:rPr lang="en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front</a:t>
            </a:r>
            <a:r>
              <a:rPr lang="en" dirty="0">
                <a:solidFill>
                  <a:srgbClr val="868686"/>
                </a:solidFill>
              </a:rPr>
              <a:t> as a field</a:t>
            </a:r>
            <a:endParaRPr dirty="0">
              <a:solidFill>
                <a:srgbClr val="868686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868686"/>
              </a:buClr>
              <a:buSzPts val="1400"/>
              <a:buChar char="○"/>
            </a:pPr>
            <a:r>
              <a:rPr lang="en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null</a:t>
            </a:r>
            <a:r>
              <a:rPr lang="en" dirty="0">
                <a:solidFill>
                  <a:srgbClr val="868686"/>
                </a:solidFill>
              </a:rPr>
              <a:t> is the end of the list; if </a:t>
            </a:r>
            <a:r>
              <a:rPr lang="en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front</a:t>
            </a:r>
            <a:r>
              <a:rPr lang="en" dirty="0">
                <a:solidFill>
                  <a:srgbClr val="868686"/>
                </a:solidFill>
              </a:rPr>
              <a:t> is </a:t>
            </a:r>
            <a:r>
              <a:rPr lang="en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null</a:t>
            </a:r>
            <a:r>
              <a:rPr lang="en" dirty="0">
                <a:solidFill>
                  <a:srgbClr val="868686"/>
                </a:solidFill>
              </a:rPr>
              <a:t>, list is empty</a:t>
            </a:r>
            <a:endParaRPr dirty="0">
              <a:solidFill>
                <a:srgbClr val="868686"/>
              </a:solidFill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0" y="2841300"/>
            <a:ext cx="2013000" cy="1693200"/>
          </a:xfrm>
          <a:prstGeom prst="rect">
            <a:avLst/>
          </a:prstGeom>
          <a:solidFill>
            <a:srgbClr val="DFDEF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add(index)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add(index, value)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indexOf(value)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remove(index)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size()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toString()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grpSp>
        <p:nvGrpSpPr>
          <p:cNvPr id="264" name="Google Shape;264;p33"/>
          <p:cNvGrpSpPr/>
          <p:nvPr/>
        </p:nvGrpSpPr>
        <p:grpSpPr>
          <a:xfrm>
            <a:off x="306200" y="2810425"/>
            <a:ext cx="1087500" cy="400200"/>
            <a:chOff x="677975" y="3032750"/>
            <a:chExt cx="1087500" cy="400200"/>
          </a:xfrm>
        </p:grpSpPr>
        <p:sp>
          <p:nvSpPr>
            <p:cNvPr id="265" name="Google Shape;265;p33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33"/>
          <p:cNvSpPr txBox="1"/>
          <p:nvPr/>
        </p:nvSpPr>
        <p:spPr>
          <a:xfrm>
            <a:off x="0" y="2494775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endParaRPr sz="1600" b="1" dirty="0">
              <a:latin typeface="Consolas" panose="020B0609020204030204" pitchFamily="49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p33"/>
          <p:cNvCxnSpPr/>
          <p:nvPr/>
        </p:nvCxnSpPr>
        <p:spPr>
          <a:xfrm rot="10800000" flipH="1">
            <a:off x="1124712" y="2891075"/>
            <a:ext cx="277800" cy="2334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99;p2">
            <a:extLst>
              <a:ext uri="{FF2B5EF4-FFF2-40B4-BE49-F238E27FC236}">
                <a16:creationId xmlns:a16="http://schemas.microsoft.com/office/drawing/2014/main" id="{9897AF28-3AF2-45C7-8629-D702C423FB7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>
            <a:spLocks noGrp="1"/>
          </p:cNvSpPr>
          <p:nvPr>
            <p:ph type="title"/>
          </p:nvPr>
        </p:nvSpPr>
        <p:spPr>
          <a:xfrm>
            <a:off x="628650" y="1976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Introducing the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r>
              <a:rPr lang="en" dirty="0"/>
              <a:t>!</a:t>
            </a:r>
            <a:endParaRPr dirty="0"/>
          </a:p>
        </p:txBody>
      </p:sp>
      <p:sp>
        <p:nvSpPr>
          <p:cNvPr id="275" name="Google Shape;275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76" name="Google Shape;276;p34"/>
          <p:cNvSpPr txBox="1">
            <a:spLocks noGrp="1"/>
          </p:cNvSpPr>
          <p:nvPr>
            <p:ph type="body" idx="1"/>
          </p:nvPr>
        </p:nvSpPr>
        <p:spPr>
          <a:xfrm>
            <a:off x="628650" y="988225"/>
            <a:ext cx="7209900" cy="166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8686"/>
              </a:buClr>
              <a:buSzPts val="1400"/>
              <a:buFont typeface="Calibri"/>
              <a:buChar char="●"/>
            </a:pPr>
            <a:r>
              <a:rPr lang="en-US" dirty="0">
                <a:solidFill>
                  <a:srgbClr val="868686"/>
                </a:solidFill>
              </a:rPr>
              <a:t>Implemented with chain of linked nodes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○"/>
            </a:pPr>
            <a:r>
              <a:rPr lang="en-US" dirty="0">
                <a:solidFill>
                  <a:srgbClr val="868686"/>
                </a:solidFill>
              </a:rPr>
              <a:t>Keeps reference to its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front</a:t>
            </a:r>
            <a:r>
              <a:rPr lang="en-US" dirty="0">
                <a:solidFill>
                  <a:srgbClr val="868686"/>
                </a:solidFill>
              </a:rPr>
              <a:t> as a field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868686"/>
              </a:buClr>
              <a:buSzPts val="1400"/>
              <a:buChar char="○"/>
            </a:pP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null</a:t>
            </a:r>
            <a:r>
              <a:rPr lang="en-US" dirty="0">
                <a:solidFill>
                  <a:srgbClr val="868686"/>
                </a:solidFill>
              </a:rPr>
              <a:t> is the end of the list; if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front</a:t>
            </a:r>
            <a:r>
              <a:rPr lang="en-US" dirty="0">
                <a:solidFill>
                  <a:srgbClr val="868686"/>
                </a:solidFill>
              </a:rPr>
              <a:t> is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null</a:t>
            </a:r>
            <a:r>
              <a:rPr lang="en-US" dirty="0">
                <a:solidFill>
                  <a:srgbClr val="868686"/>
                </a:solidFill>
              </a:rPr>
              <a:t>, list is empty</a:t>
            </a:r>
          </a:p>
        </p:txBody>
      </p:sp>
      <p:graphicFrame>
        <p:nvGraphicFramePr>
          <p:cNvPr id="277" name="Google Shape;277;p34"/>
          <p:cNvGraphicFramePr/>
          <p:nvPr/>
        </p:nvGraphicFramePr>
        <p:xfrm>
          <a:off x="2309425" y="3172913"/>
          <a:ext cx="172075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8" name="Google Shape;278;p34"/>
          <p:cNvSpPr txBox="1"/>
          <p:nvPr/>
        </p:nvSpPr>
        <p:spPr>
          <a:xfrm>
            <a:off x="0" y="2841300"/>
            <a:ext cx="2013000" cy="1693200"/>
          </a:xfrm>
          <a:prstGeom prst="rect">
            <a:avLst/>
          </a:prstGeom>
          <a:solidFill>
            <a:srgbClr val="DFDEF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add(index)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add(index, value)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indexOf(value)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remove(index)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size()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toString()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grpSp>
        <p:nvGrpSpPr>
          <p:cNvPr id="279" name="Google Shape;279;p34"/>
          <p:cNvGrpSpPr/>
          <p:nvPr/>
        </p:nvGrpSpPr>
        <p:grpSpPr>
          <a:xfrm>
            <a:off x="306200" y="2810425"/>
            <a:ext cx="1920913" cy="990707"/>
            <a:chOff x="677975" y="3032750"/>
            <a:chExt cx="1920913" cy="990707"/>
          </a:xfrm>
        </p:grpSpPr>
        <p:sp>
          <p:nvSpPr>
            <p:cNvPr id="280" name="Google Shape;280;p34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nsolas" panose="020B0609020204030204" pitchFamily="49" charset="0"/>
              </a:endParaRPr>
            </a:p>
          </p:txBody>
        </p:sp>
        <p:cxnSp>
          <p:nvCxnSpPr>
            <p:cNvPr id="282" name="Google Shape;282;p34"/>
            <p:cNvCxnSpPr/>
            <p:nvPr/>
          </p:nvCxnSpPr>
          <p:spPr>
            <a:xfrm>
              <a:off x="1618488" y="3219457"/>
              <a:ext cx="980400" cy="804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83" name="Google Shape;283;p34"/>
          <p:cNvSpPr txBox="1"/>
          <p:nvPr/>
        </p:nvSpPr>
        <p:spPr>
          <a:xfrm>
            <a:off x="0" y="2494775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endParaRPr sz="1600" b="1" dirty="0">
              <a:latin typeface="Consolas" panose="020B0609020204030204" pitchFamily="49" charset="0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4"/>
          <p:cNvSpPr txBox="1"/>
          <p:nvPr/>
        </p:nvSpPr>
        <p:spPr>
          <a:xfrm>
            <a:off x="2309425" y="2712375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ListNode</a:t>
            </a:r>
            <a:endParaRPr sz="1600" b="1" dirty="0">
              <a:latin typeface="Consolas" panose="020B0609020204030204" pitchFamily="49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34"/>
          <p:cNvCxnSpPr/>
          <p:nvPr/>
        </p:nvCxnSpPr>
        <p:spPr>
          <a:xfrm rot="10800000" flipH="1">
            <a:off x="3169800" y="3569113"/>
            <a:ext cx="861000" cy="5418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99;p2">
            <a:extLst>
              <a:ext uri="{FF2B5EF4-FFF2-40B4-BE49-F238E27FC236}">
                <a16:creationId xmlns:a16="http://schemas.microsoft.com/office/drawing/2014/main" id="{F1B71B48-948A-4469-8ABF-4F611596F5C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Google Shape;291;p35"/>
          <p:cNvGraphicFramePr/>
          <p:nvPr/>
        </p:nvGraphicFramePr>
        <p:xfrm>
          <a:off x="6978213" y="3199188"/>
          <a:ext cx="172075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628650" y="1976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Introducing the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r>
              <a:rPr lang="en" dirty="0"/>
              <a:t>!</a:t>
            </a:r>
            <a:endParaRPr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body" idx="1"/>
          </p:nvPr>
        </p:nvSpPr>
        <p:spPr>
          <a:xfrm>
            <a:off x="628650" y="988225"/>
            <a:ext cx="7209900" cy="166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8686"/>
              </a:buClr>
              <a:buSzPts val="1400"/>
              <a:buFont typeface="Calibri"/>
              <a:buChar char="●"/>
            </a:pPr>
            <a:r>
              <a:rPr lang="en-US" dirty="0">
                <a:solidFill>
                  <a:srgbClr val="868686"/>
                </a:solidFill>
              </a:rPr>
              <a:t>Implemented with chain of linked nodes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○"/>
            </a:pPr>
            <a:r>
              <a:rPr lang="en-US" dirty="0">
                <a:solidFill>
                  <a:srgbClr val="868686"/>
                </a:solidFill>
              </a:rPr>
              <a:t>Keeps reference to its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front</a:t>
            </a:r>
            <a:r>
              <a:rPr lang="en-US" dirty="0">
                <a:solidFill>
                  <a:srgbClr val="868686"/>
                </a:solidFill>
              </a:rPr>
              <a:t> as a field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868686"/>
              </a:buClr>
              <a:buSzPts val="1400"/>
              <a:buChar char="○"/>
            </a:pP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null</a:t>
            </a:r>
            <a:r>
              <a:rPr lang="en-US" dirty="0">
                <a:solidFill>
                  <a:srgbClr val="868686"/>
                </a:solidFill>
              </a:rPr>
              <a:t> is the end of the list; if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front</a:t>
            </a:r>
            <a:r>
              <a:rPr lang="en-US" dirty="0">
                <a:solidFill>
                  <a:srgbClr val="868686"/>
                </a:solidFill>
              </a:rPr>
              <a:t> is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null</a:t>
            </a:r>
            <a:r>
              <a:rPr lang="en-US" dirty="0">
                <a:solidFill>
                  <a:srgbClr val="868686"/>
                </a:solidFill>
              </a:rPr>
              <a:t>, list is empty</a:t>
            </a:r>
          </a:p>
        </p:txBody>
      </p:sp>
      <p:graphicFrame>
        <p:nvGraphicFramePr>
          <p:cNvPr id="295" name="Google Shape;295;p35"/>
          <p:cNvGraphicFramePr/>
          <p:nvPr/>
        </p:nvGraphicFramePr>
        <p:xfrm>
          <a:off x="4690938" y="3199188"/>
          <a:ext cx="172075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96" name="Google Shape;296;p35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7" name="Google Shape;297;p35"/>
          <p:cNvCxnSpPr/>
          <p:nvPr/>
        </p:nvCxnSpPr>
        <p:spPr>
          <a:xfrm rot="10800000" flipH="1">
            <a:off x="7838600" y="3595388"/>
            <a:ext cx="861000" cy="5418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98" name="Google Shape;298;p35"/>
          <p:cNvGraphicFramePr/>
          <p:nvPr/>
        </p:nvGraphicFramePr>
        <p:xfrm>
          <a:off x="2309425" y="3172913"/>
          <a:ext cx="172075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9" name="Google Shape;299;p35"/>
          <p:cNvSpPr txBox="1"/>
          <p:nvPr/>
        </p:nvSpPr>
        <p:spPr>
          <a:xfrm>
            <a:off x="0" y="2841300"/>
            <a:ext cx="2013000" cy="1693200"/>
          </a:xfrm>
          <a:prstGeom prst="rect">
            <a:avLst/>
          </a:prstGeom>
          <a:solidFill>
            <a:srgbClr val="DFDEF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add(index)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add(index, value)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indexOf(value)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remove(index)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size()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toString()</a:t>
            </a:r>
            <a:endParaRPr sz="1200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grpSp>
        <p:nvGrpSpPr>
          <p:cNvPr id="300" name="Google Shape;300;p35"/>
          <p:cNvGrpSpPr/>
          <p:nvPr/>
        </p:nvGrpSpPr>
        <p:grpSpPr>
          <a:xfrm>
            <a:off x="306200" y="2810425"/>
            <a:ext cx="1920913" cy="990707"/>
            <a:chOff x="677975" y="3032750"/>
            <a:chExt cx="1920913" cy="990707"/>
          </a:xfrm>
        </p:grpSpPr>
        <p:sp>
          <p:nvSpPr>
            <p:cNvPr id="301" name="Google Shape;301;p35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nsolas" panose="020B0609020204030204" pitchFamily="49" charset="0"/>
              </a:endParaRPr>
            </a:p>
          </p:txBody>
        </p:sp>
        <p:cxnSp>
          <p:nvCxnSpPr>
            <p:cNvPr id="303" name="Google Shape;303;p35"/>
            <p:cNvCxnSpPr/>
            <p:nvPr/>
          </p:nvCxnSpPr>
          <p:spPr>
            <a:xfrm>
              <a:off x="1618488" y="3219457"/>
              <a:ext cx="980400" cy="804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04" name="Google Shape;304;p35"/>
          <p:cNvSpPr txBox="1"/>
          <p:nvPr/>
        </p:nvSpPr>
        <p:spPr>
          <a:xfrm>
            <a:off x="0" y="2494775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5"/>
          <p:cNvSpPr txBox="1"/>
          <p:nvPr/>
        </p:nvSpPr>
        <p:spPr>
          <a:xfrm>
            <a:off x="2309425" y="2712375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ListNode</a:t>
            </a:r>
            <a:endParaRPr sz="1600" b="1" dirty="0">
              <a:latin typeface="Consolas" panose="020B0609020204030204" pitchFamily="49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p35"/>
          <p:cNvCxnSpPr/>
          <p:nvPr/>
        </p:nvCxnSpPr>
        <p:spPr>
          <a:xfrm rot="10800000" flipH="1">
            <a:off x="3694000" y="3801275"/>
            <a:ext cx="927000" cy="105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7" name="Google Shape;307;p35"/>
          <p:cNvSpPr txBox="1"/>
          <p:nvPr/>
        </p:nvSpPr>
        <p:spPr>
          <a:xfrm>
            <a:off x="4690950" y="2725513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ListNode</a:t>
            </a:r>
            <a:endParaRPr sz="1600" b="1" dirty="0">
              <a:latin typeface="Consolas" panose="020B0609020204030204" pitchFamily="49" charset="0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5"/>
          <p:cNvSpPr txBox="1"/>
          <p:nvPr/>
        </p:nvSpPr>
        <p:spPr>
          <a:xfrm>
            <a:off x="6978225" y="2725525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ListNode</a:t>
            </a:r>
            <a:endParaRPr sz="1600" b="1" dirty="0">
              <a:latin typeface="Consolas" panose="020B0609020204030204" pitchFamily="49" charset="0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9;p2">
            <a:extLst>
              <a:ext uri="{FF2B5EF4-FFF2-40B4-BE49-F238E27FC236}">
                <a16:creationId xmlns:a16="http://schemas.microsoft.com/office/drawing/2014/main" id="{36A1DAA3-8B01-4CCE-BA2F-F253D96D271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remove(int value)</a:t>
            </a:r>
            <a:r>
              <a:rPr lang="en" sz="3900" dirty="0">
                <a:latin typeface="Consolas" panose="020B0609020204030204" pitchFamily="49" charset="0"/>
              </a:rPr>
              <a:t> </a:t>
            </a:r>
            <a:r>
              <a:rPr lang="en" sz="3900" dirty="0"/>
              <a:t>Visualization</a:t>
            </a:r>
            <a:endParaRPr sz="3900" dirty="0"/>
          </a:p>
        </p:txBody>
      </p:sp>
      <p:sp>
        <p:nvSpPr>
          <p:cNvPr id="751" name="Google Shape;751;p5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B393549D-14C0-4DA8-BECC-8BB3C7F0F0B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60"/>
          <p:cNvSpPr txBox="1">
            <a:spLocks noGrp="1"/>
          </p:cNvSpPr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759" name="Google Shape;759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761" name="Google Shape;761;p60"/>
          <p:cNvPicPr preferRelativeResize="0"/>
          <p:nvPr/>
        </p:nvPicPr>
        <p:blipFill rotWithShape="1">
          <a:blip r:embed="rId3">
            <a:alphaModFix/>
          </a:blip>
          <a:srcRect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62" name="Google Shape;762;p60"/>
          <p:cNvGraphicFramePr/>
          <p:nvPr>
            <p:extLst>
              <p:ext uri="{D42A27DB-BD31-4B8C-83A1-F6EECF244321}">
                <p14:modId xmlns:p14="http://schemas.microsoft.com/office/powerpoint/2010/main" val="899872735"/>
              </p:ext>
            </p:extLst>
          </p:nvPr>
        </p:nvGraphicFramePr>
        <p:xfrm>
          <a:off x="7681463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63" name="Google Shape;763;p60"/>
          <p:cNvGraphicFramePr/>
          <p:nvPr>
            <p:extLst>
              <p:ext uri="{D42A27DB-BD31-4B8C-83A1-F6EECF244321}">
                <p14:modId xmlns:p14="http://schemas.microsoft.com/office/powerpoint/2010/main" val="3269834413"/>
              </p:ext>
            </p:extLst>
          </p:nvPr>
        </p:nvGraphicFramePr>
        <p:xfrm>
          <a:off x="5698988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64" name="Google Shape;764;p60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5" name="Google Shape;765;p60"/>
          <p:cNvCxnSpPr/>
          <p:nvPr/>
        </p:nvCxnSpPr>
        <p:spPr>
          <a:xfrm rot="10800000" flipH="1">
            <a:off x="8327900" y="3559375"/>
            <a:ext cx="674400" cy="5391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66" name="Google Shape;766;p60"/>
          <p:cNvGraphicFramePr/>
          <p:nvPr>
            <p:extLst>
              <p:ext uri="{D42A27DB-BD31-4B8C-83A1-F6EECF244321}">
                <p14:modId xmlns:p14="http://schemas.microsoft.com/office/powerpoint/2010/main" val="559675905"/>
              </p:ext>
            </p:extLst>
          </p:nvPr>
        </p:nvGraphicFramePr>
        <p:xfrm>
          <a:off x="2029475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67" name="Google Shape;767;p60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768" name="Google Shape;768;p60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769" name="Google Shape;769;p60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70" name="Google Shape;770;p60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771" name="Google Shape;771;p60"/>
          <p:cNvCxnSpPr/>
          <p:nvPr/>
        </p:nvCxnSpPr>
        <p:spPr>
          <a:xfrm rot="10800000" flipH="1">
            <a:off x="3026800" y="3791525"/>
            <a:ext cx="700800" cy="105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2" name="Google Shape;772;p60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lang="en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list.remove(-3)</a:t>
            </a:r>
            <a:endParaRPr b="1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cxnSp>
        <p:nvCxnSpPr>
          <p:cNvPr id="773" name="Google Shape;773;p60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74" name="Google Shape;774;p60"/>
          <p:cNvGraphicFramePr/>
          <p:nvPr>
            <p:extLst>
              <p:ext uri="{D42A27DB-BD31-4B8C-83A1-F6EECF244321}">
                <p14:modId xmlns:p14="http://schemas.microsoft.com/office/powerpoint/2010/main" val="1020954013"/>
              </p:ext>
            </p:extLst>
          </p:nvPr>
        </p:nvGraphicFramePr>
        <p:xfrm>
          <a:off x="3829350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75" name="Google Shape;775;p60"/>
          <p:cNvCxnSpPr/>
          <p:nvPr/>
        </p:nvCxnSpPr>
        <p:spPr>
          <a:xfrm rot="10800000" flipH="1">
            <a:off x="4781900" y="3783288"/>
            <a:ext cx="785100" cy="87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99;p2">
            <a:extLst>
              <a:ext uri="{FF2B5EF4-FFF2-40B4-BE49-F238E27FC236}">
                <a16:creationId xmlns:a16="http://schemas.microsoft.com/office/drawing/2014/main" id="{AE651CD3-64E2-4644-B5F8-94E965E0331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1"/>
          <p:cNvSpPr txBox="1">
            <a:spLocks noGrp="1"/>
          </p:cNvSpPr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781" name="Google Shape;781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783" name="Google Shape;783;p61"/>
          <p:cNvPicPr preferRelativeResize="0"/>
          <p:nvPr/>
        </p:nvPicPr>
        <p:blipFill rotWithShape="1">
          <a:blip r:embed="rId3">
            <a:alphaModFix/>
          </a:blip>
          <a:srcRect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4" name="Google Shape;784;p61"/>
          <p:cNvGraphicFramePr/>
          <p:nvPr/>
        </p:nvGraphicFramePr>
        <p:xfrm>
          <a:off x="7681463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85" name="Google Shape;785;p61"/>
          <p:cNvGraphicFramePr/>
          <p:nvPr/>
        </p:nvGraphicFramePr>
        <p:xfrm>
          <a:off x="5698988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86" name="Google Shape;786;p61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7" name="Google Shape;787;p61"/>
          <p:cNvCxnSpPr/>
          <p:nvPr/>
        </p:nvCxnSpPr>
        <p:spPr>
          <a:xfrm rot="10800000" flipH="1">
            <a:off x="8327900" y="3559375"/>
            <a:ext cx="674400" cy="5391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88" name="Google Shape;788;p61"/>
          <p:cNvGraphicFramePr/>
          <p:nvPr/>
        </p:nvGraphicFramePr>
        <p:xfrm>
          <a:off x="2029475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89" name="Google Shape;789;p61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790" name="Google Shape;790;p61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791" name="Google Shape;791;p61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92" name="Google Shape;792;p61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793" name="Google Shape;793;p61"/>
          <p:cNvCxnSpPr/>
          <p:nvPr/>
        </p:nvCxnSpPr>
        <p:spPr>
          <a:xfrm rot="10800000" flipH="1">
            <a:off x="3026800" y="3791525"/>
            <a:ext cx="700800" cy="105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794" name="Google Shape;794;p61"/>
          <p:cNvGrpSpPr/>
          <p:nvPr/>
        </p:nvGrpSpPr>
        <p:grpSpPr>
          <a:xfrm>
            <a:off x="655400" y="3891282"/>
            <a:ext cx="1272313" cy="685393"/>
            <a:chOff x="677975" y="2747557"/>
            <a:chExt cx="1272313" cy="685393"/>
          </a:xfrm>
        </p:grpSpPr>
        <p:sp>
          <p:nvSpPr>
            <p:cNvPr id="795" name="Google Shape;795;p61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curr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796" name="Google Shape;796;p61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97" name="Google Shape;797;p61"/>
            <p:cNvCxnSpPr/>
            <p:nvPr/>
          </p:nvCxnSpPr>
          <p:spPr>
            <a:xfrm rot="10800000" flipH="1">
              <a:off x="1618488" y="2747557"/>
              <a:ext cx="331800" cy="4719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798" name="Google Shape;798;p61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lang="en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list.remove(-3)</a:t>
            </a:r>
            <a:endParaRPr b="1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cxnSp>
        <p:nvCxnSpPr>
          <p:cNvPr id="799" name="Google Shape;799;p61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00" name="Google Shape;800;p61"/>
          <p:cNvGraphicFramePr/>
          <p:nvPr/>
        </p:nvGraphicFramePr>
        <p:xfrm>
          <a:off x="3829350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01" name="Google Shape;801;p61"/>
          <p:cNvCxnSpPr/>
          <p:nvPr/>
        </p:nvCxnSpPr>
        <p:spPr>
          <a:xfrm rot="10800000" flipH="1">
            <a:off x="4781900" y="3783288"/>
            <a:ext cx="785100" cy="87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2" name="Google Shape;802;p61"/>
          <p:cNvSpPr/>
          <p:nvPr/>
        </p:nvSpPr>
        <p:spPr>
          <a:xfrm>
            <a:off x="361050" y="1297125"/>
            <a:ext cx="6744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6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99;p2">
            <a:extLst>
              <a:ext uri="{FF2B5EF4-FFF2-40B4-BE49-F238E27FC236}">
                <a16:creationId xmlns:a16="http://schemas.microsoft.com/office/drawing/2014/main" id="{9BE79F08-03EE-4797-8CB1-632D061DC7C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2"/>
          <p:cNvSpPr txBox="1">
            <a:spLocks noGrp="1"/>
          </p:cNvSpPr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808" name="Google Shape;808;p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810" name="Google Shape;810;p62"/>
          <p:cNvPicPr preferRelativeResize="0"/>
          <p:nvPr/>
        </p:nvPicPr>
        <p:blipFill rotWithShape="1">
          <a:blip r:embed="rId3">
            <a:alphaModFix/>
          </a:blip>
          <a:srcRect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1" name="Google Shape;811;p62"/>
          <p:cNvGraphicFramePr/>
          <p:nvPr/>
        </p:nvGraphicFramePr>
        <p:xfrm>
          <a:off x="7681463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12" name="Google Shape;812;p62"/>
          <p:cNvGraphicFramePr/>
          <p:nvPr/>
        </p:nvGraphicFramePr>
        <p:xfrm>
          <a:off x="5698988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13" name="Google Shape;813;p62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4" name="Google Shape;814;p62"/>
          <p:cNvCxnSpPr/>
          <p:nvPr/>
        </p:nvCxnSpPr>
        <p:spPr>
          <a:xfrm rot="10800000" flipH="1">
            <a:off x="8327900" y="3559375"/>
            <a:ext cx="674400" cy="5391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15" name="Google Shape;815;p62"/>
          <p:cNvGraphicFramePr/>
          <p:nvPr/>
        </p:nvGraphicFramePr>
        <p:xfrm>
          <a:off x="2029475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16" name="Google Shape;816;p62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817" name="Google Shape;817;p62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18" name="Google Shape;818;p62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19" name="Google Shape;819;p62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820" name="Google Shape;820;p62"/>
          <p:cNvCxnSpPr/>
          <p:nvPr/>
        </p:nvCxnSpPr>
        <p:spPr>
          <a:xfrm rot="10800000" flipH="1">
            <a:off x="3026800" y="3791525"/>
            <a:ext cx="700800" cy="105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821" name="Google Shape;821;p62"/>
          <p:cNvGrpSpPr/>
          <p:nvPr/>
        </p:nvGrpSpPr>
        <p:grpSpPr>
          <a:xfrm>
            <a:off x="2480825" y="3900282"/>
            <a:ext cx="1272313" cy="685393"/>
            <a:chOff x="677975" y="2747557"/>
            <a:chExt cx="1272313" cy="685393"/>
          </a:xfrm>
        </p:grpSpPr>
        <p:sp>
          <p:nvSpPr>
            <p:cNvPr id="822" name="Google Shape;822;p62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curr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23" name="Google Shape;823;p62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4" name="Google Shape;824;p62"/>
            <p:cNvCxnSpPr/>
            <p:nvPr/>
          </p:nvCxnSpPr>
          <p:spPr>
            <a:xfrm rot="10800000" flipH="1">
              <a:off x="1618488" y="2747557"/>
              <a:ext cx="331800" cy="4719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825" name="Google Shape;825;p62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lang="en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list.remove(-3)</a:t>
            </a:r>
            <a:endParaRPr b="1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cxnSp>
        <p:nvCxnSpPr>
          <p:cNvPr id="826" name="Google Shape;826;p62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27" name="Google Shape;827;p62"/>
          <p:cNvGraphicFramePr/>
          <p:nvPr/>
        </p:nvGraphicFramePr>
        <p:xfrm>
          <a:off x="3829350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28" name="Google Shape;828;p62"/>
          <p:cNvCxnSpPr/>
          <p:nvPr/>
        </p:nvCxnSpPr>
        <p:spPr>
          <a:xfrm rot="10800000" flipH="1">
            <a:off x="4781900" y="3783288"/>
            <a:ext cx="785100" cy="87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9" name="Google Shape;829;p62"/>
          <p:cNvSpPr/>
          <p:nvPr/>
        </p:nvSpPr>
        <p:spPr>
          <a:xfrm>
            <a:off x="361050" y="1649263"/>
            <a:ext cx="6744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6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99;p2">
            <a:extLst>
              <a:ext uri="{FF2B5EF4-FFF2-40B4-BE49-F238E27FC236}">
                <a16:creationId xmlns:a16="http://schemas.microsoft.com/office/drawing/2014/main" id="{9D560E9A-3F7A-4A85-8244-11C4FBA8427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63"/>
          <p:cNvSpPr txBox="1">
            <a:spLocks noGrp="1"/>
          </p:cNvSpPr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835" name="Google Shape;835;p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837" name="Google Shape;837;p63"/>
          <p:cNvPicPr preferRelativeResize="0"/>
          <p:nvPr/>
        </p:nvPicPr>
        <p:blipFill rotWithShape="1">
          <a:blip r:embed="rId3">
            <a:alphaModFix/>
          </a:blip>
          <a:srcRect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8" name="Google Shape;838;p63"/>
          <p:cNvGraphicFramePr/>
          <p:nvPr/>
        </p:nvGraphicFramePr>
        <p:xfrm>
          <a:off x="7681463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39" name="Google Shape;839;p63"/>
          <p:cNvGraphicFramePr/>
          <p:nvPr/>
        </p:nvGraphicFramePr>
        <p:xfrm>
          <a:off x="5698988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40" name="Google Shape;840;p63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1" name="Google Shape;841;p63"/>
          <p:cNvCxnSpPr/>
          <p:nvPr/>
        </p:nvCxnSpPr>
        <p:spPr>
          <a:xfrm rot="10800000" flipH="1">
            <a:off x="8327900" y="3559375"/>
            <a:ext cx="674400" cy="5391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42" name="Google Shape;842;p63"/>
          <p:cNvGraphicFramePr/>
          <p:nvPr/>
        </p:nvGraphicFramePr>
        <p:xfrm>
          <a:off x="2029475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43" name="Google Shape;843;p63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844" name="Google Shape;844;p63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45" name="Google Shape;845;p63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6" name="Google Shape;846;p63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847" name="Google Shape;847;p63"/>
          <p:cNvCxnSpPr/>
          <p:nvPr/>
        </p:nvCxnSpPr>
        <p:spPr>
          <a:xfrm rot="10800000" flipH="1">
            <a:off x="3026800" y="3791525"/>
            <a:ext cx="700800" cy="105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848" name="Google Shape;848;p63"/>
          <p:cNvGrpSpPr/>
          <p:nvPr/>
        </p:nvGrpSpPr>
        <p:grpSpPr>
          <a:xfrm>
            <a:off x="4373338" y="3900282"/>
            <a:ext cx="1272313" cy="685393"/>
            <a:chOff x="677975" y="2747557"/>
            <a:chExt cx="1272313" cy="685393"/>
          </a:xfrm>
        </p:grpSpPr>
        <p:sp>
          <p:nvSpPr>
            <p:cNvPr id="849" name="Google Shape;849;p63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curr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50" name="Google Shape;850;p63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51" name="Google Shape;851;p63"/>
            <p:cNvCxnSpPr/>
            <p:nvPr/>
          </p:nvCxnSpPr>
          <p:spPr>
            <a:xfrm rot="10800000" flipH="1">
              <a:off x="1618488" y="2747557"/>
              <a:ext cx="331800" cy="4719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852" name="Google Shape;852;p63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lang="en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list.remove(-3)</a:t>
            </a:r>
            <a:endParaRPr b="1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cxnSp>
        <p:nvCxnSpPr>
          <p:cNvPr id="853" name="Google Shape;853;p63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54" name="Google Shape;854;p63"/>
          <p:cNvGraphicFramePr/>
          <p:nvPr/>
        </p:nvGraphicFramePr>
        <p:xfrm>
          <a:off x="3829350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55" name="Google Shape;855;p63"/>
          <p:cNvCxnSpPr/>
          <p:nvPr/>
        </p:nvCxnSpPr>
        <p:spPr>
          <a:xfrm rot="10800000" flipH="1">
            <a:off x="4781900" y="3783288"/>
            <a:ext cx="785100" cy="87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6" name="Google Shape;856;p63"/>
          <p:cNvSpPr/>
          <p:nvPr/>
        </p:nvSpPr>
        <p:spPr>
          <a:xfrm>
            <a:off x="361050" y="1649250"/>
            <a:ext cx="6744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6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99;p2">
            <a:extLst>
              <a:ext uri="{FF2B5EF4-FFF2-40B4-BE49-F238E27FC236}">
                <a16:creationId xmlns:a16="http://schemas.microsoft.com/office/drawing/2014/main" id="{26B5E8D4-3147-437C-9805-556D30F45B5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64"/>
          <p:cNvSpPr txBox="1">
            <a:spLocks noGrp="1"/>
          </p:cNvSpPr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862" name="Google Shape;862;p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864" name="Google Shape;864;p64"/>
          <p:cNvPicPr preferRelativeResize="0"/>
          <p:nvPr/>
        </p:nvPicPr>
        <p:blipFill rotWithShape="1">
          <a:blip r:embed="rId3">
            <a:alphaModFix/>
          </a:blip>
          <a:srcRect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5" name="Google Shape;865;p64"/>
          <p:cNvGraphicFramePr/>
          <p:nvPr/>
        </p:nvGraphicFramePr>
        <p:xfrm>
          <a:off x="7681463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66" name="Google Shape;866;p64"/>
          <p:cNvGraphicFramePr/>
          <p:nvPr/>
        </p:nvGraphicFramePr>
        <p:xfrm>
          <a:off x="5698988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67" name="Google Shape;867;p64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8" name="Google Shape;868;p64"/>
          <p:cNvCxnSpPr/>
          <p:nvPr/>
        </p:nvCxnSpPr>
        <p:spPr>
          <a:xfrm rot="10800000" flipH="1">
            <a:off x="8327900" y="3559375"/>
            <a:ext cx="674400" cy="5391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69" name="Google Shape;869;p64"/>
          <p:cNvGraphicFramePr/>
          <p:nvPr/>
        </p:nvGraphicFramePr>
        <p:xfrm>
          <a:off x="2029475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70" name="Google Shape;870;p64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871" name="Google Shape;871;p64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72" name="Google Shape;872;p64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3" name="Google Shape;873;p64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874" name="Google Shape;874;p64"/>
          <p:cNvCxnSpPr/>
          <p:nvPr/>
        </p:nvCxnSpPr>
        <p:spPr>
          <a:xfrm rot="10800000" flipH="1">
            <a:off x="3026800" y="3791525"/>
            <a:ext cx="700800" cy="105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5" name="Google Shape;875;p64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lang="en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list.remove(-3)</a:t>
            </a:r>
            <a:endParaRPr b="1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cxnSp>
        <p:nvCxnSpPr>
          <p:cNvPr id="876" name="Google Shape;876;p64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77" name="Google Shape;877;p64"/>
          <p:cNvGraphicFramePr/>
          <p:nvPr/>
        </p:nvGraphicFramePr>
        <p:xfrm>
          <a:off x="3829350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78" name="Google Shape;878;p64"/>
          <p:cNvCxnSpPr/>
          <p:nvPr/>
        </p:nvCxnSpPr>
        <p:spPr>
          <a:xfrm rot="10800000" flipH="1">
            <a:off x="4781900" y="3783288"/>
            <a:ext cx="785100" cy="87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9" name="Google Shape;879;p64"/>
          <p:cNvSpPr/>
          <p:nvPr/>
        </p:nvSpPr>
        <p:spPr>
          <a:xfrm>
            <a:off x="452000" y="2234788"/>
            <a:ext cx="6744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6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0" name="Google Shape;880;p64"/>
          <p:cNvGrpSpPr/>
          <p:nvPr/>
        </p:nvGrpSpPr>
        <p:grpSpPr>
          <a:xfrm>
            <a:off x="6332963" y="3900282"/>
            <a:ext cx="1272313" cy="685393"/>
            <a:chOff x="677975" y="2747557"/>
            <a:chExt cx="1272313" cy="685393"/>
          </a:xfrm>
        </p:grpSpPr>
        <p:sp>
          <p:nvSpPr>
            <p:cNvPr id="881" name="Google Shape;881;p64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curr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82" name="Google Shape;882;p64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3" name="Google Shape;883;p64"/>
            <p:cNvCxnSpPr/>
            <p:nvPr/>
          </p:nvCxnSpPr>
          <p:spPr>
            <a:xfrm rot="10800000" flipH="1">
              <a:off x="1618488" y="2747557"/>
              <a:ext cx="331800" cy="4719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5" name="Google Shape;99;p2">
            <a:extLst>
              <a:ext uri="{FF2B5EF4-FFF2-40B4-BE49-F238E27FC236}">
                <a16:creationId xmlns:a16="http://schemas.microsoft.com/office/drawing/2014/main" id="{C1709F79-7A2E-4338-9853-80706E4C50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5"/>
          <p:cNvSpPr txBox="1">
            <a:spLocks noGrp="1"/>
          </p:cNvSpPr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889" name="Google Shape;889;p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891" name="Google Shape;891;p65"/>
          <p:cNvPicPr preferRelativeResize="0"/>
          <p:nvPr/>
        </p:nvPicPr>
        <p:blipFill rotWithShape="1">
          <a:blip r:embed="rId3">
            <a:alphaModFix/>
          </a:blip>
          <a:srcRect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2" name="Google Shape;892;p65"/>
          <p:cNvGraphicFramePr/>
          <p:nvPr/>
        </p:nvGraphicFramePr>
        <p:xfrm>
          <a:off x="7681463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93" name="Google Shape;893;p65"/>
          <p:cNvGraphicFramePr/>
          <p:nvPr/>
        </p:nvGraphicFramePr>
        <p:xfrm>
          <a:off x="5698988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94" name="Google Shape;894;p65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5" name="Google Shape;895;p65"/>
          <p:cNvCxnSpPr/>
          <p:nvPr/>
        </p:nvCxnSpPr>
        <p:spPr>
          <a:xfrm rot="10800000" flipH="1">
            <a:off x="8327900" y="3559375"/>
            <a:ext cx="674400" cy="5391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96" name="Google Shape;896;p65"/>
          <p:cNvGraphicFramePr/>
          <p:nvPr/>
        </p:nvGraphicFramePr>
        <p:xfrm>
          <a:off x="2029475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97" name="Google Shape;897;p65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898" name="Google Shape;898;p65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99" name="Google Shape;899;p65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00" name="Google Shape;900;p65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901" name="Google Shape;901;p65"/>
          <p:cNvCxnSpPr/>
          <p:nvPr/>
        </p:nvCxnSpPr>
        <p:spPr>
          <a:xfrm rot="10800000" flipH="1">
            <a:off x="3026800" y="3791525"/>
            <a:ext cx="700800" cy="105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2" name="Google Shape;902;p65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lang="en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list.remove(-3)</a:t>
            </a:r>
            <a:endParaRPr b="1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cxnSp>
        <p:nvCxnSpPr>
          <p:cNvPr id="903" name="Google Shape;903;p65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04" name="Google Shape;904;p65"/>
          <p:cNvGraphicFramePr/>
          <p:nvPr/>
        </p:nvGraphicFramePr>
        <p:xfrm>
          <a:off x="3829350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05" name="Google Shape;905;p65"/>
          <p:cNvCxnSpPr/>
          <p:nvPr/>
        </p:nvCxnSpPr>
        <p:spPr>
          <a:xfrm rot="10800000" flipH="1">
            <a:off x="4781900" y="3783288"/>
            <a:ext cx="785100" cy="8700"/>
          </a:xfrm>
          <a:prstGeom prst="straightConnector1">
            <a:avLst/>
          </a:prstGeom>
          <a:noFill/>
          <a:ln w="28575" cap="flat" cmpd="sng">
            <a:solidFill>
              <a:srgbClr val="31933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6" name="Google Shape;906;p65"/>
          <p:cNvSpPr/>
          <p:nvPr/>
        </p:nvSpPr>
        <p:spPr>
          <a:xfrm>
            <a:off x="452000" y="2234788"/>
            <a:ext cx="6744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6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7" name="Google Shape;907;p65"/>
          <p:cNvGrpSpPr/>
          <p:nvPr/>
        </p:nvGrpSpPr>
        <p:grpSpPr>
          <a:xfrm>
            <a:off x="6332963" y="3900282"/>
            <a:ext cx="1272313" cy="685393"/>
            <a:chOff x="677975" y="2747557"/>
            <a:chExt cx="1272313" cy="685393"/>
          </a:xfrm>
        </p:grpSpPr>
        <p:sp>
          <p:nvSpPr>
            <p:cNvPr id="908" name="Google Shape;908;p65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curr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909" name="Google Shape;909;p65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10" name="Google Shape;910;p65"/>
            <p:cNvCxnSpPr/>
            <p:nvPr/>
          </p:nvCxnSpPr>
          <p:spPr>
            <a:xfrm rot="10800000" flipH="1">
              <a:off x="1618488" y="2747557"/>
              <a:ext cx="331800" cy="4719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911" name="Google Shape;911;p65"/>
          <p:cNvSpPr txBox="1"/>
          <p:nvPr/>
        </p:nvSpPr>
        <p:spPr>
          <a:xfrm>
            <a:off x="5341675" y="2450800"/>
            <a:ext cx="216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the reference we need to change!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2" name="Google Shape;912;p65"/>
          <p:cNvCxnSpPr/>
          <p:nvPr/>
        </p:nvCxnSpPr>
        <p:spPr>
          <a:xfrm flipH="1">
            <a:off x="5323575" y="3044675"/>
            <a:ext cx="252300" cy="63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Google Shape;99;p2">
            <a:extLst>
              <a:ext uri="{FF2B5EF4-FFF2-40B4-BE49-F238E27FC236}">
                <a16:creationId xmlns:a16="http://schemas.microsoft.com/office/drawing/2014/main" id="{8851E78D-95E4-4784-997A-F45C5E2C6DE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/>
              <a:t>Linked Nodes 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Linked Lists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  <a:endParaRPr lang="en-US" sz="2250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6"/>
          <p:cNvSpPr txBox="1">
            <a:spLocks noGrp="1"/>
          </p:cNvSpPr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918" name="Google Shape;918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920" name="Google Shape;920;p66"/>
          <p:cNvPicPr preferRelativeResize="0"/>
          <p:nvPr/>
        </p:nvPicPr>
        <p:blipFill rotWithShape="1">
          <a:blip r:embed="rId3">
            <a:alphaModFix/>
          </a:blip>
          <a:srcRect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21" name="Google Shape;921;p66"/>
          <p:cNvGraphicFramePr/>
          <p:nvPr/>
        </p:nvGraphicFramePr>
        <p:xfrm>
          <a:off x="7681463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2" name="Google Shape;922;p66"/>
          <p:cNvGraphicFramePr/>
          <p:nvPr/>
        </p:nvGraphicFramePr>
        <p:xfrm>
          <a:off x="5698988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23" name="Google Shape;923;p66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4" name="Google Shape;924;p66"/>
          <p:cNvCxnSpPr/>
          <p:nvPr/>
        </p:nvCxnSpPr>
        <p:spPr>
          <a:xfrm rot="10800000" flipH="1">
            <a:off x="8327900" y="3559375"/>
            <a:ext cx="674400" cy="5391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25" name="Google Shape;925;p66"/>
          <p:cNvGraphicFramePr/>
          <p:nvPr/>
        </p:nvGraphicFramePr>
        <p:xfrm>
          <a:off x="2029475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26" name="Google Shape;926;p66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927" name="Google Shape;927;p66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928" name="Google Shape;928;p66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29" name="Google Shape;929;p66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930" name="Google Shape;930;p66"/>
          <p:cNvCxnSpPr/>
          <p:nvPr/>
        </p:nvCxnSpPr>
        <p:spPr>
          <a:xfrm rot="10800000" flipH="1">
            <a:off x="3026800" y="3791525"/>
            <a:ext cx="700800" cy="105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1" name="Google Shape;931;p66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lang="en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list.remove(-3)</a:t>
            </a:r>
            <a:endParaRPr b="1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cxnSp>
        <p:nvCxnSpPr>
          <p:cNvPr id="932" name="Google Shape;932;p66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33" name="Google Shape;933;p66"/>
          <p:cNvGraphicFramePr/>
          <p:nvPr/>
        </p:nvGraphicFramePr>
        <p:xfrm>
          <a:off x="3829350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34" name="Google Shape;934;p66"/>
          <p:cNvCxnSpPr/>
          <p:nvPr/>
        </p:nvCxnSpPr>
        <p:spPr>
          <a:xfrm rot="10800000" flipH="1">
            <a:off x="4781900" y="3783288"/>
            <a:ext cx="785100" cy="8700"/>
          </a:xfrm>
          <a:prstGeom prst="straightConnector1">
            <a:avLst/>
          </a:prstGeom>
          <a:noFill/>
          <a:ln w="28575" cap="flat" cmpd="sng">
            <a:solidFill>
              <a:srgbClr val="31933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5" name="Google Shape;935;p66"/>
          <p:cNvSpPr/>
          <p:nvPr/>
        </p:nvSpPr>
        <p:spPr>
          <a:xfrm>
            <a:off x="452000" y="1868688"/>
            <a:ext cx="6744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6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6" name="Google Shape;936;p66"/>
          <p:cNvGrpSpPr/>
          <p:nvPr/>
        </p:nvGrpSpPr>
        <p:grpSpPr>
          <a:xfrm>
            <a:off x="4294688" y="3936945"/>
            <a:ext cx="1272313" cy="685393"/>
            <a:chOff x="677975" y="2747557"/>
            <a:chExt cx="1272313" cy="685393"/>
          </a:xfrm>
        </p:grpSpPr>
        <p:sp>
          <p:nvSpPr>
            <p:cNvPr id="937" name="Google Shape;937;p66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curr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938" name="Google Shape;938;p66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39" name="Google Shape;939;p66"/>
            <p:cNvCxnSpPr/>
            <p:nvPr/>
          </p:nvCxnSpPr>
          <p:spPr>
            <a:xfrm rot="10800000" flipH="1">
              <a:off x="1618488" y="2747557"/>
              <a:ext cx="331800" cy="4719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940" name="Google Shape;940;p66"/>
          <p:cNvSpPr txBox="1"/>
          <p:nvPr/>
        </p:nvSpPr>
        <p:spPr>
          <a:xfrm>
            <a:off x="5341675" y="2450800"/>
            <a:ext cx="216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the reference we need to change!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1" name="Google Shape;941;p66"/>
          <p:cNvCxnSpPr/>
          <p:nvPr/>
        </p:nvCxnSpPr>
        <p:spPr>
          <a:xfrm flipH="1">
            <a:off x="5323575" y="3044675"/>
            <a:ext cx="252300" cy="63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Google Shape;99;p2">
            <a:extLst>
              <a:ext uri="{FF2B5EF4-FFF2-40B4-BE49-F238E27FC236}">
                <a16:creationId xmlns:a16="http://schemas.microsoft.com/office/drawing/2014/main" id="{89FF7EF1-69DB-47AA-BC29-1D1F860D483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200"/>
            <a:ext cx="5323575" cy="27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67"/>
          <p:cNvSpPr txBox="1">
            <a:spLocks noGrp="1"/>
          </p:cNvSpPr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✅ With “Stopping One Early” ✅</a:t>
            </a:r>
            <a:endParaRPr sz="2500"/>
          </a:p>
        </p:txBody>
      </p:sp>
      <p:sp>
        <p:nvSpPr>
          <p:cNvPr id="948" name="Google Shape;948;p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950" name="Google Shape;950;p67"/>
          <p:cNvGraphicFramePr/>
          <p:nvPr/>
        </p:nvGraphicFramePr>
        <p:xfrm>
          <a:off x="7681463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51" name="Google Shape;951;p67"/>
          <p:cNvGraphicFramePr/>
          <p:nvPr/>
        </p:nvGraphicFramePr>
        <p:xfrm>
          <a:off x="5698988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52" name="Google Shape;952;p67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3" name="Google Shape;953;p67"/>
          <p:cNvCxnSpPr/>
          <p:nvPr/>
        </p:nvCxnSpPr>
        <p:spPr>
          <a:xfrm rot="10800000" flipH="1">
            <a:off x="8327900" y="3559375"/>
            <a:ext cx="674400" cy="5391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54" name="Google Shape;954;p67"/>
          <p:cNvGraphicFramePr/>
          <p:nvPr/>
        </p:nvGraphicFramePr>
        <p:xfrm>
          <a:off x="2029475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55" name="Google Shape;955;p67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956" name="Google Shape;956;p67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957" name="Google Shape;957;p67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58" name="Google Shape;958;p67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959" name="Google Shape;959;p67"/>
          <p:cNvCxnSpPr/>
          <p:nvPr/>
        </p:nvCxnSpPr>
        <p:spPr>
          <a:xfrm rot="10800000" flipH="1">
            <a:off x="3026800" y="3791525"/>
            <a:ext cx="700800" cy="105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0" name="Google Shape;960;p67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lang="en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list.remove(-3)</a:t>
            </a:r>
            <a:endParaRPr b="1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cxnSp>
        <p:nvCxnSpPr>
          <p:cNvPr id="961" name="Google Shape;961;p67"/>
          <p:cNvCxnSpPr/>
          <p:nvPr/>
        </p:nvCxnSpPr>
        <p:spPr>
          <a:xfrm flipH="1">
            <a:off x="5341675" y="558500"/>
            <a:ext cx="5100" cy="223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62" name="Google Shape;962;p67"/>
          <p:cNvGraphicFramePr/>
          <p:nvPr/>
        </p:nvGraphicFramePr>
        <p:xfrm>
          <a:off x="3829350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63" name="Google Shape;963;p67"/>
          <p:cNvCxnSpPr/>
          <p:nvPr/>
        </p:nvCxnSpPr>
        <p:spPr>
          <a:xfrm rot="10800000" flipH="1">
            <a:off x="4781900" y="3783288"/>
            <a:ext cx="785100" cy="8700"/>
          </a:xfrm>
          <a:prstGeom prst="straightConnector1">
            <a:avLst/>
          </a:prstGeom>
          <a:noFill/>
          <a:ln w="28575" cap="flat" cmpd="sng">
            <a:solidFill>
              <a:srgbClr val="31933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4" name="Google Shape;964;p67"/>
          <p:cNvSpPr txBox="1"/>
          <p:nvPr/>
        </p:nvSpPr>
        <p:spPr>
          <a:xfrm>
            <a:off x="5341675" y="2450800"/>
            <a:ext cx="216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the reference we need to change!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5" name="Google Shape;965;p67"/>
          <p:cNvCxnSpPr/>
          <p:nvPr/>
        </p:nvCxnSpPr>
        <p:spPr>
          <a:xfrm flipH="1">
            <a:off x="5323575" y="3044675"/>
            <a:ext cx="252300" cy="63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99;p2">
            <a:extLst>
              <a:ext uri="{FF2B5EF4-FFF2-40B4-BE49-F238E27FC236}">
                <a16:creationId xmlns:a16="http://schemas.microsoft.com/office/drawing/2014/main" id="{4F3350C6-AD42-4CF3-8F92-984EAAB6CE2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200"/>
            <a:ext cx="5323575" cy="27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aphicFrame>
        <p:nvGraphicFramePr>
          <p:cNvPr id="973" name="Google Shape;973;p68"/>
          <p:cNvGraphicFramePr/>
          <p:nvPr/>
        </p:nvGraphicFramePr>
        <p:xfrm>
          <a:off x="7681463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4" name="Google Shape;974;p68"/>
          <p:cNvGraphicFramePr/>
          <p:nvPr/>
        </p:nvGraphicFramePr>
        <p:xfrm>
          <a:off x="5698988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75" name="Google Shape;975;p68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6" name="Google Shape;976;p68"/>
          <p:cNvCxnSpPr/>
          <p:nvPr/>
        </p:nvCxnSpPr>
        <p:spPr>
          <a:xfrm rot="10800000" flipH="1">
            <a:off x="8327900" y="3559375"/>
            <a:ext cx="674400" cy="5391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77" name="Google Shape;977;p68"/>
          <p:cNvGraphicFramePr/>
          <p:nvPr/>
        </p:nvGraphicFramePr>
        <p:xfrm>
          <a:off x="2029475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78" name="Google Shape;978;p68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979" name="Google Shape;979;p68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980" name="Google Shape;980;p68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1" name="Google Shape;981;p68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982" name="Google Shape;982;p68"/>
          <p:cNvCxnSpPr/>
          <p:nvPr/>
        </p:nvCxnSpPr>
        <p:spPr>
          <a:xfrm rot="10800000" flipH="1">
            <a:off x="3026800" y="3791525"/>
            <a:ext cx="700800" cy="105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3" name="Google Shape;983;p68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lang="en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list.remove(-3)</a:t>
            </a:r>
            <a:endParaRPr b="1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cxnSp>
        <p:nvCxnSpPr>
          <p:cNvPr id="984" name="Google Shape;984;p68"/>
          <p:cNvCxnSpPr/>
          <p:nvPr/>
        </p:nvCxnSpPr>
        <p:spPr>
          <a:xfrm flipH="1">
            <a:off x="5341675" y="558500"/>
            <a:ext cx="5100" cy="223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85" name="Google Shape;985;p68"/>
          <p:cNvGraphicFramePr/>
          <p:nvPr/>
        </p:nvGraphicFramePr>
        <p:xfrm>
          <a:off x="3829350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86" name="Google Shape;986;p68"/>
          <p:cNvCxnSpPr/>
          <p:nvPr/>
        </p:nvCxnSpPr>
        <p:spPr>
          <a:xfrm rot="10800000" flipH="1">
            <a:off x="4781900" y="3783288"/>
            <a:ext cx="785100" cy="8700"/>
          </a:xfrm>
          <a:prstGeom prst="straightConnector1">
            <a:avLst/>
          </a:prstGeom>
          <a:noFill/>
          <a:ln w="28575" cap="flat" cmpd="sng">
            <a:solidFill>
              <a:srgbClr val="31933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987" name="Google Shape;987;p68"/>
          <p:cNvGrpSpPr/>
          <p:nvPr/>
        </p:nvGrpSpPr>
        <p:grpSpPr>
          <a:xfrm>
            <a:off x="2493113" y="3941945"/>
            <a:ext cx="1272313" cy="685393"/>
            <a:chOff x="677975" y="2747557"/>
            <a:chExt cx="1272313" cy="685393"/>
          </a:xfrm>
        </p:grpSpPr>
        <p:sp>
          <p:nvSpPr>
            <p:cNvPr id="988" name="Google Shape;988;p68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curr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989" name="Google Shape;989;p68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0" name="Google Shape;990;p68"/>
            <p:cNvCxnSpPr/>
            <p:nvPr/>
          </p:nvCxnSpPr>
          <p:spPr>
            <a:xfrm rot="10800000" flipH="1">
              <a:off x="1618488" y="2747557"/>
              <a:ext cx="331800" cy="4719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991" name="Google Shape;991;p68"/>
          <p:cNvSpPr/>
          <p:nvPr/>
        </p:nvSpPr>
        <p:spPr>
          <a:xfrm>
            <a:off x="361050" y="1567088"/>
            <a:ext cx="6744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6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8"/>
          <p:cNvSpPr txBox="1"/>
          <p:nvPr/>
        </p:nvSpPr>
        <p:spPr>
          <a:xfrm>
            <a:off x="5341675" y="2450800"/>
            <a:ext cx="216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the reference we need to change!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3" name="Google Shape;993;p68"/>
          <p:cNvCxnSpPr/>
          <p:nvPr/>
        </p:nvCxnSpPr>
        <p:spPr>
          <a:xfrm flipH="1">
            <a:off x="5323575" y="3044675"/>
            <a:ext cx="252300" cy="63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4" name="Google Shape;994;p68"/>
          <p:cNvSpPr txBox="1">
            <a:spLocks noGrp="1"/>
          </p:cNvSpPr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✅ With “Stopping One Early” ✅</a:t>
            </a:r>
            <a:endParaRPr sz="2500"/>
          </a:p>
        </p:txBody>
      </p:sp>
      <p:sp>
        <p:nvSpPr>
          <p:cNvPr id="27" name="Google Shape;99;p2">
            <a:extLst>
              <a:ext uri="{FF2B5EF4-FFF2-40B4-BE49-F238E27FC236}">
                <a16:creationId xmlns:a16="http://schemas.microsoft.com/office/drawing/2014/main" id="{DDE8903E-7976-4C8A-BE62-64D311839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200"/>
            <a:ext cx="5323575" cy="27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aphicFrame>
        <p:nvGraphicFramePr>
          <p:cNvPr id="1002" name="Google Shape;1002;p69"/>
          <p:cNvGraphicFramePr/>
          <p:nvPr/>
        </p:nvGraphicFramePr>
        <p:xfrm>
          <a:off x="7681463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03" name="Google Shape;1003;p69"/>
          <p:cNvGraphicFramePr/>
          <p:nvPr/>
        </p:nvGraphicFramePr>
        <p:xfrm>
          <a:off x="5698988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04" name="Google Shape;1004;p69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5" name="Google Shape;1005;p69"/>
          <p:cNvCxnSpPr/>
          <p:nvPr/>
        </p:nvCxnSpPr>
        <p:spPr>
          <a:xfrm rot="10800000" flipH="1">
            <a:off x="8327900" y="3559375"/>
            <a:ext cx="674400" cy="5391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006" name="Google Shape;1006;p69"/>
          <p:cNvGraphicFramePr/>
          <p:nvPr/>
        </p:nvGraphicFramePr>
        <p:xfrm>
          <a:off x="2029475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07" name="Google Shape;1007;p69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1008" name="Google Shape;1008;p69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1009" name="Google Shape;1009;p69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10" name="Google Shape;1010;p69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1011" name="Google Shape;1011;p69"/>
          <p:cNvCxnSpPr/>
          <p:nvPr/>
        </p:nvCxnSpPr>
        <p:spPr>
          <a:xfrm rot="10800000" flipH="1">
            <a:off x="3026800" y="3791525"/>
            <a:ext cx="700800" cy="105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2" name="Google Shape;1012;p69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lang="en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list.remove(-3)</a:t>
            </a:r>
            <a:endParaRPr b="1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cxnSp>
        <p:nvCxnSpPr>
          <p:cNvPr id="1013" name="Google Shape;1013;p69"/>
          <p:cNvCxnSpPr/>
          <p:nvPr/>
        </p:nvCxnSpPr>
        <p:spPr>
          <a:xfrm flipH="1">
            <a:off x="5341675" y="558500"/>
            <a:ext cx="5100" cy="223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014" name="Google Shape;1014;p69"/>
          <p:cNvGraphicFramePr/>
          <p:nvPr/>
        </p:nvGraphicFramePr>
        <p:xfrm>
          <a:off x="3829350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15" name="Google Shape;1015;p69"/>
          <p:cNvCxnSpPr/>
          <p:nvPr/>
        </p:nvCxnSpPr>
        <p:spPr>
          <a:xfrm rot="10800000" flipH="1">
            <a:off x="4781900" y="3783288"/>
            <a:ext cx="785100" cy="8700"/>
          </a:xfrm>
          <a:prstGeom prst="straightConnector1">
            <a:avLst/>
          </a:prstGeom>
          <a:noFill/>
          <a:ln w="28575" cap="flat" cmpd="sng">
            <a:solidFill>
              <a:srgbClr val="31933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16" name="Google Shape;1016;p69"/>
          <p:cNvGrpSpPr/>
          <p:nvPr/>
        </p:nvGrpSpPr>
        <p:grpSpPr>
          <a:xfrm>
            <a:off x="2493113" y="3941945"/>
            <a:ext cx="1272313" cy="685393"/>
            <a:chOff x="677975" y="2747557"/>
            <a:chExt cx="1272313" cy="685393"/>
          </a:xfrm>
        </p:grpSpPr>
        <p:sp>
          <p:nvSpPr>
            <p:cNvPr id="1017" name="Google Shape;1017;p69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curr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1018" name="Google Shape;1018;p69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19" name="Google Shape;1019;p69"/>
            <p:cNvCxnSpPr/>
            <p:nvPr/>
          </p:nvCxnSpPr>
          <p:spPr>
            <a:xfrm rot="10800000" flipH="1">
              <a:off x="1618488" y="2747557"/>
              <a:ext cx="331800" cy="4719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20" name="Google Shape;1020;p69"/>
          <p:cNvSpPr/>
          <p:nvPr/>
        </p:nvSpPr>
        <p:spPr>
          <a:xfrm>
            <a:off x="361050" y="2152588"/>
            <a:ext cx="6744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6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69"/>
          <p:cNvSpPr txBox="1"/>
          <p:nvPr/>
        </p:nvSpPr>
        <p:spPr>
          <a:xfrm>
            <a:off x="5341675" y="2450800"/>
            <a:ext cx="216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the reference we need to change!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2" name="Google Shape;1022;p69"/>
          <p:cNvCxnSpPr/>
          <p:nvPr/>
        </p:nvCxnSpPr>
        <p:spPr>
          <a:xfrm flipH="1">
            <a:off x="5323575" y="3044675"/>
            <a:ext cx="252300" cy="63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23" name="Google Shape;1023;p69"/>
          <p:cNvSpPr txBox="1">
            <a:spLocks noGrp="1"/>
          </p:cNvSpPr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✅ With “Stopping One Early” ✅</a:t>
            </a:r>
            <a:endParaRPr sz="2500"/>
          </a:p>
        </p:txBody>
      </p:sp>
      <p:sp>
        <p:nvSpPr>
          <p:cNvPr id="27" name="Google Shape;99;p2">
            <a:extLst>
              <a:ext uri="{FF2B5EF4-FFF2-40B4-BE49-F238E27FC236}">
                <a16:creationId xmlns:a16="http://schemas.microsoft.com/office/drawing/2014/main" id="{797FA281-1B87-4301-85B8-07C9C93101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200"/>
            <a:ext cx="5323575" cy="27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7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aphicFrame>
        <p:nvGraphicFramePr>
          <p:cNvPr id="1031" name="Google Shape;1031;p70"/>
          <p:cNvGraphicFramePr/>
          <p:nvPr/>
        </p:nvGraphicFramePr>
        <p:xfrm>
          <a:off x="7681463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32" name="Google Shape;1032;p70"/>
          <p:cNvGraphicFramePr/>
          <p:nvPr/>
        </p:nvGraphicFramePr>
        <p:xfrm>
          <a:off x="5698988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33" name="Google Shape;1033;p70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4" name="Google Shape;1034;p70"/>
          <p:cNvCxnSpPr/>
          <p:nvPr/>
        </p:nvCxnSpPr>
        <p:spPr>
          <a:xfrm rot="10800000" flipH="1">
            <a:off x="8327900" y="3559375"/>
            <a:ext cx="674400" cy="5391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035" name="Google Shape;1035;p70"/>
          <p:cNvGraphicFramePr/>
          <p:nvPr/>
        </p:nvGraphicFramePr>
        <p:xfrm>
          <a:off x="2029475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36" name="Google Shape;1036;p70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1037" name="Google Shape;1037;p70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front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1038" name="Google Shape;1038;p70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39" name="Google Shape;1039;p70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1040" name="Google Shape;1040;p70"/>
          <p:cNvCxnSpPr/>
          <p:nvPr/>
        </p:nvCxnSpPr>
        <p:spPr>
          <a:xfrm rot="10800000" flipH="1">
            <a:off x="3026800" y="3791525"/>
            <a:ext cx="700800" cy="1050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1" name="Google Shape;1041;p70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lang="en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list.remove(-3)</a:t>
            </a:r>
            <a:endParaRPr b="1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cxnSp>
        <p:nvCxnSpPr>
          <p:cNvPr id="1042" name="Google Shape;1042;p70"/>
          <p:cNvCxnSpPr/>
          <p:nvPr/>
        </p:nvCxnSpPr>
        <p:spPr>
          <a:xfrm flipH="1">
            <a:off x="5341675" y="558500"/>
            <a:ext cx="5100" cy="223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043" name="Google Shape;1043;p70"/>
          <p:cNvGraphicFramePr/>
          <p:nvPr/>
        </p:nvGraphicFramePr>
        <p:xfrm>
          <a:off x="3829350" y="3163163"/>
          <a:ext cx="133350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b="1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44" name="Google Shape;1044;p70"/>
          <p:cNvGrpSpPr/>
          <p:nvPr/>
        </p:nvGrpSpPr>
        <p:grpSpPr>
          <a:xfrm>
            <a:off x="2493113" y="3941945"/>
            <a:ext cx="1272313" cy="685393"/>
            <a:chOff x="677975" y="2747557"/>
            <a:chExt cx="1272313" cy="685393"/>
          </a:xfrm>
        </p:grpSpPr>
        <p:sp>
          <p:nvSpPr>
            <p:cNvPr id="1045" name="Google Shape;1045;p70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nsolas" panose="020B0609020204030204" pitchFamily="49" charset="0"/>
                  <a:ea typeface="Courier"/>
                  <a:cs typeface="Courier"/>
                  <a:sym typeface="Courier"/>
                </a:rPr>
                <a:t>curr</a:t>
              </a:r>
              <a:endParaRPr sz="1400" b="1" dirty="0">
                <a:solidFill>
                  <a:srgbClr val="00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1046" name="Google Shape;1046;p70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w="9525" cap="flat" cmpd="sng">
              <a:solidFill>
                <a:srgbClr val="4E91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47" name="Google Shape;1047;p70"/>
            <p:cNvCxnSpPr/>
            <p:nvPr/>
          </p:nvCxnSpPr>
          <p:spPr>
            <a:xfrm rot="10800000" flipH="1">
              <a:off x="1618488" y="2747557"/>
              <a:ext cx="331800" cy="471900"/>
            </a:xfrm>
            <a:prstGeom prst="straightConnector1">
              <a:avLst/>
            </a:prstGeom>
            <a:noFill/>
            <a:ln w="28575" cap="flat" cmpd="sng">
              <a:solidFill>
                <a:srgbClr val="4E91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48" name="Google Shape;1048;p70"/>
          <p:cNvSpPr/>
          <p:nvPr/>
        </p:nvSpPr>
        <p:spPr>
          <a:xfrm>
            <a:off x="361050" y="2152588"/>
            <a:ext cx="6744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6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70"/>
          <p:cNvSpPr txBox="1"/>
          <p:nvPr/>
        </p:nvSpPr>
        <p:spPr>
          <a:xfrm>
            <a:off x="5341675" y="2450800"/>
            <a:ext cx="216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the reference we need to change!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0" name="Google Shape;1050;p70"/>
          <p:cNvCxnSpPr/>
          <p:nvPr/>
        </p:nvCxnSpPr>
        <p:spPr>
          <a:xfrm flipH="1">
            <a:off x="5323575" y="3044675"/>
            <a:ext cx="252300" cy="63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1" name="Google Shape;1051;p70"/>
          <p:cNvCxnSpPr/>
          <p:nvPr/>
        </p:nvCxnSpPr>
        <p:spPr>
          <a:xfrm>
            <a:off x="4925350" y="3822500"/>
            <a:ext cx="1188600" cy="663900"/>
          </a:xfrm>
          <a:prstGeom prst="curvedConnector3">
            <a:avLst>
              <a:gd name="adj1" fmla="val 10809"/>
            </a:avLst>
          </a:prstGeom>
          <a:noFill/>
          <a:ln w="28575" cap="flat" cmpd="sng">
            <a:solidFill>
              <a:srgbClr val="31933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2" name="Google Shape;1052;p70"/>
          <p:cNvCxnSpPr/>
          <p:nvPr/>
        </p:nvCxnSpPr>
        <p:spPr>
          <a:xfrm rot="10800000" flipH="1">
            <a:off x="6038900" y="3961950"/>
            <a:ext cx="1456200" cy="52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31933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3" name="Google Shape;1053;p70"/>
          <p:cNvCxnSpPr/>
          <p:nvPr/>
        </p:nvCxnSpPr>
        <p:spPr>
          <a:xfrm>
            <a:off x="7398725" y="3961675"/>
            <a:ext cx="192600" cy="10800"/>
          </a:xfrm>
          <a:prstGeom prst="straightConnector1">
            <a:avLst/>
          </a:prstGeom>
          <a:noFill/>
          <a:ln w="28575" cap="flat" cmpd="sng">
            <a:solidFill>
              <a:srgbClr val="31933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4" name="Google Shape;1054;p70"/>
          <p:cNvSpPr txBox="1">
            <a:spLocks noGrp="1"/>
          </p:cNvSpPr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✅ With “Stopping One Early” ✅</a:t>
            </a:r>
            <a:endParaRPr sz="2500"/>
          </a:p>
        </p:txBody>
      </p:sp>
      <p:sp>
        <p:nvSpPr>
          <p:cNvPr id="29" name="Google Shape;99;p2">
            <a:extLst>
              <a:ext uri="{FF2B5EF4-FFF2-40B4-BE49-F238E27FC236}">
                <a16:creationId xmlns:a16="http://schemas.microsoft.com/office/drawing/2014/main" id="{0EDA06A1-E0CC-4E7C-94FE-C470E08E34B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7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a list</a:t>
            </a:r>
            <a:endParaRPr/>
          </a:p>
        </p:txBody>
      </p:sp>
      <p:sp>
        <p:nvSpPr>
          <p:cNvPr id="1060" name="Google Shape;1060;p7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There are only two ways to change a linked list:  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Change the value of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front</a:t>
            </a:r>
            <a:r>
              <a:rPr lang="en" dirty="0"/>
              <a:t> (modify the front of the list)  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Change the value of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&lt;node&gt;.next</a:t>
            </a:r>
            <a:r>
              <a:rPr lang="en" dirty="0"/>
              <a:t> (modify middle or end of list to point somewhere else)  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Implications:  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To add in the middle, need a reference to the </a:t>
            </a:r>
            <a:r>
              <a:rPr lang="en" i="1" dirty="0"/>
              <a:t>previous</a:t>
            </a:r>
            <a:r>
              <a:rPr lang="en" dirty="0"/>
              <a:t> node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Front is often a special case</a:t>
            </a:r>
            <a:endParaRPr dirty="0"/>
          </a:p>
        </p:txBody>
      </p:sp>
      <p:sp>
        <p:nvSpPr>
          <p:cNvPr id="1061" name="Google Shape;1061;p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7230ACDA-7AEB-4B8E-A03E-5ABEFA11284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accent5"/>
                </a:solidFill>
              </a:rPr>
              <a:t>Linked Nodes 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Linked Lists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  <a:endParaRPr lang="en-US" sz="2250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E12F5BBF-28C0-4025-9467-C9283D3A7ED8}"/>
              </a:ext>
            </a:extLst>
          </p:cNvPr>
          <p:cNvSpPr/>
          <p:nvPr/>
        </p:nvSpPr>
        <p:spPr>
          <a:xfrm flipH="1">
            <a:off x="3449588" y="150701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86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Linked Nodes So Far</a:t>
            </a:r>
            <a:endParaRPr dirty="0"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5082300" cy="316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Sequences of nodes connected together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Using the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ListNode</a:t>
            </a:r>
            <a:r>
              <a:rPr lang="en" dirty="0"/>
              <a:t> class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dirty="0"/>
              <a:t>Traversals over these sequences with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</a:t>
            </a:r>
            <a:r>
              <a:rPr lang="en" dirty="0"/>
              <a:t> loops</a:t>
            </a:r>
            <a:endParaRPr dirty="0"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216" name="Google Shape;216;p28"/>
          <p:cNvGraphicFramePr/>
          <p:nvPr/>
        </p:nvGraphicFramePr>
        <p:xfrm>
          <a:off x="4912500" y="2997113"/>
          <a:ext cx="172075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121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7" name="Google Shape;217;p28"/>
          <p:cNvGraphicFramePr/>
          <p:nvPr/>
        </p:nvGraphicFramePr>
        <p:xfrm>
          <a:off x="7072450" y="2997113"/>
          <a:ext cx="1720750" cy="94421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Consolas" panose="020B0609020204030204" pitchFamily="49" charset="0"/>
                          <a:ea typeface="Courier"/>
                          <a:cs typeface="Courier"/>
                          <a:sym typeface="Courier"/>
                        </a:rPr>
                        <a:t>122</a:t>
                      </a: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E91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8" name="Google Shape;218;p28"/>
          <p:cNvSpPr txBox="1"/>
          <p:nvPr/>
        </p:nvSpPr>
        <p:spPr>
          <a:xfrm>
            <a:off x="3205775" y="3444925"/>
            <a:ext cx="81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node</a:t>
            </a:r>
            <a:endParaRPr sz="1400" dirty="0">
              <a:solidFill>
                <a:srgbClr val="000000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cxnSp>
        <p:nvCxnSpPr>
          <p:cNvPr id="219" name="Google Shape;219;p28"/>
          <p:cNvCxnSpPr/>
          <p:nvPr/>
        </p:nvCxnSpPr>
        <p:spPr>
          <a:xfrm>
            <a:off x="4016725" y="3645013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0" name="Google Shape;220;p28"/>
          <p:cNvCxnSpPr/>
          <p:nvPr/>
        </p:nvCxnSpPr>
        <p:spPr>
          <a:xfrm>
            <a:off x="6194050" y="3645013"/>
            <a:ext cx="878400" cy="0"/>
          </a:xfrm>
          <a:prstGeom prst="straightConnector1">
            <a:avLst/>
          </a:prstGeom>
          <a:noFill/>
          <a:ln w="28575" cap="flat" cmpd="sng">
            <a:solidFill>
              <a:srgbClr val="4E91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1" name="Google Shape;221;p28"/>
          <p:cNvCxnSpPr/>
          <p:nvPr/>
        </p:nvCxnSpPr>
        <p:spPr>
          <a:xfrm rot="10800000" flipH="1">
            <a:off x="7938250" y="3400388"/>
            <a:ext cx="861000" cy="541800"/>
          </a:xfrm>
          <a:prstGeom prst="straightConnector1">
            <a:avLst/>
          </a:prstGeom>
          <a:noFill/>
          <a:ln w="28575" cap="flat" cmpd="sng">
            <a:solidFill>
              <a:srgbClr val="EE766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" name="Google Shape;222;p28"/>
          <p:cNvSpPr/>
          <p:nvPr/>
        </p:nvSpPr>
        <p:spPr>
          <a:xfrm>
            <a:off x="3908050" y="3522625"/>
            <a:ext cx="244800" cy="244800"/>
          </a:xfrm>
          <a:prstGeom prst="rect">
            <a:avLst/>
          </a:prstGeom>
          <a:noFill/>
          <a:ln w="9525" cap="flat" cmpd="sng">
            <a:solidFill>
              <a:srgbClr val="4E91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9;p2">
            <a:extLst>
              <a:ext uri="{FF2B5EF4-FFF2-40B4-BE49-F238E27FC236}">
                <a16:creationId xmlns:a16="http://schemas.microsoft.com/office/drawing/2014/main" id="{B26EC25A-880C-469D-AEAD-374689763EF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29354B-70B4-4265-8B3E-BEBC2CF6B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6" t="12275" r="2165" b="14511"/>
          <a:stretch/>
        </p:blipFill>
        <p:spPr>
          <a:xfrm>
            <a:off x="5811978" y="791810"/>
            <a:ext cx="263036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tx1"/>
                </a:solidFill>
              </a:rPr>
              <a:t>Linked Nodes 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 Lists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  <a:endParaRPr lang="en-US" sz="2250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E12F5BBF-28C0-4025-9467-C9283D3A7ED8}"/>
              </a:ext>
            </a:extLst>
          </p:cNvPr>
          <p:cNvSpPr/>
          <p:nvPr/>
        </p:nvSpPr>
        <p:spPr>
          <a:xfrm flipH="1">
            <a:off x="3449588" y="182052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87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Introducing the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r>
              <a:rPr lang="en" dirty="0"/>
              <a:t>!</a:t>
            </a:r>
            <a:endParaRPr dirty="0"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SzPts val="1400"/>
              <a:buChar char="●"/>
            </a:pPr>
            <a:r>
              <a:rPr lang="en" dirty="0"/>
              <a:t>New collection named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endParaRPr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sp>
        <p:nvSpPr>
          <p:cNvPr id="230" name="Google Shape;230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655B7F56-4D58-432A-91C6-3BE39E75E0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Introducing the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r>
              <a:rPr lang="en" dirty="0"/>
              <a:t>!</a:t>
            </a:r>
            <a:endParaRPr dirty="0"/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●"/>
            </a:pPr>
            <a:r>
              <a:rPr lang="en" dirty="0">
                <a:solidFill>
                  <a:srgbClr val="868686"/>
                </a:solidFill>
              </a:rPr>
              <a:t>New collection named </a:t>
            </a:r>
            <a:r>
              <a:rPr lang="en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endParaRPr dirty="0">
              <a:solidFill>
                <a:srgbClr val="868686"/>
              </a:solidFill>
              <a:latin typeface="Consolas" panose="020B0609020204030204" pitchFamily="49" charset="0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Same kinds of methods as the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ArrayIntList</a:t>
            </a:r>
            <a:endParaRPr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add</a:t>
            </a:r>
            <a:r>
              <a:rPr lang="en" dirty="0">
                <a:latin typeface="Consolas" panose="020B0609020204030204" pitchFamily="49" charset="0"/>
              </a:rPr>
              <a:t>,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add</a:t>
            </a:r>
            <a:r>
              <a:rPr lang="en" dirty="0">
                <a:latin typeface="Consolas" panose="020B0609020204030204" pitchFamily="49" charset="0"/>
              </a:rPr>
              <a:t>,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get</a:t>
            </a:r>
            <a:r>
              <a:rPr lang="en" dirty="0">
                <a:latin typeface="Consolas" panose="020B0609020204030204" pitchFamily="49" charset="0"/>
              </a:rPr>
              <a:t>,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indexOf</a:t>
            </a:r>
            <a:r>
              <a:rPr lang="en" dirty="0">
                <a:latin typeface="Consolas" panose="020B0609020204030204" pitchFamily="49" charset="0"/>
              </a:rPr>
              <a:t>,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remove</a:t>
            </a:r>
            <a:r>
              <a:rPr lang="en" dirty="0">
                <a:latin typeface="Consolas" panose="020B0609020204030204" pitchFamily="49" charset="0"/>
              </a:rPr>
              <a:t>,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size</a:t>
            </a:r>
            <a:r>
              <a:rPr lang="en" dirty="0">
                <a:latin typeface="Consolas" panose="020B0609020204030204" pitchFamily="49" charset="0"/>
              </a:rPr>
              <a:t>,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toString</a:t>
            </a:r>
            <a:endParaRPr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B02EE494-7750-4242-84F9-1FBD62657C0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Introducing the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r>
              <a:rPr lang="en" dirty="0"/>
              <a:t>!</a:t>
            </a:r>
            <a:endParaRPr dirty="0"/>
          </a:p>
        </p:txBody>
      </p:sp>
      <p:sp>
        <p:nvSpPr>
          <p:cNvPr id="245" name="Google Shape;245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●"/>
            </a:pPr>
            <a:r>
              <a:rPr lang="en-US" dirty="0">
                <a:solidFill>
                  <a:srgbClr val="868686"/>
                </a:solidFill>
              </a:rPr>
              <a:t>New collection named </a:t>
            </a:r>
            <a:r>
              <a:rPr lang="en-US" dirty="0" err="1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endParaRPr lang="en-US" dirty="0">
              <a:solidFill>
                <a:srgbClr val="868686"/>
              </a:solidFill>
              <a:latin typeface="Consolas" panose="020B0609020204030204" pitchFamily="49" charset="0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●"/>
            </a:pPr>
            <a:r>
              <a:rPr lang="en-US" dirty="0">
                <a:solidFill>
                  <a:srgbClr val="868686"/>
                </a:solidFill>
              </a:rPr>
              <a:t>Same kinds of methods as the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ArrayIntList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○"/>
            </a:pP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add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add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get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indexOf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remove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size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toString</a:t>
            </a:r>
            <a:endParaRPr lang="en-US" dirty="0">
              <a:solidFill>
                <a:srgbClr val="868686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Calibri"/>
              <a:buChar char="●"/>
            </a:pPr>
            <a:r>
              <a:rPr lang="en-US" dirty="0"/>
              <a:t>Implemented with chain of linked nodes</a:t>
            </a:r>
          </a:p>
        </p:txBody>
      </p:sp>
      <p:sp>
        <p:nvSpPr>
          <p:cNvPr id="246" name="Google Shape;24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643DEA77-9981-4436-9447-FCDFC9EC8E3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Introducing the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r>
              <a:rPr lang="en" dirty="0"/>
              <a:t>!</a:t>
            </a:r>
            <a:endParaRPr dirty="0"/>
          </a:p>
        </p:txBody>
      </p:sp>
      <p:sp>
        <p:nvSpPr>
          <p:cNvPr id="253" name="Google Shape;253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●"/>
            </a:pPr>
            <a:r>
              <a:rPr lang="en-US" dirty="0">
                <a:solidFill>
                  <a:srgbClr val="868686"/>
                </a:solidFill>
              </a:rPr>
              <a:t>New collection named </a:t>
            </a:r>
            <a:r>
              <a:rPr lang="en-US" dirty="0" err="1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LinkedIntList</a:t>
            </a:r>
            <a:endParaRPr lang="en-US" dirty="0">
              <a:solidFill>
                <a:srgbClr val="868686"/>
              </a:solidFill>
              <a:latin typeface="Consolas" panose="020B0609020204030204" pitchFamily="49" charset="0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●"/>
            </a:pPr>
            <a:r>
              <a:rPr lang="en-US" dirty="0">
                <a:solidFill>
                  <a:srgbClr val="868686"/>
                </a:solidFill>
              </a:rPr>
              <a:t>Same kinds of methods as the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ArrayIntList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○"/>
            </a:pP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add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add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get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indexOf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remove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size</a:t>
            </a:r>
            <a:r>
              <a:rPr lang="en-US" dirty="0">
                <a:solidFill>
                  <a:srgbClr val="868686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868686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toString</a:t>
            </a:r>
            <a:endParaRPr lang="en-US" dirty="0">
              <a:solidFill>
                <a:srgbClr val="868686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Calibri"/>
              <a:buChar char="●"/>
            </a:pPr>
            <a:r>
              <a:rPr lang="en-US" dirty="0"/>
              <a:t>Implemented with chain of linked nodes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Keeps reference to its </a:t>
            </a: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front</a:t>
            </a:r>
            <a:r>
              <a:rPr lang="en-US" dirty="0"/>
              <a:t> as a field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null</a:t>
            </a:r>
            <a:r>
              <a:rPr lang="en" dirty="0"/>
              <a:t> is the end of the list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 dirty="0"/>
              <a:t>If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front</a:t>
            </a:r>
            <a:r>
              <a:rPr lang="en" dirty="0"/>
              <a:t> is </a:t>
            </a:r>
            <a:r>
              <a:rPr lang="en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null</a:t>
            </a:r>
            <a:r>
              <a:rPr lang="en" dirty="0"/>
              <a:t>, list is empty</a:t>
            </a:r>
            <a:endParaRPr dirty="0"/>
          </a:p>
        </p:txBody>
      </p:sp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2EB56476-AFED-494B-B9D8-9378FDF6D14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4 - Summer 2023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999</Words>
  <Application>Microsoft Office PowerPoint</Application>
  <PresentationFormat>On-screen Show (16:9)</PresentationFormat>
  <Paragraphs>344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Consolas</vt:lpstr>
      <vt:lpstr>Calibri</vt:lpstr>
      <vt:lpstr>Oswald Medium</vt:lpstr>
      <vt:lpstr>Simple Light</vt:lpstr>
      <vt:lpstr>Office Theme</vt:lpstr>
      <vt:lpstr>Linked Lists</vt:lpstr>
      <vt:lpstr>Agenda</vt:lpstr>
      <vt:lpstr>Agenda</vt:lpstr>
      <vt:lpstr>Linked Nodes So Far</vt:lpstr>
      <vt:lpstr>Agenda</vt:lpstr>
      <vt:lpstr>Introducing the LinkedIntList!</vt:lpstr>
      <vt:lpstr>Introducing the LinkedIntList!</vt:lpstr>
      <vt:lpstr>Introducing the LinkedIntList!</vt:lpstr>
      <vt:lpstr>Introducing the LinkedIntList!</vt:lpstr>
      <vt:lpstr>Introducing the LinkedIntList!</vt:lpstr>
      <vt:lpstr>Introducing the LinkedIntList!</vt:lpstr>
      <vt:lpstr>Introducing the LinkedIntList!</vt:lpstr>
      <vt:lpstr>remove(int value) Visualization</vt:lpstr>
      <vt:lpstr>⚠️ Without “Stopping One Early” ⚠️</vt:lpstr>
      <vt:lpstr>⚠️ Without “Stopping One Early” ⚠️</vt:lpstr>
      <vt:lpstr>⚠️ Without “Stopping One Early” ⚠️</vt:lpstr>
      <vt:lpstr>⚠️ Without “Stopping One Early” ⚠️</vt:lpstr>
      <vt:lpstr>⚠️ Without “Stopping One Early” ⚠️</vt:lpstr>
      <vt:lpstr>⚠️ Without “Stopping One Early” ⚠️</vt:lpstr>
      <vt:lpstr>⚠️ Without “Stopping One Early” ⚠️</vt:lpstr>
      <vt:lpstr>✅ With “Stopping One Early” ✅</vt:lpstr>
      <vt:lpstr>✅ With “Stopping One Early” ✅</vt:lpstr>
      <vt:lpstr>✅ With “Stopping One Early” ✅</vt:lpstr>
      <vt:lpstr>✅ With “Stopping One Early” ✅</vt:lpstr>
      <vt:lpstr>Changing a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Lists</dc:title>
  <cp:lastModifiedBy>cse-loaner</cp:lastModifiedBy>
  <cp:revision>4</cp:revision>
  <dcterms:modified xsi:type="dcterms:W3CDTF">2023-07-05T01:14:45Z</dcterms:modified>
</cp:coreProperties>
</file>