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9" r:id="rId4"/>
    <p:sldId id="321" r:id="rId5"/>
    <p:sldId id="320" r:id="rId6"/>
    <p:sldId id="322" r:id="rId7"/>
    <p:sldId id="323" r:id="rId8"/>
    <p:sldId id="325" r:id="rId9"/>
    <p:sldId id="324" r:id="rId10"/>
    <p:sldId id="331" r:id="rId11"/>
    <p:sldId id="326" r:id="rId12"/>
    <p:sldId id="328" r:id="rId13"/>
    <p:sldId id="329" r:id="rId14"/>
    <p:sldId id="330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10" r:id="rId25"/>
    <p:sldId id="341" r:id="rId26"/>
    <p:sldId id="342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qpDy4ZiU+9KyhCZTzhpl61a5W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8A4304-1338-4ECB-9FE2-51631FE1324B}">
  <a:tblStyle styleId="{308A4304-1338-4ECB-9FE2-51631FE1324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6EA"/>
          </a:solidFill>
        </a:fill>
      </a:tcStyle>
    </a:wholeTbl>
    <a:band1H>
      <a:tcTxStyle b="off" i="off"/>
      <a:tcStyle>
        <a:tcBdr/>
        <a:fill>
          <a:solidFill>
            <a:srgbClr val="CCCAD2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CCAD2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296"/>
  </p:normalViewPr>
  <p:slideViewPr>
    <p:cSldViewPr snapToGrid="0">
      <p:cViewPr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453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to show this is what we were doing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3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88485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reference, not a new object (no NEW keyword)</a:t>
            </a:r>
          </a:p>
          <a:p>
            <a:r>
              <a:rPr lang="en-US" dirty="0"/>
              <a:t>Note a big deal to add because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776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85294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work done in in-class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708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31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218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Linked Nodes w/ Loops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Hitesh Boinpally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Summer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5736535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" name="Google Shape;303;p35">
            <a:extLst>
              <a:ext uri="{FF2B5EF4-FFF2-40B4-BE49-F238E27FC236}">
                <a16:creationId xmlns:a16="http://schemas.microsoft.com/office/drawing/2014/main" id="{BAA0FF46-0654-41AB-ABBB-909C9C3CD366}"/>
              </a:ext>
            </a:extLst>
          </p:cNvPr>
          <p:cNvCxnSpPr>
            <a:cxnSpLocks/>
          </p:cNvCxnSpPr>
          <p:nvPr/>
        </p:nvCxnSpPr>
        <p:spPr>
          <a:xfrm>
            <a:off x="1960138" y="4735996"/>
            <a:ext cx="885532" cy="793375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81B7E6-0870-4BC4-8BA7-AE498C96AA9D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Google Shape;99;p2">
            <a:extLst>
              <a:ext uri="{FF2B5EF4-FFF2-40B4-BE49-F238E27FC236}">
                <a16:creationId xmlns:a16="http://schemas.microsoft.com/office/drawing/2014/main" id="{BD80AE2C-9F68-4B66-AA24-25E4550D5B1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063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5736535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627973"/>
              </p:ext>
            </p:extLst>
          </p:nvPr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596039"/>
              </p:ext>
            </p:extLst>
          </p:nvPr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8132146"/>
              </p:ext>
            </p:extLst>
          </p:nvPr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" name="Google Shape;303;p35">
            <a:extLst>
              <a:ext uri="{FF2B5EF4-FFF2-40B4-BE49-F238E27FC236}">
                <a16:creationId xmlns:a16="http://schemas.microsoft.com/office/drawing/2014/main" id="{BAA0FF46-0654-41AB-ABBB-909C9C3CD366}"/>
              </a:ext>
            </a:extLst>
          </p:cNvPr>
          <p:cNvCxnSpPr>
            <a:cxnSpLocks/>
          </p:cNvCxnSpPr>
          <p:nvPr/>
        </p:nvCxnSpPr>
        <p:spPr>
          <a:xfrm>
            <a:off x="1960138" y="4735996"/>
            <a:ext cx="885532" cy="793375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81B7E6-0870-4BC4-8BA7-AE498C96AA9D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Google Shape;99;p2">
            <a:extLst>
              <a:ext uri="{FF2B5EF4-FFF2-40B4-BE49-F238E27FC236}">
                <a16:creationId xmlns:a16="http://schemas.microsoft.com/office/drawing/2014/main" id="{98B25FC8-8CFF-46F7-9EBA-EB0F9F04D7E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24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305AFFF-4D08-4F37-A8FD-63100B799FFC}"/>
              </a:ext>
            </a:extLst>
          </p:cNvPr>
          <p:cNvGrpSpPr/>
          <p:nvPr/>
        </p:nvGrpSpPr>
        <p:grpSpPr>
          <a:xfrm>
            <a:off x="1975367" y="4738380"/>
            <a:ext cx="3321672" cy="780401"/>
            <a:chOff x="1975367" y="4738380"/>
            <a:chExt cx="3321672" cy="780401"/>
          </a:xfrm>
        </p:grpSpPr>
        <p:cxnSp>
          <p:nvCxnSpPr>
            <p:cNvPr id="10" name="Google Shape;303;p35">
              <a:extLst>
                <a:ext uri="{FF2B5EF4-FFF2-40B4-BE49-F238E27FC236}">
                  <a16:creationId xmlns:a16="http://schemas.microsoft.com/office/drawing/2014/main" id="{BAA0FF46-0654-41AB-ABBB-909C9C3CD366}"/>
                </a:ext>
              </a:extLst>
            </p:cNvPr>
            <p:cNvCxnSpPr>
              <a:cxnSpLocks/>
            </p:cNvCxnSpPr>
            <p:nvPr/>
          </p:nvCxnSpPr>
          <p:spPr>
            <a:xfrm>
              <a:off x="4335069" y="4738380"/>
              <a:ext cx="961970" cy="780401"/>
            </a:xfrm>
            <a:prstGeom prst="curvedConnector3">
              <a:avLst>
                <a:gd name="adj1" fmla="val 69114"/>
              </a:avLst>
            </a:prstGeom>
            <a:noFill/>
            <a:ln w="28575" cap="flat" cmpd="sng">
              <a:solidFill>
                <a:srgbClr val="4E91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8" name="Google Shape;303;p35">
              <a:extLst>
                <a:ext uri="{FF2B5EF4-FFF2-40B4-BE49-F238E27FC236}">
                  <a16:creationId xmlns:a16="http://schemas.microsoft.com/office/drawing/2014/main" id="{EB9D124B-E50F-4A0E-BFC0-577A9D0B14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5367" y="4738380"/>
              <a:ext cx="2407790" cy="15328"/>
            </a:xfrm>
            <a:prstGeom prst="straightConnector1">
              <a:avLst/>
            </a:prstGeom>
            <a:noFill/>
            <a:ln w="28575" cap="flat" cmpd="sng">
              <a:solidFill>
                <a:srgbClr val="4E91F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E6F378E-6C65-455F-BF45-243F7D7CDCA2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Google Shape;99;p2">
            <a:extLst>
              <a:ext uri="{FF2B5EF4-FFF2-40B4-BE49-F238E27FC236}">
                <a16:creationId xmlns:a16="http://schemas.microsoft.com/office/drawing/2014/main" id="{E15C0ACB-AD53-4327-B5AE-2F20DFE2C80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9869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305AFFF-4D08-4F37-A8FD-63100B799FFC}"/>
              </a:ext>
            </a:extLst>
          </p:cNvPr>
          <p:cNvGrpSpPr/>
          <p:nvPr/>
        </p:nvGrpSpPr>
        <p:grpSpPr>
          <a:xfrm>
            <a:off x="1975367" y="4753708"/>
            <a:ext cx="7657683" cy="842646"/>
            <a:chOff x="1975367" y="4753708"/>
            <a:chExt cx="7657683" cy="842646"/>
          </a:xfrm>
        </p:grpSpPr>
        <p:cxnSp>
          <p:nvCxnSpPr>
            <p:cNvPr id="10" name="Google Shape;303;p35">
              <a:extLst>
                <a:ext uri="{FF2B5EF4-FFF2-40B4-BE49-F238E27FC236}">
                  <a16:creationId xmlns:a16="http://schemas.microsoft.com/office/drawing/2014/main" id="{BAA0FF46-0654-41AB-ABBB-909C9C3CD366}"/>
                </a:ext>
              </a:extLst>
            </p:cNvPr>
            <p:cNvCxnSpPr>
              <a:cxnSpLocks/>
            </p:cNvCxnSpPr>
            <p:nvPr/>
          </p:nvCxnSpPr>
          <p:spPr>
            <a:xfrm>
              <a:off x="8671080" y="4815953"/>
              <a:ext cx="961970" cy="780401"/>
            </a:xfrm>
            <a:prstGeom prst="curvedConnector3">
              <a:avLst>
                <a:gd name="adj1" fmla="val 69114"/>
              </a:avLst>
            </a:prstGeom>
            <a:noFill/>
            <a:ln w="28575" cap="flat" cmpd="sng">
              <a:solidFill>
                <a:srgbClr val="4E91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8" name="Google Shape;303;p35">
              <a:extLst>
                <a:ext uri="{FF2B5EF4-FFF2-40B4-BE49-F238E27FC236}">
                  <a16:creationId xmlns:a16="http://schemas.microsoft.com/office/drawing/2014/main" id="{EB9D124B-E50F-4A0E-BFC0-577A9D0B14F9}"/>
                </a:ext>
              </a:extLst>
            </p:cNvPr>
            <p:cNvCxnSpPr>
              <a:cxnSpLocks/>
            </p:cNvCxnSpPr>
            <p:nvPr/>
          </p:nvCxnSpPr>
          <p:spPr>
            <a:xfrm>
              <a:off x="1975367" y="4753708"/>
              <a:ext cx="6708406" cy="62245"/>
            </a:xfrm>
            <a:prstGeom prst="straightConnector1">
              <a:avLst/>
            </a:prstGeom>
            <a:noFill/>
            <a:ln w="28575" cap="flat" cmpd="sng">
              <a:solidFill>
                <a:srgbClr val="4E91F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5C1A51A-AEF8-48CF-B2ED-AF9974A8DA1F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sp>
        <p:nvSpPr>
          <p:cNvPr id="20" name="Google Shape;99;p2">
            <a:extLst>
              <a:ext uri="{FF2B5EF4-FFF2-40B4-BE49-F238E27FC236}">
                <a16:creationId xmlns:a16="http://schemas.microsoft.com/office/drawing/2014/main" id="{568AC6B9-265C-4956-B5D9-9487239636A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439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cxnSp>
        <p:nvCxnSpPr>
          <p:cNvPr id="21" name="Google Shape;297;p35">
            <a:extLst>
              <a:ext uri="{FF2B5EF4-FFF2-40B4-BE49-F238E27FC236}">
                <a16:creationId xmlns:a16="http://schemas.microsoft.com/office/drawing/2014/main" id="{E2008107-4760-4544-92F7-B8A14A8FEEAF}"/>
              </a:ext>
            </a:extLst>
          </p:cNvPr>
          <p:cNvCxnSpPr>
            <a:cxnSpLocks/>
          </p:cNvCxnSpPr>
          <p:nvPr/>
        </p:nvCxnSpPr>
        <p:spPr>
          <a:xfrm flipV="1">
            <a:off x="1827744" y="4601430"/>
            <a:ext cx="276600" cy="251293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99;p2">
            <a:extLst>
              <a:ext uri="{FF2B5EF4-FFF2-40B4-BE49-F238E27FC236}">
                <a16:creationId xmlns:a16="http://schemas.microsoft.com/office/drawing/2014/main" id="{12303F5A-62A3-45B8-BFCD-377AD10569D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332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/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Print the </a:t>
            </a:r>
            <a:r>
              <a:rPr lang="en-US" sz="2000" b="1" dirty="0">
                <a:latin typeface="+mj-lt"/>
              </a:rPr>
              <a:t>current</a:t>
            </a:r>
            <a:r>
              <a:rPr lang="en-US" sz="2000" dirty="0">
                <a:latin typeface="+mj-lt"/>
              </a:rPr>
              <a:t> node’s </a:t>
            </a:r>
            <a:r>
              <a:rPr lang="en-US" sz="2000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latin typeface="+mj-lt"/>
              </a:rPr>
              <a:t>	Go to the </a:t>
            </a:r>
            <a:r>
              <a:rPr lang="en-US" sz="2000" b="1" dirty="0">
                <a:latin typeface="+mj-lt"/>
              </a:rPr>
              <a:t>next</a:t>
            </a:r>
            <a:r>
              <a:rPr lang="en-US" sz="2000" dirty="0">
                <a:latin typeface="+mj-lt"/>
              </a:rPr>
              <a:t> node</a:t>
            </a:r>
          </a:p>
          <a:p>
            <a:pPr marL="571500" lvl="1" indent="0"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strike="sngStrike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strike="sngStrike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strike="sngStrike" dirty="0">
                <a:latin typeface="+mj-lt"/>
                <a:cs typeface="Calibri" panose="020F0502020204030204" pitchFamily="34" charset="0"/>
              </a:rPr>
              <a:t>;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Destroys the list!</a:t>
            </a:r>
            <a:endParaRPr lang="en-US" sz="20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81445" y="453828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27744" y="460143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cxnSp>
        <p:nvCxnSpPr>
          <p:cNvPr id="21" name="Google Shape;297;p35">
            <a:extLst>
              <a:ext uri="{FF2B5EF4-FFF2-40B4-BE49-F238E27FC236}">
                <a16:creationId xmlns:a16="http://schemas.microsoft.com/office/drawing/2014/main" id="{E2008107-4760-4544-92F7-B8A14A8FEEAF}"/>
              </a:ext>
            </a:extLst>
          </p:cNvPr>
          <p:cNvCxnSpPr>
            <a:cxnSpLocks/>
          </p:cNvCxnSpPr>
          <p:nvPr/>
        </p:nvCxnSpPr>
        <p:spPr>
          <a:xfrm flipV="1">
            <a:off x="1827744" y="4601430"/>
            <a:ext cx="276600" cy="251293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Google Shape;99;p2">
            <a:extLst>
              <a:ext uri="{FF2B5EF4-FFF2-40B4-BE49-F238E27FC236}">
                <a16:creationId xmlns:a16="http://schemas.microsoft.com/office/drawing/2014/main" id="{2847C79B-3258-4C50-978B-06198071F48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679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SzPct val="100000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99;p2">
            <a:extLst>
              <a:ext uri="{FF2B5EF4-FFF2-40B4-BE49-F238E27FC236}">
                <a16:creationId xmlns:a16="http://schemas.microsoft.com/office/drawing/2014/main" id="{0D640F0C-9070-4643-A315-B558D57143B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6132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503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306;p35">
            <a:extLst>
              <a:ext uri="{FF2B5EF4-FFF2-40B4-BE49-F238E27FC236}">
                <a16:creationId xmlns:a16="http://schemas.microsoft.com/office/drawing/2014/main" id="{D016FAAD-296D-4E1A-B1B6-24E9E424BDF9}"/>
              </a:ext>
            </a:extLst>
          </p:cNvPr>
          <p:cNvCxnSpPr>
            <a:cxnSpLocks/>
          </p:cNvCxnSpPr>
          <p:nvPr/>
        </p:nvCxnSpPr>
        <p:spPr>
          <a:xfrm>
            <a:off x="2612507" y="4696683"/>
            <a:ext cx="195997" cy="812765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" name="Google Shape;99;p2">
            <a:extLst>
              <a:ext uri="{FF2B5EF4-FFF2-40B4-BE49-F238E27FC236}">
                <a16:creationId xmlns:a16="http://schemas.microsoft.com/office/drawing/2014/main" id="{EF098212-728C-40BC-92BD-0F57498E84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81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306;p35">
            <a:extLst>
              <a:ext uri="{FF2B5EF4-FFF2-40B4-BE49-F238E27FC236}">
                <a16:creationId xmlns:a16="http://schemas.microsoft.com/office/drawing/2014/main" id="{D016FAAD-296D-4E1A-B1B6-24E9E424BDF9}"/>
              </a:ext>
            </a:extLst>
          </p:cNvPr>
          <p:cNvCxnSpPr>
            <a:cxnSpLocks/>
          </p:cNvCxnSpPr>
          <p:nvPr/>
        </p:nvCxnSpPr>
        <p:spPr>
          <a:xfrm>
            <a:off x="2612507" y="4696683"/>
            <a:ext cx="195997" cy="812765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" name="Google Shape;99;p2">
            <a:extLst>
              <a:ext uri="{FF2B5EF4-FFF2-40B4-BE49-F238E27FC236}">
                <a16:creationId xmlns:a16="http://schemas.microsoft.com/office/drawing/2014/main" id="{401A6406-264E-48AE-B9C9-2A536A97C8A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03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306;p35">
            <a:extLst>
              <a:ext uri="{FF2B5EF4-FFF2-40B4-BE49-F238E27FC236}">
                <a16:creationId xmlns:a16="http://schemas.microsoft.com/office/drawing/2014/main" id="{D016FAAD-296D-4E1A-B1B6-24E9E424BDF9}"/>
              </a:ext>
            </a:extLst>
          </p:cNvPr>
          <p:cNvCxnSpPr>
            <a:cxnSpLocks/>
          </p:cNvCxnSpPr>
          <p:nvPr/>
        </p:nvCxnSpPr>
        <p:spPr>
          <a:xfrm>
            <a:off x="2633578" y="4683588"/>
            <a:ext cx="2624879" cy="801585"/>
          </a:xfrm>
          <a:prstGeom prst="curvedConnector3">
            <a:avLst>
              <a:gd name="adj1" fmla="val 90137"/>
            </a:avLst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" name="Google Shape;99;p2">
            <a:extLst>
              <a:ext uri="{FF2B5EF4-FFF2-40B4-BE49-F238E27FC236}">
                <a16:creationId xmlns:a16="http://schemas.microsoft.com/office/drawing/2014/main" id="{EBB45CBC-16A9-4083-A633-588AC29C845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12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Linked Nodes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Traversing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  <a:endParaRPr lang="en-US" sz="300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Modifying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Reminders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2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306;p35">
            <a:extLst>
              <a:ext uri="{FF2B5EF4-FFF2-40B4-BE49-F238E27FC236}">
                <a16:creationId xmlns:a16="http://schemas.microsoft.com/office/drawing/2014/main" id="{D016FAAD-296D-4E1A-B1B6-24E9E424BDF9}"/>
              </a:ext>
            </a:extLst>
          </p:cNvPr>
          <p:cNvCxnSpPr>
            <a:cxnSpLocks/>
          </p:cNvCxnSpPr>
          <p:nvPr/>
        </p:nvCxnSpPr>
        <p:spPr>
          <a:xfrm>
            <a:off x="2633578" y="4683588"/>
            <a:ext cx="6947744" cy="835193"/>
          </a:xfrm>
          <a:prstGeom prst="curvedConnector3">
            <a:avLst>
              <a:gd name="adj1" fmla="val 82760"/>
            </a:avLst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" name="Google Shape;99;p2">
            <a:extLst>
              <a:ext uri="{FF2B5EF4-FFF2-40B4-BE49-F238E27FC236}">
                <a16:creationId xmlns:a16="http://schemas.microsoft.com/office/drawing/2014/main" id="{DAB6E749-82C5-4F1A-94A4-C66AAE24A38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338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 a new variable and change it</a:t>
            </a:r>
          </a:p>
          <a:p>
            <a:pPr lvl="1">
              <a:buSzPct val="100000"/>
            </a:pPr>
            <a:r>
              <a:rPr lang="en-US" sz="2000" dirty="0" err="1"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" name="Google Shape;297;p35">
            <a:extLst>
              <a:ext uri="{FF2B5EF4-FFF2-40B4-BE49-F238E27FC236}">
                <a16:creationId xmlns:a16="http://schemas.microsoft.com/office/drawing/2014/main" id="{AF494895-FEAE-475C-8468-5C60EBF946BC}"/>
              </a:ext>
            </a:extLst>
          </p:cNvPr>
          <p:cNvCxnSpPr>
            <a:cxnSpLocks/>
          </p:cNvCxnSpPr>
          <p:nvPr/>
        </p:nvCxnSpPr>
        <p:spPr>
          <a:xfrm flipV="1">
            <a:off x="2495278" y="4558973"/>
            <a:ext cx="276600" cy="252315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99;p2">
            <a:extLst>
              <a:ext uri="{FF2B5EF4-FFF2-40B4-BE49-F238E27FC236}">
                <a16:creationId xmlns:a16="http://schemas.microsoft.com/office/drawing/2014/main" id="{71B5B72D-5FFB-4C17-BE59-04C88A7DDC1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7733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8243"/>
            <a:ext cx="10515600" cy="421851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1800" u="sng" dirty="0">
                <a:solidFill>
                  <a:schemeClr val="tx2">
                    <a:lumMod val="75000"/>
                  </a:schemeClr>
                </a:solidFill>
              </a:rPr>
              <a:t>Pseudocode: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Print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current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node’s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Go to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next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node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100000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go to the next node?</a:t>
            </a:r>
          </a:p>
          <a:p>
            <a:pPr lvl="1">
              <a:buSzPct val="100000"/>
            </a:pPr>
            <a:r>
              <a:rPr lang="en-US" sz="2000" strike="sngStrike" dirty="0">
                <a:latin typeface="+mj-lt"/>
                <a:cs typeface="Calibri" panose="020F0502020204030204" pitchFamily="34" charset="0"/>
              </a:rPr>
              <a:t>list = </a:t>
            </a:r>
            <a:r>
              <a:rPr lang="en-US" sz="2000" strike="sngStrike" dirty="0" err="1">
                <a:latin typeface="+mj-lt"/>
                <a:cs typeface="Calibri" panose="020F0502020204030204" pitchFamily="34" charset="0"/>
              </a:rPr>
              <a:t>list.next</a:t>
            </a:r>
            <a:r>
              <a:rPr lang="en-US" sz="2000" strike="sngStrike" dirty="0">
                <a:latin typeface="+mj-lt"/>
                <a:cs typeface="Calibri" panose="020F0502020204030204" pitchFamily="34" charset="0"/>
              </a:rPr>
              <a:t>;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Destroys the list!</a:t>
            </a:r>
            <a:endParaRPr lang="en-US" sz="2000" dirty="0">
              <a:solidFill>
                <a:srgbClr val="00B050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SzPct val="100000"/>
            </a:pPr>
            <a:r>
              <a:rPr lang="en-US" sz="2000" dirty="0" err="1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ListNode</a:t>
            </a:r>
            <a:r>
              <a:rPr lang="en-US" sz="2000" dirty="0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 current = list</a:t>
            </a:r>
          </a:p>
          <a:p>
            <a:pPr lvl="1">
              <a:buSzPct val="100000"/>
            </a:pPr>
            <a:r>
              <a:rPr lang="en-US" sz="2000" dirty="0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current = </a:t>
            </a:r>
            <a:r>
              <a:rPr lang="en-US" sz="2000" dirty="0" err="1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current.next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Google Shape;295;p35">
            <a:extLst>
              <a:ext uri="{FF2B5EF4-FFF2-40B4-BE49-F238E27FC236}">
                <a16:creationId xmlns:a16="http://schemas.microsoft.com/office/drawing/2014/main" id="{0903B8C0-F1DF-4077-94A2-0A990C9BF6CE}"/>
              </a:ext>
            </a:extLst>
          </p:cNvPr>
          <p:cNvGraphicFramePr/>
          <p:nvPr/>
        </p:nvGraphicFramePr>
        <p:xfrm>
          <a:off x="9706601" y="5035205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295;p35">
            <a:extLst>
              <a:ext uri="{FF2B5EF4-FFF2-40B4-BE49-F238E27FC236}">
                <a16:creationId xmlns:a16="http://schemas.microsoft.com/office/drawing/2014/main" id="{78E0F6BF-EB90-4D7E-AC96-C9863316585C}"/>
              </a:ext>
            </a:extLst>
          </p:cNvPr>
          <p:cNvGraphicFramePr/>
          <p:nvPr/>
        </p:nvGraphicFramePr>
        <p:xfrm>
          <a:off x="5332008" y="5008864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oogle Shape;298;p35">
            <a:extLst>
              <a:ext uri="{FF2B5EF4-FFF2-40B4-BE49-F238E27FC236}">
                <a16:creationId xmlns:a16="http://schemas.microsoft.com/office/drawing/2014/main" id="{0874D844-A558-4274-B469-BD2B64B92269}"/>
              </a:ext>
            </a:extLst>
          </p:cNvPr>
          <p:cNvGraphicFramePr/>
          <p:nvPr/>
        </p:nvGraphicFramePr>
        <p:xfrm>
          <a:off x="2950495" y="4982589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301;p35">
            <a:extLst>
              <a:ext uri="{FF2B5EF4-FFF2-40B4-BE49-F238E27FC236}">
                <a16:creationId xmlns:a16="http://schemas.microsoft.com/office/drawing/2014/main" id="{7BC0CA25-9121-4950-A3D4-1980652F32A3}"/>
              </a:ext>
            </a:extLst>
          </p:cNvPr>
          <p:cNvSpPr txBox="1"/>
          <p:nvPr/>
        </p:nvSpPr>
        <p:spPr>
          <a:xfrm>
            <a:off x="1064139" y="5446298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" name="Google Shape;302;p35">
            <a:extLst>
              <a:ext uri="{FF2B5EF4-FFF2-40B4-BE49-F238E27FC236}">
                <a16:creationId xmlns:a16="http://schemas.microsoft.com/office/drawing/2014/main" id="{678A6F27-A3E9-4A30-88C1-A2552F766429}"/>
              </a:ext>
            </a:extLst>
          </p:cNvPr>
          <p:cNvSpPr/>
          <p:nvPr/>
        </p:nvSpPr>
        <p:spPr>
          <a:xfrm>
            <a:off x="1810438" y="550944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306;p35">
            <a:extLst>
              <a:ext uri="{FF2B5EF4-FFF2-40B4-BE49-F238E27FC236}">
                <a16:creationId xmlns:a16="http://schemas.microsoft.com/office/drawing/2014/main" id="{5821E233-F835-42F9-B982-313A4AA743FB}"/>
              </a:ext>
            </a:extLst>
          </p:cNvPr>
          <p:cNvCxnSpPr/>
          <p:nvPr/>
        </p:nvCxnSpPr>
        <p:spPr>
          <a:xfrm rot="10800000" flipH="1">
            <a:off x="4335070" y="5690467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97;p35">
            <a:extLst>
              <a:ext uri="{FF2B5EF4-FFF2-40B4-BE49-F238E27FC236}">
                <a16:creationId xmlns:a16="http://schemas.microsoft.com/office/drawing/2014/main" id="{41EE8007-14C1-4936-847E-CFE0E61B4227}"/>
              </a:ext>
            </a:extLst>
          </p:cNvPr>
          <p:cNvCxnSpPr>
            <a:cxnSpLocks/>
          </p:cNvCxnSpPr>
          <p:nvPr/>
        </p:nvCxnSpPr>
        <p:spPr>
          <a:xfrm flipV="1">
            <a:off x="10566976" y="551878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306;p35">
            <a:extLst>
              <a:ext uri="{FF2B5EF4-FFF2-40B4-BE49-F238E27FC236}">
                <a16:creationId xmlns:a16="http://schemas.microsoft.com/office/drawing/2014/main" id="{6B8B3C72-D3EF-4F75-94AC-D510E0F2E3B2}"/>
              </a:ext>
            </a:extLst>
          </p:cNvPr>
          <p:cNvCxnSpPr/>
          <p:nvPr/>
        </p:nvCxnSpPr>
        <p:spPr>
          <a:xfrm rot="10800000" flipH="1">
            <a:off x="6786521" y="57030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306;p35">
            <a:extLst>
              <a:ext uri="{FF2B5EF4-FFF2-40B4-BE49-F238E27FC236}">
                <a16:creationId xmlns:a16="http://schemas.microsoft.com/office/drawing/2014/main" id="{4F045F4E-410A-451B-A702-815DEC0B8BB5}"/>
              </a:ext>
            </a:extLst>
          </p:cNvPr>
          <p:cNvCxnSpPr/>
          <p:nvPr/>
        </p:nvCxnSpPr>
        <p:spPr>
          <a:xfrm rot="10800000" flipH="1">
            <a:off x="8746289" y="5692241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370029-4AF2-462A-BA33-34672BC154BD}"/>
              </a:ext>
            </a:extLst>
          </p:cNvPr>
          <p:cNvSpPr txBox="1"/>
          <p:nvPr/>
        </p:nvSpPr>
        <p:spPr>
          <a:xfrm>
            <a:off x="7756773" y="5288078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7DC6EC-3010-4F1C-B85A-F94F57D3670B}"/>
              </a:ext>
            </a:extLst>
          </p:cNvPr>
          <p:cNvSpPr txBox="1"/>
          <p:nvPr/>
        </p:nvSpPr>
        <p:spPr>
          <a:xfrm>
            <a:off x="9216439" y="2179153"/>
            <a:ext cx="1020865" cy="116955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Console: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800</a:t>
            </a:r>
          </a:p>
        </p:txBody>
      </p:sp>
      <p:cxnSp>
        <p:nvCxnSpPr>
          <p:cNvPr id="17" name="Google Shape;306;p35">
            <a:extLst>
              <a:ext uri="{FF2B5EF4-FFF2-40B4-BE49-F238E27FC236}">
                <a16:creationId xmlns:a16="http://schemas.microsoft.com/office/drawing/2014/main" id="{8075248D-B094-4336-9337-2A2049ABDB1B}"/>
              </a:ext>
            </a:extLst>
          </p:cNvPr>
          <p:cNvCxnSpPr/>
          <p:nvPr/>
        </p:nvCxnSpPr>
        <p:spPr>
          <a:xfrm rot="10800000" flipH="1">
            <a:off x="1927667" y="564899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" name="Google Shape;301;p35">
            <a:extLst>
              <a:ext uri="{FF2B5EF4-FFF2-40B4-BE49-F238E27FC236}">
                <a16:creationId xmlns:a16="http://schemas.microsoft.com/office/drawing/2014/main" id="{AEA28315-9091-453B-AE81-C74B44A7E2A0}"/>
              </a:ext>
            </a:extLst>
          </p:cNvPr>
          <p:cNvSpPr txBox="1"/>
          <p:nvPr/>
        </p:nvSpPr>
        <p:spPr>
          <a:xfrm>
            <a:off x="1480930" y="4483488"/>
            <a:ext cx="1257636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current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" name="Google Shape;302;p35">
            <a:extLst>
              <a:ext uri="{FF2B5EF4-FFF2-40B4-BE49-F238E27FC236}">
                <a16:creationId xmlns:a16="http://schemas.microsoft.com/office/drawing/2014/main" id="{E92F8451-FDAC-4161-BD2B-F3E69F1D0F0A}"/>
              </a:ext>
            </a:extLst>
          </p:cNvPr>
          <p:cNvSpPr/>
          <p:nvPr/>
        </p:nvSpPr>
        <p:spPr>
          <a:xfrm>
            <a:off x="2495278" y="4546638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" name="Google Shape;297;p35">
            <a:extLst>
              <a:ext uri="{FF2B5EF4-FFF2-40B4-BE49-F238E27FC236}">
                <a16:creationId xmlns:a16="http://schemas.microsoft.com/office/drawing/2014/main" id="{AF494895-FEAE-475C-8468-5C60EBF946BC}"/>
              </a:ext>
            </a:extLst>
          </p:cNvPr>
          <p:cNvCxnSpPr>
            <a:cxnSpLocks/>
          </p:cNvCxnSpPr>
          <p:nvPr/>
        </p:nvCxnSpPr>
        <p:spPr>
          <a:xfrm flipV="1">
            <a:off x="2495278" y="4558973"/>
            <a:ext cx="276600" cy="252315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11CD3C-515A-4DAC-B0E1-27E0423748B8}"/>
              </a:ext>
            </a:extLst>
          </p:cNvPr>
          <p:cNvSpPr txBox="1"/>
          <p:nvPr/>
        </p:nvSpPr>
        <p:spPr>
          <a:xfrm>
            <a:off x="5262070" y="3896556"/>
            <a:ext cx="1779106" cy="372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List is still intact!</a:t>
            </a:r>
          </a:p>
        </p:txBody>
      </p:sp>
      <p:sp>
        <p:nvSpPr>
          <p:cNvPr id="21" name="Google Shape;99;p2">
            <a:extLst>
              <a:ext uri="{FF2B5EF4-FFF2-40B4-BE49-F238E27FC236}">
                <a16:creationId xmlns:a16="http://schemas.microsoft.com/office/drawing/2014/main" id="{9EC5C9B2-0195-4B86-A868-E42D862F176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880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Linked Nodes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Traversing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  <a:endParaRPr lang="en-US" sz="300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Modifying </a:t>
            </a:r>
            <a:r>
              <a:rPr lang="en-US" sz="3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ListNode</a:t>
            </a:r>
            <a:r>
              <a:rPr lang="en-US" sz="3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Reminders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23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739DB288-011C-46CA-9324-E2CCCA1AA3B0}"/>
              </a:ext>
            </a:extLst>
          </p:cNvPr>
          <p:cNvSpPr/>
          <p:nvPr/>
        </p:nvSpPr>
        <p:spPr>
          <a:xfrm flipH="1">
            <a:off x="6330881" y="2945154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8125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57013" cy="3799923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Suppose we had the following sequence:</a:t>
            </a:r>
          </a:p>
          <a:p>
            <a:pPr lvl="1">
              <a:buSzPct val="100000"/>
            </a:pPr>
            <a:endParaRPr lang="en-US" dirty="0"/>
          </a:p>
          <a:p>
            <a:pPr lvl="1">
              <a:buSzPct val="100000"/>
            </a:pPr>
            <a:endParaRPr lang="en-US" dirty="0"/>
          </a:p>
          <a:p>
            <a:pPr marL="571500" lvl="1" indent="0">
              <a:buSzPct val="100000"/>
              <a:buNone/>
            </a:pPr>
            <a:endParaRPr lang="en-US" dirty="0"/>
          </a:p>
          <a:p>
            <a:pPr marL="571500" lvl="1" indent="0">
              <a:buSzPct val="100000"/>
              <a:buNone/>
            </a:pPr>
            <a:endParaRPr lang="en-US" dirty="0"/>
          </a:p>
          <a:p>
            <a:pPr lvl="1">
              <a:buSzPct val="100000"/>
            </a:pPr>
            <a:r>
              <a:rPr lang="en-US" dirty="0"/>
              <a:t>What happens when we execute the below code?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Google Shape;291;p35">
            <a:extLst>
              <a:ext uri="{FF2B5EF4-FFF2-40B4-BE49-F238E27FC236}">
                <a16:creationId xmlns:a16="http://schemas.microsoft.com/office/drawing/2014/main" id="{FD04EBF3-6016-475A-9E48-8890CF7C6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322253"/>
              </p:ext>
            </p:extLst>
          </p:nvPr>
        </p:nvGraphicFramePr>
        <p:xfrm>
          <a:off x="8364721" y="240656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681139"/>
              </p:ext>
            </p:extLst>
          </p:nvPr>
        </p:nvGraphicFramePr>
        <p:xfrm>
          <a:off x="6077446" y="240656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Google Shape;296;p35">
            <a:extLst>
              <a:ext uri="{FF2B5EF4-FFF2-40B4-BE49-F238E27FC236}">
                <a16:creationId xmlns:a16="http://schemas.microsoft.com/office/drawing/2014/main" id="{34139C8E-92F7-4D1D-A81F-9C9FA53027A0}"/>
              </a:ext>
            </a:extLst>
          </p:cNvPr>
          <p:cNvCxnSpPr/>
          <p:nvPr/>
        </p:nvCxnSpPr>
        <p:spPr>
          <a:xfrm>
            <a:off x="7418408" y="3083035"/>
            <a:ext cx="878400" cy="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59784"/>
              </p:ext>
            </p:extLst>
          </p:nvPr>
        </p:nvGraphicFramePr>
        <p:xfrm>
          <a:off x="3695933" y="238029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757309" y="269864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2503608" y="276179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633221" y="288534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5080508" y="3088170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9223439" y="2909152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44D938A-4233-4930-8BA8-8EB869FC1490}"/>
              </a:ext>
            </a:extLst>
          </p:cNvPr>
          <p:cNvSpPr txBox="1"/>
          <p:nvPr/>
        </p:nvSpPr>
        <p:spPr>
          <a:xfrm>
            <a:off x="8960126" y="541683"/>
            <a:ext cx="2271091" cy="114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40D9A6-1353-4A4A-AD5A-8C926F0E5080}"/>
              </a:ext>
            </a:extLst>
          </p:cNvPr>
          <p:cNvSpPr txBox="1"/>
          <p:nvPr/>
        </p:nvSpPr>
        <p:spPr>
          <a:xfrm>
            <a:off x="8494230" y="410826"/>
            <a:ext cx="609517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slido.com</a:t>
            </a:r>
            <a:b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code: #su_cse123</a:t>
            </a:r>
          </a:p>
        </p:txBody>
      </p:sp>
      <p:sp>
        <p:nvSpPr>
          <p:cNvPr id="29" name="Google Shape;99;p2">
            <a:extLst>
              <a:ext uri="{FF2B5EF4-FFF2-40B4-BE49-F238E27FC236}">
                <a16:creationId xmlns:a16="http://schemas.microsoft.com/office/drawing/2014/main" id="{912BCC7E-3187-417B-8476-4D639FE0A8F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4EC1C0-7C4A-4458-AE6F-33A9F99435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55" r="6103" b="10735"/>
          <a:stretch/>
        </p:blipFill>
        <p:spPr>
          <a:xfrm>
            <a:off x="1833239" y="4392042"/>
            <a:ext cx="4174269" cy="174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99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Linked Nodes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Traversing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  <a:endParaRPr lang="en-US" sz="300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Modifying </a:t>
            </a:r>
            <a:r>
              <a:rPr lang="en-US" sz="3000" dirty="0" err="1">
                <a:solidFill>
                  <a:schemeClr val="tx1"/>
                </a:solidFill>
                <a:latin typeface="Consolas" panose="020B0609020204030204" pitchFamily="49" charset="0"/>
              </a:rPr>
              <a:t>ListNode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Reminders</a:t>
            </a:r>
            <a:endParaRPr lang="en-US" sz="3000" dirty="0">
              <a:solidFill>
                <a:schemeClr val="accent5"/>
              </a:solidFill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25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739DB288-011C-46CA-9324-E2CCCA1AA3B0}"/>
              </a:ext>
            </a:extLst>
          </p:cNvPr>
          <p:cNvSpPr/>
          <p:nvPr/>
        </p:nvSpPr>
        <p:spPr>
          <a:xfrm flipH="1">
            <a:off x="6330881" y="3372532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342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5C0E-D81A-4BBE-9D22-3177F0D4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F1FA7-FDEE-4678-AB6B-F9C523AFA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/>
              <a:t>First resubmission form released tomorrow</a:t>
            </a:r>
          </a:p>
          <a:p>
            <a:pPr lvl="1">
              <a:buSzPct val="100000"/>
            </a:pPr>
            <a:r>
              <a:rPr lang="en-US" dirty="0"/>
              <a:t>Due next Friday</a:t>
            </a:r>
          </a:p>
          <a:p>
            <a:pPr lvl="1">
              <a:buSzPct val="100000"/>
            </a:pPr>
            <a:r>
              <a:rPr lang="en-US" dirty="0"/>
              <a:t>Can only resubmit assignments we have given feedback on!</a:t>
            </a:r>
          </a:p>
          <a:p>
            <a:pPr>
              <a:buSzPct val="100000"/>
            </a:pPr>
            <a:r>
              <a:rPr lang="en-US" dirty="0"/>
              <a:t>No section on Tuesday</a:t>
            </a:r>
          </a:p>
          <a:p>
            <a:pPr lvl="1">
              <a:buSzPct val="100000"/>
            </a:pPr>
            <a:r>
              <a:rPr lang="en-US" dirty="0"/>
              <a:t>We will still post materials</a:t>
            </a:r>
          </a:p>
          <a:p>
            <a:pPr lvl="1">
              <a:buSzPct val="100000"/>
            </a:pPr>
            <a:r>
              <a:rPr lang="en-US" dirty="0"/>
              <a:t>Optional like always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3C53A-D41D-4518-BB0D-AA3B396138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26</a:t>
            </a:fld>
            <a:endParaRPr lang="en-US"/>
          </a:p>
        </p:txBody>
      </p:sp>
      <p:sp>
        <p:nvSpPr>
          <p:cNvPr id="5" name="Google Shape;99;p2">
            <a:extLst>
              <a:ext uri="{FF2B5EF4-FFF2-40B4-BE49-F238E27FC236}">
                <a16:creationId xmlns:a16="http://schemas.microsoft.com/office/drawing/2014/main" id="{230E8BED-4F1D-4F97-AB2B-DBA93D4285C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87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Linked Nodes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Traversing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  <a:endParaRPr lang="en-US" sz="3000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Modifying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Reminders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3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739DB288-011C-46CA-9324-E2CCCA1AA3B0}"/>
              </a:ext>
            </a:extLst>
          </p:cNvPr>
          <p:cNvSpPr/>
          <p:nvPr/>
        </p:nvSpPr>
        <p:spPr>
          <a:xfrm flipH="1">
            <a:off x="6330881" y="2010871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47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6FA5-C641-476B-A5AF-F1280725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Nodes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62126-55A4-456B-9D49-B45E8A8CF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701748" cy="4218516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New data structure to represent non-contiguous memory</a:t>
            </a:r>
          </a:p>
          <a:p>
            <a:pPr>
              <a:buSzPct val="100000"/>
            </a:pPr>
            <a:r>
              <a:rPr lang="en-US" dirty="0"/>
              <a:t>“Building blocks” for Linked Lists</a:t>
            </a:r>
          </a:p>
          <a:p>
            <a:pPr lvl="1">
              <a:buSzPct val="100000"/>
            </a:pPr>
            <a:r>
              <a:rPr lang="en-US" dirty="0"/>
              <a:t>“Legos”</a:t>
            </a:r>
          </a:p>
          <a:p>
            <a:pPr>
              <a:buSzPct val="100000"/>
            </a:pPr>
            <a:r>
              <a:rPr lang="en-US" dirty="0"/>
              <a:t>Today: arbitrary length sequences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3285E-F46E-4682-A69F-CD530250C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A152C5-4611-4CC9-A1EE-ADD79D29B6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6" t="12275" r="2165" b="14511"/>
          <a:stretch/>
        </p:blipFill>
        <p:spPr>
          <a:xfrm>
            <a:off x="6674126" y="2201517"/>
            <a:ext cx="5323202" cy="2713383"/>
          </a:xfrm>
          <a:prstGeom prst="rect">
            <a:avLst/>
          </a:prstGeom>
        </p:spPr>
      </p:pic>
      <p:sp>
        <p:nvSpPr>
          <p:cNvPr id="7" name="Google Shape;99;p2">
            <a:extLst>
              <a:ext uri="{FF2B5EF4-FFF2-40B4-BE49-F238E27FC236}">
                <a16:creationId xmlns:a16="http://schemas.microsoft.com/office/drawing/2014/main" id="{46F9D98C-BD3A-4E34-8B65-A3292DE1379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72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/>
        </p:nvGraphicFramePr>
        <p:xfrm>
          <a:off x="8066634" y="1329653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4" y="-121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Problems so far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62" y="856070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What statements turn this picture: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573514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/>
        </p:nvGraphicFramePr>
        <p:xfrm>
          <a:off x="5560607" y="130331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/>
        </p:nvGraphicFramePr>
        <p:xfrm>
          <a:off x="3179094" y="127703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240470" y="159538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1986769" y="165853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116382" y="178209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4563669" y="198491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</p:cNvCxnSpPr>
          <p:nvPr/>
        </p:nvCxnSpPr>
        <p:spPr>
          <a:xfrm flipV="1">
            <a:off x="8927009" y="1813229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/>
        </p:nvGraphicFramePr>
        <p:xfrm>
          <a:off x="3179094" y="241835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240470" y="273670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1986769" y="279985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116382" y="292340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4040756" y="2903138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282100" y="3468124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Into this picture?</a:t>
            </a:r>
          </a:p>
        </p:txBody>
      </p:sp>
      <p:graphicFrame>
        <p:nvGraphicFramePr>
          <p:cNvPr id="29" name="Google Shape;291;p35">
            <a:extLst>
              <a:ext uri="{FF2B5EF4-FFF2-40B4-BE49-F238E27FC236}">
                <a16:creationId xmlns:a16="http://schemas.microsoft.com/office/drawing/2014/main" id="{8DFECD8C-81CE-4FBD-A67E-05257761F7CC}"/>
              </a:ext>
            </a:extLst>
          </p:cNvPr>
          <p:cNvGraphicFramePr/>
          <p:nvPr/>
        </p:nvGraphicFramePr>
        <p:xfrm>
          <a:off x="5673251" y="5138190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oogle Shape;295;p35">
            <a:extLst>
              <a:ext uri="{FF2B5EF4-FFF2-40B4-BE49-F238E27FC236}">
                <a16:creationId xmlns:a16="http://schemas.microsoft.com/office/drawing/2014/main" id="{FD7E13DC-E60B-4A1A-B910-902F72D72C77}"/>
              </a:ext>
            </a:extLst>
          </p:cNvPr>
          <p:cNvGraphicFramePr/>
          <p:nvPr/>
        </p:nvGraphicFramePr>
        <p:xfrm>
          <a:off x="5673251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oogle Shape;298;p35">
            <a:extLst>
              <a:ext uri="{FF2B5EF4-FFF2-40B4-BE49-F238E27FC236}">
                <a16:creationId xmlns:a16="http://schemas.microsoft.com/office/drawing/2014/main" id="{AFBC12BE-159F-445E-A3CA-E2B2457522F7}"/>
              </a:ext>
            </a:extLst>
          </p:cNvPr>
          <p:cNvGraphicFramePr/>
          <p:nvPr/>
        </p:nvGraphicFramePr>
        <p:xfrm>
          <a:off x="3291738" y="3998631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Google Shape;301;p35">
            <a:extLst>
              <a:ext uri="{FF2B5EF4-FFF2-40B4-BE49-F238E27FC236}">
                <a16:creationId xmlns:a16="http://schemas.microsoft.com/office/drawing/2014/main" id="{35A14E67-C86B-43F5-98EC-C4807EA62084}"/>
              </a:ext>
            </a:extLst>
          </p:cNvPr>
          <p:cNvSpPr txBox="1"/>
          <p:nvPr/>
        </p:nvSpPr>
        <p:spPr>
          <a:xfrm>
            <a:off x="1353114" y="4316979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38" name="Google Shape;302;p35">
            <a:extLst>
              <a:ext uri="{FF2B5EF4-FFF2-40B4-BE49-F238E27FC236}">
                <a16:creationId xmlns:a16="http://schemas.microsoft.com/office/drawing/2014/main" id="{83F4C770-6D29-455E-A348-A47C6E999582}"/>
              </a:ext>
            </a:extLst>
          </p:cNvPr>
          <p:cNvSpPr/>
          <p:nvPr/>
        </p:nvSpPr>
        <p:spPr>
          <a:xfrm>
            <a:off x="2099413" y="4380129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03;p35">
            <a:extLst>
              <a:ext uri="{FF2B5EF4-FFF2-40B4-BE49-F238E27FC236}">
                <a16:creationId xmlns:a16="http://schemas.microsoft.com/office/drawing/2014/main" id="{5C3175FD-103D-49A7-A60D-E6F11E75E622}"/>
              </a:ext>
            </a:extLst>
          </p:cNvPr>
          <p:cNvCxnSpPr>
            <a:cxnSpLocks/>
          </p:cNvCxnSpPr>
          <p:nvPr/>
        </p:nvCxnSpPr>
        <p:spPr>
          <a:xfrm>
            <a:off x="2229026" y="4503686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306;p35">
            <a:extLst>
              <a:ext uri="{FF2B5EF4-FFF2-40B4-BE49-F238E27FC236}">
                <a16:creationId xmlns:a16="http://schemas.microsoft.com/office/drawing/2014/main" id="{D8A64217-A95D-46F1-BB89-2C20F9C08B99}"/>
              </a:ext>
            </a:extLst>
          </p:cNvPr>
          <p:cNvCxnSpPr/>
          <p:nvPr/>
        </p:nvCxnSpPr>
        <p:spPr>
          <a:xfrm rot="10800000" flipH="1">
            <a:off x="4676313" y="470650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" name="Google Shape;297;p35">
            <a:extLst>
              <a:ext uri="{FF2B5EF4-FFF2-40B4-BE49-F238E27FC236}">
                <a16:creationId xmlns:a16="http://schemas.microsoft.com/office/drawing/2014/main" id="{2BE27C4E-689D-4768-A33F-8CB3F963B76C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6531969" y="5640775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3" name="Google Shape;298;p35">
            <a:extLst>
              <a:ext uri="{FF2B5EF4-FFF2-40B4-BE49-F238E27FC236}">
                <a16:creationId xmlns:a16="http://schemas.microsoft.com/office/drawing/2014/main" id="{073A156F-EF54-490E-B1B3-46BC76493849}"/>
              </a:ext>
            </a:extLst>
          </p:cNvPr>
          <p:cNvGraphicFramePr/>
          <p:nvPr/>
        </p:nvGraphicFramePr>
        <p:xfrm>
          <a:off x="3291738" y="513994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Google Shape;301;p35">
            <a:extLst>
              <a:ext uri="{FF2B5EF4-FFF2-40B4-BE49-F238E27FC236}">
                <a16:creationId xmlns:a16="http://schemas.microsoft.com/office/drawing/2014/main" id="{45C1384A-CF0E-49D8-BD09-9C92A8D67A36}"/>
              </a:ext>
            </a:extLst>
          </p:cNvPr>
          <p:cNvSpPr txBox="1"/>
          <p:nvPr/>
        </p:nvSpPr>
        <p:spPr>
          <a:xfrm>
            <a:off x="1353114" y="5458294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5" name="Google Shape;302;p35">
            <a:extLst>
              <a:ext uri="{FF2B5EF4-FFF2-40B4-BE49-F238E27FC236}">
                <a16:creationId xmlns:a16="http://schemas.microsoft.com/office/drawing/2014/main" id="{5269875A-7A07-4005-8FDE-F6C4636BC963}"/>
              </a:ext>
            </a:extLst>
          </p:cNvPr>
          <p:cNvSpPr/>
          <p:nvPr/>
        </p:nvSpPr>
        <p:spPr>
          <a:xfrm>
            <a:off x="2099413" y="5521444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303;p35">
            <a:extLst>
              <a:ext uri="{FF2B5EF4-FFF2-40B4-BE49-F238E27FC236}">
                <a16:creationId xmlns:a16="http://schemas.microsoft.com/office/drawing/2014/main" id="{896F4346-E032-48A9-BC11-CE6D4CA232C1}"/>
              </a:ext>
            </a:extLst>
          </p:cNvPr>
          <p:cNvCxnSpPr>
            <a:cxnSpLocks/>
          </p:cNvCxnSpPr>
          <p:nvPr/>
        </p:nvCxnSpPr>
        <p:spPr>
          <a:xfrm>
            <a:off x="2229026" y="5645001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" name="Google Shape;306;p35">
            <a:extLst>
              <a:ext uri="{FF2B5EF4-FFF2-40B4-BE49-F238E27FC236}">
                <a16:creationId xmlns:a16="http://schemas.microsoft.com/office/drawing/2014/main" id="{D5E3D91D-2EA9-4438-9EA6-A2F482DA1E8E}"/>
              </a:ext>
            </a:extLst>
          </p:cNvPr>
          <p:cNvCxnSpPr/>
          <p:nvPr/>
        </p:nvCxnSpPr>
        <p:spPr>
          <a:xfrm rot="10800000" flipH="1">
            <a:off x="7015120" y="199748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" name="Google Shape;297;p35">
            <a:extLst>
              <a:ext uri="{FF2B5EF4-FFF2-40B4-BE49-F238E27FC236}">
                <a16:creationId xmlns:a16="http://schemas.microsoft.com/office/drawing/2014/main" id="{11076C3F-6A1A-4F05-B553-E3682407369E}"/>
              </a:ext>
            </a:extLst>
          </p:cNvPr>
          <p:cNvCxnSpPr>
            <a:cxnSpLocks/>
          </p:cNvCxnSpPr>
          <p:nvPr/>
        </p:nvCxnSpPr>
        <p:spPr>
          <a:xfrm flipV="1">
            <a:off x="6533626" y="450453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306;p35">
            <a:extLst>
              <a:ext uri="{FF2B5EF4-FFF2-40B4-BE49-F238E27FC236}">
                <a16:creationId xmlns:a16="http://schemas.microsoft.com/office/drawing/2014/main" id="{5ED70E12-2A27-433F-9D82-B89462C0D593}"/>
              </a:ext>
            </a:extLst>
          </p:cNvPr>
          <p:cNvCxnSpPr/>
          <p:nvPr/>
        </p:nvCxnSpPr>
        <p:spPr>
          <a:xfrm rot="10800000" flipH="1">
            <a:off x="4633606" y="583791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0CF636E-E390-404D-8193-17B46E42AD7B}"/>
              </a:ext>
            </a:extLst>
          </p:cNvPr>
          <p:cNvSpPr txBox="1"/>
          <p:nvPr/>
        </p:nvSpPr>
        <p:spPr>
          <a:xfrm>
            <a:off x="7933197" y="3785885"/>
            <a:ext cx="38216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(1 Possible) Answer: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</a:rPr>
              <a:t>ListNode</a:t>
            </a:r>
            <a:r>
              <a:rPr lang="en-US" sz="1800" dirty="0">
                <a:latin typeface="Consolas" panose="020B0609020204030204" pitchFamily="49" charset="0"/>
              </a:rPr>
              <a:t> temp = list1.next;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list1.next = list1.next.next;</a:t>
            </a:r>
          </a:p>
          <a:p>
            <a:r>
              <a:rPr lang="en-US" sz="1800" dirty="0" err="1">
                <a:latin typeface="Consolas" panose="020B0609020204030204" pitchFamily="49" charset="0"/>
              </a:rPr>
              <a:t>temp.next</a:t>
            </a:r>
            <a:r>
              <a:rPr lang="en-US" sz="1800" dirty="0">
                <a:latin typeface="Consolas" panose="020B0609020204030204" pitchFamily="49" charset="0"/>
              </a:rPr>
              <a:t> = list2;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list2 = temp;</a:t>
            </a:r>
          </a:p>
        </p:txBody>
      </p:sp>
      <p:sp>
        <p:nvSpPr>
          <p:cNvPr id="50" name="Google Shape;99;p2">
            <a:extLst>
              <a:ext uri="{FF2B5EF4-FFF2-40B4-BE49-F238E27FC236}">
                <a16:creationId xmlns:a16="http://schemas.microsoft.com/office/drawing/2014/main" id="{8853E6FD-EC22-4769-A832-8C495AA93EF8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3 -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4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Linked Nodes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Traversing </a:t>
            </a:r>
            <a:r>
              <a:rPr lang="en-US" sz="3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ListNode</a:t>
            </a:r>
            <a:r>
              <a:rPr lang="en-US" sz="3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  <a:endParaRPr lang="en-US" sz="3000" dirty="0">
              <a:solidFill>
                <a:schemeClr val="accent5"/>
              </a:solidFill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Modifying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sequences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Reminders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6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739DB288-011C-46CA-9324-E2CCCA1AA3B0}"/>
              </a:ext>
            </a:extLst>
          </p:cNvPr>
          <p:cNvSpPr/>
          <p:nvPr/>
        </p:nvSpPr>
        <p:spPr>
          <a:xfrm flipH="1">
            <a:off x="6330881" y="2507829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142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02DF-3AC2-4495-9EB0-7A0A8D06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B71B9-9E0D-4ECD-81B4-C2511CE10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48731"/>
            <a:ext cx="10238961" cy="3095409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Suppose we have a sequence of nodes like the above</a:t>
            </a:r>
          </a:p>
          <a:p>
            <a:pPr lvl="1">
              <a:buSzPct val="100000"/>
            </a:pPr>
            <a:r>
              <a:rPr lang="en-US" dirty="0"/>
              <a:t>With unknown number of elements</a:t>
            </a:r>
          </a:p>
          <a:p>
            <a:pPr>
              <a:buSzPct val="100000"/>
            </a:pPr>
            <a:endParaRPr lang="en-US" dirty="0"/>
          </a:p>
          <a:p>
            <a:pPr>
              <a:buSzPct val="100000"/>
            </a:pPr>
            <a:r>
              <a:rPr lang="en-US" dirty="0"/>
              <a:t>How would we print all the values out?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BCAB5-B47C-4D21-83B8-EEEA95E63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4" name="Google Shape;295;p35">
            <a:extLst>
              <a:ext uri="{FF2B5EF4-FFF2-40B4-BE49-F238E27FC236}">
                <a16:creationId xmlns:a16="http://schemas.microsoft.com/office/drawing/2014/main" id="{1B70845D-DDFA-4BD1-B73B-5BCAF42BB5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864727"/>
              </p:ext>
            </p:extLst>
          </p:nvPr>
        </p:nvGraphicFramePr>
        <p:xfrm>
          <a:off x="9771205" y="1690688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800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oogle Shape;295;p35">
            <a:extLst>
              <a:ext uri="{FF2B5EF4-FFF2-40B4-BE49-F238E27FC236}">
                <a16:creationId xmlns:a16="http://schemas.microsoft.com/office/drawing/2014/main" id="{A8C84CCA-0232-4FFA-92BE-BD406079F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234759"/>
              </p:ext>
            </p:extLst>
          </p:nvPr>
        </p:nvGraphicFramePr>
        <p:xfrm>
          <a:off x="5396612" y="166434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Google Shape;298;p35">
            <a:extLst>
              <a:ext uri="{FF2B5EF4-FFF2-40B4-BE49-F238E27FC236}">
                <a16:creationId xmlns:a16="http://schemas.microsoft.com/office/drawing/2014/main" id="{B463C8A6-878E-4B1B-9E00-3D34E139B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026804"/>
              </p:ext>
            </p:extLst>
          </p:nvPr>
        </p:nvGraphicFramePr>
        <p:xfrm>
          <a:off x="3015099" y="163807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Google Shape;301;p35">
            <a:extLst>
              <a:ext uri="{FF2B5EF4-FFF2-40B4-BE49-F238E27FC236}">
                <a16:creationId xmlns:a16="http://schemas.microsoft.com/office/drawing/2014/main" id="{55A7C1FB-54AC-40DE-866C-A6C2A5605084}"/>
              </a:ext>
            </a:extLst>
          </p:cNvPr>
          <p:cNvSpPr txBox="1"/>
          <p:nvPr/>
        </p:nvSpPr>
        <p:spPr>
          <a:xfrm>
            <a:off x="1076475" y="195642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8" name="Google Shape;302;p35">
            <a:extLst>
              <a:ext uri="{FF2B5EF4-FFF2-40B4-BE49-F238E27FC236}">
                <a16:creationId xmlns:a16="http://schemas.microsoft.com/office/drawing/2014/main" id="{FC9AFAD5-0593-4A3B-BC17-2F22D1B5C0D1}"/>
              </a:ext>
            </a:extLst>
          </p:cNvPr>
          <p:cNvSpPr/>
          <p:nvPr/>
        </p:nvSpPr>
        <p:spPr>
          <a:xfrm>
            <a:off x="1822774" y="201957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" name="Google Shape;303;p35">
            <a:extLst>
              <a:ext uri="{FF2B5EF4-FFF2-40B4-BE49-F238E27FC236}">
                <a16:creationId xmlns:a16="http://schemas.microsoft.com/office/drawing/2014/main" id="{0847967F-B279-4C69-9603-F6377DCABD9D}"/>
              </a:ext>
            </a:extLst>
          </p:cNvPr>
          <p:cNvCxnSpPr>
            <a:cxnSpLocks/>
          </p:cNvCxnSpPr>
          <p:nvPr/>
        </p:nvCxnSpPr>
        <p:spPr>
          <a:xfrm>
            <a:off x="1952387" y="214312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" name="Google Shape;306;p35">
            <a:extLst>
              <a:ext uri="{FF2B5EF4-FFF2-40B4-BE49-F238E27FC236}">
                <a16:creationId xmlns:a16="http://schemas.microsoft.com/office/drawing/2014/main" id="{005D6E73-339C-4504-89B9-D8CBFA8C4FE9}"/>
              </a:ext>
            </a:extLst>
          </p:cNvPr>
          <p:cNvCxnSpPr/>
          <p:nvPr/>
        </p:nvCxnSpPr>
        <p:spPr>
          <a:xfrm rot="10800000" flipH="1">
            <a:off x="4399674" y="2345950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" name="Google Shape;297;p35">
            <a:extLst>
              <a:ext uri="{FF2B5EF4-FFF2-40B4-BE49-F238E27FC236}">
                <a16:creationId xmlns:a16="http://schemas.microsoft.com/office/drawing/2014/main" id="{8B59AD94-677F-4FBD-AB26-EBBAC48615FB}"/>
              </a:ext>
            </a:extLst>
          </p:cNvPr>
          <p:cNvCxnSpPr>
            <a:cxnSpLocks/>
          </p:cNvCxnSpPr>
          <p:nvPr/>
        </p:nvCxnSpPr>
        <p:spPr>
          <a:xfrm flipV="1">
            <a:off x="10631580" y="2174264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306;p35">
            <a:extLst>
              <a:ext uri="{FF2B5EF4-FFF2-40B4-BE49-F238E27FC236}">
                <a16:creationId xmlns:a16="http://schemas.microsoft.com/office/drawing/2014/main" id="{1A22C028-9FE7-4048-8364-7F3E3E1C5B5F}"/>
              </a:ext>
            </a:extLst>
          </p:cNvPr>
          <p:cNvCxnSpPr/>
          <p:nvPr/>
        </p:nvCxnSpPr>
        <p:spPr>
          <a:xfrm rot="10800000" flipH="1">
            <a:off x="6851125" y="2358524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" name="Google Shape;306;p35">
            <a:extLst>
              <a:ext uri="{FF2B5EF4-FFF2-40B4-BE49-F238E27FC236}">
                <a16:creationId xmlns:a16="http://schemas.microsoft.com/office/drawing/2014/main" id="{20B3A7F2-FB54-4AB2-A497-C0E36C456C20}"/>
              </a:ext>
            </a:extLst>
          </p:cNvPr>
          <p:cNvCxnSpPr/>
          <p:nvPr/>
        </p:nvCxnSpPr>
        <p:spPr>
          <a:xfrm rot="10800000" flipH="1">
            <a:off x="8810893" y="2347724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75C59FD-FDAE-4D9D-AB9C-C30717C80FB5}"/>
              </a:ext>
            </a:extLst>
          </p:cNvPr>
          <p:cNvSpPr txBox="1"/>
          <p:nvPr/>
        </p:nvSpPr>
        <p:spPr>
          <a:xfrm>
            <a:off x="7821377" y="1943561"/>
            <a:ext cx="92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5" name="Google Shape;99;p2">
            <a:extLst>
              <a:ext uri="{FF2B5EF4-FFF2-40B4-BE49-F238E27FC236}">
                <a16:creationId xmlns:a16="http://schemas.microsoft.com/office/drawing/2014/main" id="{BD38758E-7935-42E5-BB7F-601DE469514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91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u="sng" dirty="0"/>
              <a:t>Pseudocode:</a:t>
            </a:r>
            <a:endParaRPr lang="en-US" u="sng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5" name="Google Shape;99;p2">
            <a:extLst>
              <a:ext uri="{FF2B5EF4-FFF2-40B4-BE49-F238E27FC236}">
                <a16:creationId xmlns:a16="http://schemas.microsoft.com/office/drawing/2014/main" id="{295AC9BF-C15C-4A15-8B34-854C6BD6186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6132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598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D87-872F-4BBB-8376-A2C1FB3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41-1C1E-49FE-AF07-9D3712280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u="sng" dirty="0"/>
              <a:t>Pseudocode:</a:t>
            </a:r>
          </a:p>
          <a:p>
            <a:pPr marL="571500" lvl="1" indent="0">
              <a:buNone/>
            </a:pPr>
            <a:r>
              <a:rPr lang="en-US" dirty="0">
                <a:latin typeface="+mj-lt"/>
              </a:rPr>
              <a:t>Start at the front of the list</a:t>
            </a:r>
          </a:p>
          <a:p>
            <a:pPr marL="571500" lvl="1" indent="0">
              <a:buNone/>
            </a:pPr>
            <a:r>
              <a:rPr lang="en-US" dirty="0">
                <a:latin typeface="+mj-lt"/>
              </a:rPr>
              <a:t>While there are nodes to print:</a:t>
            </a:r>
          </a:p>
          <a:p>
            <a:pPr marL="571500" lvl="1" indent="0">
              <a:buNone/>
            </a:pPr>
            <a:r>
              <a:rPr lang="en-US" dirty="0">
                <a:latin typeface="+mj-lt"/>
              </a:rPr>
              <a:t>	Print the </a:t>
            </a:r>
            <a:r>
              <a:rPr lang="en-US" b="1" dirty="0">
                <a:latin typeface="+mj-lt"/>
              </a:rPr>
              <a:t>current</a:t>
            </a:r>
            <a:r>
              <a:rPr lang="en-US" dirty="0">
                <a:latin typeface="+mj-lt"/>
              </a:rPr>
              <a:t> node’s </a:t>
            </a:r>
            <a:r>
              <a:rPr lang="en-US" b="1" dirty="0">
                <a:latin typeface="+mj-lt"/>
              </a:rPr>
              <a:t>data</a:t>
            </a:r>
          </a:p>
          <a:p>
            <a:pPr marL="571500" lvl="1" indent="0">
              <a:buNone/>
            </a:pPr>
            <a:r>
              <a:rPr lang="en-US" dirty="0">
                <a:latin typeface="+mj-lt"/>
              </a:rPr>
              <a:t>	Go to the </a:t>
            </a:r>
            <a:r>
              <a:rPr lang="en-US" b="1" dirty="0">
                <a:latin typeface="+mj-lt"/>
              </a:rPr>
              <a:t>next</a:t>
            </a:r>
            <a:r>
              <a:rPr lang="en-US" dirty="0">
                <a:latin typeface="+mj-lt"/>
              </a:rPr>
              <a:t>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7CF16-04E8-4BBD-A7D8-B8DB7B70C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5" name="Google Shape;99;p2">
            <a:extLst>
              <a:ext uri="{FF2B5EF4-FFF2-40B4-BE49-F238E27FC236}">
                <a16:creationId xmlns:a16="http://schemas.microsoft.com/office/drawing/2014/main" id="{2953A752-B8CD-4A8F-A9B6-2D5A851B232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3 -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206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1375</Words>
  <Application>Microsoft Office PowerPoint</Application>
  <PresentationFormat>Widescreen</PresentationFormat>
  <Paragraphs>502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Consolas</vt:lpstr>
      <vt:lpstr>Courier</vt:lpstr>
      <vt:lpstr>Office Theme</vt:lpstr>
      <vt:lpstr>Linked Nodes w/ Loops</vt:lpstr>
      <vt:lpstr>Agenda</vt:lpstr>
      <vt:lpstr>Agenda</vt:lpstr>
      <vt:lpstr>Linked Nodes Review</vt:lpstr>
      <vt:lpstr>Problems so far</vt:lpstr>
      <vt:lpstr>Agenda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Printing a Sequence</vt:lpstr>
      <vt:lpstr>Agenda</vt:lpstr>
      <vt:lpstr>Adding to a Sequence</vt:lpstr>
      <vt:lpstr>Agenda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CSE 123!</dc:title>
  <dc:creator>Brett Wortzman</dc:creator>
  <cp:lastModifiedBy>cse-loaner</cp:lastModifiedBy>
  <cp:revision>41</cp:revision>
  <dcterms:created xsi:type="dcterms:W3CDTF">2020-09-29T18:40:50Z</dcterms:created>
  <dcterms:modified xsi:type="dcterms:W3CDTF">2023-06-30T08:57:02Z</dcterms:modified>
</cp:coreProperties>
</file>