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7"/>
  </p:notesMasterIdLst>
  <p:sldIdLst>
    <p:sldId id="301" r:id="rId3"/>
    <p:sldId id="502" r:id="rId4"/>
    <p:sldId id="544" r:id="rId5"/>
    <p:sldId id="548" r:id="rId6"/>
    <p:sldId id="545" r:id="rId7"/>
    <p:sldId id="523" r:id="rId8"/>
    <p:sldId id="533" r:id="rId9"/>
    <p:sldId id="532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  <p:sldId id="547" r:id="rId20"/>
    <p:sldId id="272" r:id="rId21"/>
    <p:sldId id="263" r:id="rId22"/>
    <p:sldId id="268" r:id="rId23"/>
    <p:sldId id="269" r:id="rId24"/>
    <p:sldId id="270" r:id="rId25"/>
    <p:sldId id="271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Lucida Sans Unicode" panose="020B0602030504020204" pitchFamily="34" charset="0"/>
      <p:regular r:id="rId36"/>
    </p:embeddedFont>
    <p:embeddedFont>
      <p:font typeface="Oswald Medium" panose="00000600000000000000" pitchFamily="2" charset="0"/>
      <p:regular r:id="rId37"/>
      <p:bold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8F8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0F863-E168-47D1-A8E3-760704B806C2}">
  <a:tblStyle styleId="{2420F863-E168-47D1-A8E3-760704B80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70090" autoAdjust="0"/>
  </p:normalViewPr>
  <p:slideViewPr>
    <p:cSldViewPr snapToGrid="0">
      <p:cViewPr>
        <p:scale>
          <a:sx n="100" d="100"/>
          <a:sy n="100" d="100"/>
        </p:scale>
        <p:origin x="753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6190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7599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327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2909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4370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2165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2044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8879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7534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3328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Thank your TAs! — regardless of what I do here, your TAs are the ones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taht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really make the course run. I do some small decisions here and there, but your TAs allow for resubmissions, extra review, etc. – please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please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thank them!</a:t>
            </a:r>
          </a:p>
          <a:p>
            <a:pPr marL="9144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Thank you for bearing with us, we tried some new things this quarter – IntelliJ, assignment revisions, take-home quizzes, and more engaging reflection questions </a:t>
            </a:r>
          </a:p>
          <a:p>
            <a:pPr marL="9144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Bearing with me as a first time instructor, I hope you enjoyed the course and that you feel like you have properly understood the materials. I am always happy to hear from you in the future, so please don’t be a stranger and if you have things you want to talk about, reach out!</a:t>
            </a:r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598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700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198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9041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115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2096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997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6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"/>
          </p:nvPr>
        </p:nvSpPr>
        <p:spPr>
          <a:xfrm>
            <a:off x="4627959" y="1875433"/>
            <a:ext cx="38874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720000" y="2131475"/>
            <a:ext cx="3748500" cy="189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863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43998" t="9395" r="37150"/>
          <a:stretch/>
        </p:blipFill>
        <p:spPr>
          <a:xfrm>
            <a:off x="8430826" y="0"/>
            <a:ext cx="71317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818210" y="4536789"/>
            <a:ext cx="1230148" cy="634671"/>
            <a:chOff x="446775" y="1938400"/>
            <a:chExt cx="1552825" cy="801150"/>
          </a:xfrm>
        </p:grpSpPr>
        <p:sp>
          <p:nvSpPr>
            <p:cNvPr id="131" name="Google Shape;131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7619050" y="3707600"/>
            <a:ext cx="2336700" cy="2336700"/>
            <a:chOff x="-3409125" y="2800550"/>
            <a:chExt cx="2336700" cy="2336700"/>
          </a:xfrm>
        </p:grpSpPr>
        <p:sp>
          <p:nvSpPr>
            <p:cNvPr id="151" name="Google Shape;151;p25"/>
            <p:cNvSpPr/>
            <p:nvPr/>
          </p:nvSpPr>
          <p:spPr>
            <a:xfrm>
              <a:off x="-3409125" y="2800550"/>
              <a:ext cx="2336700" cy="2336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3068550" y="3141125"/>
              <a:ext cx="1655400" cy="165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7191010" y="-27960"/>
            <a:ext cx="1230148" cy="634671"/>
            <a:chOff x="446775" y="1938400"/>
            <a:chExt cx="1552825" cy="801150"/>
          </a:xfrm>
        </p:grpSpPr>
        <p:sp>
          <p:nvSpPr>
            <p:cNvPr id="154" name="Google Shape;154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ubTitle" idx="1"/>
          </p:nvPr>
        </p:nvSpPr>
        <p:spPr>
          <a:xfrm>
            <a:off x="1651646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2"/>
          </p:nvPr>
        </p:nvSpPr>
        <p:spPr>
          <a:xfrm>
            <a:off x="5114250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l="47514" t="9395" r="43085"/>
          <a:stretch/>
        </p:blipFill>
        <p:spPr>
          <a:xfrm>
            <a:off x="1924" y="0"/>
            <a:ext cx="3556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6"/>
          <p:cNvGrpSpPr/>
          <p:nvPr/>
        </p:nvGrpSpPr>
        <p:grpSpPr>
          <a:xfrm>
            <a:off x="7198751" y="4536789"/>
            <a:ext cx="1230148" cy="634671"/>
            <a:chOff x="446775" y="1938400"/>
            <a:chExt cx="1552825" cy="801150"/>
          </a:xfrm>
        </p:grpSpPr>
        <p:sp>
          <p:nvSpPr>
            <p:cNvPr id="180" name="Google Shape;180;p26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6"/>
          <p:cNvSpPr txBox="1">
            <a:spLocks noGrp="1"/>
          </p:cNvSpPr>
          <p:nvPr>
            <p:ph type="body" idx="3"/>
          </p:nvPr>
        </p:nvSpPr>
        <p:spPr>
          <a:xfrm>
            <a:off x="1651646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4"/>
          </p:nvPr>
        </p:nvSpPr>
        <p:spPr>
          <a:xfrm>
            <a:off x="5114250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6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2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65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635500"/>
            <a:ext cx="9144005" cy="50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s.cs.washington.edu/~mones/production.html" TargetMode="External"/><Relationship Id="rId3" Type="http://schemas.openxmlformats.org/officeDocument/2006/relationships/hyperlink" Target="https://www.youtube.com/watch?v=S7nL9IGWGqk" TargetMode="External"/><Relationship Id="rId7" Type="http://schemas.openxmlformats.org/officeDocument/2006/relationships/hyperlink" Target="https://www.youtube.com/watch?v=DEESvghKBUc&amp;list=PLTPQEx-31JXhosblxX6bQnCK_qy2No6uC&amp;index=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youtube.com/watch?v=h1NqpK4gDrM&amp;list=PLTPQEx-31JXhusD9twkKlguRlaQowh-Vw&amp;index=10" TargetMode="External"/><Relationship Id="rId5" Type="http://schemas.openxmlformats.org/officeDocument/2006/relationships/hyperlink" Target="https://www.youtube.com/watch?v=iMj9yz24gP8" TargetMode="External"/><Relationship Id="rId10" Type="http://schemas.openxmlformats.org/officeDocument/2006/relationships/hyperlink" Target="https://youtu.be/MTqUYFN5BbI?list=PLTPQEx-31JXhusD9twkKlguRlaQowh-Vw&amp;t=2285" TargetMode="External"/><Relationship Id="rId4" Type="http://schemas.openxmlformats.org/officeDocument/2006/relationships/hyperlink" Target="http://grail.cs.washington.edu/projects/nba_players/" TargetMode="External"/><Relationship Id="rId9" Type="http://schemas.openxmlformats.org/officeDocument/2006/relationships/hyperlink" Target="https://www.youtube.com/watch?v=heLdAGZu-VY&amp;list=PLTPQEx-31JXhosblxX6bQnCK_qy2No6uC&amp;index=14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ourses.cs.washington.edu/courses/cse340/" TargetMode="External"/><Relationship Id="rId13" Type="http://schemas.openxmlformats.org/officeDocument/2006/relationships/hyperlink" Target="https://courses.cs.washington.edu/courses/cse373/" TargetMode="External"/><Relationship Id="rId3" Type="http://schemas.openxmlformats.org/officeDocument/2006/relationships/hyperlink" Target="https://www.cs.washington.edu/academics/ugrad/current-students" TargetMode="External"/><Relationship Id="rId7" Type="http://schemas.openxmlformats.org/officeDocument/2006/relationships/hyperlink" Target="http://courses.cs.washington.edu/courses/cse331/" TargetMode="External"/><Relationship Id="rId12" Type="http://schemas.openxmlformats.org/officeDocument/2006/relationships/hyperlink" Target="https://courses.cs.washington.edu/courses/cse180/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https://courses.cs.washington.edu/courses/cse416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courses.cs.washington.edu/courses/cse351/" TargetMode="External"/><Relationship Id="rId11" Type="http://schemas.openxmlformats.org/officeDocument/2006/relationships/hyperlink" Target="https://courses.cs.washington.edu/courses/cse163/" TargetMode="External"/><Relationship Id="rId5" Type="http://schemas.openxmlformats.org/officeDocument/2006/relationships/hyperlink" Target="http://courses.cs.washington.edu/courses/cse311/" TargetMode="External"/><Relationship Id="rId15" Type="http://schemas.openxmlformats.org/officeDocument/2006/relationships/hyperlink" Target="https://courses.cs.washington.edu/courses/cse412/" TargetMode="External"/><Relationship Id="rId10" Type="http://schemas.openxmlformats.org/officeDocument/2006/relationships/hyperlink" Target="https://courses.cs.washington.edu/courses/cse154/" TargetMode="External"/><Relationship Id="rId4" Type="http://schemas.openxmlformats.org/officeDocument/2006/relationships/hyperlink" Target="https://www.cs.washington.edu/academics/ugrad/nonmajor-options/nonmajor-courses" TargetMode="External"/><Relationship Id="rId9" Type="http://schemas.openxmlformats.org/officeDocument/2006/relationships/hyperlink" Target="http://courses.cs.washington.edu/courses/cse341/" TargetMode="External"/><Relationship Id="rId14" Type="http://schemas.openxmlformats.org/officeDocument/2006/relationships/hyperlink" Target="https://courses.cs.washington.edu/courses/cse374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ran/Project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xkcd.com/1425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SzPts val="6000"/>
            </a:pPr>
            <a:r>
              <a:rPr lang="en-US" dirty="0"/>
              <a:t>Hashing (cont.) + Wrap-Up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7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Hitesh Boinpally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Summer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Probing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20"/>
            <a:ext cx="6636604" cy="352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2000" b="1" dirty="0"/>
              <a:t>Probing</a:t>
            </a:r>
            <a:r>
              <a:rPr lang="en-US" altLang="en-US" sz="2000" dirty="0"/>
              <a:t>: Resolving a collision by moving to another index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1700" b="1" dirty="0"/>
              <a:t>Linear Probing: </a:t>
            </a:r>
            <a:r>
              <a:rPr lang="en-US" altLang="en-US" sz="1600" dirty="0"/>
              <a:t>Moves to the next index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F4A71-AB0E-4557-A74C-C7F7AAFB1C8E}"/>
              </a:ext>
            </a:extLst>
          </p:cNvPr>
          <p:cNvSpPr txBox="1"/>
          <p:nvPr/>
        </p:nvSpPr>
        <p:spPr>
          <a:xfrm>
            <a:off x="1160289" y="1831339"/>
            <a:ext cx="70501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(11);</a:t>
            </a:r>
            <a:endParaRPr lang="en-US" altLang="en-US" sz="18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(49);</a:t>
            </a:r>
            <a:endParaRPr lang="en-US" altLang="en-US" sz="18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(24); 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(7); 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set.add</a:t>
            </a:r>
            <a:r>
              <a:rPr lang="en-US" alt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(54);</a:t>
            </a:r>
            <a:r>
              <a:rPr lang="en-US" alt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collides with 24; utilize probing</a:t>
            </a:r>
          </a:p>
        </p:txBody>
      </p:sp>
      <p:graphicFrame>
        <p:nvGraphicFramePr>
          <p:cNvPr id="8" name="Group 42">
            <a:extLst>
              <a:ext uri="{FF2B5EF4-FFF2-40B4-BE49-F238E27FC236}">
                <a16:creationId xmlns:a16="http://schemas.microsoft.com/office/drawing/2014/main" id="{56B44F59-01A7-494F-85BE-D9A9344CF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21831"/>
              </p:ext>
            </p:extLst>
          </p:nvPr>
        </p:nvGraphicFramePr>
        <p:xfrm>
          <a:off x="1883789" y="3460927"/>
          <a:ext cx="4925465" cy="594132"/>
        </p:xfrm>
        <a:graphic>
          <a:graphicData uri="http://schemas.openxmlformats.org/drawingml/2006/table">
            <a:tbl>
              <a:tblPr/>
              <a:tblGrid>
                <a:gridCol w="68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63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Probing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19"/>
            <a:ext cx="6636604" cy="360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2000" b="1" dirty="0"/>
              <a:t>Probing</a:t>
            </a:r>
            <a:r>
              <a:rPr lang="en-US" altLang="en-US" sz="2000" dirty="0"/>
              <a:t>: Resolving a collision by moving to another index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1700" b="1" dirty="0"/>
              <a:t>Linear Probing: </a:t>
            </a:r>
            <a:r>
              <a:rPr lang="en-US" altLang="en-US" sz="1600" dirty="0"/>
              <a:t>Moves to the next index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b="1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b="1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b="1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b="1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b="1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b="1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b="1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b="1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b="1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b="1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7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1700" dirty="0"/>
              <a:t>Another version of this is </a:t>
            </a:r>
            <a:r>
              <a:rPr lang="en-US" altLang="en-US" sz="1700" b="1" dirty="0"/>
              <a:t>Quadratic Probing</a:t>
            </a:r>
            <a:r>
              <a:rPr lang="en-US" altLang="en-US" sz="1700" dirty="0"/>
              <a:t> – moves to indices by squares (increasingly far away)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2000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F4A71-AB0E-4557-A74C-C7F7AAFB1C8E}"/>
              </a:ext>
            </a:extLst>
          </p:cNvPr>
          <p:cNvSpPr txBox="1"/>
          <p:nvPr/>
        </p:nvSpPr>
        <p:spPr>
          <a:xfrm>
            <a:off x="1160289" y="1831339"/>
            <a:ext cx="70501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(11);</a:t>
            </a:r>
            <a:endParaRPr lang="en-US" altLang="en-US" sz="18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(49);</a:t>
            </a:r>
            <a:endParaRPr lang="en-US" altLang="en-US" sz="18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(24); 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(7); 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set.add</a:t>
            </a:r>
            <a:r>
              <a:rPr lang="en-US" alt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(54);</a:t>
            </a:r>
            <a:r>
              <a:rPr lang="en-US" alt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collides with 24; utilize probing</a:t>
            </a:r>
          </a:p>
        </p:txBody>
      </p:sp>
      <p:graphicFrame>
        <p:nvGraphicFramePr>
          <p:cNvPr id="8" name="Group 42">
            <a:extLst>
              <a:ext uri="{FF2B5EF4-FFF2-40B4-BE49-F238E27FC236}">
                <a16:creationId xmlns:a16="http://schemas.microsoft.com/office/drawing/2014/main" id="{56B44F59-01A7-494F-85BE-D9A9344CF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683776"/>
              </p:ext>
            </p:extLst>
          </p:nvPr>
        </p:nvGraphicFramePr>
        <p:xfrm>
          <a:off x="1878746" y="3365618"/>
          <a:ext cx="4925465" cy="594132"/>
        </p:xfrm>
        <a:graphic>
          <a:graphicData uri="http://schemas.openxmlformats.org/drawingml/2006/table">
            <a:tbl>
              <a:tblPr/>
              <a:tblGrid>
                <a:gridCol w="68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33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Clustering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19"/>
            <a:ext cx="6636604" cy="360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2000" b="1" dirty="0"/>
              <a:t>Clustering</a:t>
            </a:r>
            <a:r>
              <a:rPr lang="en-US" altLang="en-US" sz="2000" dirty="0"/>
              <a:t>: Clumps of elements at neighboring indexes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1600" dirty="0"/>
              <a:t>slows down the hash table lookup; you must loop through them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991FC-9616-41B9-B72B-AB74CCF5DB03}"/>
              </a:ext>
            </a:extLst>
          </p:cNvPr>
          <p:cNvSpPr txBox="1"/>
          <p:nvPr/>
        </p:nvSpPr>
        <p:spPr>
          <a:xfrm>
            <a:off x="1144921" y="1691725"/>
            <a:ext cx="70501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(11);</a:t>
            </a:r>
            <a:endParaRPr lang="en-US" altLang="en-US" sz="18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(49);</a:t>
            </a:r>
            <a:endParaRPr lang="en-US" altLang="en-US" sz="18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(24); 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(7); 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set.add</a:t>
            </a:r>
            <a:r>
              <a:rPr lang="en-US" alt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(54);</a:t>
            </a:r>
            <a:r>
              <a:rPr lang="en-US" alt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collides with 24; utilize probing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set.add</a:t>
            </a:r>
            <a:r>
              <a:rPr lang="en-US" alt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(14);  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collides with 24, then 54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set.add</a:t>
            </a:r>
            <a:r>
              <a:rPr lang="en-US" alt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(86);  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collides with 14, then 7</a:t>
            </a:r>
          </a:p>
        </p:txBody>
      </p:sp>
      <p:graphicFrame>
        <p:nvGraphicFramePr>
          <p:cNvPr id="10" name="Group 42">
            <a:extLst>
              <a:ext uri="{FF2B5EF4-FFF2-40B4-BE49-F238E27FC236}">
                <a16:creationId xmlns:a16="http://schemas.microsoft.com/office/drawing/2014/main" id="{62C1C5B9-F673-40CC-9C08-2CD331460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43256"/>
              </p:ext>
            </p:extLst>
          </p:nvPr>
        </p:nvGraphicFramePr>
        <p:xfrm>
          <a:off x="1732749" y="3723050"/>
          <a:ext cx="4925465" cy="594132"/>
        </p:xfrm>
        <a:graphic>
          <a:graphicData uri="http://schemas.openxmlformats.org/drawingml/2006/table">
            <a:tbl>
              <a:tblPr/>
              <a:tblGrid>
                <a:gridCol w="68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86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24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Clustering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19"/>
            <a:ext cx="6636604" cy="360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2000" b="1" dirty="0"/>
              <a:t>Clustering</a:t>
            </a:r>
            <a:r>
              <a:rPr lang="en-US" altLang="en-US" sz="2000" dirty="0"/>
              <a:t>: Clumps of elements at neighboring indexes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1600" dirty="0"/>
              <a:t>slows down the hash table lookup; you must loop through them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16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1600" dirty="0"/>
              <a:t>Think about what would happen if we were checking 94 now?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F4A71-AB0E-4557-A74C-C7F7AAFB1C8E}"/>
              </a:ext>
            </a:extLst>
          </p:cNvPr>
          <p:cNvSpPr txBox="1"/>
          <p:nvPr/>
        </p:nvSpPr>
        <p:spPr>
          <a:xfrm>
            <a:off x="1144921" y="1691725"/>
            <a:ext cx="70501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(11);</a:t>
            </a:r>
            <a:endParaRPr lang="en-US" altLang="en-US" sz="18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(49);</a:t>
            </a:r>
            <a:endParaRPr lang="en-US" altLang="en-US" sz="18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(24); 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(7); 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set.add</a:t>
            </a:r>
            <a:r>
              <a:rPr lang="en-US" alt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(54);</a:t>
            </a:r>
            <a:r>
              <a:rPr lang="en-US" alt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collides with 24; utilize probing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set.add</a:t>
            </a:r>
            <a:r>
              <a:rPr lang="en-US" alt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(14);  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collides with 24, then 54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set.add</a:t>
            </a:r>
            <a:r>
              <a:rPr lang="en-US" alt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(86);  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collides with 14, then 7</a:t>
            </a:r>
          </a:p>
        </p:txBody>
      </p:sp>
      <p:graphicFrame>
        <p:nvGraphicFramePr>
          <p:cNvPr id="8" name="Group 42">
            <a:extLst>
              <a:ext uri="{FF2B5EF4-FFF2-40B4-BE49-F238E27FC236}">
                <a16:creationId xmlns:a16="http://schemas.microsoft.com/office/drawing/2014/main" id="{56B44F59-01A7-494F-85BE-D9A9344CF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22577"/>
              </p:ext>
            </p:extLst>
          </p:nvPr>
        </p:nvGraphicFramePr>
        <p:xfrm>
          <a:off x="1732749" y="3723050"/>
          <a:ext cx="4925465" cy="594132"/>
        </p:xfrm>
        <a:graphic>
          <a:graphicData uri="http://schemas.openxmlformats.org/drawingml/2006/table">
            <a:tbl>
              <a:tblPr/>
              <a:tblGrid>
                <a:gridCol w="68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86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62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Alternative: Chaining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19"/>
            <a:ext cx="6636604" cy="360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2000" b="1" dirty="0"/>
              <a:t>Chaining</a:t>
            </a:r>
            <a:r>
              <a:rPr lang="en-US" altLang="en-US" sz="2000" dirty="0"/>
              <a:t>: Resolving collisions by storing a list at each index</a:t>
            </a:r>
            <a:endParaRPr lang="en-US" altLang="en-US" sz="16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dirty="0"/>
              <a:t>add/search/remove must traverse lists, but the lists are short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dirty="0"/>
              <a:t>impossible to "run out" of indexes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2000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14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38" name="Group 42">
            <a:extLst>
              <a:ext uri="{FF2B5EF4-FFF2-40B4-BE49-F238E27FC236}">
                <a16:creationId xmlns:a16="http://schemas.microsoft.com/office/drawing/2014/main" id="{125BB745-7F3F-456D-AF41-8AD832A88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987278"/>
              </p:ext>
            </p:extLst>
          </p:nvPr>
        </p:nvGraphicFramePr>
        <p:xfrm>
          <a:off x="1786537" y="2571750"/>
          <a:ext cx="4925465" cy="594132"/>
        </p:xfrm>
        <a:graphic>
          <a:graphicData uri="http://schemas.openxmlformats.org/drawingml/2006/table">
            <a:tbl>
              <a:tblPr/>
              <a:tblGrid>
                <a:gridCol w="68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86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Alternative: Chaining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19"/>
            <a:ext cx="6636604" cy="360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2000" b="1" dirty="0"/>
              <a:t>Chaining</a:t>
            </a:r>
            <a:r>
              <a:rPr lang="en-US" altLang="en-US" sz="2000" dirty="0"/>
              <a:t>: Resolving collisions by storing a list at each index</a:t>
            </a:r>
            <a:endParaRPr lang="en-US" altLang="en-US" sz="1600" dirty="0"/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dirty="0"/>
              <a:t>add/search/remove must traverse lists, but the lists are short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dirty="0"/>
              <a:t>impossible to "run out" of indexes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sz="2000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15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8" name="Group 42">
            <a:extLst>
              <a:ext uri="{FF2B5EF4-FFF2-40B4-BE49-F238E27FC236}">
                <a16:creationId xmlns:a16="http://schemas.microsoft.com/office/drawing/2014/main" id="{56B44F59-01A7-494F-85BE-D9A9344CF80B}"/>
              </a:ext>
            </a:extLst>
          </p:cNvPr>
          <p:cNvGraphicFramePr>
            <a:graphicFrameLocks noGrp="1"/>
          </p:cNvGraphicFramePr>
          <p:nvPr/>
        </p:nvGraphicFramePr>
        <p:xfrm>
          <a:off x="1702013" y="2532025"/>
          <a:ext cx="4925465" cy="594132"/>
        </p:xfrm>
        <a:graphic>
          <a:graphicData uri="http://schemas.openxmlformats.org/drawingml/2006/table">
            <a:tbl>
              <a:tblPr/>
              <a:tblGrid>
                <a:gridCol w="68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49E21D-339A-45EE-9A5B-97367874AF93}"/>
              </a:ext>
            </a:extLst>
          </p:cNvPr>
          <p:cNvCxnSpPr>
            <a:cxnSpLocks/>
          </p:cNvCxnSpPr>
          <p:nvPr/>
        </p:nvCxnSpPr>
        <p:spPr>
          <a:xfrm flipH="1">
            <a:off x="2397418" y="2829091"/>
            <a:ext cx="380361" cy="267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7388D6-29DB-46A0-A262-F086068D348C}"/>
              </a:ext>
            </a:extLst>
          </p:cNvPr>
          <p:cNvCxnSpPr>
            <a:cxnSpLocks/>
          </p:cNvCxnSpPr>
          <p:nvPr/>
        </p:nvCxnSpPr>
        <p:spPr>
          <a:xfrm flipH="1">
            <a:off x="3212646" y="2827846"/>
            <a:ext cx="380361" cy="267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C276AE-790E-414B-A7F6-604939B658A4}"/>
              </a:ext>
            </a:extLst>
          </p:cNvPr>
          <p:cNvCxnSpPr>
            <a:cxnSpLocks/>
          </p:cNvCxnSpPr>
          <p:nvPr/>
        </p:nvCxnSpPr>
        <p:spPr>
          <a:xfrm flipH="1">
            <a:off x="3647513" y="2827845"/>
            <a:ext cx="380361" cy="267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oup 42">
            <a:extLst>
              <a:ext uri="{FF2B5EF4-FFF2-40B4-BE49-F238E27FC236}">
                <a16:creationId xmlns:a16="http://schemas.microsoft.com/office/drawing/2014/main" id="{179117FA-A368-482C-94A4-D8CF963F83E5}"/>
              </a:ext>
            </a:extLst>
          </p:cNvPr>
          <p:cNvGraphicFramePr>
            <a:graphicFrameLocks noGrp="1"/>
          </p:cNvGraphicFramePr>
          <p:nvPr/>
        </p:nvGraphicFramePr>
        <p:xfrm>
          <a:off x="4050926" y="3771700"/>
          <a:ext cx="403498" cy="297066"/>
        </p:xfrm>
        <a:graphic>
          <a:graphicData uri="http://schemas.openxmlformats.org/drawingml/2006/table">
            <a:tbl>
              <a:tblPr/>
              <a:tblGrid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54</a:t>
                      </a:r>
                    </a:p>
                  </a:txBody>
                  <a:tcPr marL="68580" marR="68580" marT="34233" marB="342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Group 42">
            <a:extLst>
              <a:ext uri="{FF2B5EF4-FFF2-40B4-BE49-F238E27FC236}">
                <a16:creationId xmlns:a16="http://schemas.microsoft.com/office/drawing/2014/main" id="{7618DE59-F9E7-4B3D-95C8-1DBC91D17BBC}"/>
              </a:ext>
            </a:extLst>
          </p:cNvPr>
          <p:cNvGraphicFramePr>
            <a:graphicFrameLocks noGrp="1"/>
          </p:cNvGraphicFramePr>
          <p:nvPr/>
        </p:nvGraphicFramePr>
        <p:xfrm>
          <a:off x="4050926" y="3250456"/>
          <a:ext cx="403498" cy="297066"/>
        </p:xfrm>
        <a:graphic>
          <a:graphicData uri="http://schemas.openxmlformats.org/drawingml/2006/table">
            <a:tbl>
              <a:tblPr/>
              <a:tblGrid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24</a:t>
                      </a:r>
                    </a:p>
                  </a:txBody>
                  <a:tcPr marL="68580" marR="68580" marT="34233" marB="342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Group 42">
            <a:extLst>
              <a:ext uri="{FF2B5EF4-FFF2-40B4-BE49-F238E27FC236}">
                <a16:creationId xmlns:a16="http://schemas.microsoft.com/office/drawing/2014/main" id="{CB415447-5662-4B80-B9D3-DC2B4AE953FC}"/>
              </a:ext>
            </a:extLst>
          </p:cNvPr>
          <p:cNvGraphicFramePr>
            <a:graphicFrameLocks noGrp="1"/>
          </p:cNvGraphicFramePr>
          <p:nvPr/>
        </p:nvGraphicFramePr>
        <p:xfrm>
          <a:off x="4050926" y="4292944"/>
          <a:ext cx="403498" cy="297066"/>
        </p:xfrm>
        <a:graphic>
          <a:graphicData uri="http://schemas.openxmlformats.org/drawingml/2006/table">
            <a:tbl>
              <a:tblPr/>
              <a:tblGrid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L="68580" marR="68580" marT="34233" marB="342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42">
            <a:extLst>
              <a:ext uri="{FF2B5EF4-FFF2-40B4-BE49-F238E27FC236}">
                <a16:creationId xmlns:a16="http://schemas.microsoft.com/office/drawing/2014/main" id="{303ECF41-C743-4CF4-BCF1-63F850ECF724}"/>
              </a:ext>
            </a:extLst>
          </p:cNvPr>
          <p:cNvGraphicFramePr>
            <a:graphicFrameLocks noGrp="1"/>
          </p:cNvGraphicFramePr>
          <p:nvPr/>
        </p:nvGraphicFramePr>
        <p:xfrm>
          <a:off x="2777779" y="3250456"/>
          <a:ext cx="403498" cy="297066"/>
        </p:xfrm>
        <a:graphic>
          <a:graphicData uri="http://schemas.openxmlformats.org/drawingml/2006/table">
            <a:tbl>
              <a:tblPr/>
              <a:tblGrid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L="68580" marR="68580" marT="34233" marB="342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Group 42">
            <a:extLst>
              <a:ext uri="{FF2B5EF4-FFF2-40B4-BE49-F238E27FC236}">
                <a16:creationId xmlns:a16="http://schemas.microsoft.com/office/drawing/2014/main" id="{372ECD15-0FFA-40F5-8A33-62FE435BFBDA}"/>
              </a:ext>
            </a:extLst>
          </p:cNvPr>
          <p:cNvGraphicFramePr>
            <a:graphicFrameLocks noGrp="1"/>
          </p:cNvGraphicFramePr>
          <p:nvPr/>
        </p:nvGraphicFramePr>
        <p:xfrm>
          <a:off x="5350968" y="3250456"/>
          <a:ext cx="403498" cy="297066"/>
        </p:xfrm>
        <a:graphic>
          <a:graphicData uri="http://schemas.openxmlformats.org/drawingml/2006/table">
            <a:tbl>
              <a:tblPr/>
              <a:tblGrid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Group 42">
            <a:extLst>
              <a:ext uri="{FF2B5EF4-FFF2-40B4-BE49-F238E27FC236}">
                <a16:creationId xmlns:a16="http://schemas.microsoft.com/office/drawing/2014/main" id="{259F524C-D102-406A-8DB8-3FCF64907D7D}"/>
              </a:ext>
            </a:extLst>
          </p:cNvPr>
          <p:cNvGraphicFramePr>
            <a:graphicFrameLocks noGrp="1"/>
          </p:cNvGraphicFramePr>
          <p:nvPr/>
        </p:nvGraphicFramePr>
        <p:xfrm>
          <a:off x="4877723" y="3250456"/>
          <a:ext cx="403498" cy="297066"/>
        </p:xfrm>
        <a:graphic>
          <a:graphicData uri="http://schemas.openxmlformats.org/drawingml/2006/table">
            <a:tbl>
              <a:tblPr/>
              <a:tblGrid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86</a:t>
                      </a:r>
                    </a:p>
                  </a:txBody>
                  <a:tcPr marL="68580" marR="68580" marT="34233" marB="342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42">
            <a:extLst>
              <a:ext uri="{FF2B5EF4-FFF2-40B4-BE49-F238E27FC236}">
                <a16:creationId xmlns:a16="http://schemas.microsoft.com/office/drawing/2014/main" id="{C9F13238-BB4B-491D-BECF-FF4BD6C3BBA1}"/>
              </a:ext>
            </a:extLst>
          </p:cNvPr>
          <p:cNvGraphicFramePr>
            <a:graphicFrameLocks noGrp="1"/>
          </p:cNvGraphicFramePr>
          <p:nvPr/>
        </p:nvGraphicFramePr>
        <p:xfrm>
          <a:off x="6223980" y="3239040"/>
          <a:ext cx="403498" cy="297066"/>
        </p:xfrm>
        <a:graphic>
          <a:graphicData uri="http://schemas.openxmlformats.org/drawingml/2006/table">
            <a:tbl>
              <a:tblPr/>
              <a:tblGrid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49</a:t>
                      </a:r>
                    </a:p>
                  </a:txBody>
                  <a:tcPr marL="68580" marR="68580" marT="34233" marB="34233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FADDCA-4648-4C99-A0B1-855BA23BEABD}"/>
              </a:ext>
            </a:extLst>
          </p:cNvPr>
          <p:cNvCxnSpPr>
            <a:endCxn id="18" idx="0"/>
          </p:cNvCxnSpPr>
          <p:nvPr/>
        </p:nvCxnSpPr>
        <p:spPr>
          <a:xfrm>
            <a:off x="2979528" y="2961632"/>
            <a:ext cx="0" cy="28882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87297E-44D9-43D9-865E-591ECBC6EB3E}"/>
              </a:ext>
            </a:extLst>
          </p:cNvPr>
          <p:cNvCxnSpPr/>
          <p:nvPr/>
        </p:nvCxnSpPr>
        <p:spPr>
          <a:xfrm>
            <a:off x="4252675" y="2950216"/>
            <a:ext cx="0" cy="28882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E10676-EC2D-4886-BCA6-C80026CB8F77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4252675" y="3547522"/>
            <a:ext cx="0" cy="22417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396C29-0A52-4A3B-BD38-197D4AAEC71C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4252675" y="4068766"/>
            <a:ext cx="0" cy="224178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4E03AB-9A98-4512-A125-07377BFA91D0}"/>
              </a:ext>
            </a:extLst>
          </p:cNvPr>
          <p:cNvCxnSpPr>
            <a:cxnSpLocks/>
          </p:cNvCxnSpPr>
          <p:nvPr/>
        </p:nvCxnSpPr>
        <p:spPr>
          <a:xfrm>
            <a:off x="5127374" y="2961632"/>
            <a:ext cx="0" cy="28882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599302-2BE7-4E1A-B697-D046B3569B16}"/>
              </a:ext>
            </a:extLst>
          </p:cNvPr>
          <p:cNvCxnSpPr>
            <a:cxnSpLocks/>
          </p:cNvCxnSpPr>
          <p:nvPr/>
        </p:nvCxnSpPr>
        <p:spPr>
          <a:xfrm>
            <a:off x="5544873" y="2951008"/>
            <a:ext cx="0" cy="28882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209267-8ADD-48DD-86E6-0314B45B228E}"/>
              </a:ext>
            </a:extLst>
          </p:cNvPr>
          <p:cNvCxnSpPr>
            <a:cxnSpLocks/>
          </p:cNvCxnSpPr>
          <p:nvPr/>
        </p:nvCxnSpPr>
        <p:spPr>
          <a:xfrm>
            <a:off x="6435741" y="2950216"/>
            <a:ext cx="0" cy="288824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E96E1D5-FF25-49BA-8481-A179EF8AAAB1}"/>
              </a:ext>
            </a:extLst>
          </p:cNvPr>
          <p:cNvCxnSpPr>
            <a:cxnSpLocks/>
          </p:cNvCxnSpPr>
          <p:nvPr/>
        </p:nvCxnSpPr>
        <p:spPr>
          <a:xfrm flipH="1">
            <a:off x="4504485" y="2841065"/>
            <a:ext cx="380361" cy="267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C705912-9A56-45B6-BF2C-A955E520275D}"/>
              </a:ext>
            </a:extLst>
          </p:cNvPr>
          <p:cNvCxnSpPr>
            <a:cxnSpLocks/>
          </p:cNvCxnSpPr>
          <p:nvPr/>
        </p:nvCxnSpPr>
        <p:spPr>
          <a:xfrm flipH="1">
            <a:off x="5798815" y="2838469"/>
            <a:ext cx="380361" cy="267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828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Rehashing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20"/>
            <a:ext cx="7086120" cy="33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2000" b="1" dirty="0"/>
              <a:t>Rehashing</a:t>
            </a:r>
            <a:r>
              <a:rPr lang="en-US" altLang="en-US" sz="2000" dirty="0"/>
              <a:t>: Growing to a larger array when the table is too full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1700" dirty="0"/>
              <a:t>Cannot simply copy the old array to a new one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2000" b="1" dirty="0"/>
              <a:t>Load Factor: </a:t>
            </a:r>
            <a:r>
              <a:rPr lang="en-US" altLang="en-US" sz="2000" dirty="0"/>
              <a:t>ratio of (</a:t>
            </a:r>
            <a:r>
              <a:rPr lang="en-US" altLang="en-US" sz="2000" i="1" dirty="0"/>
              <a:t># of elements </a:t>
            </a:r>
            <a:r>
              <a:rPr lang="en-US" altLang="en-US" sz="2000" dirty="0"/>
              <a:t>) / (</a:t>
            </a:r>
            <a:r>
              <a:rPr lang="en-US" altLang="en-US" sz="2000" i="1" dirty="0"/>
              <a:t>hash table length </a:t>
            </a:r>
            <a:r>
              <a:rPr lang="en-US" altLang="en-US" sz="2000" dirty="0"/>
              <a:t>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dirty="0"/>
              <a:t>Many collections rehash w when load factor </a:t>
            </a:r>
            <a:r>
              <a:rPr lang="en-US" altLang="en-US" dirty="0">
                <a:latin typeface="Lucida Sans Unicode" panose="020B0602030504020204" pitchFamily="34" charset="0"/>
              </a:rPr>
              <a:t>≅</a:t>
            </a:r>
            <a:r>
              <a:rPr lang="en-US" altLang="en-US" dirty="0"/>
              <a:t> ¾ 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dirty="0"/>
              <a:t>Big prime numbers as hash table sizes help reduce collisions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16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7" name="Group 352">
            <a:extLst>
              <a:ext uri="{FF2B5EF4-FFF2-40B4-BE49-F238E27FC236}">
                <a16:creationId xmlns:a16="http://schemas.microsoft.com/office/drawing/2014/main" id="{0BEDD149-1D1C-43CF-A77A-8119AEB07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137724"/>
              </p:ext>
            </p:extLst>
          </p:nvPr>
        </p:nvGraphicFramePr>
        <p:xfrm>
          <a:off x="891348" y="2764434"/>
          <a:ext cx="7059421" cy="595312"/>
        </p:xfrm>
        <a:graphic>
          <a:graphicData uri="http://schemas.openxmlformats.org/drawingml/2006/table">
            <a:tbl>
              <a:tblPr/>
              <a:tblGrid>
                <a:gridCol w="313208">
                  <a:extLst>
                    <a:ext uri="{9D8B030D-6E8A-4147-A177-3AD203B41FA5}">
                      <a16:colId xmlns:a16="http://schemas.microsoft.com/office/drawing/2014/main" val="1414030654"/>
                    </a:ext>
                  </a:extLst>
                </a:gridCol>
                <a:gridCol w="313208">
                  <a:extLst>
                    <a:ext uri="{9D8B030D-6E8A-4147-A177-3AD203B41FA5}">
                      <a16:colId xmlns:a16="http://schemas.microsoft.com/office/drawing/2014/main" val="1113581189"/>
                    </a:ext>
                  </a:extLst>
                </a:gridCol>
                <a:gridCol w="313208">
                  <a:extLst>
                    <a:ext uri="{9D8B030D-6E8A-4147-A177-3AD203B41FA5}">
                      <a16:colId xmlns:a16="http://schemas.microsoft.com/office/drawing/2014/main" val="3301057957"/>
                    </a:ext>
                  </a:extLst>
                </a:gridCol>
                <a:gridCol w="336408">
                  <a:extLst>
                    <a:ext uri="{9D8B030D-6E8A-4147-A177-3AD203B41FA5}">
                      <a16:colId xmlns:a16="http://schemas.microsoft.com/office/drawing/2014/main" val="283868020"/>
                    </a:ext>
                  </a:extLst>
                </a:gridCol>
                <a:gridCol w="345431">
                  <a:extLst>
                    <a:ext uri="{9D8B030D-6E8A-4147-A177-3AD203B41FA5}">
                      <a16:colId xmlns:a16="http://schemas.microsoft.com/office/drawing/2014/main" val="618850419"/>
                    </a:ext>
                  </a:extLst>
                </a:gridCol>
                <a:gridCol w="346720">
                  <a:extLst>
                    <a:ext uri="{9D8B030D-6E8A-4147-A177-3AD203B41FA5}">
                      <a16:colId xmlns:a16="http://schemas.microsoft.com/office/drawing/2014/main" val="308388515"/>
                    </a:ext>
                  </a:extLst>
                </a:gridCol>
                <a:gridCol w="345431">
                  <a:extLst>
                    <a:ext uri="{9D8B030D-6E8A-4147-A177-3AD203B41FA5}">
                      <a16:colId xmlns:a16="http://schemas.microsoft.com/office/drawing/2014/main" val="1461520288"/>
                    </a:ext>
                  </a:extLst>
                </a:gridCol>
                <a:gridCol w="335120">
                  <a:extLst>
                    <a:ext uri="{9D8B030D-6E8A-4147-A177-3AD203B41FA5}">
                      <a16:colId xmlns:a16="http://schemas.microsoft.com/office/drawing/2014/main" val="286179887"/>
                    </a:ext>
                  </a:extLst>
                </a:gridCol>
                <a:gridCol w="336408">
                  <a:extLst>
                    <a:ext uri="{9D8B030D-6E8A-4147-A177-3AD203B41FA5}">
                      <a16:colId xmlns:a16="http://schemas.microsoft.com/office/drawing/2014/main" val="2713819535"/>
                    </a:ext>
                  </a:extLst>
                </a:gridCol>
                <a:gridCol w="336409">
                  <a:extLst>
                    <a:ext uri="{9D8B030D-6E8A-4147-A177-3AD203B41FA5}">
                      <a16:colId xmlns:a16="http://schemas.microsoft.com/office/drawing/2014/main" val="3767228992"/>
                    </a:ext>
                  </a:extLst>
                </a:gridCol>
                <a:gridCol w="373787">
                  <a:extLst>
                    <a:ext uri="{9D8B030D-6E8A-4147-A177-3AD203B41FA5}">
                      <a16:colId xmlns:a16="http://schemas.microsoft.com/office/drawing/2014/main" val="1368188700"/>
                    </a:ext>
                  </a:extLst>
                </a:gridCol>
                <a:gridCol w="373787">
                  <a:extLst>
                    <a:ext uri="{9D8B030D-6E8A-4147-A177-3AD203B41FA5}">
                      <a16:colId xmlns:a16="http://schemas.microsoft.com/office/drawing/2014/main" val="2290568999"/>
                    </a:ext>
                  </a:extLst>
                </a:gridCol>
                <a:gridCol w="373787">
                  <a:extLst>
                    <a:ext uri="{9D8B030D-6E8A-4147-A177-3AD203B41FA5}">
                      <a16:colId xmlns:a16="http://schemas.microsoft.com/office/drawing/2014/main" val="800633610"/>
                    </a:ext>
                  </a:extLst>
                </a:gridCol>
                <a:gridCol w="373787">
                  <a:extLst>
                    <a:ext uri="{9D8B030D-6E8A-4147-A177-3AD203B41FA5}">
                      <a16:colId xmlns:a16="http://schemas.microsoft.com/office/drawing/2014/main" val="108901125"/>
                    </a:ext>
                  </a:extLst>
                </a:gridCol>
                <a:gridCol w="373787">
                  <a:extLst>
                    <a:ext uri="{9D8B030D-6E8A-4147-A177-3AD203B41FA5}">
                      <a16:colId xmlns:a16="http://schemas.microsoft.com/office/drawing/2014/main" val="2757660318"/>
                    </a:ext>
                  </a:extLst>
                </a:gridCol>
                <a:gridCol w="373787">
                  <a:extLst>
                    <a:ext uri="{9D8B030D-6E8A-4147-A177-3AD203B41FA5}">
                      <a16:colId xmlns:a16="http://schemas.microsoft.com/office/drawing/2014/main" val="168063091"/>
                    </a:ext>
                  </a:extLst>
                </a:gridCol>
                <a:gridCol w="373787">
                  <a:extLst>
                    <a:ext uri="{9D8B030D-6E8A-4147-A177-3AD203B41FA5}">
                      <a16:colId xmlns:a16="http://schemas.microsoft.com/office/drawing/2014/main" val="1337716311"/>
                    </a:ext>
                  </a:extLst>
                </a:gridCol>
                <a:gridCol w="373787">
                  <a:extLst>
                    <a:ext uri="{9D8B030D-6E8A-4147-A177-3AD203B41FA5}">
                      <a16:colId xmlns:a16="http://schemas.microsoft.com/office/drawing/2014/main" val="754896665"/>
                    </a:ext>
                  </a:extLst>
                </a:gridCol>
                <a:gridCol w="373787">
                  <a:extLst>
                    <a:ext uri="{9D8B030D-6E8A-4147-A177-3AD203B41FA5}">
                      <a16:colId xmlns:a16="http://schemas.microsoft.com/office/drawing/2014/main" val="1188116836"/>
                    </a:ext>
                  </a:extLst>
                </a:gridCol>
                <a:gridCol w="373787">
                  <a:extLst>
                    <a:ext uri="{9D8B030D-6E8A-4147-A177-3AD203B41FA5}">
                      <a16:colId xmlns:a16="http://schemas.microsoft.com/office/drawing/2014/main" val="1956686801"/>
                    </a:ext>
                  </a:extLst>
                </a:gridCol>
              </a:tblGrid>
              <a:tr h="297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68580" marR="68580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11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12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13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14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15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16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17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18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19</a:t>
                      </a: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091065"/>
                  </a:ext>
                </a:extLst>
              </a:tr>
              <a:tr h="297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753129"/>
                  </a:ext>
                </a:extLst>
              </a:tr>
            </a:tbl>
          </a:graphicData>
        </a:graphic>
      </p:graphicFrame>
      <p:graphicFrame>
        <p:nvGraphicFramePr>
          <p:cNvPr id="28" name="Group 477">
            <a:extLst>
              <a:ext uri="{FF2B5EF4-FFF2-40B4-BE49-F238E27FC236}">
                <a16:creationId xmlns:a16="http://schemas.microsoft.com/office/drawing/2014/main" id="{190046CA-DA49-44B4-A7FB-856D33997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141005"/>
              </p:ext>
            </p:extLst>
          </p:nvPr>
        </p:nvGraphicFramePr>
        <p:xfrm>
          <a:off x="5758894" y="3523083"/>
          <a:ext cx="381000" cy="29765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Line 423">
            <a:extLst>
              <a:ext uri="{FF2B5EF4-FFF2-40B4-BE49-F238E27FC236}">
                <a16:creationId xmlns:a16="http://schemas.microsoft.com/office/drawing/2014/main" id="{9A620FC1-1D42-468F-AF9E-C714C75D6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0344" y="3190898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graphicFrame>
        <p:nvGraphicFramePr>
          <p:cNvPr id="30" name="Group 475">
            <a:extLst>
              <a:ext uri="{FF2B5EF4-FFF2-40B4-BE49-F238E27FC236}">
                <a16:creationId xmlns:a16="http://schemas.microsoft.com/office/drawing/2014/main" id="{C1C29406-BA4A-43C4-9902-2E75AB5DF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77442"/>
              </p:ext>
            </p:extLst>
          </p:nvPr>
        </p:nvGraphicFramePr>
        <p:xfrm>
          <a:off x="5758894" y="4151733"/>
          <a:ext cx="381000" cy="29765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54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Line 430">
            <a:extLst>
              <a:ext uri="{FF2B5EF4-FFF2-40B4-BE49-F238E27FC236}">
                <a16:creationId xmlns:a16="http://schemas.microsoft.com/office/drawing/2014/main" id="{51299521-B3E4-40B0-8CD3-29C40F244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554" y="3850284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graphicFrame>
        <p:nvGraphicFramePr>
          <p:cNvPr id="33" name="Group 431">
            <a:extLst>
              <a:ext uri="{FF2B5EF4-FFF2-40B4-BE49-F238E27FC236}">
                <a16:creationId xmlns:a16="http://schemas.microsoft.com/office/drawing/2014/main" id="{6C00FB20-AB7C-47EB-8E60-C2E2A6CC2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962284"/>
              </p:ext>
            </p:extLst>
          </p:nvPr>
        </p:nvGraphicFramePr>
        <p:xfrm>
          <a:off x="2198146" y="3553819"/>
          <a:ext cx="381000" cy="29765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24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Line 437">
            <a:extLst>
              <a:ext uri="{FF2B5EF4-FFF2-40B4-BE49-F238E27FC236}">
                <a16:creationId xmlns:a16="http://schemas.microsoft.com/office/drawing/2014/main" id="{8D475D11-74DA-4400-BFC9-9CA1BD6FD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9596" y="3221634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graphicFrame>
        <p:nvGraphicFramePr>
          <p:cNvPr id="39" name="Group 476">
            <a:extLst>
              <a:ext uri="{FF2B5EF4-FFF2-40B4-BE49-F238E27FC236}">
                <a16:creationId xmlns:a16="http://schemas.microsoft.com/office/drawing/2014/main" id="{7DCFBEF3-F719-47B4-8DBC-D1480AF6F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53954"/>
              </p:ext>
            </p:extLst>
          </p:nvPr>
        </p:nvGraphicFramePr>
        <p:xfrm>
          <a:off x="4619096" y="3530767"/>
          <a:ext cx="381000" cy="29765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Line 444">
            <a:extLst>
              <a:ext uri="{FF2B5EF4-FFF2-40B4-BE49-F238E27FC236}">
                <a16:creationId xmlns:a16="http://schemas.microsoft.com/office/drawing/2014/main" id="{1F3F3E15-6AFD-4EB5-BFB8-133D785AC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0546" y="3198582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graphicFrame>
        <p:nvGraphicFramePr>
          <p:cNvPr id="41" name="Group 445">
            <a:extLst>
              <a:ext uri="{FF2B5EF4-FFF2-40B4-BE49-F238E27FC236}">
                <a16:creationId xmlns:a16="http://schemas.microsoft.com/office/drawing/2014/main" id="{E95A7E32-C76E-4580-87B0-FA88DBA53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88553"/>
              </p:ext>
            </p:extLst>
          </p:nvPr>
        </p:nvGraphicFramePr>
        <p:xfrm>
          <a:off x="3208596" y="3553819"/>
          <a:ext cx="381000" cy="29765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Line 451">
            <a:extLst>
              <a:ext uri="{FF2B5EF4-FFF2-40B4-BE49-F238E27FC236}">
                <a16:creationId xmlns:a16="http://schemas.microsoft.com/office/drawing/2014/main" id="{1A1FDA9A-F2C4-445D-9EF2-8BD7520AD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9096" y="3221634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graphicFrame>
        <p:nvGraphicFramePr>
          <p:cNvPr id="43" name="Group 452">
            <a:extLst>
              <a:ext uri="{FF2B5EF4-FFF2-40B4-BE49-F238E27FC236}">
                <a16:creationId xmlns:a16="http://schemas.microsoft.com/office/drawing/2014/main" id="{8E349D25-2CA6-493B-A241-A1C43D0A4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928490"/>
              </p:ext>
            </p:extLst>
          </p:nvPr>
        </p:nvGraphicFramePr>
        <p:xfrm>
          <a:off x="3860298" y="3549977"/>
          <a:ext cx="381000" cy="29765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49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Line 458">
            <a:extLst>
              <a:ext uri="{FF2B5EF4-FFF2-40B4-BE49-F238E27FC236}">
                <a16:creationId xmlns:a16="http://schemas.microsoft.com/office/drawing/2014/main" id="{C53991D8-935E-4C1D-A837-2688ADFCE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0798" y="3264227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45" name="Line 459">
            <a:extLst>
              <a:ext uri="{FF2B5EF4-FFF2-40B4-BE49-F238E27FC236}">
                <a16:creationId xmlns:a16="http://schemas.microsoft.com/office/drawing/2014/main" id="{36F46357-DA4B-4D2E-B265-771CF685B0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4610" y="3107334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46" name="Line 460">
            <a:extLst>
              <a:ext uri="{FF2B5EF4-FFF2-40B4-BE49-F238E27FC236}">
                <a16:creationId xmlns:a16="http://schemas.microsoft.com/office/drawing/2014/main" id="{733B9EB4-46C3-470F-A974-0286C64634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8062" y="3107334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47" name="Line 461">
            <a:extLst>
              <a:ext uri="{FF2B5EF4-FFF2-40B4-BE49-F238E27FC236}">
                <a16:creationId xmlns:a16="http://schemas.microsoft.com/office/drawing/2014/main" id="{BCEB3359-D984-45CE-8A14-80E8ADE29F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9685" y="3082361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48" name="Line 462">
            <a:extLst>
              <a:ext uri="{FF2B5EF4-FFF2-40B4-BE49-F238E27FC236}">
                <a16:creationId xmlns:a16="http://schemas.microsoft.com/office/drawing/2014/main" id="{59ACCB64-F983-4D4B-9D15-15C984E00C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9146" y="3107334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49" name="Line 463">
            <a:extLst>
              <a:ext uri="{FF2B5EF4-FFF2-40B4-BE49-F238E27FC236}">
                <a16:creationId xmlns:a16="http://schemas.microsoft.com/office/drawing/2014/main" id="{600081C7-9483-465F-9E93-5E7A576A67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4896" y="3107334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50" name="Line 464">
            <a:extLst>
              <a:ext uri="{FF2B5EF4-FFF2-40B4-BE49-F238E27FC236}">
                <a16:creationId xmlns:a16="http://schemas.microsoft.com/office/drawing/2014/main" id="{EE9D1A2A-584F-44E6-B1C3-FA9AB65F0C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9596" y="3107334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51" name="Line 465">
            <a:extLst>
              <a:ext uri="{FF2B5EF4-FFF2-40B4-BE49-F238E27FC236}">
                <a16:creationId xmlns:a16="http://schemas.microsoft.com/office/drawing/2014/main" id="{EA5569B1-D82D-4927-B84C-1A45072FBD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1298" y="3103492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52" name="Line 466">
            <a:extLst>
              <a:ext uri="{FF2B5EF4-FFF2-40B4-BE49-F238E27FC236}">
                <a16:creationId xmlns:a16="http://schemas.microsoft.com/office/drawing/2014/main" id="{CBA34265-5C85-4C78-8F26-9942F06593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2304" y="3107334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53" name="Line 467">
            <a:extLst>
              <a:ext uri="{FF2B5EF4-FFF2-40B4-BE49-F238E27FC236}">
                <a16:creationId xmlns:a16="http://schemas.microsoft.com/office/drawing/2014/main" id="{CC918A33-3C1D-4648-A216-1FE6DE3FA0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92354" y="3107334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54" name="Line 468">
            <a:extLst>
              <a:ext uri="{FF2B5EF4-FFF2-40B4-BE49-F238E27FC236}">
                <a16:creationId xmlns:a16="http://schemas.microsoft.com/office/drawing/2014/main" id="{0B3ACDFE-26C4-4F67-9D5B-047DD37E2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8154" y="3107334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55" name="Line 469">
            <a:extLst>
              <a:ext uri="{FF2B5EF4-FFF2-40B4-BE49-F238E27FC236}">
                <a16:creationId xmlns:a16="http://schemas.microsoft.com/office/drawing/2014/main" id="{59271F7F-2190-41E1-8C34-76A2DD06D8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1054" y="3107334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56" name="Line 470">
            <a:extLst>
              <a:ext uri="{FF2B5EF4-FFF2-40B4-BE49-F238E27FC236}">
                <a16:creationId xmlns:a16="http://schemas.microsoft.com/office/drawing/2014/main" id="{36B2A67C-F7C0-4A81-BCF1-CD06BC3690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3954" y="3107334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57" name="Line 471">
            <a:extLst>
              <a:ext uri="{FF2B5EF4-FFF2-40B4-BE49-F238E27FC236}">
                <a16:creationId xmlns:a16="http://schemas.microsoft.com/office/drawing/2014/main" id="{92B5A7C1-9F6A-41BC-9BF3-65D16BB670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6854" y="3107334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58" name="Line 472">
            <a:extLst>
              <a:ext uri="{FF2B5EF4-FFF2-40B4-BE49-F238E27FC236}">
                <a16:creationId xmlns:a16="http://schemas.microsoft.com/office/drawing/2014/main" id="{933A2E41-03F0-40AE-B10B-E836A9BF43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9754" y="3107334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59" name="Line 473">
            <a:extLst>
              <a:ext uri="{FF2B5EF4-FFF2-40B4-BE49-F238E27FC236}">
                <a16:creationId xmlns:a16="http://schemas.microsoft.com/office/drawing/2014/main" id="{DDF1E85A-4C00-4A7E-BD37-8C77ABA561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9284" y="3107334"/>
            <a:ext cx="228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880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Hash Maps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20"/>
            <a:ext cx="6359979" cy="33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2000" dirty="0"/>
              <a:t>A hash map is a set, but with key, value pairs as elements:</a:t>
            </a:r>
          </a:p>
          <a:p>
            <a:pPr marL="914400" marR="0" lvl="1" indent="-342900" algn="l" defTabSz="914400" rtl="0" eaLnBrk="1" fontAlgn="auto" latinLnBrk="0" hangingPunct="1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//       key     value</a:t>
            </a:r>
          </a:p>
          <a:p>
            <a:pPr marL="914400" marR="0" lvl="1" indent="-342900" algn="l" defTabSz="914400" rtl="0" eaLnBrk="1" fontAlgn="auto" latinLnBrk="0" hangingPunct="1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	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map.put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("Marty", 14);</a:t>
            </a:r>
          </a:p>
          <a:p>
            <a:pPr marL="914400" marR="0" lvl="1" indent="-342900" algn="l" defTabSz="914400" rtl="0" eaLnBrk="1" fontAlgn="auto" latinLnBrk="0" hangingPunct="1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	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map.put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("Jeff",  21);</a:t>
            </a:r>
          </a:p>
          <a:p>
            <a:pPr marL="914400" marR="0" lvl="1" indent="-342900" algn="l" defTabSz="914400" rtl="0" eaLnBrk="1" fontAlgn="auto" latinLnBrk="0" hangingPunct="1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	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map.put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("Kasey", 20);</a:t>
            </a:r>
          </a:p>
          <a:p>
            <a:pPr marL="914400" marR="0" lvl="1" indent="-342900" algn="l" defTabSz="914400" rtl="0" eaLnBrk="1" fontAlgn="auto" latinLnBrk="0" hangingPunct="1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	</a:t>
            </a:r>
            <a:r>
              <a:rPr kumimoji="0" lang="en-US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map.put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("Stef",  35);</a:t>
            </a:r>
          </a:p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tabLst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Instead of a 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List&lt;Integer&gt;,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write an inner 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Entry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node class with 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key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and 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value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fields; the map stores a 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Calibri"/>
                <a:sym typeface="Calibri"/>
              </a:rPr>
              <a:t>List&lt;Entry&gt;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altLang="en-US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17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34" name="Group 4">
            <a:extLst>
              <a:ext uri="{FF2B5EF4-FFF2-40B4-BE49-F238E27FC236}">
                <a16:creationId xmlns:a16="http://schemas.microsoft.com/office/drawing/2014/main" id="{A16C7A56-E663-4D1B-B844-E6852C6FD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91226"/>
              </p:ext>
            </p:extLst>
          </p:nvPr>
        </p:nvGraphicFramePr>
        <p:xfrm>
          <a:off x="3575952" y="2535963"/>
          <a:ext cx="4246960" cy="594140"/>
        </p:xfrm>
        <a:graphic>
          <a:graphicData uri="http://schemas.openxmlformats.org/drawingml/2006/table">
            <a:tbl>
              <a:tblPr/>
              <a:tblGrid>
                <a:gridCol w="586979">
                  <a:extLst>
                    <a:ext uri="{9D8B030D-6E8A-4147-A177-3AD203B41FA5}">
                      <a16:colId xmlns:a16="http://schemas.microsoft.com/office/drawing/2014/main" val="2335203930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609745435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2079461669"/>
                    </a:ext>
                  </a:extLst>
                </a:gridCol>
                <a:gridCol w="345281">
                  <a:extLst>
                    <a:ext uri="{9D8B030D-6E8A-4147-A177-3AD203B41FA5}">
                      <a16:colId xmlns:a16="http://schemas.microsoft.com/office/drawing/2014/main" val="1415024493"/>
                    </a:ext>
                  </a:extLst>
                </a:gridCol>
                <a:gridCol w="370284">
                  <a:extLst>
                    <a:ext uri="{9D8B030D-6E8A-4147-A177-3AD203B41FA5}">
                      <a16:colId xmlns:a16="http://schemas.microsoft.com/office/drawing/2014/main" val="263367369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9305047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6463196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17591643"/>
                    </a:ext>
                  </a:extLst>
                </a:gridCol>
                <a:gridCol w="370285">
                  <a:extLst>
                    <a:ext uri="{9D8B030D-6E8A-4147-A177-3AD203B41FA5}">
                      <a16:colId xmlns:a16="http://schemas.microsoft.com/office/drawing/2014/main" val="1533673315"/>
                    </a:ext>
                  </a:extLst>
                </a:gridCol>
                <a:gridCol w="370284">
                  <a:extLst>
                    <a:ext uri="{9D8B030D-6E8A-4147-A177-3AD203B41FA5}">
                      <a16:colId xmlns:a16="http://schemas.microsoft.com/office/drawing/2014/main" val="1096698637"/>
                    </a:ext>
                  </a:extLst>
                </a:gridCol>
                <a:gridCol w="370285">
                  <a:extLst>
                    <a:ext uri="{9D8B030D-6E8A-4147-A177-3AD203B41FA5}">
                      <a16:colId xmlns:a16="http://schemas.microsoft.com/office/drawing/2014/main" val="3926514028"/>
                    </a:ext>
                  </a:extLst>
                </a:gridCol>
              </a:tblGrid>
              <a:tr h="297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index</a:t>
                      </a:r>
                    </a:p>
                  </a:txBody>
                  <a:tcPr marL="68580" marR="68580" marT="34235" marB="34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53536"/>
                  </a:ext>
                </a:extLst>
              </a:tr>
              <a:tr h="297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panose="020B0604030504040204" pitchFamily="34" charset="0"/>
                          <a:ea typeface="MS PGothic" panose="020B0600070205080204" pitchFamily="34" charset="-128"/>
                        </a:rPr>
                        <a:t>value</a:t>
                      </a:r>
                    </a:p>
                  </a:txBody>
                  <a:tcPr marL="68580" marR="68580" marT="34235" marB="34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panose="05020102010507070707" pitchFamily="18" charset="2"/>
                        <a:defRPr sz="1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34235" marB="34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056192"/>
                  </a:ext>
                </a:extLst>
              </a:tr>
            </a:tbl>
          </a:graphicData>
        </a:graphic>
      </p:graphicFrame>
      <p:sp>
        <p:nvSpPr>
          <p:cNvPr id="35" name="Line 62">
            <a:extLst>
              <a:ext uri="{FF2B5EF4-FFF2-40B4-BE49-F238E27FC236}">
                <a16:creationId xmlns:a16="http://schemas.microsoft.com/office/drawing/2014/main" id="{99C5AB0B-E38D-4483-82E0-DE63675F8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7702" y="299316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graphicFrame>
        <p:nvGraphicFramePr>
          <p:cNvPr id="36" name="Group 121">
            <a:extLst>
              <a:ext uri="{FF2B5EF4-FFF2-40B4-BE49-F238E27FC236}">
                <a16:creationId xmlns:a16="http://schemas.microsoft.com/office/drawing/2014/main" id="{DCE71D3A-6FDF-4D2E-B0E6-687824602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714822"/>
              </p:ext>
            </p:extLst>
          </p:nvPr>
        </p:nvGraphicFramePr>
        <p:xfrm>
          <a:off x="7462153" y="3298454"/>
          <a:ext cx="1555054" cy="297656"/>
        </p:xfrm>
        <a:graphic>
          <a:graphicData uri="http://schemas.openxmlformats.org/drawingml/2006/table">
            <a:tbl>
              <a:tblPr/>
              <a:tblGrid>
                <a:gridCol w="108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"Jeff"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21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Line 83">
            <a:extLst>
              <a:ext uri="{FF2B5EF4-FFF2-40B4-BE49-F238E27FC236}">
                <a16:creationId xmlns:a16="http://schemas.microsoft.com/office/drawing/2014/main" id="{A51FE8C2-1729-4975-8016-66FB388EE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2652" y="299316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60" name="Line 84">
            <a:extLst>
              <a:ext uri="{FF2B5EF4-FFF2-40B4-BE49-F238E27FC236}">
                <a16:creationId xmlns:a16="http://schemas.microsoft.com/office/drawing/2014/main" id="{4A8DB9B4-99F1-4DE6-B875-91FCA320DF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04602" y="2878863"/>
            <a:ext cx="28575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61" name="Line 85">
            <a:extLst>
              <a:ext uri="{FF2B5EF4-FFF2-40B4-BE49-F238E27FC236}">
                <a16:creationId xmlns:a16="http://schemas.microsoft.com/office/drawing/2014/main" id="{E8022418-FFAF-461D-915A-FAE0A5F2CE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7502" y="2878863"/>
            <a:ext cx="28575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62" name="Line 86">
            <a:extLst>
              <a:ext uri="{FF2B5EF4-FFF2-40B4-BE49-F238E27FC236}">
                <a16:creationId xmlns:a16="http://schemas.microsoft.com/office/drawing/2014/main" id="{F3391939-71CE-4909-A168-7C0139BEBA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3302" y="2878863"/>
            <a:ext cx="28575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63" name="Line 87">
            <a:extLst>
              <a:ext uri="{FF2B5EF4-FFF2-40B4-BE49-F238E27FC236}">
                <a16:creationId xmlns:a16="http://schemas.microsoft.com/office/drawing/2014/main" id="{B3B2D622-4E90-4617-BDEE-885290BA4C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3352" y="2878863"/>
            <a:ext cx="28575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64" name="Line 88">
            <a:extLst>
              <a:ext uri="{FF2B5EF4-FFF2-40B4-BE49-F238E27FC236}">
                <a16:creationId xmlns:a16="http://schemas.microsoft.com/office/drawing/2014/main" id="{91DA95A9-CE58-4025-9E62-A034AEFCAF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6302" y="2878863"/>
            <a:ext cx="28575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65" name="Line 89">
            <a:extLst>
              <a:ext uri="{FF2B5EF4-FFF2-40B4-BE49-F238E27FC236}">
                <a16:creationId xmlns:a16="http://schemas.microsoft.com/office/drawing/2014/main" id="{C9628E91-B11D-4797-9EDE-0FB9B8BD4E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9252" y="2878863"/>
            <a:ext cx="28575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graphicFrame>
        <p:nvGraphicFramePr>
          <p:cNvPr id="66" name="Group 107">
            <a:extLst>
              <a:ext uri="{FF2B5EF4-FFF2-40B4-BE49-F238E27FC236}">
                <a16:creationId xmlns:a16="http://schemas.microsoft.com/office/drawing/2014/main" id="{406D07AD-BB3E-445E-81D5-38CB1E62F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00319"/>
              </p:ext>
            </p:extLst>
          </p:nvPr>
        </p:nvGraphicFramePr>
        <p:xfrm>
          <a:off x="5975062" y="3309170"/>
          <a:ext cx="1146572" cy="297656"/>
        </p:xfrm>
        <a:graphic>
          <a:graphicData uri="http://schemas.openxmlformats.org/drawingml/2006/table">
            <a:tbl>
              <a:tblPr/>
              <a:tblGrid>
                <a:gridCol w="76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"Marty"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Line 108">
            <a:extLst>
              <a:ext uri="{FF2B5EF4-FFF2-40B4-BE49-F238E27FC236}">
                <a16:creationId xmlns:a16="http://schemas.microsoft.com/office/drawing/2014/main" id="{6F026C3B-5AB7-478C-B7C2-8F9A649141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6352" y="2878863"/>
            <a:ext cx="28575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graphicFrame>
        <p:nvGraphicFramePr>
          <p:cNvPr id="68" name="Group 123">
            <a:extLst>
              <a:ext uri="{FF2B5EF4-FFF2-40B4-BE49-F238E27FC236}">
                <a16:creationId xmlns:a16="http://schemas.microsoft.com/office/drawing/2014/main" id="{FB8E4CBE-7FAB-472D-BFDD-587BCA4B0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22792"/>
              </p:ext>
            </p:extLst>
          </p:nvPr>
        </p:nvGraphicFramePr>
        <p:xfrm>
          <a:off x="7462153" y="3923262"/>
          <a:ext cx="1555054" cy="297656"/>
        </p:xfrm>
        <a:graphic>
          <a:graphicData uri="http://schemas.openxmlformats.org/drawingml/2006/table">
            <a:tbl>
              <a:tblPr/>
              <a:tblGrid>
                <a:gridCol w="108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"Kasey"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" name="Line 117">
            <a:extLst>
              <a:ext uri="{FF2B5EF4-FFF2-40B4-BE49-F238E27FC236}">
                <a16:creationId xmlns:a16="http://schemas.microsoft.com/office/drawing/2014/main" id="{B31BDF3B-BEC1-417E-91D9-D856FF5AC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2652" y="36218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sp>
        <p:nvSpPr>
          <p:cNvPr id="70" name="Line 124">
            <a:extLst>
              <a:ext uri="{FF2B5EF4-FFF2-40B4-BE49-F238E27FC236}">
                <a16:creationId xmlns:a16="http://schemas.microsoft.com/office/drawing/2014/main" id="{A1077D1C-C335-45E0-8D76-4594B659A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5893" y="299316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1050">
              <a:latin typeface="+mn-lt"/>
              <a:ea typeface="+mn-ea"/>
            </a:endParaRPr>
          </a:p>
        </p:txBody>
      </p:sp>
      <p:graphicFrame>
        <p:nvGraphicFramePr>
          <p:cNvPr id="71" name="Group 133">
            <a:extLst>
              <a:ext uri="{FF2B5EF4-FFF2-40B4-BE49-F238E27FC236}">
                <a16:creationId xmlns:a16="http://schemas.microsoft.com/office/drawing/2014/main" id="{091624EC-CED7-43E5-B02F-1F34F1882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75480"/>
              </p:ext>
            </p:extLst>
          </p:nvPr>
        </p:nvGraphicFramePr>
        <p:xfrm>
          <a:off x="4547503" y="3301486"/>
          <a:ext cx="1231107" cy="297656"/>
        </p:xfrm>
        <a:graphic>
          <a:graphicData uri="http://schemas.openxmlformats.org/drawingml/2006/table">
            <a:tbl>
              <a:tblPr/>
              <a:tblGrid>
                <a:gridCol w="763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"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Stef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"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35</a:t>
                      </a:r>
                    </a:p>
                  </a:txBody>
                  <a:tcPr marL="68580" marR="68580" marT="34345" marB="343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7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Reminders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Hashing (cont.)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Victory Lap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6D7FA563-F919-43D9-BF85-A0EAD64F991B}"/>
              </a:ext>
            </a:extLst>
          </p:cNvPr>
          <p:cNvSpPr/>
          <p:nvPr/>
        </p:nvSpPr>
        <p:spPr>
          <a:xfrm flipH="1">
            <a:off x="3188380" y="2183572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500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/>
              <a:t>Learning Objectives</a:t>
            </a:r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6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numCol="2" anchor="t" anchorCtr="0">
            <a:normAutofit/>
          </a:bodyPr>
          <a:lstStyle/>
          <a:p>
            <a:pPr marL="0" indent="0">
              <a:spcBef>
                <a:spcPts val="0"/>
              </a:spcBef>
              <a:buSzPts val="2380"/>
              <a:buNone/>
            </a:pPr>
            <a:r>
              <a:rPr lang="en-US" i="1" dirty="0"/>
              <a:t>or, “What did I learn in this class?”</a:t>
            </a:r>
            <a:endParaRPr sz="375" i="1" dirty="0"/>
          </a:p>
          <a:p>
            <a:pPr marL="0" indent="0">
              <a:buSzPts val="2800"/>
              <a:buNone/>
            </a:pPr>
            <a:endParaRPr b="1" dirty="0"/>
          </a:p>
          <a:p>
            <a:pPr marL="0" indent="0">
              <a:buSzPts val="2800"/>
              <a:buNone/>
            </a:pPr>
            <a:r>
              <a:rPr lang="en-US" b="1" dirty="0"/>
              <a:t>Seven themes:</a:t>
            </a:r>
            <a:endParaRPr dirty="0"/>
          </a:p>
          <a:p>
            <a:pPr indent="-342900">
              <a:buSzPts val="2800"/>
            </a:pPr>
            <a:r>
              <a:rPr lang="en-US" dirty="0"/>
              <a:t>Computational Thinking</a:t>
            </a:r>
            <a:endParaRPr dirty="0"/>
          </a:p>
          <a:p>
            <a:pPr indent="-342900">
              <a:buSzPts val="2800"/>
            </a:pPr>
            <a:r>
              <a:rPr lang="en-US" dirty="0"/>
              <a:t>Code Comprehension</a:t>
            </a:r>
            <a:endParaRPr dirty="0"/>
          </a:p>
          <a:p>
            <a:pPr indent="-342900">
              <a:buSzPts val="2800"/>
            </a:pPr>
            <a:r>
              <a:rPr lang="en-US" dirty="0"/>
              <a:t>Code Writing</a:t>
            </a:r>
            <a:endParaRPr dirty="0"/>
          </a:p>
          <a:p>
            <a:pPr indent="-342900">
              <a:buSzPts val="2800"/>
            </a:pPr>
            <a:r>
              <a:rPr lang="en-US" dirty="0"/>
              <a:t>Communication</a:t>
            </a:r>
            <a:endParaRPr dirty="0"/>
          </a:p>
          <a:p>
            <a:pPr indent="-342900">
              <a:buSzPts val="2800"/>
            </a:pPr>
            <a:endParaRPr lang="en-US" dirty="0"/>
          </a:p>
          <a:p>
            <a:pPr indent="-342900">
              <a:buSzPts val="2800"/>
            </a:pPr>
            <a:endParaRPr lang="en-US" dirty="0"/>
          </a:p>
          <a:p>
            <a:pPr indent="-342900">
              <a:buSzPts val="2800"/>
            </a:pPr>
            <a:endParaRPr lang="en-US" dirty="0"/>
          </a:p>
          <a:p>
            <a:pPr indent="-342900">
              <a:buSzPts val="2800"/>
            </a:pPr>
            <a:endParaRPr lang="en-US" dirty="0"/>
          </a:p>
          <a:p>
            <a:pPr indent="-342900">
              <a:buSzPts val="2800"/>
            </a:pPr>
            <a:r>
              <a:rPr lang="en-US" dirty="0"/>
              <a:t>Testing</a:t>
            </a:r>
            <a:endParaRPr dirty="0"/>
          </a:p>
          <a:p>
            <a:pPr indent="-342900">
              <a:buSzPts val="2800"/>
            </a:pPr>
            <a:r>
              <a:rPr lang="en-US" dirty="0"/>
              <a:t>Debugging</a:t>
            </a:r>
            <a:endParaRPr dirty="0"/>
          </a:p>
          <a:p>
            <a:pPr indent="-342900">
              <a:buSzPts val="2800"/>
            </a:pPr>
            <a:r>
              <a:rPr lang="en-US" dirty="0"/>
              <a:t>Ethics/Impact</a:t>
            </a:r>
            <a:endParaRPr dirty="0"/>
          </a:p>
        </p:txBody>
      </p:sp>
      <p:sp>
        <p:nvSpPr>
          <p:cNvPr id="173" name="Google Shape;17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/>
              <a:t>Lesson 15 - Summer 2023</a:t>
            </a:r>
            <a:endParaRPr dirty="0"/>
          </a:p>
        </p:txBody>
      </p:sp>
      <p:sp>
        <p:nvSpPr>
          <p:cNvPr id="174" name="Google Shape;17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/>
              <a:pPr>
                <a:buSzPts val="1200"/>
              </a:p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Reminders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Hashing (cont.)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Victory Lap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2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95" name="Google Shape;195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bg1"/>
                </a:solidFill>
              </a:rPr>
              <a:pPr/>
              <a:t>20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196" name="Google Shape;196;p7" descr="https://lh3.googleusercontent.com/hc_rn47Rrv_0lYi1TgIpEV0y6gMYkyYCu-bWRckykKcw-J6095JOR8X8-sgIyLfyJPofnQ4XpqGntu1A0ga4oKIbiRT8rsGoIJIYMaAk7jsaM3TRPXTP6SmgCiplpDZWWhf74HxWKC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141" y="308610"/>
            <a:ext cx="6081719" cy="4055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/>
              <a:t>Applications of CS</a:t>
            </a:r>
            <a:endParaRPr/>
          </a:p>
        </p:txBody>
      </p:sp>
      <p:sp>
        <p:nvSpPr>
          <p:cNvPr id="240" name="Google Shape;24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6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i="1" dirty="0"/>
              <a:t>or “What can I do with what I learned?”</a:t>
            </a:r>
            <a:endParaRPr dirty="0"/>
          </a:p>
          <a:p>
            <a:pPr marL="171450" indent="-171450">
              <a:buSzPct val="100000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Detect and prevent toxicity online</a:t>
            </a:r>
            <a:endParaRPr dirty="0"/>
          </a:p>
          <a:p>
            <a:pPr marL="171450" indent="-171450">
              <a:buSzPct val="100000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Digitize basketball players</a:t>
            </a:r>
            <a:endParaRPr dirty="0"/>
          </a:p>
          <a:p>
            <a:pPr marL="171450" indent="-171450">
              <a:buSzPct val="100000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Help DHH people identify sounds</a:t>
            </a:r>
            <a:endParaRPr dirty="0"/>
          </a:p>
          <a:p>
            <a:pPr marL="171450" indent="-171450">
              <a:buSzPct val="100000"/>
            </a:pPr>
            <a:r>
              <a:rPr lang="en-US" u="sng" dirty="0">
                <a:solidFill>
                  <a:schemeClr val="hlink"/>
                </a:solidFill>
                <a:hlinkClick r:id="rId6"/>
              </a:rPr>
              <a:t>Figure out how to best distribute relief funds</a:t>
            </a:r>
            <a:endParaRPr dirty="0"/>
          </a:p>
          <a:p>
            <a:pPr marL="171450" indent="-171450">
              <a:buSzPct val="100000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Recognize disinformation online</a:t>
            </a:r>
            <a:endParaRPr dirty="0"/>
          </a:p>
          <a:p>
            <a:pPr marL="171450" indent="-171450">
              <a:buSzPct val="100000"/>
            </a:pPr>
            <a:r>
              <a:rPr lang="en-US" u="sng" dirty="0">
                <a:solidFill>
                  <a:schemeClr val="hlink"/>
                </a:solidFill>
                <a:hlinkClick r:id="rId8"/>
              </a:rPr>
              <a:t>Make movies</a:t>
            </a:r>
            <a:endParaRPr dirty="0"/>
          </a:p>
          <a:p>
            <a:pPr marL="171450" indent="-171450">
              <a:buSzPct val="100000"/>
            </a:pPr>
            <a:r>
              <a:rPr lang="en-US" u="sng" dirty="0">
                <a:solidFill>
                  <a:schemeClr val="hlink"/>
                </a:solidFill>
                <a:hlinkClick r:id="rId9"/>
              </a:rPr>
              <a:t>Improve digital collaboration</a:t>
            </a:r>
            <a:endParaRPr dirty="0"/>
          </a:p>
          <a:p>
            <a:pPr marL="171450" indent="-171450">
              <a:buSzPct val="100000"/>
            </a:pPr>
            <a:r>
              <a:rPr lang="en-US" u="sng" dirty="0">
                <a:solidFill>
                  <a:schemeClr val="hlink"/>
                </a:solidFill>
                <a:hlinkClick r:id="rId10"/>
              </a:rPr>
              <a:t>Fix Olympic badminton</a:t>
            </a:r>
            <a:endParaRPr dirty="0"/>
          </a:p>
          <a:p>
            <a:pPr marL="171450" indent="-171450">
              <a:buSzPct val="100000"/>
            </a:pPr>
            <a:r>
              <a:rPr lang="en-US" dirty="0"/>
              <a:t>And so much more!</a:t>
            </a:r>
            <a:endParaRPr dirty="0"/>
          </a:p>
          <a:p>
            <a:pPr marL="171450" indent="-48101">
              <a:buSzPct val="100000"/>
              <a:buNone/>
            </a:pPr>
            <a:endParaRPr dirty="0"/>
          </a:p>
        </p:txBody>
      </p:sp>
      <p:sp>
        <p:nvSpPr>
          <p:cNvPr id="241" name="Google Shape;241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/>
              <a:t>Lesson 15 - Summer 2023</a:t>
            </a:r>
            <a:endParaRPr dirty="0"/>
          </a:p>
        </p:txBody>
      </p:sp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/>
              <a:t>Future Courses</a:t>
            </a:r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582459" y="1219498"/>
            <a:ext cx="3571105" cy="36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</a:pPr>
            <a:r>
              <a:rPr lang="en-US" sz="1500" dirty="0"/>
              <a:t>CSE Majors</a:t>
            </a:r>
            <a:endParaRPr dirty="0"/>
          </a:p>
        </p:txBody>
      </p:sp>
      <p:sp>
        <p:nvSpPr>
          <p:cNvPr id="250" name="Google Shape;250;p13"/>
          <p:cNvSpPr txBox="1">
            <a:spLocks noGrp="1"/>
          </p:cNvSpPr>
          <p:nvPr>
            <p:ph type="body" idx="3"/>
          </p:nvPr>
        </p:nvSpPr>
        <p:spPr>
          <a:xfrm>
            <a:off x="4626768" y="1251787"/>
            <a:ext cx="3591074" cy="29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marL="0" indent="0">
              <a:spcBef>
                <a:spcPts val="0"/>
              </a:spcBef>
              <a:buSzPts val="2200"/>
            </a:pPr>
            <a:r>
              <a:rPr lang="en-US" sz="1650" dirty="0"/>
              <a:t>Non-CSE Majors/Open to All (*)</a:t>
            </a:r>
            <a:endParaRPr dirty="0"/>
          </a:p>
        </p:txBody>
      </p:sp>
      <p:sp>
        <p:nvSpPr>
          <p:cNvPr id="251" name="Google Shape;251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/>
              <a:t>Lesson 15 - Summer 2023</a:t>
            </a:r>
            <a:endParaRPr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22</a:t>
            </a:fld>
            <a:endParaRPr/>
          </a:p>
        </p:txBody>
      </p:sp>
      <p:sp>
        <p:nvSpPr>
          <p:cNvPr id="254" name="Google Shape;254;p13"/>
          <p:cNvSpPr txBox="1"/>
          <p:nvPr/>
        </p:nvSpPr>
        <p:spPr>
          <a:xfrm>
            <a:off x="628650" y="4422522"/>
            <a:ext cx="7884319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See: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https://www.cs.washington.edu/academics/ugrad/current-students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https://www.cs.washington.edu/academics/ugrad/nonmajor-options/nonmajor-courses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50"/>
          </a:p>
        </p:txBody>
      </p:sp>
      <p:sp>
        <p:nvSpPr>
          <p:cNvPr id="255" name="Google Shape;255;p13"/>
          <p:cNvSpPr txBox="1"/>
          <p:nvPr/>
        </p:nvSpPr>
        <p:spPr>
          <a:xfrm>
            <a:off x="628650" y="976804"/>
            <a:ext cx="6687302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6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“What can I do next?”</a:t>
            </a:r>
            <a:endParaRPr sz="1050"/>
          </a:p>
        </p:txBody>
      </p:sp>
      <p:graphicFrame>
        <p:nvGraphicFramePr>
          <p:cNvPr id="14" name="Google Shape;249;p13">
            <a:extLst>
              <a:ext uri="{FF2B5EF4-FFF2-40B4-BE49-F238E27FC236}">
                <a16:creationId xmlns:a16="http://schemas.microsoft.com/office/drawing/2014/main" id="{FE957262-360D-4075-A105-9524EE929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416033"/>
              </p:ext>
            </p:extLst>
          </p:nvPr>
        </p:nvGraphicFramePr>
        <p:xfrm>
          <a:off x="628650" y="1556647"/>
          <a:ext cx="3743565" cy="2149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42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</a:t>
                      </a:r>
                      <a:endParaRPr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Overview</a:t>
                      </a:r>
                      <a:endParaRPr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CSE 311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Mathematical foundations</a:t>
                      </a: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CSE 351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Low-level computer organization/abstraction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CSE 331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Software design/implementation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CSE 340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 programming</a:t>
                      </a: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 anchor="ctr"/>
                </a:tc>
                <a:extLst>
                  <a:ext uri="{0D108BD9-81ED-4DB2-BD59-A6C34878D82A}">
                    <a16:rowId xmlns:a16="http://schemas.microsoft.com/office/drawing/2014/main" val="2539584141"/>
                  </a:ext>
                </a:extLst>
              </a:tr>
              <a:tr h="37217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CSE 341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Programming languages (!)</a:t>
                      </a: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850" marR="448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Google Shape;253;p13">
            <a:extLst>
              <a:ext uri="{FF2B5EF4-FFF2-40B4-BE49-F238E27FC236}">
                <a16:creationId xmlns:a16="http://schemas.microsoft.com/office/drawing/2014/main" id="{3AC0AEBE-C5C1-49B0-A566-F5222F986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207212"/>
              </p:ext>
            </p:extLst>
          </p:nvPr>
        </p:nvGraphicFramePr>
        <p:xfrm>
          <a:off x="4694945" y="1556647"/>
          <a:ext cx="4391426" cy="26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8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</a:t>
                      </a: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Overview</a:t>
                      </a: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CSE 154</a:t>
                      </a:r>
                      <a:r>
                        <a:rPr lang="en-US" sz="1400" u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sz="14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Intro. to web programming (several languages)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51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CSE 163</a:t>
                      </a:r>
                      <a:r>
                        <a:rPr lang="en-US" sz="1400" u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sz="14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Intermediate programming, data analysis (Python)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CSE 180</a:t>
                      </a:r>
                      <a:r>
                        <a:rPr lang="en-US" sz="1400" u="none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sz="14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to data science (Python)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CSE 373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structures and algorithms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 dirty="0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CSE 374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Low-level programming and tools (C/C++)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CSE 412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Visualization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extLst>
                  <a:ext uri="{0D108BD9-81ED-4DB2-BD59-A6C34878D82A}">
                    <a16:rowId xmlns:a16="http://schemas.microsoft.com/office/drawing/2014/main" val="721419632"/>
                  </a:ext>
                </a:extLst>
              </a:tr>
              <a:tr h="265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sng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CSE 416</a:t>
                      </a:r>
                      <a:endParaRPr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Intro. to Machine Learning</a:t>
                      </a:r>
                      <a:endParaRPr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050" marR="450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/>
              <a:t>Frequently Asked Questions</a:t>
            </a:r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body" idx="1"/>
          </p:nvPr>
        </p:nvSpPr>
        <p:spPr>
          <a:xfrm>
            <a:off x="628650" y="1208456"/>
            <a:ext cx="78867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/>
          <a:p>
            <a:pPr marL="171450" indent="-181451">
              <a:spcBef>
                <a:spcPts val="0"/>
              </a:spcBef>
              <a:buSzPts val="2800"/>
            </a:pPr>
            <a:r>
              <a:rPr lang="en-US" dirty="0"/>
              <a:t>How can I get better at programming?</a:t>
            </a:r>
            <a:endParaRPr dirty="0"/>
          </a:p>
          <a:p>
            <a:pPr marL="514350" lvl="1" indent="-180023">
              <a:buSzPts val="2400"/>
            </a:pPr>
            <a:r>
              <a:rPr lang="en-US" dirty="0"/>
              <a:t>Practice!</a:t>
            </a:r>
            <a:endParaRPr dirty="0"/>
          </a:p>
          <a:p>
            <a:pPr marL="171450" indent="-181451">
              <a:buSzPts val="2800"/>
            </a:pPr>
            <a:r>
              <a:rPr lang="en-US" dirty="0"/>
              <a:t>How can I learn to X?</a:t>
            </a:r>
            <a:endParaRPr dirty="0"/>
          </a:p>
          <a:p>
            <a:pPr marL="514350" lvl="1" indent="-180023">
              <a:buSzPts val="2400"/>
            </a:pPr>
            <a:r>
              <a:rPr lang="en-US" dirty="0"/>
              <a:t>Search online, read books, look at examples</a:t>
            </a:r>
            <a:endParaRPr dirty="0"/>
          </a:p>
          <a:p>
            <a:pPr marL="171450" indent="-181451">
              <a:buSzPts val="2800"/>
            </a:pPr>
            <a:r>
              <a:rPr lang="en-US" dirty="0"/>
              <a:t>What should I work on next?</a:t>
            </a:r>
            <a:endParaRPr dirty="0"/>
          </a:p>
          <a:p>
            <a:pPr marL="514350" lvl="1" indent="-180023">
              <a:buSzPts val="2400"/>
            </a:pPr>
            <a:r>
              <a:rPr lang="en-US" dirty="0"/>
              <a:t>Anything you can think of! (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Here are some ideas</a:t>
            </a:r>
            <a:r>
              <a:rPr lang="en-US" dirty="0"/>
              <a:t>)</a:t>
            </a:r>
            <a:endParaRPr dirty="0"/>
          </a:p>
          <a:p>
            <a:pPr marL="514350" lvl="1" indent="-180023">
              <a:buSzPts val="2400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Beware</a:t>
            </a:r>
            <a:r>
              <a:rPr lang="en-US" dirty="0"/>
              <a:t>: it’s hard to tell what’s easy and what’s hard.</a:t>
            </a:r>
            <a:endParaRPr dirty="0"/>
          </a:p>
          <a:p>
            <a:pPr marL="171450" indent="-181451">
              <a:buSzPts val="2800"/>
            </a:pPr>
            <a:r>
              <a:rPr lang="en-US" dirty="0"/>
              <a:t>Should I learn another language? Which one?</a:t>
            </a:r>
            <a:endParaRPr dirty="0"/>
          </a:p>
          <a:p>
            <a:pPr marL="514350" lvl="1" indent="-180023">
              <a:buSzPts val="2400"/>
            </a:pPr>
            <a:r>
              <a:rPr lang="en-US" dirty="0"/>
              <a:t>That depends–what do you want to do?</a:t>
            </a:r>
            <a:endParaRPr dirty="0"/>
          </a:p>
          <a:p>
            <a:pPr marL="171450" indent="-181451">
              <a:buSzPts val="2800"/>
            </a:pPr>
            <a:r>
              <a:rPr lang="en-US" dirty="0"/>
              <a:t>What’s the best programming language?</a:t>
            </a:r>
            <a:endParaRPr dirty="0"/>
          </a:p>
        </p:txBody>
      </p:sp>
      <p:sp>
        <p:nvSpPr>
          <p:cNvPr id="263" name="Google Shape;263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/>
              <a:t>Lesson 15 - Summer 2023</a:t>
            </a:r>
            <a:endParaRPr dirty="0"/>
          </a:p>
        </p:txBody>
      </p:sp>
      <p:sp>
        <p:nvSpPr>
          <p:cNvPr id="264" name="Google Shape;264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585971" y="2973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>
              <a:buSzPts val="6000"/>
            </a:pPr>
            <a:r>
              <a:rPr lang="en-US" sz="4500"/>
              <a:t>Thank you!!!</a:t>
            </a:r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en-US" dirty="0"/>
              <a:t>Lesson 15 - Summer 2023</a:t>
            </a:r>
            <a:endParaRPr dirty="0"/>
          </a:p>
        </p:txBody>
      </p:sp>
      <p:sp>
        <p:nvSpPr>
          <p:cNvPr id="271" name="Google Shape;271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/>
              <a:pPr/>
              <a:t>24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5163F-F33B-42A2-B71E-8ABB46654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16"/>
          <a:stretch/>
        </p:blipFill>
        <p:spPr>
          <a:xfrm>
            <a:off x="1264295" y="838200"/>
            <a:ext cx="6615409" cy="36956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Reminders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Hashing (cont.)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Victory Lap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6D7FA563-F919-43D9-BF85-A0EAD64F991B}"/>
              </a:ext>
            </a:extLst>
          </p:cNvPr>
          <p:cNvSpPr/>
          <p:nvPr/>
        </p:nvSpPr>
        <p:spPr>
          <a:xfrm flipH="1">
            <a:off x="3188380" y="1499696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95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General Reminders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20"/>
            <a:ext cx="6651972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exam next Wednesday (8/16) and Friday (8/18)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Seating chart posted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Exams posted (solutions will be posted tonight)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session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Monday (8/14), 10:30 – 1:00pm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TA-led in GUG 220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give another practice exam (will be recorded and posted too)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Resub 5 due tonight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Resub 6 (last one) due next Friday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evals will open soon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</a:t>
            </a:r>
            <a:r>
              <a:rPr lang="en-US" sz="1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hear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went well</a:t>
            </a: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what can improve!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4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8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Reminders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Hashing (cont.)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Victory Lap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2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6D7FA563-F919-43D9-BF85-A0EAD64F991B}"/>
              </a:ext>
            </a:extLst>
          </p:cNvPr>
          <p:cNvSpPr/>
          <p:nvPr/>
        </p:nvSpPr>
        <p:spPr>
          <a:xfrm flipH="1">
            <a:off x="3188380" y="1837792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890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Hashing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20"/>
            <a:ext cx="6651972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Map every value for some object to some integer index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 these values in an array based on the index (</a:t>
            </a: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table)</a:t>
            </a: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Function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An algorithm to do this mapping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6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0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Hashing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20"/>
            <a:ext cx="6651972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Map every value for some object to some integer index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Store these values in an array based on the index (</a:t>
            </a: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table)</a:t>
            </a: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Function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An algorithm to do this mapping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Requirements:</a:t>
            </a:r>
          </a:p>
          <a:p>
            <a:pPr marL="1085850" lvl="2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same object should always have the same number</a:t>
            </a:r>
          </a:p>
          <a:p>
            <a:pPr marL="1085850" lvl="2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two objects are considered “equal” they should have the same hash code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085850" lvl="2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should be distributed approximately uniformly</a:t>
            </a:r>
          </a:p>
          <a:p>
            <a:pPr marL="1085850" lvl="2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“look random”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7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5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Collisions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20"/>
            <a:ext cx="6636604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2000" b="1" dirty="0"/>
              <a:t>Collision</a:t>
            </a:r>
            <a:r>
              <a:rPr lang="en-US" altLang="en-US" sz="2000" dirty="0"/>
              <a:t>: When hash function maps 2 values to same index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2000" b="1" dirty="0"/>
              <a:t>Collision Resolution</a:t>
            </a:r>
            <a:r>
              <a:rPr lang="en-US" altLang="en-US" sz="2000" dirty="0"/>
              <a:t>: An algorithm for fixing collisions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F4A71-AB0E-4557-A74C-C7F7AAFB1C8E}"/>
              </a:ext>
            </a:extLst>
          </p:cNvPr>
          <p:cNvSpPr txBox="1"/>
          <p:nvPr/>
        </p:nvSpPr>
        <p:spPr>
          <a:xfrm>
            <a:off x="1160289" y="1940218"/>
            <a:ext cx="70501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(11);</a:t>
            </a:r>
            <a:endParaRPr lang="en-US" altLang="en-US" sz="18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(49);</a:t>
            </a:r>
            <a:endParaRPr lang="en-US" altLang="en-US" sz="18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(24); 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(7); 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b="1" dirty="0" err="1">
                <a:solidFill>
                  <a:srgbClr val="800000"/>
                </a:solidFill>
                <a:latin typeface="Consolas" panose="020B0609020204030204" pitchFamily="49" charset="0"/>
              </a:rPr>
              <a:t>set.add</a:t>
            </a:r>
            <a:r>
              <a:rPr lang="en-US" altLang="en-US" sz="1800" b="1" dirty="0">
                <a:solidFill>
                  <a:srgbClr val="800000"/>
                </a:solidFill>
                <a:latin typeface="Consolas" panose="020B0609020204030204" pitchFamily="49" charset="0"/>
              </a:rPr>
              <a:t>(54);</a:t>
            </a:r>
            <a:r>
              <a:rPr lang="en-US" altLang="en-US" sz="1800" dirty="0">
                <a:solidFill>
                  <a:srgbClr val="8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collides with 24! Where should it go?</a:t>
            </a:r>
          </a:p>
        </p:txBody>
      </p:sp>
      <p:graphicFrame>
        <p:nvGraphicFramePr>
          <p:cNvPr id="8" name="Group 42">
            <a:extLst>
              <a:ext uri="{FF2B5EF4-FFF2-40B4-BE49-F238E27FC236}">
                <a16:creationId xmlns:a16="http://schemas.microsoft.com/office/drawing/2014/main" id="{56B44F59-01A7-494F-85BE-D9A9344CF80B}"/>
              </a:ext>
            </a:extLst>
          </p:cNvPr>
          <p:cNvGraphicFramePr>
            <a:graphicFrameLocks noGrp="1"/>
          </p:cNvGraphicFramePr>
          <p:nvPr/>
        </p:nvGraphicFramePr>
        <p:xfrm>
          <a:off x="1878746" y="3723805"/>
          <a:ext cx="4925465" cy="594132"/>
        </p:xfrm>
        <a:graphic>
          <a:graphicData uri="http://schemas.openxmlformats.org/drawingml/2006/table">
            <a:tbl>
              <a:tblPr/>
              <a:tblGrid>
                <a:gridCol w="68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91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Probing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104120"/>
            <a:ext cx="6636604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2000" b="1" dirty="0"/>
              <a:t>Probing</a:t>
            </a:r>
            <a:r>
              <a:rPr lang="en-US" altLang="en-US" sz="2000" dirty="0"/>
              <a:t>: Resolving a collision by moving to another index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altLang="en-US" sz="1700" b="1" dirty="0"/>
              <a:t>Linear Probing: </a:t>
            </a:r>
            <a:r>
              <a:rPr lang="en-US" altLang="en-US" sz="1600" dirty="0"/>
              <a:t>Moves to the next index</a:t>
            </a:r>
            <a:endParaRPr lang="en-US" altLang="en-US" sz="1700" b="1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15 -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F4A71-AB0E-4557-A74C-C7F7AAFB1C8E}"/>
              </a:ext>
            </a:extLst>
          </p:cNvPr>
          <p:cNvSpPr txBox="1"/>
          <p:nvPr/>
        </p:nvSpPr>
        <p:spPr>
          <a:xfrm>
            <a:off x="1160289" y="1940218"/>
            <a:ext cx="70501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(11);</a:t>
            </a:r>
            <a:endParaRPr lang="en-US" altLang="en-US" sz="18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(49);</a:t>
            </a:r>
            <a:endParaRPr lang="en-US" altLang="en-US" sz="18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(24); 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dirty="0" err="1">
                <a:latin typeface="Consolas" panose="020B0609020204030204" pitchFamily="49" charset="0"/>
              </a:rPr>
              <a:t>set.add</a:t>
            </a:r>
            <a:r>
              <a:rPr lang="en-US" altLang="en-US" sz="1800" dirty="0">
                <a:latin typeface="Consolas" panose="020B0609020204030204" pitchFamily="49" charset="0"/>
              </a:rPr>
              <a:t>(7); </a:t>
            </a:r>
          </a:p>
          <a:p>
            <a:pPr lvl="1" eaLnBrk="1" hangingPunct="1">
              <a:buFontTx/>
              <a:buNone/>
              <a:tabLst>
                <a:tab pos="3205163" algn="l"/>
                <a:tab pos="3657600" algn="l"/>
                <a:tab pos="5948363" algn="l"/>
              </a:tabLst>
            </a:pPr>
            <a:r>
              <a:rPr lang="en-US" altLang="en-US" sz="18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set.add</a:t>
            </a:r>
            <a:r>
              <a:rPr lang="en-US" altLang="en-US" sz="1800" b="1" dirty="0">
                <a:solidFill>
                  <a:schemeClr val="tx1"/>
                </a:solidFill>
                <a:latin typeface="Consolas" panose="020B0609020204030204" pitchFamily="49" charset="0"/>
              </a:rPr>
              <a:t>(54);</a:t>
            </a:r>
            <a:r>
              <a:rPr lang="en-US" alt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1800" dirty="0">
                <a:solidFill>
                  <a:srgbClr val="008000"/>
                </a:solidFill>
                <a:latin typeface="Consolas" panose="020B0609020204030204" pitchFamily="49" charset="0"/>
              </a:rPr>
              <a:t>// collides with 24; utilize probing</a:t>
            </a:r>
          </a:p>
        </p:txBody>
      </p:sp>
      <p:graphicFrame>
        <p:nvGraphicFramePr>
          <p:cNvPr id="8" name="Group 42">
            <a:extLst>
              <a:ext uri="{FF2B5EF4-FFF2-40B4-BE49-F238E27FC236}">
                <a16:creationId xmlns:a16="http://schemas.microsoft.com/office/drawing/2014/main" id="{56B44F59-01A7-494F-85BE-D9A9344CF80B}"/>
              </a:ext>
            </a:extLst>
          </p:cNvPr>
          <p:cNvGraphicFramePr>
            <a:graphicFrameLocks noGrp="1"/>
          </p:cNvGraphicFramePr>
          <p:nvPr/>
        </p:nvGraphicFramePr>
        <p:xfrm>
          <a:off x="1878746" y="3723805"/>
          <a:ext cx="4925465" cy="594132"/>
        </p:xfrm>
        <a:graphic>
          <a:graphicData uri="http://schemas.openxmlformats.org/drawingml/2006/table">
            <a:tbl>
              <a:tblPr/>
              <a:tblGrid>
                <a:gridCol w="685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7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L="68580" marR="68580" marT="34233" marB="342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24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49</a:t>
                      </a:r>
                    </a:p>
                  </a:txBody>
                  <a:tcPr marL="68580" marR="68580" marT="34233" marB="342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68459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12_Comparable</Template>
  <TotalTime>182</TotalTime>
  <Words>1698</Words>
  <Application>Microsoft Office PowerPoint</Application>
  <PresentationFormat>On-screen Show (16:9)</PresentationFormat>
  <Paragraphs>486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</vt:lpstr>
      <vt:lpstr>Lucida Sans Unicode</vt:lpstr>
      <vt:lpstr>Tahoma</vt:lpstr>
      <vt:lpstr>Oswald Medium</vt:lpstr>
      <vt:lpstr>Arial</vt:lpstr>
      <vt:lpstr>Consolas</vt:lpstr>
      <vt:lpstr>Simple Light</vt:lpstr>
      <vt:lpstr>Office Theme</vt:lpstr>
      <vt:lpstr>Hashing (cont.) + Wrap-Up</vt:lpstr>
      <vt:lpstr>Agenda</vt:lpstr>
      <vt:lpstr>Agenda</vt:lpstr>
      <vt:lpstr>General Reminders</vt:lpstr>
      <vt:lpstr>Agenda</vt:lpstr>
      <vt:lpstr>Hashing</vt:lpstr>
      <vt:lpstr>Hashing</vt:lpstr>
      <vt:lpstr>Collisions</vt:lpstr>
      <vt:lpstr>Probing</vt:lpstr>
      <vt:lpstr>Probing</vt:lpstr>
      <vt:lpstr>Probing</vt:lpstr>
      <vt:lpstr>Clustering</vt:lpstr>
      <vt:lpstr>Clustering</vt:lpstr>
      <vt:lpstr>Alternative: Chaining</vt:lpstr>
      <vt:lpstr>Alternative: Chaining</vt:lpstr>
      <vt:lpstr>Rehashing</vt:lpstr>
      <vt:lpstr>Hash Maps</vt:lpstr>
      <vt:lpstr>Agenda</vt:lpstr>
      <vt:lpstr>Learning Objectives</vt:lpstr>
      <vt:lpstr>PowerPoint Presentation</vt:lpstr>
      <vt:lpstr>Applications of CS</vt:lpstr>
      <vt:lpstr>Future Courses</vt:lpstr>
      <vt:lpstr>Frequently Asked Questions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Hashing + Wrap Up</dc:title>
  <dc:creator>hiteshb</dc:creator>
  <cp:lastModifiedBy>hiteshb</cp:lastModifiedBy>
  <cp:revision>25</cp:revision>
  <dcterms:created xsi:type="dcterms:W3CDTF">2023-08-04T07:02:32Z</dcterms:created>
  <dcterms:modified xsi:type="dcterms:W3CDTF">2023-08-11T08:59:37Z</dcterms:modified>
</cp:coreProperties>
</file>