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6"/>
  </p:notesMasterIdLst>
  <p:sldIdLst>
    <p:sldId id="301" r:id="rId3"/>
    <p:sldId id="502" r:id="rId4"/>
    <p:sldId id="506" r:id="rId5"/>
    <p:sldId id="477" r:id="rId6"/>
    <p:sldId id="504" r:id="rId7"/>
    <p:sldId id="517" r:id="rId8"/>
    <p:sldId id="521" r:id="rId9"/>
    <p:sldId id="515" r:id="rId10"/>
    <p:sldId id="516" r:id="rId11"/>
    <p:sldId id="518" r:id="rId12"/>
    <p:sldId id="514" r:id="rId13"/>
    <p:sldId id="520" r:id="rId14"/>
    <p:sldId id="519" r:id="rId15"/>
    <p:sldId id="522" r:id="rId16"/>
    <p:sldId id="524" r:id="rId17"/>
    <p:sldId id="523" r:id="rId18"/>
    <p:sldId id="526" r:id="rId19"/>
    <p:sldId id="530" r:id="rId20"/>
    <p:sldId id="525" r:id="rId21"/>
    <p:sldId id="527" r:id="rId22"/>
    <p:sldId id="531" r:id="rId23"/>
    <p:sldId id="528" r:id="rId24"/>
    <p:sldId id="52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Oswald Medium" panose="00000600000000000000" pitchFamily="2" charset="0"/>
      <p:regular r:id="rId35"/>
      <p:bold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66CC"/>
    <a:srgbClr val="FF8F8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2300" autoAdjust="0"/>
  </p:normalViewPr>
  <p:slideViewPr>
    <p:cSldViewPr snapToGrid="0">
      <p:cViewPr>
        <p:scale>
          <a:sx n="115" d="100"/>
          <a:sy n="115" d="100"/>
        </p:scale>
        <p:origin x="333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80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905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are clearly problems with this approach (what we pass in 29 for example, we’ll deal with that Friday)</a:t>
            </a: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904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468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510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95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first letter?  length of word?  Sum of ASCII values?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4479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070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28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126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332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353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08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28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878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435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263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20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Abstract Classes + Hashing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Rules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719D1-C30E-43C9-85F0-F85991547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t="11719" r="5279" b="19313"/>
          <a:stretch/>
        </p:blipFill>
        <p:spPr>
          <a:xfrm>
            <a:off x="1091667" y="783770"/>
            <a:ext cx="6553947" cy="384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7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Classes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166378F-3E27-467A-8E00-5EDF77CEF7DE}"/>
              </a:ext>
            </a:extLst>
          </p:cNvPr>
          <p:cNvSpPr/>
          <p:nvPr/>
        </p:nvSpPr>
        <p:spPr>
          <a:xfrm flipH="1">
            <a:off x="3230642" y="1849318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58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Abstract Classes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123639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us to construct classes that leverage both </a:t>
            </a:r>
            <a:r>
              <a:rPr lang="en-US" sz="2000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ideas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classes cannot be instantiated (like </a:t>
            </a:r>
            <a:r>
              <a:rPr lang="en-US" sz="20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method implementations that can be leveraged with </a:t>
            </a:r>
            <a:r>
              <a:rPr lang="en-US" sz="2000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define abstract methods, which must be implemented by any subclass (like </a:t>
            </a:r>
            <a:r>
              <a:rPr lang="en-US" sz="20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2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Classes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166378F-3E27-467A-8E00-5EDF77CEF7DE}"/>
              </a:ext>
            </a:extLst>
          </p:cNvPr>
          <p:cNvSpPr/>
          <p:nvPr/>
        </p:nvSpPr>
        <p:spPr>
          <a:xfrm flipH="1">
            <a:off x="3230642" y="2179730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08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Recall: Arrays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918147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for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access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continguous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fast access if we know the index we are looking for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of adding a value to an unsorted array?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of checking if a value exists in an unsorted array?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14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Hashing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Map every value for some object to some integer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 these values in an array based on the index (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table)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algorithm to do this mapping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for integers: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HF(x) = x %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table.length</a:t>
            </a:r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15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0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Hashing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Map every value for some object to some integer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 these values in an array based on the index (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table)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algorithm to do this mapping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for integers: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HF(x) = x %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table.length</a:t>
            </a:r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F4A71-AB0E-4557-A74C-C7F7AAFB1C8E}"/>
              </a:ext>
            </a:extLst>
          </p:cNvPr>
          <p:cNvSpPr txBox="1"/>
          <p:nvPr/>
        </p:nvSpPr>
        <p:spPr>
          <a:xfrm>
            <a:off x="1744276" y="2865147"/>
            <a:ext cx="4925466" cy="79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dirty="0" err="1">
                <a:latin typeface="Consolas" panose="020B0609020204030204" pitchFamily="49" charset="0"/>
              </a:rPr>
              <a:t>set.add</a:t>
            </a:r>
            <a:r>
              <a:rPr lang="en-US" altLang="en-US" dirty="0">
                <a:latin typeface="Consolas" panose="020B0609020204030204" pitchFamily="49" charset="0"/>
              </a:rPr>
              <a:t>(11);	</a:t>
            </a:r>
            <a:r>
              <a:rPr lang="en-US" alt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11 % 10 == 1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dirty="0" err="1">
                <a:latin typeface="Consolas" panose="020B0609020204030204" pitchFamily="49" charset="0"/>
              </a:rPr>
              <a:t>set.add</a:t>
            </a:r>
            <a:r>
              <a:rPr lang="en-US" altLang="en-US" dirty="0">
                <a:latin typeface="Consolas" panose="020B0609020204030204" pitchFamily="49" charset="0"/>
              </a:rPr>
              <a:t>(49);	</a:t>
            </a:r>
            <a:r>
              <a:rPr lang="en-US" alt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49 % 10 == 9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dirty="0" err="1">
                <a:latin typeface="Consolas" panose="020B0609020204030204" pitchFamily="49" charset="0"/>
              </a:rPr>
              <a:t>set.add</a:t>
            </a:r>
            <a:r>
              <a:rPr lang="en-US" altLang="en-US" dirty="0">
                <a:latin typeface="Consolas" panose="020B0609020204030204" pitchFamily="49" charset="0"/>
              </a:rPr>
              <a:t>(24);	</a:t>
            </a:r>
            <a:r>
              <a:rPr lang="en-US" alt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24 % 10 == 4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dirty="0" err="1">
                <a:latin typeface="Consolas" panose="020B0609020204030204" pitchFamily="49" charset="0"/>
              </a:rPr>
              <a:t>set.add</a:t>
            </a:r>
            <a:r>
              <a:rPr lang="en-US" altLang="en-US" dirty="0">
                <a:latin typeface="Consolas" panose="020B0609020204030204" pitchFamily="49" charset="0"/>
              </a:rPr>
              <a:t>(7);	</a:t>
            </a:r>
            <a:r>
              <a:rPr lang="en-US" alt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 7 % 10 == 7</a:t>
            </a:r>
          </a:p>
        </p:txBody>
      </p:sp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56B44F59-01A7-494F-85BE-D9A9344CF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72844"/>
              </p:ext>
            </p:extLst>
          </p:nvPr>
        </p:nvGraphicFramePr>
        <p:xfrm>
          <a:off x="1878746" y="3723805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0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altLang="en-US" dirty="0"/>
              <a:t>Hashing Efficiency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tabLst>
                <a:tab pos="2057400" algn="l"/>
              </a:tabLst>
            </a:pPr>
            <a:r>
              <a:rPr lang="en-US" altLang="en-US" sz="1900" dirty="0">
                <a:latin typeface="Consolas" panose="020B0609020204030204" pitchFamily="49" charset="0"/>
              </a:rPr>
              <a:t>	public static int </a:t>
            </a:r>
            <a:r>
              <a:rPr lang="en-US" altLang="en-US" sz="1900" b="1" dirty="0" err="1">
                <a:latin typeface="Consolas" panose="020B0609020204030204" pitchFamily="49" charset="0"/>
              </a:rPr>
              <a:t>hashFunction</a:t>
            </a:r>
            <a:r>
              <a:rPr lang="en-US" altLang="en-US" sz="1900" dirty="0">
                <a:latin typeface="Consolas" panose="020B0609020204030204" pitchFamily="49" charset="0"/>
              </a:rPr>
              <a:t>(int </a:t>
            </a:r>
            <a:r>
              <a:rPr lang="en-US" altLang="en-US" sz="1900" dirty="0" err="1">
                <a:latin typeface="Consolas" panose="020B0609020204030204" pitchFamily="49" charset="0"/>
              </a:rPr>
              <a:t>i</a:t>
            </a:r>
            <a:r>
              <a:rPr lang="en-US" altLang="en-US" sz="1900" dirty="0">
                <a:latin typeface="Consolas" panose="020B0609020204030204" pitchFamily="49" charset="0"/>
              </a:rPr>
              <a:t>) {</a:t>
            </a:r>
            <a:endParaRPr lang="en-US" altLang="en-US" sz="1900" b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  <a:buNone/>
              <a:tabLst>
                <a:tab pos="2057400" algn="l"/>
              </a:tabLst>
            </a:pPr>
            <a:r>
              <a:rPr lang="en-US" altLang="en-US" sz="1900" dirty="0">
                <a:latin typeface="Consolas" panose="020B0609020204030204" pitchFamily="49" charset="0"/>
              </a:rPr>
              <a:t>	    return </a:t>
            </a:r>
            <a:r>
              <a:rPr lang="en-US" altLang="en-US" sz="1900" dirty="0" err="1">
                <a:latin typeface="Consolas" panose="020B0609020204030204" pitchFamily="49" charset="0"/>
              </a:rPr>
              <a:t>Math.abs</a:t>
            </a:r>
            <a:r>
              <a:rPr lang="en-US" altLang="en-US" sz="1900" dirty="0">
                <a:latin typeface="Consolas" panose="020B0609020204030204" pitchFamily="49" charset="0"/>
              </a:rPr>
              <a:t>(</a:t>
            </a:r>
            <a:r>
              <a:rPr lang="en-US" altLang="en-US" sz="1900" dirty="0" err="1">
                <a:latin typeface="Consolas" panose="020B0609020204030204" pitchFamily="49" charset="0"/>
              </a:rPr>
              <a:t>i</a:t>
            </a:r>
            <a:r>
              <a:rPr lang="en-US" altLang="en-US" sz="1900" dirty="0">
                <a:latin typeface="Consolas" panose="020B0609020204030204" pitchFamily="49" charset="0"/>
              </a:rPr>
              <a:t>) % </a:t>
            </a:r>
            <a:r>
              <a:rPr lang="en-US" altLang="en-US" sz="1900" dirty="0" err="1">
                <a:latin typeface="Consolas" panose="020B0609020204030204" pitchFamily="49" charset="0"/>
              </a:rPr>
              <a:t>elementData.length</a:t>
            </a:r>
            <a:r>
              <a:rPr lang="en-US" altLang="en-US" sz="19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80000"/>
              </a:lnSpc>
              <a:buNone/>
              <a:tabLst>
                <a:tab pos="2057400" algn="l"/>
              </a:tabLst>
            </a:pPr>
            <a:r>
              <a:rPr lang="en-US" altLang="en-US" sz="1900" dirty="0">
                <a:latin typeface="Consolas" panose="020B0609020204030204" pitchFamily="49" charset="0"/>
              </a:rPr>
              <a:t>	}</a:t>
            </a:r>
          </a:p>
          <a:p>
            <a:pPr>
              <a:lnSpc>
                <a:spcPct val="80000"/>
              </a:lnSpc>
              <a:buNone/>
              <a:tabLst>
                <a:tab pos="2057400" algn="l"/>
              </a:tabLst>
            </a:pPr>
            <a:endParaRPr lang="en-US" altLang="en-US" sz="900" dirty="0">
              <a:latin typeface="Courier New" panose="02070309020205020404" pitchFamily="49" charset="0"/>
            </a:endParaRPr>
          </a:p>
          <a:p>
            <a:pPr>
              <a:tabLst>
                <a:tab pos="2057400" algn="l"/>
              </a:tabLst>
            </a:pPr>
            <a:r>
              <a:rPr lang="en-US" altLang="en-US" dirty="0">
                <a:solidFill>
                  <a:schemeClr val="tx1"/>
                </a:solidFill>
              </a:rPr>
              <a:t>Add: set 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elementData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[HF(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)] = 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  <a:endParaRPr lang="en-US" altLang="en-US" sz="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tabLst>
                <a:tab pos="2057400" algn="l"/>
              </a:tabLst>
            </a:pPr>
            <a:r>
              <a:rPr lang="en-US" altLang="en-US" dirty="0">
                <a:solidFill>
                  <a:schemeClr val="tx1"/>
                </a:solidFill>
              </a:rPr>
              <a:t>Search: check 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elementData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[HF(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)] == 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endParaRPr lang="en-US" altLang="en-US" sz="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tabLst>
                <a:tab pos="2057400" algn="l"/>
              </a:tabLst>
            </a:pPr>
            <a:r>
              <a:rPr lang="en-US" altLang="en-US" dirty="0">
                <a:solidFill>
                  <a:schemeClr val="tx1"/>
                </a:solidFill>
              </a:rPr>
              <a:t>Remove: set 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elementData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[HF(</a:t>
            </a:r>
            <a:r>
              <a:rPr lang="en-US" alt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)] = 0;</a:t>
            </a:r>
          </a:p>
          <a:p>
            <a:pPr lvl="1">
              <a:buNone/>
              <a:tabLst>
                <a:tab pos="2057400" algn="l"/>
              </a:tabLst>
            </a:pPr>
            <a:endParaRPr lang="en-US" altLang="en-US" sz="900" dirty="0"/>
          </a:p>
          <a:p>
            <a:pPr lvl="1">
              <a:buNone/>
              <a:tabLst>
                <a:tab pos="2057400" algn="l"/>
              </a:tabLst>
            </a:pPr>
            <a:endParaRPr lang="en-US" altLang="en-US" sz="900" dirty="0"/>
          </a:p>
          <a:p>
            <a:pPr>
              <a:tabLst>
                <a:tab pos="2057400" algn="l"/>
              </a:tabLst>
            </a:pPr>
            <a:r>
              <a:rPr lang="en-US" altLang="en-US" dirty="0"/>
              <a:t>What is the runtime of </a:t>
            </a:r>
            <a:r>
              <a:rPr lang="en-US" altLang="en-US" dirty="0">
                <a:latin typeface="Consolas" panose="020B0609020204030204" pitchFamily="49" charset="0"/>
              </a:rPr>
              <a:t>add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>
                <a:latin typeface="Consolas" panose="020B0609020204030204" pitchFamily="49" charset="0"/>
              </a:rPr>
              <a:t>contains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altLang="en-US" dirty="0">
                <a:latin typeface="Consolas" panose="020B0609020204030204" pitchFamily="49" charset="0"/>
              </a:rPr>
              <a:t>remove</a:t>
            </a:r>
            <a:r>
              <a:rPr lang="en-US" altLang="en-US" dirty="0"/>
              <a:t>?</a:t>
            </a:r>
          </a:p>
          <a:p>
            <a:pPr lvl="1">
              <a:tabLst>
                <a:tab pos="2057400" algn="l"/>
              </a:tabLst>
            </a:pPr>
            <a:r>
              <a:rPr lang="en-US" altLang="en-US" b="1" dirty="0"/>
              <a:t>O(1)!</a:t>
            </a:r>
            <a:endParaRPr lang="en-US" altLang="en-US" sz="900" dirty="0"/>
          </a:p>
          <a:p>
            <a:pPr>
              <a:tabLst>
                <a:tab pos="2057400" algn="l"/>
              </a:tabLst>
            </a:pPr>
            <a:r>
              <a:rPr lang="en-US" altLang="en-US" dirty="0"/>
              <a:t>Are there any problems with this approach?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17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50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“Good” Hash Functions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Map an object to a number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object should always have the same number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two objects are considered “equal” they should have the same hash code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18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9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“Good” Hash Functions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Map an object to a number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object should always have the same number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two objects are considered “equal” they should have the same hash code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good: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should be distributed approximately uniformly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“look random”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19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1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Classes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“Good” Hash Functions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Map an object to a number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object should always have the same number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two objects are considered “equal” they should have the same hash code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good: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should be distributed approximately uniformly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“look random”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write a hash function for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objects?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20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Hashing Objects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 err="1">
                <a:latin typeface="Consolas" panose="020B0609020204030204" pitchFamily="49" charset="0"/>
              </a:rPr>
              <a:t>hashCode</a:t>
            </a:r>
            <a:r>
              <a:rPr lang="en-US" altLang="en-US" dirty="0"/>
              <a:t> function inside </a:t>
            </a:r>
            <a:r>
              <a:rPr lang="en-US" altLang="en-US" dirty="0">
                <a:latin typeface="Consolas" panose="020B0609020204030204" pitchFamily="49" charset="0"/>
              </a:rPr>
              <a:t>String</a:t>
            </a:r>
            <a:r>
              <a:rPr lang="en-US" altLang="en-US" dirty="0"/>
              <a:t> objects looks like this: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600" dirty="0">
              <a:latin typeface="Courier New" panose="02070309020205020404" pitchFamily="49" charset="0"/>
            </a:endParaRPr>
          </a:p>
          <a:p>
            <a:pPr marL="552450" lvl="1" indent="0">
              <a:buNone/>
            </a:pP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dirty="0" err="1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hashCode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&lt; </a:t>
            </a:r>
            <a:r>
              <a:rPr lang="en-US" dirty="0" err="1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.length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++) {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31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.charAt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en-US" dirty="0"/>
          </a:p>
          <a:p>
            <a:r>
              <a:rPr lang="en-US" altLang="en-US" dirty="0"/>
              <a:t>As with any general hashing function, collisions are possible.</a:t>
            </a:r>
          </a:p>
          <a:p>
            <a:pPr lvl="1"/>
            <a:r>
              <a:rPr lang="en-US" altLang="en-US" dirty="0"/>
              <a:t>Example: "</a:t>
            </a:r>
            <a:r>
              <a:rPr lang="en-US" altLang="en-US" dirty="0" err="1"/>
              <a:t>Ea</a:t>
            </a:r>
            <a:r>
              <a:rPr lang="en-US" altLang="en-US" dirty="0"/>
              <a:t>" and "FB" have the same hash value. </a:t>
            </a:r>
            <a:endParaRPr lang="en-US" altLang="en-US" sz="900" dirty="0"/>
          </a:p>
          <a:p>
            <a:r>
              <a:rPr lang="en-US" altLang="en-US" dirty="0"/>
              <a:t>Early versions of Java examined only the first 16 characters.</a:t>
            </a:r>
            <a:br>
              <a:rPr lang="en-US" altLang="en-US" dirty="0"/>
            </a:br>
            <a:r>
              <a:rPr lang="en-US" altLang="en-US" dirty="0"/>
              <a:t>For some common data this led to poor hash table performance.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4" descr="string-hashcode">
            <a:extLst>
              <a:ext uri="{FF2B5EF4-FFF2-40B4-BE49-F238E27FC236}">
                <a16:creationId xmlns:a16="http://schemas.microsoft.com/office/drawing/2014/main" id="{881EDB40-E15F-41EB-B1DB-FB65094BA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79" y="1828799"/>
            <a:ext cx="196453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2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Hashing Objects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 integers is easy (just mod by length)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objects, all Java objects contain the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hashCode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 (inherited from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Object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int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hashCode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the hash code for an object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0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hashCode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 varies based on the object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define your own for your objects!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2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altLang="en-US" dirty="0"/>
              <a:t>Hash function for objects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public static int </a:t>
            </a:r>
            <a:r>
              <a:rPr lang="en-US" altLang="en-US" sz="1600" dirty="0" err="1">
                <a:latin typeface="Consolas" panose="020B0609020204030204" pitchFamily="49" charset="0"/>
              </a:rPr>
              <a:t>hashFunction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b="1" dirty="0">
                <a:latin typeface="Consolas" panose="020B0609020204030204" pitchFamily="49" charset="0"/>
              </a:rPr>
              <a:t>E e</a:t>
            </a:r>
            <a:r>
              <a:rPr lang="en-US" altLang="en-US" sz="1600" dirty="0">
                <a:latin typeface="Consolas" panose="020B0609020204030204" pitchFamily="49" charset="0"/>
              </a:rPr>
              <a:t>) {</a:t>
            </a:r>
            <a:endParaRPr lang="en-US" altLang="en-US" sz="1600" b="1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    return </a:t>
            </a:r>
            <a:r>
              <a:rPr lang="en-US" altLang="en-US" sz="1600" dirty="0" err="1">
                <a:latin typeface="Consolas" panose="020B0609020204030204" pitchFamily="49" charset="0"/>
              </a:rPr>
              <a:t>Math.abs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latin typeface="Consolas" panose="020B0609020204030204" pitchFamily="49" charset="0"/>
              </a:rPr>
              <a:t>e.hashCode</a:t>
            </a:r>
            <a:r>
              <a:rPr lang="en-US" altLang="en-US" sz="1600" b="1" dirty="0">
                <a:latin typeface="Consolas" panose="020B0609020204030204" pitchFamily="49" charset="0"/>
              </a:rPr>
              <a:t>()</a:t>
            </a:r>
            <a:r>
              <a:rPr lang="en-US" altLang="en-US" sz="1600" dirty="0">
                <a:latin typeface="Consolas" panose="020B0609020204030204" pitchFamily="49" charset="0"/>
              </a:rPr>
              <a:t>) % </a:t>
            </a:r>
            <a:r>
              <a:rPr lang="en-US" altLang="en-US" sz="1600" dirty="0" err="1">
                <a:latin typeface="Consolas" panose="020B0609020204030204" pitchFamily="49" charset="0"/>
              </a:rPr>
              <a:t>elements.length</a:t>
            </a:r>
            <a:r>
              <a:rPr lang="en-US" altLang="en-US" sz="160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2000" dirty="0"/>
              <a:t>Add: set </a:t>
            </a:r>
            <a:r>
              <a:rPr lang="en-US" altLang="en-US" sz="2000" dirty="0">
                <a:latin typeface="Consolas" panose="020B0609020204030204" pitchFamily="49" charset="0"/>
              </a:rPr>
              <a:t>elements[HF(o)] = o;</a:t>
            </a:r>
          </a:p>
          <a:p>
            <a:pPr eaLnBrk="1" hangingPunct="1"/>
            <a:r>
              <a:rPr lang="en-US" altLang="en-US" sz="2000" dirty="0"/>
              <a:t>Search: check if </a:t>
            </a:r>
            <a:r>
              <a:rPr lang="en-US" altLang="en-US" sz="2000" dirty="0">
                <a:latin typeface="Consolas" panose="020B0609020204030204" pitchFamily="49" charset="0"/>
              </a:rPr>
              <a:t>elements[HF(o)]</a:t>
            </a:r>
            <a:r>
              <a:rPr lang="en-US" altLang="en-US" sz="2000" b="1" dirty="0">
                <a:latin typeface="Consolas" panose="020B0609020204030204" pitchFamily="49" charset="0"/>
              </a:rPr>
              <a:t>.equals(</a:t>
            </a:r>
            <a:r>
              <a:rPr lang="en-US" altLang="en-US" sz="2000" dirty="0">
                <a:latin typeface="Consolas" panose="020B0609020204030204" pitchFamily="49" charset="0"/>
              </a:rPr>
              <a:t>o</a:t>
            </a:r>
            <a:r>
              <a:rPr lang="en-US" altLang="en-US" sz="2000" b="1" dirty="0">
                <a:latin typeface="Consolas" panose="020B0609020204030204" pitchFamily="49" charset="0"/>
              </a:rPr>
              <a:t>)</a:t>
            </a:r>
          </a:p>
          <a:p>
            <a:pPr eaLnBrk="1" hangingPunct="1"/>
            <a:r>
              <a:rPr lang="en-US" altLang="en-US" sz="2000" dirty="0"/>
              <a:t>Remove: set </a:t>
            </a:r>
            <a:r>
              <a:rPr lang="en-US" altLang="en-US" sz="2000" dirty="0">
                <a:latin typeface="Consolas" panose="020B0609020204030204" pitchFamily="49" charset="0"/>
              </a:rPr>
              <a:t>elements[HF(o)] = </a:t>
            </a:r>
            <a:r>
              <a:rPr lang="en-US" altLang="en-US" sz="2000" b="1" dirty="0">
                <a:latin typeface="Consolas" panose="020B0609020204030204" pitchFamily="49" charset="0"/>
              </a:rPr>
              <a:t>null</a:t>
            </a:r>
            <a:r>
              <a:rPr lang="en-US" altLang="en-US" sz="20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23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 Review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Classes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166378F-3E27-467A-8E00-5EDF77CEF7DE}"/>
              </a:ext>
            </a:extLst>
          </p:cNvPr>
          <p:cNvSpPr/>
          <p:nvPr/>
        </p:nvSpPr>
        <p:spPr>
          <a:xfrm flipH="1">
            <a:off x="3230642" y="149201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30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Inheritance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123639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Forming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relationships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for sharing / reusing of code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Superclass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class being extended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Subclass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class that inherits behavior from superclass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Gains copy of every method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4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Inheritance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123639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Forming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relationships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for sharing / reusing of code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Superclass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class being extended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Subclass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class that inherits behavior from superclass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Gains copy of every method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 forms an “is-a” relationship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Tiger extends Cat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that </a:t>
            </a:r>
            <a:r>
              <a:rPr lang="en-US" sz="1600" dirty="0">
                <a:solidFill>
                  <a:schemeClr val="accent5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Tiger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“is-a” 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Cat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D53FD0-1ABB-4AC5-955B-8EA06055110B}"/>
              </a:ext>
            </a:extLst>
          </p:cNvPr>
          <p:cNvSpPr/>
          <p:nvPr/>
        </p:nvSpPr>
        <p:spPr>
          <a:xfrm>
            <a:off x="6637176" y="1369219"/>
            <a:ext cx="1878174" cy="752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7F380-6086-4506-A47D-31E27D847168}"/>
              </a:ext>
            </a:extLst>
          </p:cNvPr>
          <p:cNvSpPr/>
          <p:nvPr/>
        </p:nvSpPr>
        <p:spPr>
          <a:xfrm>
            <a:off x="6637176" y="2976127"/>
            <a:ext cx="1878174" cy="752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Tiger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708FF8-E181-4CAD-B26C-8A8D0264846D}"/>
              </a:ext>
            </a:extLst>
          </p:cNvPr>
          <p:cNvCxnSpPr>
            <a:stCxn id="8" idx="0"/>
            <a:endCxn id="2" idx="2"/>
          </p:cNvCxnSpPr>
          <p:nvPr/>
        </p:nvCxnSpPr>
        <p:spPr>
          <a:xfrm flipV="1">
            <a:off x="7576263" y="2121889"/>
            <a:ext cx="0" cy="854238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CC3EA-3B70-4384-912A-858AD7D75198}"/>
              </a:ext>
            </a:extLst>
          </p:cNvPr>
          <p:cNvSpPr txBox="1"/>
          <p:nvPr/>
        </p:nvSpPr>
        <p:spPr>
          <a:xfrm>
            <a:off x="464885" y="143287"/>
            <a:ext cx="3861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"MusicPlayer1"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"TapeDeck3"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077865" y="270073"/>
            <a:ext cx="38240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m2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"IPod2"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03027"/>
              </p:ext>
            </p:extLst>
          </p:nvPr>
        </p:nvGraphicFramePr>
        <p:xfrm>
          <a:off x="111414" y="204395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62C4442-B1D9-46B6-8AB7-50496EF924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9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CC3EA-3B70-4384-912A-858AD7D75198}"/>
              </a:ext>
            </a:extLst>
          </p:cNvPr>
          <p:cNvSpPr txBox="1"/>
          <p:nvPr/>
        </p:nvSpPr>
        <p:spPr>
          <a:xfrm>
            <a:off x="464885" y="143287"/>
            <a:ext cx="3861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"MusicPlayer1"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"TapeDeck3"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077865" y="270073"/>
            <a:ext cx="38240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m2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"IPod2"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/>
        </p:nvGraphicFramePr>
        <p:xfrm>
          <a:off x="111414" y="204395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62C4442-B1D9-46B6-8AB7-50496EF924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4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252044" y="412228"/>
            <a:ext cx="382408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var1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var2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var3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var4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var5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var6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105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/>
        </p:nvGraphicFramePr>
        <p:xfrm>
          <a:off x="67869" y="27007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F40C28-501F-4A8C-ABB5-AD1DD41A3EB0}"/>
              </a:ext>
            </a:extLst>
          </p:cNvPr>
          <p:cNvSpPr txBox="1"/>
          <p:nvPr/>
        </p:nvSpPr>
        <p:spPr>
          <a:xfrm>
            <a:off x="5252044" y="2002097"/>
            <a:ext cx="3131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var1).m2();</a:t>
            </a:r>
          </a:p>
          <a:p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</a:p>
          <a:p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var2).m1();</a:t>
            </a:r>
          </a:p>
          <a:p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8D18AD2D-2C28-42AB-9A3E-4DECF886A77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07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252044" y="412228"/>
            <a:ext cx="382408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var1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var2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var3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var4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var5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var6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105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/>
        </p:nvGraphicFramePr>
        <p:xfrm>
          <a:off x="67869" y="27007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F40C28-501F-4A8C-ABB5-AD1DD41A3EB0}"/>
              </a:ext>
            </a:extLst>
          </p:cNvPr>
          <p:cNvSpPr txBox="1"/>
          <p:nvPr/>
        </p:nvSpPr>
        <p:spPr>
          <a:xfrm>
            <a:off x="5252044" y="2002097"/>
            <a:ext cx="31312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var1).m2();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Compiler Error (CE)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IPod2 / IPhone1 / MusicPlayer1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var2).m1();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Runtime Error (RE)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Compiler Error (CE)</a:t>
            </a: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81D5B6BC-9085-4542-A59F-C0E4884C5F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14 -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36015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12_Comparable</Template>
  <TotalTime>1577</TotalTime>
  <Words>1589</Words>
  <Application>Microsoft Office PowerPoint</Application>
  <PresentationFormat>On-screen Show (16:9)</PresentationFormat>
  <Paragraphs>277</Paragraphs>
  <Slides>23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Courier New</vt:lpstr>
      <vt:lpstr>Calibri</vt:lpstr>
      <vt:lpstr>Tahoma</vt:lpstr>
      <vt:lpstr>Oswald Medium</vt:lpstr>
      <vt:lpstr>Arial</vt:lpstr>
      <vt:lpstr>Consolas</vt:lpstr>
      <vt:lpstr>Simple Light</vt:lpstr>
      <vt:lpstr>Office Theme</vt:lpstr>
      <vt:lpstr>Abstract Classes + Hashing</vt:lpstr>
      <vt:lpstr>Agenda</vt:lpstr>
      <vt:lpstr>Agenda</vt:lpstr>
      <vt:lpstr>Inheritance</vt:lpstr>
      <vt:lpstr>Inheritance</vt:lpstr>
      <vt:lpstr>PowerPoint Presentation</vt:lpstr>
      <vt:lpstr>PowerPoint Presentation</vt:lpstr>
      <vt:lpstr>PowerPoint Presentation</vt:lpstr>
      <vt:lpstr>PowerPoint Presentation</vt:lpstr>
      <vt:lpstr>The Rules</vt:lpstr>
      <vt:lpstr>Agenda</vt:lpstr>
      <vt:lpstr>Abstract Classes</vt:lpstr>
      <vt:lpstr>Agenda</vt:lpstr>
      <vt:lpstr>Recall: Arrays</vt:lpstr>
      <vt:lpstr>Hashing</vt:lpstr>
      <vt:lpstr>Hashing</vt:lpstr>
      <vt:lpstr>Hashing Efficiency</vt:lpstr>
      <vt:lpstr>“Good” Hash Functions</vt:lpstr>
      <vt:lpstr>“Good” Hash Functions</vt:lpstr>
      <vt:lpstr>“Good” Hash Functions</vt:lpstr>
      <vt:lpstr>Hashing Objects</vt:lpstr>
      <vt:lpstr>Hashing Objects</vt:lpstr>
      <vt:lpstr>Hash function for objects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Classes + Hashing</dc:title>
  <dc:creator>hiteshb</dc:creator>
  <cp:lastModifiedBy>hiteshb</cp:lastModifiedBy>
  <cp:revision>21</cp:revision>
  <dcterms:created xsi:type="dcterms:W3CDTF">2023-08-04T07:02:32Z</dcterms:created>
  <dcterms:modified xsi:type="dcterms:W3CDTF">2023-08-09T09:24:09Z</dcterms:modified>
</cp:coreProperties>
</file>