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72"/>
  </p:notesMasterIdLst>
  <p:sldIdLst>
    <p:sldId id="318" r:id="rId3"/>
    <p:sldId id="502" r:id="rId4"/>
    <p:sldId id="494" r:id="rId5"/>
    <p:sldId id="477" r:id="rId6"/>
    <p:sldId id="503" r:id="rId7"/>
    <p:sldId id="504" r:id="rId8"/>
    <p:sldId id="50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95" d="100"/>
          <a:sy n="195" d="100"/>
        </p:scale>
        <p:origin x="909" y="7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409C-974C-4F2D-95ED-FDD41D8495D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DA16-849C-4959-A6C5-5D98BE2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332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228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08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77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012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61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4608004" y="0"/>
                </a:moveTo>
                <a:lnTo>
                  <a:pt x="0" y="0"/>
                </a:lnTo>
                <a:lnTo>
                  <a:pt x="0" y="3456000"/>
                </a:lnTo>
                <a:lnTo>
                  <a:pt x="4608004" y="3456000"/>
                </a:lnTo>
                <a:lnTo>
                  <a:pt x="4608004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883" y="63662"/>
            <a:ext cx="2099945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373A"/>
                </a:solidFill>
                <a:latin typeface="Trebuchet MS"/>
                <a:cs typeface="Trebuchet MS"/>
              </a:defRPr>
            </a:lvl1pPr>
          </a:lstStyle>
          <a:p>
            <a:pPr marL="749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7545" y="230717"/>
            <a:ext cx="1486788" cy="8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21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1959893" y="498284"/>
            <a:ext cx="2333939" cy="2459363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7545" y="1038225"/>
            <a:ext cx="1486788" cy="19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15260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1pPr>
            <a:lvl2pPr marL="461040" lvl="1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555"/>
            </a:lvl2pPr>
            <a:lvl3pPr marL="691561" lvl="2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4"/>
            </a:lvl3pPr>
            <a:lvl4pPr marL="922081" lvl="3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4pPr>
            <a:lvl5pPr marL="1152601" lvl="4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5pPr>
            <a:lvl6pPr marL="1383121" lvl="5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6pPr>
            <a:lvl7pPr marL="1613642" lvl="6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7pPr>
            <a:lvl8pPr marL="1844162" lvl="7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8pPr>
            <a:lvl9pPr marL="2074682" lvl="8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582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6945" y="184253"/>
            <a:ext cx="3976211" cy="6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1207178" y="31031"/>
            <a:ext cx="2195744" cy="397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461040" lvl="1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691561" lvl="2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922081" lvl="3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1152601" lvl="4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1383121" lvl="5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1613642" lvl="6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1844162" lvl="7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2074682" lvl="8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60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2329695" y="1153699"/>
            <a:ext cx="2932907" cy="99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312738" y="188422"/>
            <a:ext cx="2932907" cy="292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461040" lvl="1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691561" lvl="2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922081" lvl="3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1152601" lvl="4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1383121" lvl="5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1613642" lvl="6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1844162" lvl="7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2074682" lvl="8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567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63000" y="1434140"/>
            <a:ext cx="1889869" cy="127731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rtl="0">
              <a:spcBef>
                <a:spcPts val="403"/>
              </a:spcBef>
              <a:spcAft>
                <a:spcPts val="0"/>
              </a:spcAft>
              <a:buSzPts val="1400"/>
              <a:buChar char="•"/>
              <a:defRPr sz="706"/>
            </a:lvl1pPr>
            <a:lvl2pPr marL="461040" lvl="1" indent="-172890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800"/>
              <a:buChar char="•"/>
              <a:defRPr/>
            </a:lvl2pPr>
            <a:lvl3pPr marL="691561" lvl="2" indent="-163285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500"/>
              <a:buChar char="•"/>
              <a:defRPr/>
            </a:lvl3pPr>
            <a:lvl4pPr marL="922081" lvl="3" indent="-160084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4pPr>
            <a:lvl5pPr marL="1152601" lvl="4" indent="-160084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5pPr>
            <a:lvl6pPr marL="1383121" lvl="5" indent="-160084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6pPr>
            <a:lvl7pPr marL="1613642" lvl="6" indent="-160084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7pPr>
            <a:lvl8pPr marL="1844162" lvl="7" indent="-160084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8pPr>
            <a:lvl9pPr marL="2074682" lvl="8" indent="-160084" rtl="0">
              <a:lnSpc>
                <a:spcPct val="115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63000" y="299431"/>
            <a:ext cx="2967676" cy="43822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4250542" y="0"/>
            <a:ext cx="359559" cy="3460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412514" y="3052531"/>
            <a:ext cx="620200" cy="427032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3841271" y="2494620"/>
            <a:ext cx="1178086" cy="1572224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6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3625467" y="-18812"/>
            <a:ext cx="620200" cy="427032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36" cy="26483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655">
                <a:solidFill>
                  <a:schemeClr val="dk1"/>
                </a:solidFill>
              </a:defRPr>
            </a:lvl1pPr>
            <a:lvl2pPr lvl="1">
              <a:buNone/>
              <a:defRPr sz="655">
                <a:solidFill>
                  <a:schemeClr val="dk1"/>
                </a:solidFill>
              </a:defRPr>
            </a:lvl2pPr>
            <a:lvl3pPr lvl="2">
              <a:buNone/>
              <a:defRPr sz="655">
                <a:solidFill>
                  <a:schemeClr val="dk1"/>
                </a:solidFill>
              </a:defRPr>
            </a:lvl3pPr>
            <a:lvl4pPr lvl="3">
              <a:buNone/>
              <a:defRPr sz="655">
                <a:solidFill>
                  <a:schemeClr val="dk1"/>
                </a:solidFill>
              </a:defRPr>
            </a:lvl4pPr>
            <a:lvl5pPr lvl="4">
              <a:buNone/>
              <a:defRPr sz="655">
                <a:solidFill>
                  <a:schemeClr val="dk1"/>
                </a:solidFill>
              </a:defRPr>
            </a:lvl5pPr>
            <a:lvl6pPr lvl="5">
              <a:buNone/>
              <a:defRPr sz="655">
                <a:solidFill>
                  <a:schemeClr val="dk1"/>
                </a:solidFill>
              </a:defRPr>
            </a:lvl6pPr>
            <a:lvl7pPr lvl="6">
              <a:buNone/>
              <a:defRPr sz="655">
                <a:solidFill>
                  <a:schemeClr val="dk1"/>
                </a:solidFill>
              </a:defRPr>
            </a:lvl7pPr>
            <a:lvl8pPr lvl="7">
              <a:buNone/>
              <a:defRPr sz="655">
                <a:solidFill>
                  <a:schemeClr val="dk1"/>
                </a:solidFill>
              </a:defRPr>
            </a:lvl8pPr>
            <a:lvl9pPr lvl="8">
              <a:buNone/>
              <a:defRPr sz="655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26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832705" y="1191666"/>
            <a:ext cx="1198959" cy="37282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2578434" y="1191666"/>
            <a:ext cx="1198959" cy="37282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121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63000" y="299431"/>
            <a:ext cx="3884100" cy="43822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970" y="0"/>
            <a:ext cx="179307" cy="3460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3629370" y="3052531"/>
            <a:ext cx="620200" cy="427032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832705" y="1690459"/>
            <a:ext cx="1198959" cy="124239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SzPts val="1400"/>
              <a:buChar char="•"/>
              <a:defRPr sz="706"/>
            </a:lvl1pPr>
            <a:lvl2pPr marL="461040" lvl="1" indent="-172890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800"/>
              <a:buChar char="•"/>
              <a:defRPr/>
            </a:lvl2pPr>
            <a:lvl3pPr marL="691561" lvl="2" indent="-163285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500"/>
              <a:buChar char="•"/>
              <a:defRPr/>
            </a:lvl3pPr>
            <a:lvl4pPr marL="922081" lvl="3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4pPr>
            <a:lvl5pPr marL="1152601" lvl="4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5pPr>
            <a:lvl6pPr marL="1383121" lvl="5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6pPr>
            <a:lvl7pPr marL="1613642" lvl="6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7pPr>
            <a:lvl8pPr marL="1844162" lvl="7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8pPr>
            <a:lvl9pPr marL="2074682" lvl="8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2578434" y="1690459"/>
            <a:ext cx="1198959" cy="124239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SzPts val="1400"/>
              <a:buChar char="•"/>
              <a:defRPr sz="706"/>
            </a:lvl1pPr>
            <a:lvl2pPr marL="461040" lvl="1" indent="-172890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800"/>
              <a:buChar char="•"/>
              <a:defRPr/>
            </a:lvl2pPr>
            <a:lvl3pPr marL="691561" lvl="2" indent="-163285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500"/>
              <a:buChar char="•"/>
              <a:defRPr/>
            </a:lvl3pPr>
            <a:lvl4pPr marL="922081" lvl="3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4pPr>
            <a:lvl5pPr marL="1152601" lvl="4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5pPr>
            <a:lvl6pPr marL="1383121" lvl="5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6pPr>
            <a:lvl7pPr marL="1613642" lvl="6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7pPr>
            <a:lvl8pPr marL="1844162" lvl="7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8pPr>
            <a:lvl9pPr marL="2074682" lvl="8" indent="-160084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36" cy="26483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655">
                <a:solidFill>
                  <a:schemeClr val="dk1"/>
                </a:solidFill>
              </a:defRPr>
            </a:lvl1pPr>
            <a:lvl2pPr lvl="1">
              <a:buNone/>
              <a:defRPr sz="655">
                <a:solidFill>
                  <a:schemeClr val="dk1"/>
                </a:solidFill>
              </a:defRPr>
            </a:lvl2pPr>
            <a:lvl3pPr lvl="2">
              <a:buNone/>
              <a:defRPr sz="655">
                <a:solidFill>
                  <a:schemeClr val="dk1"/>
                </a:solidFill>
              </a:defRPr>
            </a:lvl3pPr>
            <a:lvl4pPr lvl="3">
              <a:buNone/>
              <a:defRPr sz="655">
                <a:solidFill>
                  <a:schemeClr val="dk1"/>
                </a:solidFill>
              </a:defRPr>
            </a:lvl4pPr>
            <a:lvl5pPr lvl="4">
              <a:buNone/>
              <a:defRPr sz="655">
                <a:solidFill>
                  <a:schemeClr val="dk1"/>
                </a:solidFill>
              </a:defRPr>
            </a:lvl5pPr>
            <a:lvl6pPr lvl="5">
              <a:buNone/>
              <a:defRPr sz="655">
                <a:solidFill>
                  <a:schemeClr val="dk1"/>
                </a:solidFill>
              </a:defRPr>
            </a:lvl6pPr>
            <a:lvl7pPr lvl="6">
              <a:buNone/>
              <a:defRPr sz="655">
                <a:solidFill>
                  <a:schemeClr val="dk1"/>
                </a:solidFill>
              </a:defRPr>
            </a:lvl7pPr>
            <a:lvl8pPr lvl="7">
              <a:buNone/>
              <a:defRPr sz="655">
                <a:solidFill>
                  <a:schemeClr val="dk1"/>
                </a:solidFill>
              </a:defRPr>
            </a:lvl8pPr>
            <a:lvl9pPr lvl="8">
              <a:buNone/>
              <a:defRPr sz="655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01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373A"/>
                </a:solidFill>
                <a:latin typeface="Trebuchet MS"/>
                <a:cs typeface="Trebuchet MS"/>
              </a:defRPr>
            </a:lvl1pPr>
          </a:lstStyle>
          <a:p>
            <a:pPr marL="749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373A"/>
                </a:solidFill>
                <a:latin typeface="Trebuchet MS"/>
                <a:cs typeface="Trebuchet MS"/>
              </a:defRPr>
            </a:lvl1pPr>
          </a:lstStyle>
          <a:p>
            <a:pPr marL="749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373A"/>
                </a:solidFill>
                <a:latin typeface="Trebuchet MS"/>
                <a:cs typeface="Trebuchet MS"/>
              </a:defRPr>
            </a:lvl1pPr>
          </a:lstStyle>
          <a:p>
            <a:pPr marL="749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373A"/>
                </a:solidFill>
                <a:latin typeface="Trebuchet MS"/>
                <a:cs typeface="Trebuchet MS"/>
              </a:defRPr>
            </a:lvl1pPr>
          </a:lstStyle>
          <a:p>
            <a:pPr marL="749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576263" y="566377"/>
            <a:ext cx="3457575" cy="120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2269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75" cy="83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8"/>
            </a:lvl1pPr>
            <a:lvl2pPr lvl="1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6"/>
            </a:lvl2pPr>
            <a:lvl3pPr lvl="2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6"/>
            </a:lvl3pPr>
            <a:lvl4pPr lvl="3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4pPr>
            <a:lvl5pPr lvl="4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5pPr>
            <a:lvl6pPr lvl="5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6pPr>
            <a:lvl7pPr lvl="6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7pPr>
            <a:lvl8pPr lvl="7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8pPr>
            <a:lvl9pPr lvl="8" algn="ctr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470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6945" y="184253"/>
            <a:ext cx="3976211" cy="6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6944" y="921265"/>
            <a:ext cx="1959293" cy="216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461040" lvl="1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691561" lvl="2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922081" lvl="3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1152601" lvl="4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1383121" lvl="5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1613642" lvl="6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1844162" lvl="7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2074682" lvl="8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2333863" y="921265"/>
            <a:ext cx="1959293" cy="216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461040" lvl="1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691561" lvl="2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922081" lvl="3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1152601" lvl="4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1383121" lvl="5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1613642" lvl="6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1844162" lvl="7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2074682" lvl="8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53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7545" y="184253"/>
            <a:ext cx="3976211" cy="6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7545" y="848364"/>
            <a:ext cx="1950369" cy="41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230520" lvl="0" indent="-115260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8" b="1"/>
            </a:lvl1pPr>
            <a:lvl2pPr marL="461040" lvl="1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6" b="1"/>
            </a:lvl2pPr>
            <a:lvl3pPr marL="691561" lvl="2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6" b="1"/>
            </a:lvl3pPr>
            <a:lvl4pPr marL="922081" lvl="3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4pPr>
            <a:lvl5pPr marL="1152601" lvl="4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5pPr>
            <a:lvl6pPr marL="1383121" lvl="5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6pPr>
            <a:lvl7pPr marL="1613642" lvl="6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7pPr>
            <a:lvl8pPr marL="1844162" lvl="7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8pPr>
            <a:lvl9pPr marL="2074682" lvl="8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317545" y="1264135"/>
            <a:ext cx="1950369" cy="18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461040" lvl="1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691561" lvl="2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922081" lvl="3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1152601" lvl="4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1383121" lvl="5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1613642" lvl="6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1844162" lvl="7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2074682" lvl="8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2333863" y="848364"/>
            <a:ext cx="1959898" cy="41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230520" lvl="0" indent="-115260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8" b="1"/>
            </a:lvl1pPr>
            <a:lvl2pPr marL="461040" lvl="1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6" b="1"/>
            </a:lvl2pPr>
            <a:lvl3pPr marL="691561" lvl="2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6" b="1"/>
            </a:lvl3pPr>
            <a:lvl4pPr marL="922081" lvl="3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4pPr>
            <a:lvl5pPr marL="1152601" lvl="4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5pPr>
            <a:lvl6pPr marL="1383121" lvl="5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6pPr>
            <a:lvl7pPr marL="1613642" lvl="6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7pPr>
            <a:lvl8pPr marL="1844162" lvl="7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8pPr>
            <a:lvl9pPr marL="2074682" lvl="8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2333262" y="1261865"/>
            <a:ext cx="1959898" cy="181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60084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461040" lvl="1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691561" lvl="2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922081" lvl="3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1152601" lvl="4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1383121" lvl="5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1613642" lvl="6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1844162" lvl="7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2074682" lvl="8" indent="-160084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99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7545" y="230717"/>
            <a:ext cx="1486788" cy="8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21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1959893" y="498284"/>
            <a:ext cx="2333939" cy="24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92100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10"/>
            </a:lvl1pPr>
            <a:lvl2pPr marL="461040" lvl="1" indent="-18249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059"/>
            </a:lvl2pPr>
            <a:lvl3pPr marL="691561" lvl="2" indent="-17289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8"/>
            </a:lvl3pPr>
            <a:lvl4pPr marL="922081" lvl="3" indent="-16328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756"/>
            </a:lvl4pPr>
            <a:lvl5pPr marL="1152601" lvl="4" indent="-16328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756"/>
            </a:lvl5pPr>
            <a:lvl6pPr marL="1383121" lvl="5" indent="-16328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756"/>
            </a:lvl6pPr>
            <a:lvl7pPr marL="1613642" lvl="6" indent="-16328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756"/>
            </a:lvl7pPr>
            <a:lvl8pPr marL="1844162" lvl="7" indent="-16328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756"/>
            </a:lvl8pPr>
            <a:lvl9pPr marL="2074682" lvl="8" indent="-163285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756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317545" y="1038225"/>
            <a:ext cx="1486788" cy="19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230520" lvl="0" indent="-115260" algn="l" rtl="0">
              <a:lnSpc>
                <a:spcPct val="9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5"/>
            </a:lvl1pPr>
            <a:lvl2pPr marL="461040" lvl="1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555"/>
            </a:lvl2pPr>
            <a:lvl3pPr marL="691561" lvl="2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4"/>
            </a:lvl3pPr>
            <a:lvl4pPr marL="922081" lvl="3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4pPr>
            <a:lvl5pPr marL="1152601" lvl="4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5pPr>
            <a:lvl6pPr marL="1383121" lvl="5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6pPr>
            <a:lvl7pPr marL="1613642" lvl="6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7pPr>
            <a:lvl8pPr marL="1844162" lvl="7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8pPr>
            <a:lvl9pPr marL="2074682" lvl="8" indent="-115260" algn="l" rtl="0">
              <a:lnSpc>
                <a:spcPct val="90000"/>
              </a:lnSpc>
              <a:spcBef>
                <a:spcPts val="202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03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354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4608004" y="0"/>
                </a:moveTo>
                <a:lnTo>
                  <a:pt x="0" y="0"/>
                </a:lnTo>
                <a:lnTo>
                  <a:pt x="0" y="3456000"/>
                </a:lnTo>
                <a:lnTo>
                  <a:pt x="4608004" y="3456000"/>
                </a:lnTo>
                <a:lnTo>
                  <a:pt x="4608004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608195" cy="351790"/>
          </a:xfrm>
          <a:custGeom>
            <a:avLst/>
            <a:gdLst/>
            <a:ahLst/>
            <a:cxnLst/>
            <a:rect l="l" t="t" r="r" b="b"/>
            <a:pathLst>
              <a:path w="4608195" h="351790">
                <a:moveTo>
                  <a:pt x="4608004" y="0"/>
                </a:moveTo>
                <a:lnTo>
                  <a:pt x="0" y="0"/>
                </a:lnTo>
                <a:lnTo>
                  <a:pt x="0" y="351789"/>
                </a:lnTo>
                <a:lnTo>
                  <a:pt x="4608004" y="351789"/>
                </a:lnTo>
                <a:lnTo>
                  <a:pt x="4608004" y="0"/>
                </a:lnTo>
                <a:close/>
              </a:path>
            </a:pathLst>
          </a:custGeom>
          <a:solidFill>
            <a:srgbClr val="223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883" y="63662"/>
            <a:ext cx="3300729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2532" y="1154836"/>
            <a:ext cx="1903729" cy="1959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91025" y="3220547"/>
            <a:ext cx="168910" cy="132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2373A"/>
                </a:solidFill>
                <a:latin typeface="Trebuchet MS"/>
                <a:cs typeface="Trebuchet MS"/>
              </a:defRPr>
            </a:lvl1pPr>
          </a:lstStyle>
          <a:p>
            <a:pPr marL="749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6945" y="184253"/>
            <a:ext cx="3976211" cy="6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6945" y="921265"/>
            <a:ext cx="3976211" cy="219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909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55883" y="3207603"/>
            <a:ext cx="1037273" cy="18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4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3118948"/>
            <a:ext cx="4610103" cy="34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313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76263" y="858178"/>
            <a:ext cx="3457575" cy="90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b" anchorCtr="0">
            <a:normAutofit/>
          </a:bodyPr>
          <a:lstStyle/>
          <a:p>
            <a:pPr>
              <a:buSzPts val="6000"/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  <a:r>
              <a:rPr lang="en-US" dirty="0"/>
              <a:t> + Huffman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76263" y="1795805"/>
            <a:ext cx="3457575" cy="38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Priority</a:t>
            </a:r>
            <a:r>
              <a:rPr spc="-45" dirty="0"/>
              <a:t> </a:t>
            </a:r>
            <a:r>
              <a:rPr spc="-10" dirty="0"/>
              <a:t>Queue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459826"/>
            <a:ext cx="3888104" cy="881380"/>
            <a:chOff x="359994" y="459826"/>
            <a:chExt cx="3888104" cy="881380"/>
          </a:xfrm>
        </p:grpSpPr>
        <p:sp>
          <p:nvSpPr>
            <p:cNvPr id="4" name="object 4"/>
            <p:cNvSpPr/>
            <p:nvPr/>
          </p:nvSpPr>
          <p:spPr>
            <a:xfrm>
              <a:off x="359994" y="459826"/>
              <a:ext cx="3888104" cy="881380"/>
            </a:xfrm>
            <a:custGeom>
              <a:avLst/>
              <a:gdLst/>
              <a:ahLst/>
              <a:cxnLst/>
              <a:rect l="l" t="t" r="r" b="b"/>
              <a:pathLst>
                <a:path w="3888104" h="881380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826861"/>
                  </a:lnTo>
                  <a:lnTo>
                    <a:pt x="4243" y="847880"/>
                  </a:lnTo>
                  <a:lnTo>
                    <a:pt x="15816" y="865045"/>
                  </a:lnTo>
                  <a:lnTo>
                    <a:pt x="32980" y="876617"/>
                  </a:lnTo>
                  <a:lnTo>
                    <a:pt x="54000" y="880861"/>
                  </a:lnTo>
                  <a:lnTo>
                    <a:pt x="3834051" y="880861"/>
                  </a:lnTo>
                  <a:lnTo>
                    <a:pt x="3855070" y="876617"/>
                  </a:lnTo>
                  <a:lnTo>
                    <a:pt x="3872235" y="865045"/>
                  </a:lnTo>
                  <a:lnTo>
                    <a:pt x="3883807" y="847880"/>
                  </a:lnTo>
                  <a:lnTo>
                    <a:pt x="3888051" y="826861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477827"/>
              <a:ext cx="3852545" cy="845185"/>
            </a:xfrm>
            <a:custGeom>
              <a:avLst/>
              <a:gdLst/>
              <a:ahLst/>
              <a:cxnLst/>
              <a:rect l="l" t="t" r="r" b="b"/>
              <a:pathLst>
                <a:path w="3852545" h="845185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808861"/>
                  </a:lnTo>
                  <a:lnTo>
                    <a:pt x="2829" y="822874"/>
                  </a:lnTo>
                  <a:lnTo>
                    <a:pt x="10544" y="834317"/>
                  </a:lnTo>
                  <a:lnTo>
                    <a:pt x="21987" y="842032"/>
                  </a:lnTo>
                  <a:lnTo>
                    <a:pt x="36000" y="844861"/>
                  </a:lnTo>
                  <a:lnTo>
                    <a:pt x="3816051" y="844861"/>
                  </a:lnTo>
                  <a:lnTo>
                    <a:pt x="3830064" y="842032"/>
                  </a:lnTo>
                  <a:lnTo>
                    <a:pt x="3841507" y="834317"/>
                  </a:lnTo>
                  <a:lnTo>
                    <a:pt x="3849222" y="822874"/>
                  </a:lnTo>
                  <a:lnTo>
                    <a:pt x="3852051" y="808861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819470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1380" y="545304"/>
            <a:ext cx="3745865" cy="96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Priority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Queue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rebuchet MS"/>
              <a:cs typeface="Trebuchet MS"/>
            </a:endParaRPr>
          </a:p>
          <a:p>
            <a:pPr marL="126364" marR="118745">
              <a:lnSpc>
                <a:spcPct val="114599"/>
              </a:lnSpc>
            </a:pP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collection of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ordered elements that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provides fast access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to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minimum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(or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maximum)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element.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public</a:t>
            </a:r>
            <a:r>
              <a:rPr sz="1000" spc="-6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class</a:t>
            </a:r>
            <a:r>
              <a:rPr sz="1000" spc="-6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PriorityQueue&lt;E&gt;</a:t>
            </a:r>
            <a:r>
              <a:rPr sz="1000" spc="-6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implements</a:t>
            </a:r>
            <a:r>
              <a:rPr sz="1000" spc="-6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Queue&lt;E&gt;</a:t>
            </a:r>
            <a:endParaRPr sz="10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2709" y="1577036"/>
          <a:ext cx="3782060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PriorityQueue&lt;E&gt;()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32384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constructs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empty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add(E</a:t>
                      </a:r>
                      <a:r>
                        <a:rPr sz="900" spc="-3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adds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sorted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order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peek()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minimum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element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remove()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removes/returns</a:t>
                      </a:r>
                      <a:r>
                        <a:rPr sz="900" spc="-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minimum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element</a:t>
                      </a:r>
                      <a:r>
                        <a:rPr sz="900" spc="-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size()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elements</a:t>
                      </a:r>
                      <a:r>
                        <a:rPr sz="900" spc="-3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7294" y="2623150"/>
            <a:ext cx="33051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Queue&lt;String&gt;</a:t>
            </a:r>
            <a:r>
              <a:rPr sz="9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tas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=</a:t>
            </a:r>
            <a:r>
              <a:rPr sz="9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new</a:t>
            </a:r>
            <a:r>
              <a:rPr sz="900" spc="-30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PriorityQueue&lt;String&gt;(); tas.add(</a:t>
            </a:r>
            <a:r>
              <a:rPr sz="900" spc="-10" dirty="0">
                <a:solidFill>
                  <a:srgbClr val="E50000"/>
                </a:solidFill>
                <a:latin typeface="Courier New"/>
                <a:cs typeface="Courier New"/>
              </a:rPr>
              <a:t>"Watson"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);</a:t>
            </a:r>
            <a:endParaRPr sz="900">
              <a:latin typeface="Courier New"/>
              <a:cs typeface="Courier New"/>
            </a:endParaRPr>
          </a:p>
          <a:p>
            <a:pPr marL="12700" marR="1439545">
              <a:lnSpc>
                <a:spcPct val="116700"/>
              </a:lnSpc>
            </a:pP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tas.add(</a:t>
            </a:r>
            <a:r>
              <a:rPr sz="900" spc="-10" dirty="0">
                <a:solidFill>
                  <a:srgbClr val="E50000"/>
                </a:solidFill>
                <a:latin typeface="Courier New"/>
                <a:cs typeface="Courier New"/>
              </a:rPr>
              <a:t>"Sherlock"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);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tas.remove();</a:t>
            </a:r>
            <a:r>
              <a:rPr sz="900" spc="-5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007F00"/>
                </a:solidFill>
                <a:latin typeface="Courier New"/>
                <a:cs typeface="Courier New"/>
              </a:rPr>
              <a:t>//</a:t>
            </a:r>
            <a:r>
              <a:rPr sz="900" spc="-45" dirty="0">
                <a:solidFill>
                  <a:srgbClr val="007F00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007F00"/>
                </a:solidFill>
                <a:latin typeface="Courier New"/>
                <a:cs typeface="Courier New"/>
              </a:rPr>
              <a:t>"Sherlock"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9465" y="3215769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8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4608004" y="0"/>
                </a:moveTo>
                <a:lnTo>
                  <a:pt x="0" y="0"/>
                </a:lnTo>
                <a:lnTo>
                  <a:pt x="0" y="3456000"/>
                </a:lnTo>
                <a:lnTo>
                  <a:pt x="4608004" y="3456000"/>
                </a:lnTo>
                <a:lnTo>
                  <a:pt x="4608004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515" y="1433916"/>
            <a:ext cx="24593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Final</a:t>
            </a:r>
            <a:r>
              <a:rPr sz="1400" spc="-65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sz="1400" spc="-10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Project:</a:t>
            </a:r>
            <a:r>
              <a:rPr sz="1400" spc="55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sz="1400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Huffman</a:t>
            </a:r>
            <a:r>
              <a:rPr sz="1400" spc="-60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sz="1400" spc="-10" dirty="0">
                <a:solidFill>
                  <a:srgbClr val="22373A"/>
                </a:solidFill>
                <a:latin typeface="Trebuchet MS"/>
                <a:cs typeface="Trebuchet MS"/>
                <a:hlinkClick r:id="rId2" action="ppaction://hlinksldjump"/>
              </a:rPr>
              <a:t>Coding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2215" y="1789639"/>
            <a:ext cx="2783840" cy="5080"/>
            <a:chOff x="912215" y="1789639"/>
            <a:chExt cx="2783840" cy="5080"/>
          </a:xfrm>
        </p:grpSpPr>
        <p:sp>
          <p:nvSpPr>
            <p:cNvPr id="5" name="object 5"/>
            <p:cNvSpPr/>
            <p:nvPr/>
          </p:nvSpPr>
          <p:spPr>
            <a:xfrm>
              <a:off x="912215" y="1789639"/>
              <a:ext cx="2783840" cy="5080"/>
            </a:xfrm>
            <a:custGeom>
              <a:avLst/>
              <a:gdLst/>
              <a:ahLst/>
              <a:cxnLst/>
              <a:rect l="l" t="t" r="r" b="b"/>
              <a:pathLst>
                <a:path w="2783840" h="5080">
                  <a:moveTo>
                    <a:pt x="0" y="5060"/>
                  </a:moveTo>
                  <a:lnTo>
                    <a:pt x="0" y="0"/>
                  </a:lnTo>
                  <a:lnTo>
                    <a:pt x="2783597" y="0"/>
                  </a:lnTo>
                  <a:lnTo>
                    <a:pt x="2783597" y="5060"/>
                  </a:lnTo>
                  <a:lnTo>
                    <a:pt x="0" y="5060"/>
                  </a:lnTo>
                  <a:close/>
                </a:path>
              </a:pathLst>
            </a:custGeom>
            <a:solidFill>
              <a:srgbClr val="D5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215" y="1789639"/>
              <a:ext cx="139700" cy="5080"/>
            </a:xfrm>
            <a:custGeom>
              <a:avLst/>
              <a:gdLst/>
              <a:ahLst/>
              <a:cxnLst/>
              <a:rect l="l" t="t" r="r" b="b"/>
              <a:pathLst>
                <a:path w="139700" h="5080">
                  <a:moveTo>
                    <a:pt x="0" y="5060"/>
                  </a:moveTo>
                  <a:lnTo>
                    <a:pt x="0" y="0"/>
                  </a:lnTo>
                  <a:lnTo>
                    <a:pt x="139188" y="0"/>
                  </a:lnTo>
                  <a:lnTo>
                    <a:pt x="139188" y="5060"/>
                  </a:lnTo>
                  <a:lnTo>
                    <a:pt x="0" y="5060"/>
                  </a:lnTo>
                  <a:close/>
                </a:path>
              </a:pathLst>
            </a:custGeom>
            <a:solidFill>
              <a:srgbClr val="EB8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File</a:t>
            </a:r>
            <a:r>
              <a:rPr spc="-55" dirty="0"/>
              <a:t> </a:t>
            </a:r>
            <a:r>
              <a:rPr spc="-10" dirty="0"/>
              <a:t>Compression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434021"/>
            <a:ext cx="3888104" cy="715010"/>
            <a:chOff x="359994" y="434021"/>
            <a:chExt cx="3888104" cy="715010"/>
          </a:xfrm>
        </p:grpSpPr>
        <p:sp>
          <p:nvSpPr>
            <p:cNvPr id="4" name="object 4"/>
            <p:cNvSpPr/>
            <p:nvPr/>
          </p:nvSpPr>
          <p:spPr>
            <a:xfrm>
              <a:off x="359994" y="434021"/>
              <a:ext cx="3888104" cy="715010"/>
            </a:xfrm>
            <a:custGeom>
              <a:avLst/>
              <a:gdLst/>
              <a:ahLst/>
              <a:cxnLst/>
              <a:rect l="l" t="t" r="r" b="b"/>
              <a:pathLst>
                <a:path w="3888104" h="715010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660858"/>
                  </a:lnTo>
                  <a:lnTo>
                    <a:pt x="4243" y="681878"/>
                  </a:lnTo>
                  <a:lnTo>
                    <a:pt x="15816" y="699042"/>
                  </a:lnTo>
                  <a:lnTo>
                    <a:pt x="32980" y="710615"/>
                  </a:lnTo>
                  <a:lnTo>
                    <a:pt x="54000" y="714858"/>
                  </a:lnTo>
                  <a:lnTo>
                    <a:pt x="3834051" y="714858"/>
                  </a:lnTo>
                  <a:lnTo>
                    <a:pt x="3855070" y="710615"/>
                  </a:lnTo>
                  <a:lnTo>
                    <a:pt x="3872235" y="699042"/>
                  </a:lnTo>
                  <a:lnTo>
                    <a:pt x="3883807" y="681878"/>
                  </a:lnTo>
                  <a:lnTo>
                    <a:pt x="3888051" y="660858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452021"/>
              <a:ext cx="3852545" cy="679450"/>
            </a:xfrm>
            <a:custGeom>
              <a:avLst/>
              <a:gdLst/>
              <a:ahLst/>
              <a:cxnLst/>
              <a:rect l="l" t="t" r="r" b="b"/>
              <a:pathLst>
                <a:path w="3852545" h="679450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642858"/>
                  </a:lnTo>
                  <a:lnTo>
                    <a:pt x="2829" y="656871"/>
                  </a:lnTo>
                  <a:lnTo>
                    <a:pt x="10544" y="668314"/>
                  </a:lnTo>
                  <a:lnTo>
                    <a:pt x="21987" y="676029"/>
                  </a:lnTo>
                  <a:lnTo>
                    <a:pt x="36000" y="678858"/>
                  </a:lnTo>
                  <a:lnTo>
                    <a:pt x="3816051" y="678858"/>
                  </a:lnTo>
                  <a:lnTo>
                    <a:pt x="3830064" y="676029"/>
                  </a:lnTo>
                  <a:lnTo>
                    <a:pt x="3841507" y="668314"/>
                  </a:lnTo>
                  <a:lnTo>
                    <a:pt x="3849222" y="656871"/>
                  </a:lnTo>
                  <a:lnTo>
                    <a:pt x="3852051" y="642858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793665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294" y="519498"/>
            <a:ext cx="3824604" cy="255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Compression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210185">
              <a:lnSpc>
                <a:spcPct val="100000"/>
              </a:lnSpc>
            </a:pPr>
            <a:r>
              <a:rPr sz="1000" dirty="0">
                <a:latin typeface="Trebuchet MS"/>
                <a:cs typeface="Trebuchet MS"/>
              </a:rPr>
              <a:t>Process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of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encoding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information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so</a:t>
            </a:r>
            <a:r>
              <a:rPr sz="1000" spc="-20" dirty="0">
                <a:latin typeface="Trebuchet MS"/>
                <a:cs typeface="Trebuchet MS"/>
              </a:rPr>
              <a:t> that </a:t>
            </a:r>
            <a:r>
              <a:rPr sz="1000" spc="-40" dirty="0">
                <a:latin typeface="Trebuchet MS"/>
                <a:cs typeface="Trebuchet MS"/>
              </a:rPr>
              <a:t>it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takes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up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less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space.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Compression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applies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many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things!</a:t>
            </a:r>
            <a:endParaRPr sz="100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spcBef>
                <a:spcPts val="720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Store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photos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without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taking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up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whole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hard-drive</a:t>
            </a:r>
            <a:endParaRPr sz="100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spcBef>
                <a:spcPts val="17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Reduce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size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email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attachment</a:t>
            </a:r>
            <a:endParaRPr sz="100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spcBef>
                <a:spcPts val="17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web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pages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smaller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so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they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load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faster</a:t>
            </a:r>
            <a:endParaRPr sz="100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spcBef>
                <a:spcPts val="17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voice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calls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over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low-bandwidth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connection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(cell,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Skype)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Common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compression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programs: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WinZip,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WinRar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Windows</a:t>
            </a:r>
            <a:endParaRPr sz="100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spcBef>
                <a:spcPts val="475"/>
              </a:spcBef>
              <a:buChar char="•"/>
              <a:tabLst>
                <a:tab pos="264795" algn="l"/>
              </a:tabLst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zip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803" y="2261247"/>
            <a:ext cx="888999" cy="889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50"/>
              </a:spcBef>
            </a:pPr>
            <a:r>
              <a:rPr spc="-35" dirty="0"/>
              <a:t>2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ASCII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459838"/>
            <a:ext cx="3888104" cy="721360"/>
            <a:chOff x="359994" y="459838"/>
            <a:chExt cx="3888104" cy="721360"/>
          </a:xfrm>
        </p:grpSpPr>
        <p:sp>
          <p:nvSpPr>
            <p:cNvPr id="4" name="object 4"/>
            <p:cNvSpPr/>
            <p:nvPr/>
          </p:nvSpPr>
          <p:spPr>
            <a:xfrm>
              <a:off x="359994" y="459838"/>
              <a:ext cx="3888104" cy="721360"/>
            </a:xfrm>
            <a:custGeom>
              <a:avLst/>
              <a:gdLst/>
              <a:ahLst/>
              <a:cxnLst/>
              <a:rect l="l" t="t" r="r" b="b"/>
              <a:pathLst>
                <a:path w="3888104" h="721360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667058"/>
                  </a:lnTo>
                  <a:lnTo>
                    <a:pt x="4243" y="688077"/>
                  </a:lnTo>
                  <a:lnTo>
                    <a:pt x="15816" y="705242"/>
                  </a:lnTo>
                  <a:lnTo>
                    <a:pt x="32980" y="716814"/>
                  </a:lnTo>
                  <a:lnTo>
                    <a:pt x="54000" y="721058"/>
                  </a:lnTo>
                  <a:lnTo>
                    <a:pt x="3834051" y="721058"/>
                  </a:lnTo>
                  <a:lnTo>
                    <a:pt x="3855070" y="716814"/>
                  </a:lnTo>
                  <a:lnTo>
                    <a:pt x="3872235" y="705242"/>
                  </a:lnTo>
                  <a:lnTo>
                    <a:pt x="3883807" y="688077"/>
                  </a:lnTo>
                  <a:lnTo>
                    <a:pt x="3888051" y="667058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477838"/>
              <a:ext cx="3852545" cy="685165"/>
            </a:xfrm>
            <a:custGeom>
              <a:avLst/>
              <a:gdLst/>
              <a:ahLst/>
              <a:cxnLst/>
              <a:rect l="l" t="t" r="r" b="b"/>
              <a:pathLst>
                <a:path w="3852545" h="685165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649058"/>
                  </a:lnTo>
                  <a:lnTo>
                    <a:pt x="2829" y="663071"/>
                  </a:lnTo>
                  <a:lnTo>
                    <a:pt x="10544" y="674514"/>
                  </a:lnTo>
                  <a:lnTo>
                    <a:pt x="21987" y="682229"/>
                  </a:lnTo>
                  <a:lnTo>
                    <a:pt x="36000" y="685058"/>
                  </a:lnTo>
                  <a:lnTo>
                    <a:pt x="3816051" y="685058"/>
                  </a:lnTo>
                  <a:lnTo>
                    <a:pt x="3830064" y="682229"/>
                  </a:lnTo>
                  <a:lnTo>
                    <a:pt x="3841507" y="674514"/>
                  </a:lnTo>
                  <a:lnTo>
                    <a:pt x="3849222" y="663071"/>
                  </a:lnTo>
                  <a:lnTo>
                    <a:pt x="3852051" y="649058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825681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0773" y="552518"/>
            <a:ext cx="3462654" cy="1085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ASCII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(American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Standard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Code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for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Information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Interchange)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rebuchet MS"/>
              <a:cs typeface="Trebuchet MS"/>
            </a:endParaRPr>
          </a:p>
          <a:p>
            <a:pPr marL="57150">
              <a:lnSpc>
                <a:spcPct val="100000"/>
              </a:lnSpc>
            </a:pPr>
            <a:r>
              <a:rPr sz="1000" spc="-10" dirty="0">
                <a:latin typeface="Trebuchet MS"/>
                <a:cs typeface="Trebuchet MS"/>
              </a:rPr>
              <a:t>Standardized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code</a:t>
            </a:r>
            <a:r>
              <a:rPr sz="1000" spc="-10" dirty="0">
                <a:latin typeface="Trebuchet MS"/>
                <a:cs typeface="Trebuchet MS"/>
              </a:rPr>
              <a:t> for </a:t>
            </a:r>
            <a:r>
              <a:rPr sz="1000" dirty="0">
                <a:latin typeface="Trebuchet MS"/>
                <a:cs typeface="Trebuchet MS"/>
              </a:rPr>
              <a:t>mapping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characters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to</a:t>
            </a:r>
            <a:r>
              <a:rPr sz="1000" spc="-10" dirty="0">
                <a:latin typeface="Trebuchet MS"/>
                <a:cs typeface="Trebuchet MS"/>
              </a:rPr>
              <a:t> integers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rebuchet MS"/>
              <a:cs typeface="Trebuchet MS"/>
            </a:endParaRPr>
          </a:p>
          <a:p>
            <a:pPr marL="111760" indent="-99060">
              <a:lnSpc>
                <a:spcPct val="100000"/>
              </a:lnSpc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Many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text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files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on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your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computer are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ASCII.</a:t>
            </a:r>
            <a:endParaRPr sz="1000">
              <a:latin typeface="Trebuchet MS"/>
              <a:cs typeface="Trebuchet MS"/>
            </a:endParaRPr>
          </a:p>
          <a:p>
            <a:pPr marL="111760" indent="-99060">
              <a:lnSpc>
                <a:spcPct val="100000"/>
              </a:lnSpc>
              <a:spcBef>
                <a:spcPts val="295"/>
              </a:spcBef>
              <a:buChar char="•"/>
              <a:tabLst>
                <a:tab pos="111760" algn="l"/>
              </a:tabLst>
            </a:pP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But,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computers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numbers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represented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binary!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300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56994" y="1772500"/>
          <a:ext cx="1489075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ASCII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459838"/>
            <a:ext cx="3888104" cy="721360"/>
            <a:chOff x="359994" y="459838"/>
            <a:chExt cx="3888104" cy="721360"/>
          </a:xfrm>
        </p:grpSpPr>
        <p:sp>
          <p:nvSpPr>
            <p:cNvPr id="4" name="object 4"/>
            <p:cNvSpPr/>
            <p:nvPr/>
          </p:nvSpPr>
          <p:spPr>
            <a:xfrm>
              <a:off x="359994" y="459838"/>
              <a:ext cx="3888104" cy="721360"/>
            </a:xfrm>
            <a:custGeom>
              <a:avLst/>
              <a:gdLst/>
              <a:ahLst/>
              <a:cxnLst/>
              <a:rect l="l" t="t" r="r" b="b"/>
              <a:pathLst>
                <a:path w="3888104" h="721360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667058"/>
                  </a:lnTo>
                  <a:lnTo>
                    <a:pt x="4243" y="688077"/>
                  </a:lnTo>
                  <a:lnTo>
                    <a:pt x="15816" y="705242"/>
                  </a:lnTo>
                  <a:lnTo>
                    <a:pt x="32980" y="716814"/>
                  </a:lnTo>
                  <a:lnTo>
                    <a:pt x="54000" y="721058"/>
                  </a:lnTo>
                  <a:lnTo>
                    <a:pt x="3834051" y="721058"/>
                  </a:lnTo>
                  <a:lnTo>
                    <a:pt x="3855070" y="716814"/>
                  </a:lnTo>
                  <a:lnTo>
                    <a:pt x="3872235" y="705242"/>
                  </a:lnTo>
                  <a:lnTo>
                    <a:pt x="3883807" y="688077"/>
                  </a:lnTo>
                  <a:lnTo>
                    <a:pt x="3888051" y="667058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477838"/>
              <a:ext cx="3852545" cy="685165"/>
            </a:xfrm>
            <a:custGeom>
              <a:avLst/>
              <a:gdLst/>
              <a:ahLst/>
              <a:cxnLst/>
              <a:rect l="l" t="t" r="r" b="b"/>
              <a:pathLst>
                <a:path w="3852545" h="685165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649058"/>
                  </a:lnTo>
                  <a:lnTo>
                    <a:pt x="2829" y="663071"/>
                  </a:lnTo>
                  <a:lnTo>
                    <a:pt x="10544" y="674514"/>
                  </a:lnTo>
                  <a:lnTo>
                    <a:pt x="21987" y="682229"/>
                  </a:lnTo>
                  <a:lnTo>
                    <a:pt x="36000" y="685058"/>
                  </a:lnTo>
                  <a:lnTo>
                    <a:pt x="3816051" y="685058"/>
                  </a:lnTo>
                  <a:lnTo>
                    <a:pt x="3830064" y="682229"/>
                  </a:lnTo>
                  <a:lnTo>
                    <a:pt x="3841507" y="674514"/>
                  </a:lnTo>
                  <a:lnTo>
                    <a:pt x="3849222" y="663071"/>
                  </a:lnTo>
                  <a:lnTo>
                    <a:pt x="3852051" y="649058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825681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294" y="552518"/>
            <a:ext cx="3615690" cy="1301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ASCII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(American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Standard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Code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for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Information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Interchange)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rebuchet MS"/>
              <a:cs typeface="Trebuchet MS"/>
            </a:endParaRPr>
          </a:p>
          <a:p>
            <a:pPr marL="210185">
              <a:lnSpc>
                <a:spcPct val="100000"/>
              </a:lnSpc>
            </a:pPr>
            <a:r>
              <a:rPr sz="1000" spc="-10" dirty="0">
                <a:latin typeface="Trebuchet MS"/>
                <a:cs typeface="Trebuchet MS"/>
              </a:rPr>
              <a:t>Standardized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code</a:t>
            </a:r>
            <a:r>
              <a:rPr sz="1000" spc="-10" dirty="0">
                <a:latin typeface="Trebuchet MS"/>
                <a:cs typeface="Trebuchet MS"/>
              </a:rPr>
              <a:t> for </a:t>
            </a:r>
            <a:r>
              <a:rPr sz="1000" dirty="0">
                <a:latin typeface="Trebuchet MS"/>
                <a:cs typeface="Trebuchet MS"/>
              </a:rPr>
              <a:t>mapping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characters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to</a:t>
            </a:r>
            <a:r>
              <a:rPr sz="1000" spc="-10" dirty="0">
                <a:latin typeface="Trebuchet MS"/>
                <a:cs typeface="Trebuchet MS"/>
              </a:rPr>
              <a:t> integers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Many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text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files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on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your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computer are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ASCII.</a:t>
            </a:r>
            <a:endParaRPr sz="1000">
              <a:latin typeface="Trebuchet MS"/>
              <a:cs typeface="Trebuchet MS"/>
            </a:endParaRPr>
          </a:p>
          <a:p>
            <a:pPr marL="264795" indent="-99060">
              <a:lnSpc>
                <a:spcPct val="100000"/>
              </a:lnSpc>
              <a:spcBef>
                <a:spcPts val="175"/>
              </a:spcBef>
              <a:buChar char="•"/>
              <a:tabLst>
                <a:tab pos="264795" algn="l"/>
              </a:tabLst>
            </a:pP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But,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computers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numbers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represented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binary!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Every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represented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byte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(8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bits).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300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1552" y="1968004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99060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ASCII</a:t>
            </a:r>
            <a:r>
              <a:rPr sz="1200" spc="-2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Example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727659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80158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370201"/>
            <a:ext cx="3888104" cy="17970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z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99060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ASCII</a:t>
            </a:r>
            <a:r>
              <a:rPr sz="1200" spc="-2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Example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39915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092413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82469"/>
            <a:ext cx="3888104" cy="205104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c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ab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z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89238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79280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ASCII</a:t>
            </a:r>
            <a:r>
              <a:rPr spc="-2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39915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092413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82469"/>
            <a:ext cx="3888104" cy="205104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</a:t>
            </a:r>
            <a:r>
              <a:rPr sz="10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a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z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89238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79280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ASCII</a:t>
            </a:r>
            <a:r>
              <a:rPr spc="-2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39915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092413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82469"/>
            <a:ext cx="3888104" cy="205104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ca</a:t>
            </a:r>
            <a:r>
              <a:rPr sz="10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b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z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89238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79280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01100010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ASCII</a:t>
            </a:r>
            <a:r>
              <a:rPr spc="-20" dirty="0"/>
              <a:t> </a:t>
            </a:r>
            <a:r>
              <a:rPr spc="-1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40613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093112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9994" y="2283155"/>
            <a:ext cx="3888104" cy="203835"/>
            <a:chOff x="359994" y="2283155"/>
            <a:chExt cx="3888104" cy="203835"/>
          </a:xfrm>
        </p:grpSpPr>
        <p:sp>
          <p:nvSpPr>
            <p:cNvPr id="6" name="object 6"/>
            <p:cNvSpPr/>
            <p:nvPr/>
          </p:nvSpPr>
          <p:spPr>
            <a:xfrm>
              <a:off x="359994" y="2283155"/>
              <a:ext cx="3888104" cy="203835"/>
            </a:xfrm>
            <a:custGeom>
              <a:avLst/>
              <a:gdLst/>
              <a:ahLst/>
              <a:cxnLst/>
              <a:rect l="l" t="t" r="r" b="b"/>
              <a:pathLst>
                <a:path w="3888104" h="203835">
                  <a:moveTo>
                    <a:pt x="3888003" y="0"/>
                  </a:moveTo>
                  <a:lnTo>
                    <a:pt x="0" y="0"/>
                  </a:lnTo>
                  <a:lnTo>
                    <a:pt x="0" y="203581"/>
                  </a:lnTo>
                  <a:lnTo>
                    <a:pt x="3888003" y="203581"/>
                  </a:lnTo>
                  <a:lnTo>
                    <a:pt x="3888003" y="0"/>
                  </a:lnTo>
                  <a:close/>
                </a:path>
              </a:pathLst>
            </a:custGeom>
            <a:solidFill>
              <a:srgbClr val="E4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646" y="2437015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306" y="0"/>
                  </a:lnTo>
                </a:path>
              </a:pathLst>
            </a:custGeom>
            <a:ln w="5054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9994" y="2283155"/>
            <a:ext cx="3888104" cy="2038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z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994" y="2588539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994" y="2778582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01100010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00100000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6945" y="571848"/>
            <a:ext cx="3976211" cy="5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16945" y="1124099"/>
            <a:ext cx="3943013" cy="16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/>
          </a:bodyPr>
          <a:lstStyle/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Comparable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P3 - Huffman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1527096" y="2837279"/>
            <a:ext cx="1555909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400"/>
            </a:pPr>
            <a:r>
              <a:rPr lang="en-US" dirty="0">
                <a:solidFill>
                  <a:srgbClr val="FFFFFF"/>
                </a:solidFill>
              </a:rPr>
              <a:t>Lesson 12 - Summer 2023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3255883" y="2837279"/>
            <a:ext cx="1037273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2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defTabSz="461040">
                <a:buSzPts val="1200"/>
              </a:pPr>
              <a:t>2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ASCII</a:t>
            </a:r>
            <a:r>
              <a:rPr spc="-2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40613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093112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83155"/>
            <a:ext cx="3888104" cy="20383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u="sng" spc="-5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z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88539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78582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01100010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00100000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01111010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ASCII</a:t>
            </a:r>
            <a:r>
              <a:rPr spc="-2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0169" y="3221525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52576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05075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representation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String?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95118"/>
            <a:ext cx="3888104" cy="17970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z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76576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66631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0110001101100001011000100010000001111010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15779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Another</a:t>
            </a:r>
            <a:r>
              <a:rPr sz="1200" spc="-1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ASCII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 Example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291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731901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84400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How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ASCII?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374455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011000010110001101100101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Another</a:t>
            </a:r>
            <a:r>
              <a:rPr spc="-15" dirty="0"/>
              <a:t> </a:t>
            </a:r>
            <a:r>
              <a:rPr dirty="0"/>
              <a:t>ASCII</a:t>
            </a:r>
            <a:r>
              <a:rPr spc="-10" dirty="0"/>
              <a:t> 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731901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84400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How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ASCII?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374455"/>
            <a:ext cx="3888104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01100101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2647429"/>
            <a:ext cx="3888104" cy="190500"/>
          </a:xfrm>
          <a:custGeom>
            <a:avLst/>
            <a:gdLst/>
            <a:ahLst/>
            <a:cxnLst/>
            <a:rect l="l" t="t" r="r" b="b"/>
            <a:pathLst>
              <a:path w="3888104" h="190500">
                <a:moveTo>
                  <a:pt x="3888003" y="0"/>
                </a:moveTo>
                <a:lnTo>
                  <a:pt x="0" y="0"/>
                </a:lnTo>
                <a:lnTo>
                  <a:pt x="0" y="190042"/>
                </a:lnTo>
                <a:lnTo>
                  <a:pt x="3888003" y="190042"/>
                </a:lnTo>
                <a:lnTo>
                  <a:pt x="3888003" y="0"/>
                </a:lnTo>
                <a:close/>
              </a:path>
            </a:pathLst>
          </a:custGeom>
          <a:solidFill>
            <a:srgbClr val="CE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994" y="2643217"/>
            <a:ext cx="38881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4" y="2837472"/>
            <a:ext cx="3888104" cy="21590"/>
          </a:xfrm>
          <a:custGeom>
            <a:avLst/>
            <a:gdLst/>
            <a:ahLst/>
            <a:cxnLst/>
            <a:rect l="l" t="t" r="r" b="b"/>
            <a:pathLst>
              <a:path w="3888104" h="21589">
                <a:moveTo>
                  <a:pt x="3888003" y="0"/>
                </a:moveTo>
                <a:lnTo>
                  <a:pt x="0" y="0"/>
                </a:lnTo>
                <a:lnTo>
                  <a:pt x="0" y="21005"/>
                </a:lnTo>
                <a:lnTo>
                  <a:pt x="3888003" y="21005"/>
                </a:lnTo>
                <a:lnTo>
                  <a:pt x="3888003" y="0"/>
                </a:lnTo>
                <a:close/>
              </a:path>
            </a:pathLst>
          </a:custGeom>
          <a:solidFill>
            <a:srgbClr val="E4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291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Another</a:t>
            </a:r>
            <a:r>
              <a:rPr spc="-15" dirty="0"/>
              <a:t> </a:t>
            </a:r>
            <a:r>
              <a:rPr dirty="0"/>
              <a:t>ASCII</a:t>
            </a:r>
            <a:r>
              <a:rPr spc="-10" dirty="0"/>
              <a:t> 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53135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0564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How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ASCII?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95677"/>
            <a:ext cx="3888104" cy="1968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u="sng" spc="-4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01100001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01100101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93975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4" y="2784017"/>
            <a:ext cx="3888104" cy="153670"/>
          </a:xfrm>
          <a:custGeom>
            <a:avLst/>
            <a:gdLst/>
            <a:ahLst/>
            <a:cxnLst/>
            <a:rect l="l" t="t" r="r" b="b"/>
            <a:pathLst>
              <a:path w="3888104" h="153669">
                <a:moveTo>
                  <a:pt x="3888003" y="0"/>
                </a:moveTo>
                <a:lnTo>
                  <a:pt x="0" y="0"/>
                </a:lnTo>
                <a:lnTo>
                  <a:pt x="0" y="153225"/>
                </a:lnTo>
                <a:lnTo>
                  <a:pt x="3888003" y="153225"/>
                </a:lnTo>
                <a:lnTo>
                  <a:pt x="3888003" y="0"/>
                </a:lnTo>
                <a:close/>
              </a:path>
            </a:pathLst>
          </a:custGeom>
          <a:solidFill>
            <a:srgbClr val="E4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132" y="2754495"/>
            <a:ext cx="80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291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Another</a:t>
            </a:r>
            <a:r>
              <a:rPr spc="-15" dirty="0"/>
              <a:t> </a:t>
            </a:r>
            <a:r>
              <a:rPr dirty="0"/>
              <a:t>ASCII</a:t>
            </a:r>
            <a:r>
              <a:rPr spc="-10" dirty="0"/>
              <a:t> 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291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53135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0564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How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ASCII?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95677"/>
            <a:ext cx="3888104" cy="1968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u="sng" spc="-6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01100011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01100101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93975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84017"/>
            <a:ext cx="3888104" cy="15367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065"/>
              </a:lnSpc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ac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Another</a:t>
            </a:r>
            <a:r>
              <a:rPr spc="-15" dirty="0"/>
              <a:t> </a:t>
            </a:r>
            <a:r>
              <a:rPr dirty="0"/>
              <a:t>ASCII</a:t>
            </a:r>
            <a:r>
              <a:rPr spc="-10" dirty="0"/>
              <a:t> Example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2911" y="3220547"/>
            <a:ext cx="6858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0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552" y="653135"/>
          <a:ext cx="292036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ASCII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99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122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9994" y="210564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How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following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ASCII?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2295677"/>
            <a:ext cx="3888104" cy="1968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u="sng" spc="-1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01100101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2593975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Answer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2784017"/>
            <a:ext cx="3888104" cy="15367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065"/>
              </a:lnSpc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ace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Huffman</a:t>
            </a:r>
            <a:r>
              <a:rPr spc="-25" dirty="0"/>
              <a:t> </a:t>
            </a:r>
            <a:r>
              <a:rPr spc="-20" dirty="0"/>
              <a:t>Idea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882794"/>
            <a:ext cx="3888104" cy="889635"/>
            <a:chOff x="359994" y="882794"/>
            <a:chExt cx="3888104" cy="889635"/>
          </a:xfrm>
        </p:grpSpPr>
        <p:sp>
          <p:nvSpPr>
            <p:cNvPr id="4" name="object 4"/>
            <p:cNvSpPr/>
            <p:nvPr/>
          </p:nvSpPr>
          <p:spPr>
            <a:xfrm>
              <a:off x="359994" y="882794"/>
              <a:ext cx="3888104" cy="889635"/>
            </a:xfrm>
            <a:custGeom>
              <a:avLst/>
              <a:gdLst/>
              <a:ahLst/>
              <a:cxnLst/>
              <a:rect l="l" t="t" r="r" b="b"/>
              <a:pathLst>
                <a:path w="3888104" h="889635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835465"/>
                  </a:lnTo>
                  <a:lnTo>
                    <a:pt x="4243" y="856484"/>
                  </a:lnTo>
                  <a:lnTo>
                    <a:pt x="15816" y="873649"/>
                  </a:lnTo>
                  <a:lnTo>
                    <a:pt x="32980" y="885221"/>
                  </a:lnTo>
                  <a:lnTo>
                    <a:pt x="54000" y="889465"/>
                  </a:lnTo>
                  <a:lnTo>
                    <a:pt x="3834051" y="889465"/>
                  </a:lnTo>
                  <a:lnTo>
                    <a:pt x="3855070" y="885221"/>
                  </a:lnTo>
                  <a:lnTo>
                    <a:pt x="3872235" y="873649"/>
                  </a:lnTo>
                  <a:lnTo>
                    <a:pt x="3883807" y="856484"/>
                  </a:lnTo>
                  <a:lnTo>
                    <a:pt x="3888051" y="835465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900794"/>
              <a:ext cx="3852545" cy="854075"/>
            </a:xfrm>
            <a:custGeom>
              <a:avLst/>
              <a:gdLst/>
              <a:ahLst/>
              <a:cxnLst/>
              <a:rect l="l" t="t" r="r" b="b"/>
              <a:pathLst>
                <a:path w="3852545" h="854075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817465"/>
                  </a:lnTo>
                  <a:lnTo>
                    <a:pt x="2829" y="831478"/>
                  </a:lnTo>
                  <a:lnTo>
                    <a:pt x="10544" y="842921"/>
                  </a:lnTo>
                  <a:lnTo>
                    <a:pt x="21987" y="850636"/>
                  </a:lnTo>
                  <a:lnTo>
                    <a:pt x="36000" y="853465"/>
                  </a:lnTo>
                  <a:lnTo>
                    <a:pt x="3816051" y="853465"/>
                  </a:lnTo>
                  <a:lnTo>
                    <a:pt x="3830064" y="850636"/>
                  </a:lnTo>
                  <a:lnTo>
                    <a:pt x="3841507" y="842921"/>
                  </a:lnTo>
                  <a:lnTo>
                    <a:pt x="3849222" y="831478"/>
                  </a:lnTo>
                  <a:lnTo>
                    <a:pt x="3852051" y="817465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1242438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0773" y="968265"/>
            <a:ext cx="3518535" cy="168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Huffman’s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Insight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rebuchet MS"/>
              <a:cs typeface="Trebuchet MS"/>
            </a:endParaRPr>
          </a:p>
          <a:p>
            <a:pPr marL="57150" marR="5080">
              <a:lnSpc>
                <a:spcPct val="114599"/>
              </a:lnSpc>
            </a:pPr>
            <a:r>
              <a:rPr sz="1000" dirty="0">
                <a:latin typeface="Trebuchet MS"/>
                <a:cs typeface="Trebuchet MS"/>
              </a:rPr>
              <a:t>Use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variable </a:t>
            </a:r>
            <a:r>
              <a:rPr sz="1000" dirty="0">
                <a:latin typeface="Trebuchet MS"/>
                <a:cs typeface="Trebuchet MS"/>
              </a:rPr>
              <a:t>length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encodings</a:t>
            </a:r>
            <a:r>
              <a:rPr sz="1000" spc="-10" dirty="0">
                <a:latin typeface="Trebuchet MS"/>
                <a:cs typeface="Trebuchet MS"/>
              </a:rPr>
              <a:t> for </a:t>
            </a:r>
            <a:r>
              <a:rPr sz="1000" spc="-30" dirty="0">
                <a:latin typeface="Trebuchet MS"/>
                <a:cs typeface="Trebuchet MS"/>
              </a:rPr>
              <a:t>different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characters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to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take </a:t>
            </a:r>
            <a:r>
              <a:rPr sz="1000" dirty="0">
                <a:latin typeface="Trebuchet MS"/>
                <a:cs typeface="Trebuchet MS"/>
              </a:rPr>
              <a:t>advantage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of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frequencies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in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which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characters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appear.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rebuchet MS"/>
              <a:cs typeface="Trebuchet MS"/>
            </a:endParaRPr>
          </a:p>
          <a:p>
            <a:pPr marL="111760" indent="-99060">
              <a:lnSpc>
                <a:spcPct val="100000"/>
              </a:lnSpc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more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frequent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take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up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less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space.</a:t>
            </a:r>
            <a:endParaRPr sz="1000">
              <a:latin typeface="Trebuchet MS"/>
              <a:cs typeface="Trebuchet MS"/>
            </a:endParaRPr>
          </a:p>
          <a:p>
            <a:pPr marL="111760" indent="-99060">
              <a:lnSpc>
                <a:spcPct val="100000"/>
              </a:lnSpc>
              <a:spcBef>
                <a:spcPts val="475"/>
              </a:spcBef>
              <a:buChar char="•"/>
              <a:tabLst>
                <a:tab pos="111760" algn="l"/>
              </a:tabLst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Don’t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have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codes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unused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characters.</a:t>
            </a:r>
            <a:endParaRPr sz="1000">
              <a:latin typeface="Trebuchet MS"/>
              <a:cs typeface="Trebuchet MS"/>
            </a:endParaRPr>
          </a:p>
          <a:p>
            <a:pPr marL="111760" marR="458470" indent="-99695">
              <a:lnSpc>
                <a:spcPct val="114599"/>
              </a:lnSpc>
              <a:spcBef>
                <a:spcPts val="295"/>
              </a:spcBef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Some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 may end up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with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 longer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encodings,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but</a:t>
            </a:r>
            <a:r>
              <a:rPr sz="1000" spc="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this</a:t>
            </a:r>
            <a:r>
              <a:rPr sz="1000" spc="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should</a:t>
            </a:r>
            <a:r>
              <a:rPr sz="1000" spc="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happen</a:t>
            </a:r>
            <a:r>
              <a:rPr sz="1000" spc="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infrequently.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55"/>
              </a:spcBef>
            </a:pPr>
            <a:r>
              <a:rPr spc="-65" dirty="0"/>
              <a:t>6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Huffman</a:t>
            </a:r>
            <a:r>
              <a:rPr spc="-25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773" y="453638"/>
            <a:ext cx="372364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14599"/>
              </a:lnSpc>
              <a:spcBef>
                <a:spcPts val="100"/>
              </a:spcBef>
              <a:buChar char="•"/>
              <a:tabLst>
                <a:tab pos="111760" algn="l"/>
              </a:tabLst>
            </a:pP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Create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“Huffman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2373A"/>
                </a:solidFill>
                <a:latin typeface="Trebuchet MS"/>
                <a:cs typeface="Trebuchet MS"/>
              </a:rPr>
              <a:t>Tree”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that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gives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good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representation for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character.</a:t>
            </a:r>
            <a:endParaRPr sz="1000">
              <a:latin typeface="Trebuchet MS"/>
              <a:cs typeface="Trebuchet MS"/>
            </a:endParaRPr>
          </a:p>
          <a:p>
            <a:pPr marL="111760" marR="47625" indent="-99695">
              <a:lnSpc>
                <a:spcPct val="114599"/>
              </a:lnSpc>
              <a:spcBef>
                <a:spcPts val="295"/>
              </a:spcBef>
              <a:buChar char="•"/>
              <a:tabLst>
                <a:tab pos="111760" algn="l"/>
              </a:tabLst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path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from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root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leaf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for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that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character;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left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means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2373A"/>
                </a:solidFill>
                <a:latin typeface="Trebuchet MS"/>
                <a:cs typeface="Trebuchet MS"/>
              </a:rPr>
              <a:t>0,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right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means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678" y="1446852"/>
            <a:ext cx="652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ASCII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Table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0006" y="1663509"/>
          <a:ext cx="2134235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Character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Binary</a:t>
                      </a:r>
                      <a:r>
                        <a:rPr sz="1000" spc="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Representation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6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10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00100000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‘a’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‘b’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‘c’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‘e’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01100101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‘z’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01111010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922117" y="1446852"/>
            <a:ext cx="789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0033" y="1854528"/>
            <a:ext cx="140335" cy="227965"/>
            <a:chOff x="3100033" y="1854528"/>
            <a:chExt cx="140335" cy="227965"/>
          </a:xfrm>
        </p:grpSpPr>
        <p:sp>
          <p:nvSpPr>
            <p:cNvPr id="8" name="object 8"/>
            <p:cNvSpPr/>
            <p:nvPr/>
          </p:nvSpPr>
          <p:spPr>
            <a:xfrm>
              <a:off x="3114134" y="1858656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3526" y="2051427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67212" y="1817396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00033" y="2664302"/>
            <a:ext cx="140335" cy="227965"/>
            <a:chOff x="3100033" y="2664302"/>
            <a:chExt cx="140335" cy="227965"/>
          </a:xfrm>
        </p:grpSpPr>
        <p:sp>
          <p:nvSpPr>
            <p:cNvPr id="12" name="object 12"/>
            <p:cNvSpPr/>
            <p:nvPr/>
          </p:nvSpPr>
          <p:spPr>
            <a:xfrm>
              <a:off x="3114134" y="2668430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3526" y="2861200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67212" y="2627158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34232" y="2664302"/>
            <a:ext cx="140335" cy="227965"/>
            <a:chOff x="3334232" y="2664302"/>
            <a:chExt cx="140335" cy="227965"/>
          </a:xfrm>
        </p:grpSpPr>
        <p:sp>
          <p:nvSpPr>
            <p:cNvPr id="16" name="object 16"/>
            <p:cNvSpPr/>
            <p:nvPr/>
          </p:nvSpPr>
          <p:spPr>
            <a:xfrm>
              <a:off x="3338360" y="2668430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4250" y="2861200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26195" y="2628266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27782" y="2259415"/>
            <a:ext cx="140335" cy="227965"/>
            <a:chOff x="3327782" y="2259415"/>
            <a:chExt cx="140335" cy="227965"/>
          </a:xfrm>
        </p:grpSpPr>
        <p:sp>
          <p:nvSpPr>
            <p:cNvPr id="20" name="object 20"/>
            <p:cNvSpPr/>
            <p:nvPr/>
          </p:nvSpPr>
          <p:spPr>
            <a:xfrm>
              <a:off x="3341883" y="2263543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31275" y="2456314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94958" y="2222272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61981" y="2259415"/>
            <a:ext cx="140335" cy="227965"/>
            <a:chOff x="3561981" y="2259415"/>
            <a:chExt cx="140335" cy="227965"/>
          </a:xfrm>
        </p:grpSpPr>
        <p:sp>
          <p:nvSpPr>
            <p:cNvPr id="24" name="object 24"/>
            <p:cNvSpPr/>
            <p:nvPr/>
          </p:nvSpPr>
          <p:spPr>
            <a:xfrm>
              <a:off x="3566108" y="2263543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61999" y="2456314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53942" y="2223390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34232" y="1854528"/>
            <a:ext cx="140335" cy="227965"/>
            <a:chOff x="3334232" y="1854528"/>
            <a:chExt cx="140335" cy="227965"/>
          </a:xfrm>
        </p:grpSpPr>
        <p:sp>
          <p:nvSpPr>
            <p:cNvPr id="28" name="object 28"/>
            <p:cNvSpPr/>
            <p:nvPr/>
          </p:nvSpPr>
          <p:spPr>
            <a:xfrm>
              <a:off x="3338360" y="1858656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34250" y="2051427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426195" y="1818504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55094" y="1663374"/>
            <a:ext cx="436880" cy="614045"/>
            <a:chOff x="2955094" y="1663374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3186015" y="1666549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58269" y="207143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94253" y="209608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955094" y="2068260"/>
            <a:ext cx="664845" cy="1019175"/>
            <a:chOff x="2955094" y="2068260"/>
            <a:chExt cx="664845" cy="1019175"/>
          </a:xfrm>
        </p:grpSpPr>
        <p:sp>
          <p:nvSpPr>
            <p:cNvPr id="36" name="object 36"/>
            <p:cNvSpPr/>
            <p:nvPr/>
          </p:nvSpPr>
          <p:spPr>
            <a:xfrm>
              <a:off x="3413762" y="207143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86015" y="247631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58269" y="2881198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994253" y="2905441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13762" y="2881198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449746" y="290599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41508" y="2476311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77493" y="2500514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55"/>
              </a:spcBef>
            </a:pPr>
            <a:r>
              <a:rPr spc="-65" dirty="0"/>
              <a:t>7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1790"/>
          </a:xfrm>
          <a:custGeom>
            <a:avLst/>
            <a:gdLst/>
            <a:ahLst/>
            <a:cxnLst/>
            <a:rect l="l" t="t" r="r" b="b"/>
            <a:pathLst>
              <a:path w="4608195" h="351790">
                <a:moveTo>
                  <a:pt x="4608004" y="0"/>
                </a:moveTo>
                <a:lnTo>
                  <a:pt x="0" y="0"/>
                </a:lnTo>
                <a:lnTo>
                  <a:pt x="0" y="351789"/>
                </a:lnTo>
                <a:lnTo>
                  <a:pt x="4608004" y="351789"/>
                </a:lnTo>
                <a:lnTo>
                  <a:pt x="4608004" y="0"/>
                </a:lnTo>
                <a:close/>
              </a:path>
            </a:pathLst>
          </a:custGeom>
          <a:solidFill>
            <a:srgbClr val="223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Final</a:t>
            </a:r>
            <a:r>
              <a:rPr spc="-75" dirty="0"/>
              <a:t> </a:t>
            </a:r>
            <a:r>
              <a:rPr spc="-30" dirty="0"/>
              <a:t>Project:</a:t>
            </a:r>
            <a:r>
              <a:rPr spc="25" dirty="0"/>
              <a:t> </a:t>
            </a:r>
            <a:r>
              <a:rPr spc="-10" dirty="0"/>
              <a:t>Huffman</a:t>
            </a:r>
            <a:r>
              <a:rPr spc="-75" dirty="0"/>
              <a:t> </a:t>
            </a:r>
            <a:r>
              <a:rPr spc="-10" dirty="0"/>
              <a:t>Coding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55"/>
              </a:spcBef>
            </a:pPr>
            <a:r>
              <a:rPr spc="-65" dirty="0"/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294" y="1306735"/>
            <a:ext cx="38811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The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final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project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asks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you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write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class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that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manages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creating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and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using this</a:t>
            </a:r>
            <a:r>
              <a:rPr sz="10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code.</a:t>
            </a:r>
            <a:endParaRPr sz="1000">
              <a:latin typeface="Trebuchet MS"/>
              <a:cs typeface="Trebuchet MS"/>
            </a:endParaRPr>
          </a:p>
          <a:p>
            <a:pPr marL="264795" indent="-217170">
              <a:lnSpc>
                <a:spcPct val="100000"/>
              </a:lnSpc>
              <a:spcBef>
                <a:spcPts val="969"/>
              </a:spcBef>
              <a:buAutoNum type="alphaUcParenBoth"/>
              <a:tabLst>
                <a:tab pos="264795" algn="l"/>
              </a:tabLst>
            </a:pP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Create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from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it.</a:t>
            </a:r>
            <a:endParaRPr sz="1000">
              <a:latin typeface="Trebuchet MS"/>
              <a:cs typeface="Trebuchet MS"/>
            </a:endParaRPr>
          </a:p>
          <a:p>
            <a:pPr marL="264795" indent="-221615">
              <a:lnSpc>
                <a:spcPct val="100000"/>
              </a:lnSpc>
              <a:spcBef>
                <a:spcPts val="475"/>
              </a:spcBef>
              <a:buAutoNum type="alphaUcParenBoth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Decompress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get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original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6945" y="571848"/>
            <a:ext cx="3976211" cy="5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16945" y="1124099"/>
            <a:ext cx="3943013" cy="16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/>
          </a:bodyPr>
          <a:lstStyle/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34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Comparable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34" dirty="0">
                <a:latin typeface="Calibri" panose="020F0502020204030204" pitchFamily="34" charset="0"/>
                <a:cs typeface="Calibri" panose="020F0502020204030204" pitchFamily="34" charset="0"/>
              </a:rPr>
              <a:t>P3 - Huffman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1527096" y="2837279"/>
            <a:ext cx="1555909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400"/>
            </a:pPr>
            <a:r>
              <a:rPr lang="en-US" dirty="0">
                <a:solidFill>
                  <a:srgbClr val="FFFFFF"/>
                </a:solidFill>
              </a:rPr>
              <a:t>Lesson 12 - Summer 2023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3255883" y="2837279"/>
            <a:ext cx="1037273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2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defTabSz="461040">
                <a:buSzPts val="1200"/>
              </a:p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F4C4ACF6-F5D5-4745-AEF7-3FF6154B0FD0}"/>
              </a:ext>
            </a:extLst>
          </p:cNvPr>
          <p:cNvSpPr/>
          <p:nvPr/>
        </p:nvSpPr>
        <p:spPr>
          <a:xfrm flipH="1">
            <a:off x="1184002" y="1187945"/>
            <a:ext cx="292503" cy="79484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093" tIns="23040" rIns="46093" bIns="23040" anchor="ctr" anchorCtr="0">
            <a:noAutofit/>
          </a:bodyPr>
          <a:lstStyle/>
          <a:p>
            <a:pPr algn="ctr" defTabSz="461040" rtl="0">
              <a:buClr>
                <a:srgbClr val="000000"/>
              </a:buClr>
              <a:buSzPts val="1800"/>
            </a:pPr>
            <a:endParaRPr sz="90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274955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Part</a:t>
            </a:r>
            <a:r>
              <a:rPr sz="1200" spc="-1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0" dirty="0">
                <a:solidFill>
                  <a:srgbClr val="F9F9F9"/>
                </a:solidFill>
                <a:latin typeface="Trebuchet MS"/>
                <a:cs typeface="Trebuchet MS"/>
              </a:rPr>
              <a:t>A: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Making</a:t>
            </a:r>
            <a:r>
              <a:rPr sz="1200" spc="-1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 HuffmanCode Overview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0169" y="3219849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994" y="52976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719797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Part</a:t>
            </a:r>
            <a:r>
              <a:rPr spc="-15" dirty="0"/>
              <a:t> </a:t>
            </a:r>
            <a:r>
              <a:rPr spc="-100" dirty="0"/>
              <a:t>A: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HuffmanCode Overview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0169" y="3219849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994" y="52976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719797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699" y="1027424"/>
            <a:ext cx="3120390" cy="3746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1:</a:t>
            </a:r>
            <a:r>
              <a:rPr sz="1000" spc="1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Count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occurrences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  <a:p>
            <a:pPr marL="450215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'c'=1,</a:t>
            </a:r>
            <a:r>
              <a:rPr sz="10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'd'=1}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Part</a:t>
            </a:r>
            <a:r>
              <a:rPr spc="-15" dirty="0"/>
              <a:t> </a:t>
            </a:r>
            <a:r>
              <a:rPr spc="-100" dirty="0"/>
              <a:t>A: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HuffmanCode 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52976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719797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390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369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347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532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429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56350" y="1616189"/>
          <a:ext cx="2095500" cy="37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14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u="sng" spc="-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450169" y="3219849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851" y="1027424"/>
            <a:ext cx="4026535" cy="8229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1:</a:t>
            </a:r>
            <a:r>
              <a:rPr sz="1000" spc="1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Count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occurrences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 dirty="0">
              <a:latin typeface="Trebuchet MS"/>
              <a:cs typeface="Trebuchet MS"/>
            </a:endParaRPr>
          </a:p>
          <a:p>
            <a:pPr marR="445134" algn="ctr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'c'=1,</a:t>
            </a:r>
            <a:r>
              <a:rPr sz="10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'd'=1}</a:t>
            </a:r>
            <a:endParaRPr sz="10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2:</a:t>
            </a:r>
            <a:r>
              <a:rPr sz="1000" spc="17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leaf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nodes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all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characters.</a:t>
            </a:r>
            <a:r>
              <a:rPr sz="1000" spc="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Place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PriorityQueue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rebuchet MS"/>
              <a:cs typeface="Trebuchet MS"/>
            </a:endParaRPr>
          </a:p>
          <a:p>
            <a:pPr marR="426084" algn="ctr">
              <a:lnSpc>
                <a:spcPct val="100000"/>
              </a:lnSpc>
              <a:tabLst>
                <a:tab pos="2419350" algn="l"/>
              </a:tabLst>
            </a:pPr>
            <a:r>
              <a:rPr sz="6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6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r>
              <a:rPr sz="600" i="1" dirty="0">
                <a:solidFill>
                  <a:srgbClr val="22373A"/>
                </a:solidFill>
                <a:latin typeface="Arial"/>
                <a:cs typeface="Arial"/>
              </a:rPr>
              <a:t>	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Part</a:t>
            </a:r>
            <a:r>
              <a:rPr spc="-15" dirty="0"/>
              <a:t> </a:t>
            </a:r>
            <a:r>
              <a:rPr spc="-100" dirty="0"/>
              <a:t>A: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HuffmanCode 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52976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719797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390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369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347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532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429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56350" y="1616189"/>
          <a:ext cx="2095500" cy="37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14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u="sng" spc="-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450169" y="3219849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343" y="1027424"/>
            <a:ext cx="4027170" cy="11714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1:</a:t>
            </a:r>
            <a:r>
              <a:rPr sz="1000" spc="1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Count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occurrences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 dirty="0">
              <a:latin typeface="Trebuchet MS"/>
              <a:cs typeface="Trebuchet MS"/>
            </a:endParaRPr>
          </a:p>
          <a:p>
            <a:pPr marR="444500" algn="ctr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'c'=1,</a:t>
            </a:r>
            <a:r>
              <a:rPr sz="10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'd'=1}</a:t>
            </a:r>
            <a:endParaRPr sz="10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2:</a:t>
            </a:r>
            <a:r>
              <a:rPr sz="1000" spc="17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leaf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nodes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all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characters.</a:t>
            </a:r>
            <a:r>
              <a:rPr sz="1000" spc="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Place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PriorityQueue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rebuchet MS"/>
              <a:cs typeface="Trebuchet MS"/>
            </a:endParaRPr>
          </a:p>
          <a:p>
            <a:pPr marR="426084" algn="ctr">
              <a:lnSpc>
                <a:spcPct val="100000"/>
              </a:lnSpc>
              <a:tabLst>
                <a:tab pos="2419350" algn="l"/>
              </a:tabLst>
            </a:pPr>
            <a:r>
              <a:rPr sz="6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6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r>
              <a:rPr sz="600" i="1" dirty="0">
                <a:solidFill>
                  <a:srgbClr val="22373A"/>
                </a:solidFill>
                <a:latin typeface="Arial"/>
                <a:cs typeface="Arial"/>
              </a:rPr>
              <a:t>	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7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3:</a:t>
            </a:r>
            <a:r>
              <a:rPr sz="1000" spc="1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Use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building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algorithm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(described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soon)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Part</a:t>
            </a:r>
            <a:r>
              <a:rPr spc="-15" dirty="0"/>
              <a:t> </a:t>
            </a:r>
            <a:r>
              <a:rPr spc="-100" dirty="0"/>
              <a:t>A: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HuffmanCode 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52976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719797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390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369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347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532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429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56350" y="1616189"/>
          <a:ext cx="2095500" cy="37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14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u="sng" spc="-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450169" y="3219849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177" y="1027424"/>
            <a:ext cx="4031615" cy="156901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1:</a:t>
            </a:r>
            <a:r>
              <a:rPr sz="1000" spc="1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Count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occurrences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 dirty="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'c'=1,</a:t>
            </a:r>
            <a:r>
              <a:rPr sz="10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'd'=1}</a:t>
            </a:r>
            <a:endParaRPr sz="1000" dirty="0">
              <a:latin typeface="Courier New"/>
              <a:cs typeface="Courier New"/>
            </a:endParaRPr>
          </a:p>
          <a:p>
            <a:pPr marL="1714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2:</a:t>
            </a:r>
            <a:r>
              <a:rPr sz="1000" spc="17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leaf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nodes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all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characters.</a:t>
            </a:r>
            <a:r>
              <a:rPr sz="1000" spc="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Place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PriorityQueue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rebuchet MS"/>
              <a:cs typeface="Trebuchet MS"/>
            </a:endParaRPr>
          </a:p>
          <a:p>
            <a:pPr marL="529590">
              <a:lnSpc>
                <a:spcPct val="100000"/>
              </a:lnSpc>
              <a:tabLst>
                <a:tab pos="2949575" algn="l"/>
              </a:tabLst>
            </a:pPr>
            <a:r>
              <a:rPr sz="6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6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r>
              <a:rPr sz="600" i="1" dirty="0">
                <a:solidFill>
                  <a:srgbClr val="22373A"/>
                </a:solidFill>
                <a:latin typeface="Arial"/>
                <a:cs typeface="Arial"/>
              </a:rPr>
              <a:t>	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" dirty="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7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3:</a:t>
            </a:r>
            <a:r>
              <a:rPr sz="1000" spc="1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Use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building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algorithm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(described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soon)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4:</a:t>
            </a:r>
            <a:r>
              <a:rPr sz="1000" spc="18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.code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encode/decode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later.</a:t>
            </a:r>
            <a:endParaRPr sz="1000" dirty="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{'d'=00,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'a'=01,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'b'=10,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'=110,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'c'=111}</a:t>
            </a:r>
            <a:endParaRPr sz="10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Part</a:t>
            </a:r>
            <a:r>
              <a:rPr spc="-15" dirty="0"/>
              <a:t> </a:t>
            </a:r>
            <a:r>
              <a:rPr spc="-100" dirty="0"/>
              <a:t>A: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HuffmanCode 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529767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Contents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719797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390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369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347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532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4295" y="165642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5">
                <a:moveTo>
                  <a:pt x="293886" y="146943"/>
                </a:moveTo>
                <a:lnTo>
                  <a:pt x="286395" y="100497"/>
                </a:lnTo>
                <a:lnTo>
                  <a:pt x="265535" y="60160"/>
                </a:lnTo>
                <a:lnTo>
                  <a:pt x="233726" y="28351"/>
                </a:lnTo>
                <a:lnTo>
                  <a:pt x="193389" y="7491"/>
                </a:lnTo>
                <a:lnTo>
                  <a:pt x="146943" y="0"/>
                </a:lnTo>
                <a:lnTo>
                  <a:pt x="100497" y="7491"/>
                </a:lnTo>
                <a:lnTo>
                  <a:pt x="60160" y="28351"/>
                </a:lnTo>
                <a:lnTo>
                  <a:pt x="28351" y="60160"/>
                </a:lnTo>
                <a:lnTo>
                  <a:pt x="7491" y="100497"/>
                </a:lnTo>
                <a:lnTo>
                  <a:pt x="0" y="146943"/>
                </a:lnTo>
                <a:lnTo>
                  <a:pt x="7491" y="193389"/>
                </a:lnTo>
                <a:lnTo>
                  <a:pt x="28351" y="233726"/>
                </a:lnTo>
                <a:lnTo>
                  <a:pt x="60160" y="265535"/>
                </a:lnTo>
                <a:lnTo>
                  <a:pt x="100497" y="286395"/>
                </a:lnTo>
                <a:lnTo>
                  <a:pt x="146943" y="293886"/>
                </a:lnTo>
                <a:lnTo>
                  <a:pt x="193389" y="286395"/>
                </a:lnTo>
                <a:lnTo>
                  <a:pt x="233726" y="265535"/>
                </a:lnTo>
                <a:lnTo>
                  <a:pt x="265535" y="233726"/>
                </a:lnTo>
                <a:lnTo>
                  <a:pt x="286395" y="193389"/>
                </a:lnTo>
                <a:lnTo>
                  <a:pt x="293886" y="146943"/>
                </a:lnTo>
                <a:close/>
              </a:path>
            </a:pathLst>
          </a:custGeom>
          <a:ln w="4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56350" y="1616189"/>
          <a:ext cx="2095500" cy="37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14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u="sng" spc="-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500" u="sng" spc="39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5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5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500" i="1" spc="155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3175">
                      <a:solidFill>
                        <a:srgbClr val="22373A"/>
                      </a:solidFill>
                      <a:prstDash val="solid"/>
                    </a:lnL>
                    <a:lnR w="3175">
                      <a:solidFill>
                        <a:srgbClr val="22373A"/>
                      </a:solidFill>
                      <a:prstDash val="solid"/>
                    </a:lnR>
                    <a:lnT w="3175">
                      <a:solidFill>
                        <a:srgbClr val="22373A"/>
                      </a:solidFill>
                      <a:prstDash val="solid"/>
                    </a:lnT>
                    <a:lnB w="3175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450169" y="3219849"/>
            <a:ext cx="717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177" y="1027424"/>
            <a:ext cx="4031615" cy="19323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1:</a:t>
            </a:r>
            <a:r>
              <a:rPr sz="1000" spc="1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Count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occurrences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 dirty="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'b'=2,</a:t>
            </a:r>
            <a:r>
              <a:rPr sz="10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'c'=1,</a:t>
            </a:r>
            <a:r>
              <a:rPr sz="10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'd'=1}</a:t>
            </a:r>
            <a:endParaRPr sz="1000" dirty="0">
              <a:latin typeface="Courier New"/>
              <a:cs typeface="Courier New"/>
            </a:endParaRPr>
          </a:p>
          <a:p>
            <a:pPr marL="1714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2:</a:t>
            </a:r>
            <a:r>
              <a:rPr sz="1000" spc="17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Make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leaf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nodes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all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characters.</a:t>
            </a:r>
            <a:r>
              <a:rPr sz="1000" spc="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Place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PriorityQueue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rebuchet MS"/>
              <a:cs typeface="Trebuchet MS"/>
            </a:endParaRPr>
          </a:p>
          <a:p>
            <a:pPr marL="529590">
              <a:lnSpc>
                <a:spcPct val="100000"/>
              </a:lnSpc>
              <a:tabLst>
                <a:tab pos="2949575" algn="l"/>
              </a:tabLst>
            </a:pPr>
            <a:r>
              <a:rPr sz="6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6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r>
              <a:rPr sz="600" i="1" dirty="0">
                <a:solidFill>
                  <a:srgbClr val="22373A"/>
                </a:solidFill>
                <a:latin typeface="Arial"/>
                <a:cs typeface="Arial"/>
              </a:rPr>
              <a:t>	</a:t>
            </a:r>
            <a:r>
              <a:rPr lang="en-US" sz="6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" dirty="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7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3:</a:t>
            </a:r>
            <a:r>
              <a:rPr sz="1000" spc="1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Use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building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algorithm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(described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soon)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4:</a:t>
            </a:r>
            <a:r>
              <a:rPr sz="1000" spc="18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.code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encode/decode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later.</a:t>
            </a:r>
            <a:endParaRPr sz="1000" dirty="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{'d'=00,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'a'=01,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'b'=10,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'=110,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'c'=111}</a:t>
            </a:r>
            <a:endParaRPr sz="1000" dirty="0">
              <a:latin typeface="Courier New"/>
              <a:cs typeface="Courier New"/>
            </a:endParaRPr>
          </a:p>
          <a:p>
            <a:pPr marL="462280" marR="1085850" indent="-446405">
              <a:lnSpc>
                <a:spcPct val="114599"/>
              </a:lnSpc>
              <a:spcBef>
                <a:spcPts val="29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5:</a:t>
            </a:r>
            <a:r>
              <a:rPr sz="1000" spc="17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using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encodings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-8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Output: 1001001101110110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5" dirty="0"/>
              <a:t> </a:t>
            </a:r>
            <a:r>
              <a:rPr spc="-120" dirty="0"/>
              <a:t>1:</a:t>
            </a:r>
            <a:r>
              <a:rPr spc="65" dirty="0"/>
              <a:t> </a:t>
            </a:r>
            <a:r>
              <a:rPr dirty="0"/>
              <a:t>Count</a:t>
            </a:r>
            <a:r>
              <a:rPr spc="-50" dirty="0"/>
              <a:t> </a:t>
            </a:r>
            <a:r>
              <a:rPr spc="-20" dirty="0"/>
              <a:t>Character</a:t>
            </a:r>
            <a:r>
              <a:rPr spc="-45" dirty="0"/>
              <a:t> </a:t>
            </a:r>
            <a:r>
              <a:rPr spc="-10" dirty="0"/>
              <a:t>Occurrences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37824"/>
            <a:ext cx="1344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this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you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045616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235659"/>
            <a:ext cx="3888104" cy="18097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bad</a:t>
            </a: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 cab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1781141"/>
            <a:ext cx="1307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Generate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Counts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Array: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460" y="2135941"/>
            <a:ext cx="875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4665" algn="l"/>
                <a:tab pos="809625" algn="l"/>
              </a:tabLst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index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	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	</a:t>
            </a:r>
            <a:r>
              <a:rPr sz="1000" spc="-6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2170" y="2370256"/>
          <a:ext cx="1034415" cy="30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608226" y="2238189"/>
            <a:ext cx="1041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solidFill>
                  <a:srgbClr val="22373A"/>
                </a:solidFill>
                <a:latin typeface="Trebuchet MS"/>
                <a:cs typeface="Trebuchet MS"/>
              </a:rPr>
              <a:t>...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3658" y="2135941"/>
            <a:ext cx="146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32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81423" y="2372787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69" h="306069">
                <a:moveTo>
                  <a:pt x="0" y="306003"/>
                </a:moveTo>
                <a:lnTo>
                  <a:pt x="306003" y="306003"/>
                </a:lnTo>
                <a:lnTo>
                  <a:pt x="306003" y="0"/>
                </a:lnTo>
                <a:lnTo>
                  <a:pt x="0" y="0"/>
                </a:lnTo>
                <a:lnTo>
                  <a:pt x="0" y="306003"/>
                </a:lnTo>
                <a:close/>
              </a:path>
            </a:pathLst>
          </a:custGeom>
          <a:ln w="5060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93238" y="2135941"/>
            <a:ext cx="1394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0515" algn="l"/>
                <a:tab pos="617855" algn="l"/>
                <a:tab pos="894080" algn="l"/>
              </a:tabLst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97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	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98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	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99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	100</a:t>
            </a:r>
            <a:r>
              <a:rPr sz="1000" spc="150" dirty="0">
                <a:solidFill>
                  <a:srgbClr val="22373A"/>
                </a:solidFill>
                <a:latin typeface="Trebuchet MS"/>
                <a:cs typeface="Trebuchet MS"/>
              </a:rPr>
              <a:t>  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101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10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627329" y="2370256"/>
          <a:ext cx="1530348" cy="30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356662" y="2238189"/>
            <a:ext cx="1041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solidFill>
                  <a:srgbClr val="22373A"/>
                </a:solidFill>
                <a:latin typeface="Trebuchet MS"/>
                <a:cs typeface="Trebuchet MS"/>
              </a:rPr>
              <a:t>...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50" dirty="0"/>
              <a:t>2:</a:t>
            </a:r>
            <a:r>
              <a:rPr spc="30" dirty="0"/>
              <a:t> </a:t>
            </a:r>
            <a:r>
              <a:rPr spc="-30" dirty="0"/>
              <a:t>Create</a:t>
            </a:r>
            <a:r>
              <a:rPr spc="-60" dirty="0"/>
              <a:t> </a:t>
            </a:r>
            <a:r>
              <a:rPr spc="-10" dirty="0"/>
              <a:t>PriorityQueue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773" y="1006049"/>
            <a:ext cx="3723004" cy="7620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275"/>
              </a:spcBef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Store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each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its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frequency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HuffmanNode</a:t>
            </a:r>
            <a:endParaRPr sz="1000">
              <a:latin typeface="Courier New"/>
              <a:cs typeface="Courier New"/>
            </a:endParaRPr>
          </a:p>
          <a:p>
            <a:pPr marL="111760">
              <a:lnSpc>
                <a:spcPct val="100000"/>
              </a:lnSpc>
              <a:spcBef>
                <a:spcPts val="175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object.</a:t>
            </a:r>
            <a:endParaRPr sz="1000">
              <a:latin typeface="Trebuchet MS"/>
              <a:cs typeface="Trebuchet MS"/>
            </a:endParaRPr>
          </a:p>
          <a:p>
            <a:pPr marL="111760" marR="5080" indent="-99695">
              <a:lnSpc>
                <a:spcPct val="114599"/>
              </a:lnSpc>
              <a:spcBef>
                <a:spcPts val="295"/>
              </a:spcBef>
              <a:buChar char="•"/>
              <a:tabLst>
                <a:tab pos="111760" algn="l"/>
              </a:tabLst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Place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HuffmanNode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PriorityQueue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so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that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they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ascending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order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with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respect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frequency</a:t>
            </a:r>
            <a:endParaRPr sz="1000">
              <a:latin typeface="Trebuchet MS"/>
              <a:cs typeface="Trebuchet M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/>
              <p:nvPr/>
            </p:nvSpPr>
            <p:spPr>
              <a:xfrm>
                <a:off x="596399" y="2094851"/>
                <a:ext cx="334010" cy="13529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800" dirty="0">
                    <a:solidFill>
                      <a:srgbClr val="22373A"/>
                    </a:solidFill>
                    <a:latin typeface="Trebuchet MS"/>
                    <a:cs typeface="Trebuchet MS"/>
                  </a:rPr>
                  <a:t>pq</a:t>
                </a:r>
                <a:r>
                  <a:rPr lang="en-US" sz="800" spc="5" dirty="0">
                    <a:solidFill>
                      <a:srgbClr val="22373A"/>
                    </a:solidFill>
                    <a:latin typeface="Trebuchet MS"/>
                    <a:cs typeface="Trebuchet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" b="0" i="1" spc="5" smtClean="0">
                        <a:solidFill>
                          <a:srgbClr val="22373A"/>
                        </a:solidFill>
                        <a:latin typeface="Cambria Math" panose="02040503050406030204" pitchFamily="18" charset="0"/>
                        <a:cs typeface="Trebuchet MS"/>
                      </a:rPr>
                      <m:t>←</m:t>
                    </m:r>
                  </m:oMath>
                </a14:m>
                <a:endParaRPr lang="en-US" sz="800" b="0" spc="5" dirty="0">
                  <a:solidFill>
                    <a:srgbClr val="22373A"/>
                  </a:solidFill>
                  <a:latin typeface="Trebuchet MS"/>
                  <a:cs typeface="Trebuchet MS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9" y="2094851"/>
                <a:ext cx="334010" cy="135293"/>
              </a:xfrm>
              <a:prstGeom prst="rect">
                <a:avLst/>
              </a:prstGeom>
              <a:blipFill>
                <a:blip r:embed="rId2"/>
                <a:stretch>
                  <a:fillRect l="-16364" t="-18182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1073910" y="198754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2548" y="198754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1185" y="198754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9812" y="198754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8449" y="198754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77856" y="1933902"/>
          <a:ext cx="279400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45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17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u="sng" spc="-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23113" y="2094851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1844039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Step</a:t>
            </a:r>
            <a:r>
              <a:rPr sz="1200" spc="-3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9F9F9"/>
                </a:solidFill>
                <a:latin typeface="Trebuchet MS"/>
                <a:cs typeface="Trebuchet MS"/>
              </a:rPr>
              <a:t>3:</a:t>
            </a:r>
            <a:r>
              <a:rPr sz="1200" spc="8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Remove</a:t>
            </a:r>
            <a:r>
              <a:rPr sz="1200" spc="-3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and</a:t>
            </a:r>
            <a:r>
              <a:rPr sz="1200" spc="-2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Merge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746" y="1662581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257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4895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3532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2169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0807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60203" y="1501632"/>
          <a:ext cx="279400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45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17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u="sng" spc="-5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5461" y="1662581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1844039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Step</a:t>
            </a:r>
            <a:r>
              <a:rPr sz="1200" spc="-3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9F9F9"/>
                </a:solidFill>
                <a:latin typeface="Trebuchet MS"/>
                <a:cs typeface="Trebuchet MS"/>
              </a:rPr>
              <a:t>3:</a:t>
            </a:r>
            <a:r>
              <a:rPr sz="1200" spc="8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Remove</a:t>
            </a:r>
            <a:r>
              <a:rPr sz="1200" spc="-3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and</a:t>
            </a:r>
            <a:r>
              <a:rPr sz="1200" spc="-2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Merge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2033" y="1020622"/>
            <a:ext cx="386715" cy="513080"/>
            <a:chOff x="2182033" y="1020622"/>
            <a:chExt cx="386715" cy="513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2033" y="1355877"/>
              <a:ext cx="109995" cy="177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182" y="1355877"/>
              <a:ext cx="109995" cy="177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97387" y="1023797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8453" y="115819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34867" y="1142422"/>
            <a:ext cx="2806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0827" y="151169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7400" y="1574008"/>
            <a:ext cx="299085" cy="2432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45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17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r>
              <a:rPr sz="700" u="sng" spc="-5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15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7534" y="151169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04117" y="1573511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5034" y="2194063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2545" y="2086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1182" y="2086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9820" y="2086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36491" y="2033104"/>
          <a:ext cx="1676400" cy="499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64484" y="2194063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6945" y="571848"/>
            <a:ext cx="3976211" cy="5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rmAutofit/>
          </a:bodyPr>
          <a:lstStyle/>
          <a:p>
            <a:pPr>
              <a:buSzPts val="4400"/>
            </a:pPr>
            <a:r>
              <a:rPr lang="en-US" sz="2000" dirty="0"/>
              <a:t>Interfaces Review</a:t>
            </a:r>
            <a:endParaRPr sz="2000"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16945" y="1124099"/>
            <a:ext cx="2583168" cy="16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/>
          </a:bodyPr>
          <a:lstStyle/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008" dirty="0">
                <a:latin typeface="Calibri" panose="020F0502020204030204" pitchFamily="34" charset="0"/>
                <a:cs typeface="Calibri" panose="020F0502020204030204" pitchFamily="34" charset="0"/>
              </a:rPr>
              <a:t>Define set of behavior a class can implement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008" dirty="0">
                <a:latin typeface="Calibri" panose="020F0502020204030204" pitchFamily="34" charset="0"/>
                <a:cs typeface="Calibri" panose="020F0502020204030204" pitchFamily="34" charset="0"/>
              </a:rPr>
              <a:t>“Contract”, “Certification”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008" dirty="0">
                <a:latin typeface="Consolas" panose="020B0609020204030204" pitchFamily="49" charset="0"/>
                <a:cs typeface="Calibri" panose="020F0502020204030204" pitchFamily="34" charset="0"/>
              </a:rPr>
              <a:t>List</a:t>
            </a:r>
            <a:r>
              <a:rPr lang="en-US" sz="1008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008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008" dirty="0">
                <a:latin typeface="Calibri" panose="020F0502020204030204" pitchFamily="34" charset="0"/>
                <a:cs typeface="Calibri" panose="020F0502020204030204" pitchFamily="34" charset="0"/>
              </a:rPr>
              <a:t> are some interfaces we’ve used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00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008" dirty="0">
                <a:latin typeface="Calibri" panose="020F0502020204030204" pitchFamily="34" charset="0"/>
                <a:cs typeface="Calibri" panose="020F0502020204030204" pitchFamily="34" charset="0"/>
              </a:rPr>
              <a:t>To utilize:</a:t>
            </a:r>
          </a:p>
          <a:p>
            <a:pPr marL="230520" lvl="1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807" dirty="0">
                <a:latin typeface="Consolas" panose="020B0609020204030204" pitchFamily="49" charset="0"/>
                <a:cs typeface="Calibri" panose="020F0502020204030204" pitchFamily="34" charset="0"/>
              </a:rPr>
              <a:t>public class Tesla </a:t>
            </a:r>
            <a:r>
              <a:rPr lang="en-US" sz="807" b="1" dirty="0">
                <a:solidFill>
                  <a:schemeClr val="accent5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implements Car</a:t>
            </a:r>
            <a:endParaRPr lang="en-US" sz="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00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Says that </a:t>
            </a:r>
            <a:r>
              <a:rPr lang="en-US" sz="1008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Tesla</a:t>
            </a:r>
            <a:r>
              <a:rPr lang="en-US" sz="100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“implements” the </a:t>
            </a:r>
            <a:r>
              <a:rPr lang="en-US" sz="1008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Car</a:t>
            </a:r>
            <a:r>
              <a:rPr lang="en-US" sz="100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endParaRPr lang="en-US" sz="807" b="1" dirty="0">
              <a:solidFill>
                <a:schemeClr val="accent5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1527096" y="2837279"/>
            <a:ext cx="1555909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400"/>
            </a:pPr>
            <a:r>
              <a:rPr lang="en-US" dirty="0">
                <a:solidFill>
                  <a:srgbClr val="FFFFFF"/>
                </a:solidFill>
              </a:rPr>
              <a:t>Lesson 12 - Summer 2023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3255883" y="2837279"/>
            <a:ext cx="1037273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2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defTabSz="461040">
                <a:buSzPts val="1200"/>
              </a:p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BA86A-CCB1-466B-B5CB-C0A3DCABB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13" y="1124099"/>
            <a:ext cx="1536700" cy="10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2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1844039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Step</a:t>
            </a:r>
            <a:r>
              <a:rPr sz="1200" spc="-3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9F9F9"/>
                </a:solidFill>
                <a:latin typeface="Trebuchet MS"/>
                <a:cs typeface="Trebuchet MS"/>
              </a:rPr>
              <a:t>3:</a:t>
            </a:r>
            <a:r>
              <a:rPr sz="1200" spc="8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Remove</a:t>
            </a:r>
            <a:r>
              <a:rPr sz="1200" spc="-3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and</a:t>
            </a:r>
            <a:r>
              <a:rPr sz="1200" spc="-2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Merge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887" y="1662581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408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7046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5673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41274" y="1308289"/>
            <a:ext cx="955040" cy="885825"/>
            <a:chOff x="2741274" y="1308289"/>
            <a:chExt cx="955040" cy="8858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516" y="1643405"/>
              <a:ext cx="109995" cy="177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1665" y="1643405"/>
              <a:ext cx="109995" cy="1777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0870" y="13113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1947" y="14457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4311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1028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29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72355" y="1257681"/>
          <a:ext cx="2769235" cy="98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30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600075" algn="l"/>
                        </a:tabLst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7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3320" y="1662581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30" dirty="0"/>
              <a:t> </a:t>
            </a:r>
            <a:r>
              <a:rPr spc="-50" dirty="0"/>
              <a:t>3:</a:t>
            </a:r>
            <a:r>
              <a:rPr spc="85" dirty="0"/>
              <a:t> </a:t>
            </a:r>
            <a:r>
              <a:rPr dirty="0"/>
              <a:t>Remove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8975" y="776671"/>
            <a:ext cx="386715" cy="513080"/>
            <a:chOff x="1928975" y="776671"/>
            <a:chExt cx="386715" cy="513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8975" y="1111926"/>
              <a:ext cx="109995" cy="177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124" y="1111926"/>
              <a:ext cx="109995" cy="177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44329" y="779846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5406" y="91425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81494" y="898470"/>
            <a:ext cx="2813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7770" y="1267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4352" y="1329924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d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 dirty="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4487" y="1267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51059" y="1329518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a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2686" y="1791185"/>
            <a:ext cx="1651635" cy="0"/>
          </a:xfrm>
          <a:custGeom>
            <a:avLst/>
            <a:gdLst/>
            <a:ahLst/>
            <a:cxnLst/>
            <a:rect l="l" t="t" r="r" b="b"/>
            <a:pathLst>
              <a:path w="1651635">
                <a:moveTo>
                  <a:pt x="0" y="0"/>
                </a:moveTo>
                <a:lnTo>
                  <a:pt x="1651609" y="0"/>
                </a:lnTo>
              </a:path>
            </a:pathLst>
          </a:custGeom>
          <a:ln w="4043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7175" y="2194063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44696" y="2086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0664" y="1791185"/>
            <a:ext cx="558800" cy="987425"/>
          </a:xfrm>
          <a:prstGeom prst="rect">
            <a:avLst/>
          </a:prstGeom>
          <a:ln w="4043">
            <a:solidFill>
              <a:srgbClr val="2237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53035">
              <a:lnSpc>
                <a:spcPct val="100000"/>
              </a:lnSpc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b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158115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07079" y="1786940"/>
            <a:ext cx="763905" cy="991869"/>
            <a:chOff x="2107079" y="1786940"/>
            <a:chExt cx="763905" cy="991869"/>
          </a:xfrm>
        </p:grpSpPr>
        <p:sp>
          <p:nvSpPr>
            <p:cNvPr id="18" name="object 18"/>
            <p:cNvSpPr/>
            <p:nvPr/>
          </p:nvSpPr>
          <p:spPr>
            <a:xfrm>
              <a:off x="2109302" y="1789163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0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540" y="2174878"/>
              <a:ext cx="109995" cy="1777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688" y="2174878"/>
              <a:ext cx="109995" cy="17778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99893" y="1842798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960" y="197720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46385" y="1961422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03334" y="233070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62606" y="2393019"/>
            <a:ext cx="286385" cy="2432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45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17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r>
              <a:rPr sz="700" u="sng" spc="-5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15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60041" y="233070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19313" y="2392511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52686" y="1789163"/>
            <a:ext cx="1651635" cy="991235"/>
            <a:chOff x="1552686" y="1789163"/>
            <a:chExt cx="1651635" cy="991235"/>
          </a:xfrm>
        </p:grpSpPr>
        <p:sp>
          <p:nvSpPr>
            <p:cNvPr id="29" name="object 29"/>
            <p:cNvSpPr/>
            <p:nvPr/>
          </p:nvSpPr>
          <p:spPr>
            <a:xfrm>
              <a:off x="3202274" y="1789163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0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2686" y="2778219"/>
              <a:ext cx="1651635" cy="0"/>
            </a:xfrm>
            <a:custGeom>
              <a:avLst/>
              <a:gdLst/>
              <a:ahLst/>
              <a:cxnLst/>
              <a:rect l="l" t="t" r="r" b="b"/>
              <a:pathLst>
                <a:path w="1651635">
                  <a:moveTo>
                    <a:pt x="0" y="0"/>
                  </a:moveTo>
                  <a:lnTo>
                    <a:pt x="1651609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52332" y="2194063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83" y="63662"/>
            <a:ext cx="1844039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Step</a:t>
            </a:r>
            <a:r>
              <a:rPr sz="1200" spc="-3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9F9F9"/>
                </a:solidFill>
                <a:latin typeface="Trebuchet MS"/>
                <a:cs typeface="Trebuchet MS"/>
              </a:rPr>
              <a:t>3:</a:t>
            </a:r>
            <a:r>
              <a:rPr sz="1200" spc="8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Remove</a:t>
            </a:r>
            <a:r>
              <a:rPr sz="1200" spc="-3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9F9F9"/>
                </a:solidFill>
                <a:latin typeface="Trebuchet MS"/>
                <a:cs typeface="Trebuchet MS"/>
              </a:rPr>
              <a:t>and</a:t>
            </a:r>
            <a:r>
              <a:rPr sz="1200" spc="-2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9F9F9"/>
                </a:solidFill>
                <a:latin typeface="Trebuchet MS"/>
                <a:cs typeface="Trebuchet MS"/>
              </a:rPr>
              <a:t>Merge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041" y="1662581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552" y="155526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36153" y="1308289"/>
            <a:ext cx="955040" cy="885825"/>
            <a:chOff x="1636153" y="1308289"/>
            <a:chExt cx="955040" cy="8858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395" y="1643405"/>
              <a:ext cx="109995" cy="177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6544" y="1643405"/>
              <a:ext cx="109995" cy="1777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35749" y="13113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6826" y="14457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9190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5897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729135" y="1308289"/>
            <a:ext cx="955040" cy="885825"/>
            <a:chOff x="2729135" y="1308289"/>
            <a:chExt cx="955040" cy="8858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3378" y="1643405"/>
              <a:ext cx="109995" cy="1777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526" y="1643405"/>
              <a:ext cx="109995" cy="1777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28731" y="13113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9798" y="14457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32172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8879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29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84498" y="1257681"/>
          <a:ext cx="2744470" cy="98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700" u="sng" spc="17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700" u="sng" spc="-2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spc="305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600075" algn="l"/>
                        </a:tabLst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7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‘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700" u="sng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700" u="sng" spc="500" dirty="0">
                          <a:solidFill>
                            <a:srgbClr val="22373A"/>
                          </a:solidFill>
                          <a:uFill>
                            <a:solidFill>
                              <a:srgbClr val="22373A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600075" algn="l"/>
                        </a:tabLst>
                      </a:pP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7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700" i="1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freq:</a:t>
                      </a:r>
                      <a:r>
                        <a:rPr sz="700" i="1" spc="140" dirty="0">
                          <a:solidFill>
                            <a:srgbClr val="2237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spc="-5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81171" y="1662581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30" dirty="0"/>
              <a:t> </a:t>
            </a:r>
            <a:r>
              <a:rPr spc="-50" dirty="0"/>
              <a:t>3:</a:t>
            </a:r>
            <a:r>
              <a:rPr spc="85" dirty="0"/>
              <a:t> </a:t>
            </a:r>
            <a:r>
              <a:rPr dirty="0"/>
              <a:t>Remove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77144" y="523626"/>
            <a:ext cx="664845" cy="1019175"/>
            <a:chOff x="1777144" y="523626"/>
            <a:chExt cx="664845" cy="1019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504" y="1364989"/>
              <a:ext cx="109995" cy="177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653" y="1364989"/>
              <a:ext cx="109995" cy="1777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7144" y="858881"/>
              <a:ext cx="109995" cy="177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3293" y="858881"/>
              <a:ext cx="118770" cy="1937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2498" y="526801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3575" y="661197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28210" y="645425"/>
            <a:ext cx="28448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95939" y="101469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31878" y="1076880"/>
            <a:ext cx="120014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55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-55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700" spc="-55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5211" y="1201923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293" y="0"/>
                </a:lnTo>
              </a:path>
            </a:pathLst>
          </a:custGeom>
          <a:ln w="4043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1625" y="1186140"/>
            <a:ext cx="2806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70861" y="1032901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437" y="177718"/>
                </a:moveTo>
                <a:lnTo>
                  <a:pt x="349089" y="130473"/>
                </a:lnTo>
                <a:lnTo>
                  <a:pt x="331173" y="88020"/>
                </a:lnTo>
                <a:lnTo>
                  <a:pt x="303385" y="52052"/>
                </a:lnTo>
                <a:lnTo>
                  <a:pt x="267417" y="24263"/>
                </a:lnTo>
                <a:lnTo>
                  <a:pt x="224963" y="6348"/>
                </a:lnTo>
                <a:lnTo>
                  <a:pt x="177718" y="0"/>
                </a:lnTo>
                <a:lnTo>
                  <a:pt x="130473" y="6348"/>
                </a:lnTo>
                <a:lnTo>
                  <a:pt x="88020" y="24263"/>
                </a:lnTo>
                <a:lnTo>
                  <a:pt x="52052" y="52052"/>
                </a:lnTo>
                <a:lnTo>
                  <a:pt x="24263" y="88020"/>
                </a:lnTo>
                <a:lnTo>
                  <a:pt x="6348" y="130473"/>
                </a:lnTo>
                <a:lnTo>
                  <a:pt x="0" y="177718"/>
                </a:lnTo>
                <a:lnTo>
                  <a:pt x="6348" y="224963"/>
                </a:lnTo>
                <a:lnTo>
                  <a:pt x="24263" y="267417"/>
                </a:lnTo>
                <a:lnTo>
                  <a:pt x="52052" y="303385"/>
                </a:lnTo>
                <a:lnTo>
                  <a:pt x="88020" y="331173"/>
                </a:lnTo>
                <a:lnTo>
                  <a:pt x="130473" y="349089"/>
                </a:lnTo>
                <a:lnTo>
                  <a:pt x="177718" y="355437"/>
                </a:lnTo>
                <a:lnTo>
                  <a:pt x="224963" y="349089"/>
                </a:lnTo>
                <a:lnTo>
                  <a:pt x="267417" y="331173"/>
                </a:lnTo>
                <a:lnTo>
                  <a:pt x="303385" y="303385"/>
                </a:lnTo>
                <a:lnTo>
                  <a:pt x="331173" y="267417"/>
                </a:lnTo>
                <a:lnTo>
                  <a:pt x="349089" y="224963"/>
                </a:lnTo>
                <a:lnTo>
                  <a:pt x="355437" y="177718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99228" y="1076880"/>
            <a:ext cx="319405" cy="2095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715"/>
              </a:lnSpc>
              <a:spcBef>
                <a:spcPts val="114"/>
              </a:spcBef>
              <a:tabLst>
                <a:tab pos="306070" algn="l"/>
              </a:tabLst>
            </a:pP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ts val="715"/>
              </a:lnSpc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4292" y="152079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10242" y="1583112"/>
            <a:ext cx="120014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33575" y="1707159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293" y="0"/>
                </a:lnTo>
              </a:path>
            </a:pathLst>
          </a:custGeom>
          <a:ln w="4043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32985" y="1691376"/>
            <a:ext cx="27495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31009" y="152079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77582" y="1582614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27756" y="2039988"/>
            <a:ext cx="1099820" cy="991869"/>
            <a:chOff x="1827756" y="2039988"/>
            <a:chExt cx="1099820" cy="991869"/>
          </a:xfrm>
        </p:grpSpPr>
        <p:sp>
          <p:nvSpPr>
            <p:cNvPr id="24" name="object 24"/>
            <p:cNvSpPr/>
            <p:nvPr/>
          </p:nvSpPr>
          <p:spPr>
            <a:xfrm>
              <a:off x="1832010" y="2044232"/>
              <a:ext cx="1093470" cy="0"/>
            </a:xfrm>
            <a:custGeom>
              <a:avLst/>
              <a:gdLst/>
              <a:ahLst/>
              <a:cxnLst/>
              <a:rect l="l" t="t" r="r" b="b"/>
              <a:pathLst>
                <a:path w="1093470">
                  <a:moveTo>
                    <a:pt x="0" y="0"/>
                  </a:moveTo>
                  <a:lnTo>
                    <a:pt x="1092982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9978" y="2042210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0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226" y="2427935"/>
              <a:ext cx="109995" cy="1777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1375" y="2427935"/>
              <a:ext cx="109995" cy="17778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220579" y="209585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1646" y="223025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46499" y="2447110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67061" y="2214479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24010" y="2583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983292" y="2645934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d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80727" y="25837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40000" y="2645517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a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2010" y="2042210"/>
            <a:ext cx="1093470" cy="991235"/>
            <a:chOff x="1832010" y="2042210"/>
            <a:chExt cx="1093470" cy="991235"/>
          </a:xfrm>
        </p:grpSpPr>
        <p:sp>
          <p:nvSpPr>
            <p:cNvPr id="37" name="object 37"/>
            <p:cNvSpPr/>
            <p:nvPr/>
          </p:nvSpPr>
          <p:spPr>
            <a:xfrm>
              <a:off x="2922961" y="2042210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0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2010" y="3031266"/>
              <a:ext cx="1093470" cy="0"/>
            </a:xfrm>
            <a:custGeom>
              <a:avLst/>
              <a:gdLst/>
              <a:ahLst/>
              <a:cxnLst/>
              <a:rect l="l" t="t" r="r" b="b"/>
              <a:pathLst>
                <a:path w="1093470">
                  <a:moveTo>
                    <a:pt x="0" y="0"/>
                  </a:moveTo>
                  <a:lnTo>
                    <a:pt x="1092982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973019" y="2447110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30" dirty="0"/>
              <a:t> </a:t>
            </a:r>
            <a:r>
              <a:rPr spc="-50" dirty="0"/>
              <a:t>3:</a:t>
            </a:r>
            <a:r>
              <a:rPr spc="85" dirty="0"/>
              <a:t> </a:t>
            </a:r>
            <a:r>
              <a:rPr dirty="0"/>
              <a:t>Remove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11791" y="1002413"/>
            <a:ext cx="2496185" cy="1497965"/>
            <a:chOff x="1111791" y="1002413"/>
            <a:chExt cx="2496185" cy="1497965"/>
          </a:xfrm>
        </p:grpSpPr>
        <p:sp>
          <p:nvSpPr>
            <p:cNvPr id="4" name="object 4"/>
            <p:cNvSpPr/>
            <p:nvPr/>
          </p:nvSpPr>
          <p:spPr>
            <a:xfrm>
              <a:off x="1116035" y="1006657"/>
              <a:ext cx="2489835" cy="0"/>
            </a:xfrm>
            <a:custGeom>
              <a:avLst/>
              <a:gdLst/>
              <a:ahLst/>
              <a:cxnLst/>
              <a:rect l="l" t="t" r="r" b="b"/>
              <a:pathLst>
                <a:path w="2489835">
                  <a:moveTo>
                    <a:pt x="0" y="0"/>
                  </a:moveTo>
                  <a:lnTo>
                    <a:pt x="2489616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4013" y="1004636"/>
              <a:ext cx="0" cy="1493520"/>
            </a:xfrm>
            <a:custGeom>
              <a:avLst/>
              <a:gdLst/>
              <a:ahLst/>
              <a:cxnLst/>
              <a:rect l="l" t="t" r="r" b="b"/>
              <a:pathLst>
                <a:path h="1493520">
                  <a:moveTo>
                    <a:pt x="0" y="14931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9251" y="1643405"/>
              <a:ext cx="109995" cy="177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399" y="1643405"/>
              <a:ext cx="109995" cy="1777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04604" y="13113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5671" y="14457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0524" y="1662581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096" y="1429950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8035" y="17992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7317" y="1861404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d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4752" y="17992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4024" y="1860988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a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4763" y="1002413"/>
            <a:ext cx="1042035" cy="1497965"/>
            <a:chOff x="2204763" y="1002413"/>
            <a:chExt cx="1042035" cy="1497965"/>
          </a:xfrm>
        </p:grpSpPr>
        <p:sp>
          <p:nvSpPr>
            <p:cNvPr id="17" name="object 17"/>
            <p:cNvSpPr/>
            <p:nvPr/>
          </p:nvSpPr>
          <p:spPr>
            <a:xfrm>
              <a:off x="2206985" y="1004636"/>
              <a:ext cx="0" cy="1493520"/>
            </a:xfrm>
            <a:custGeom>
              <a:avLst/>
              <a:gdLst/>
              <a:ahLst/>
              <a:cxnLst/>
              <a:rect l="l" t="t" r="r" b="b"/>
              <a:pathLst>
                <a:path h="1493520">
                  <a:moveTo>
                    <a:pt x="0" y="14931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582" y="1896459"/>
              <a:ext cx="109995" cy="1777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731" y="1896459"/>
              <a:ext cx="109995" cy="1777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223" y="1390350"/>
              <a:ext cx="109995" cy="1777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8371" y="1390350"/>
              <a:ext cx="118770" cy="1937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97576" y="105827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38653" y="1192677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44068" y="1176895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1017" y="15461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60300" y="1608349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b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872765" y="1561205"/>
            <a:ext cx="361950" cy="361950"/>
            <a:chOff x="2872765" y="1561205"/>
            <a:chExt cx="361950" cy="361950"/>
          </a:xfrm>
        </p:grpSpPr>
        <p:sp>
          <p:nvSpPr>
            <p:cNvPr id="28" name="object 28"/>
            <p:cNvSpPr/>
            <p:nvPr/>
          </p:nvSpPr>
          <p:spPr>
            <a:xfrm>
              <a:off x="2875940" y="156438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17007" y="1698777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22432" y="1682995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79371" y="20522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38653" y="2114591"/>
            <a:ext cx="286385" cy="2432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45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17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r>
              <a:rPr sz="700" u="sng" spc="-5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15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36088" y="20522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95360" y="2114083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16035" y="1004636"/>
            <a:ext cx="2489835" cy="1497330"/>
            <a:chOff x="1116035" y="1004636"/>
            <a:chExt cx="2489835" cy="1497330"/>
          </a:xfrm>
        </p:grpSpPr>
        <p:sp>
          <p:nvSpPr>
            <p:cNvPr id="36" name="object 36"/>
            <p:cNvSpPr/>
            <p:nvPr/>
          </p:nvSpPr>
          <p:spPr>
            <a:xfrm>
              <a:off x="3603630" y="1004636"/>
              <a:ext cx="0" cy="1493520"/>
            </a:xfrm>
            <a:custGeom>
              <a:avLst/>
              <a:gdLst/>
              <a:ahLst/>
              <a:cxnLst/>
              <a:rect l="l" t="t" r="r" b="b"/>
              <a:pathLst>
                <a:path h="1493520">
                  <a:moveTo>
                    <a:pt x="0" y="1493133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6035" y="2499791"/>
              <a:ext cx="2489835" cy="0"/>
            </a:xfrm>
            <a:custGeom>
              <a:avLst/>
              <a:gdLst/>
              <a:ahLst/>
              <a:cxnLst/>
              <a:rect l="l" t="t" r="r" b="b"/>
              <a:pathLst>
                <a:path w="2489835">
                  <a:moveTo>
                    <a:pt x="0" y="0"/>
                  </a:moveTo>
                  <a:lnTo>
                    <a:pt x="2489616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53678" y="1662581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30" dirty="0"/>
              <a:t> </a:t>
            </a:r>
            <a:r>
              <a:rPr spc="-50" dirty="0"/>
              <a:t>3:</a:t>
            </a:r>
            <a:r>
              <a:rPr spc="85" dirty="0"/>
              <a:t> </a:t>
            </a:r>
            <a:r>
              <a:rPr dirty="0"/>
              <a:t>Remove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4513" y="694253"/>
            <a:ext cx="1879600" cy="1525270"/>
            <a:chOff x="1144513" y="694253"/>
            <a:chExt cx="1879600" cy="1525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13" y="1535616"/>
              <a:ext cx="109995" cy="177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0662" y="1535616"/>
              <a:ext cx="109995" cy="177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1970" y="990867"/>
              <a:ext cx="324485" cy="270510"/>
            </a:xfrm>
            <a:custGeom>
              <a:avLst/>
              <a:gdLst/>
              <a:ahLst/>
              <a:cxnLst/>
              <a:rect l="l" t="t" r="r" b="b"/>
              <a:pathLst>
                <a:path w="324485" h="270509">
                  <a:moveTo>
                    <a:pt x="324081" y="0"/>
                  </a:moveTo>
                  <a:lnTo>
                    <a:pt x="0" y="270067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8938" y="1234653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8639" y="32346"/>
                  </a:moveTo>
                  <a:lnTo>
                    <a:pt x="22150" y="29376"/>
                  </a:lnTo>
                  <a:lnTo>
                    <a:pt x="13498" y="28050"/>
                  </a:lnTo>
                  <a:lnTo>
                    <a:pt x="5256" y="27986"/>
                  </a:lnTo>
                  <a:lnTo>
                    <a:pt x="0" y="28808"/>
                  </a:lnTo>
                  <a:lnTo>
                    <a:pt x="1755" y="23785"/>
                  </a:lnTo>
                  <a:lnTo>
                    <a:pt x="3179" y="15667"/>
                  </a:lnTo>
                  <a:lnTo>
                    <a:pt x="3435" y="6917"/>
                  </a:lnTo>
                  <a:lnTo>
                    <a:pt x="1684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3780" y="990867"/>
              <a:ext cx="324485" cy="270510"/>
            </a:xfrm>
            <a:custGeom>
              <a:avLst/>
              <a:gdLst/>
              <a:ahLst/>
              <a:cxnLst/>
              <a:rect l="l" t="t" r="r" b="b"/>
              <a:pathLst>
                <a:path w="324485" h="270509">
                  <a:moveTo>
                    <a:pt x="0" y="0"/>
                  </a:moveTo>
                  <a:lnTo>
                    <a:pt x="324081" y="270067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2254" y="1234653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6954" y="0"/>
                  </a:moveTo>
                  <a:lnTo>
                    <a:pt x="25204" y="6917"/>
                  </a:lnTo>
                  <a:lnTo>
                    <a:pt x="25459" y="15667"/>
                  </a:lnTo>
                  <a:lnTo>
                    <a:pt x="26883" y="23785"/>
                  </a:lnTo>
                  <a:lnTo>
                    <a:pt x="28639" y="28808"/>
                  </a:lnTo>
                  <a:lnTo>
                    <a:pt x="23382" y="27986"/>
                  </a:lnTo>
                  <a:lnTo>
                    <a:pt x="15141" y="28050"/>
                  </a:lnTo>
                  <a:lnTo>
                    <a:pt x="6488" y="29376"/>
                  </a:lnTo>
                  <a:lnTo>
                    <a:pt x="0" y="32346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7197" y="697428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8264" y="83182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74" y="1535616"/>
              <a:ext cx="109995" cy="1777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5322" y="1535616"/>
              <a:ext cx="118770" cy="1937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7533" y="2041725"/>
              <a:ext cx="109995" cy="1777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3682" y="2041725"/>
              <a:ext cx="109995" cy="17778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06587" y="816052"/>
            <a:ext cx="27686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7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6698" y="1200353"/>
            <a:ext cx="361950" cy="361950"/>
            <a:chOff x="1156698" y="1200353"/>
            <a:chExt cx="361950" cy="361950"/>
          </a:xfrm>
        </p:grpSpPr>
        <p:sp>
          <p:nvSpPr>
            <p:cNvPr id="18" name="object 18"/>
            <p:cNvSpPr/>
            <p:nvPr/>
          </p:nvSpPr>
          <p:spPr>
            <a:xfrm>
              <a:off x="1159873" y="1203528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0939" y="133792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4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97038" y="1322152"/>
            <a:ext cx="2813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3314" y="169142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9886" y="1753607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d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20021" y="169142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66603" y="1753190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a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71346" y="1200353"/>
            <a:ext cx="361950" cy="361950"/>
            <a:chOff x="2371346" y="1200353"/>
            <a:chExt cx="361950" cy="361950"/>
          </a:xfrm>
        </p:grpSpPr>
        <p:sp>
          <p:nvSpPr>
            <p:cNvPr id="26" name="object 26"/>
            <p:cNvSpPr/>
            <p:nvPr/>
          </p:nvSpPr>
          <p:spPr>
            <a:xfrm>
              <a:off x="2374521" y="1203528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5588" y="133792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410223" y="1322152"/>
            <a:ext cx="28448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77952" y="169142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13902" y="1753607"/>
            <a:ext cx="120014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55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-55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700" spc="-55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37234" y="1878650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293" y="0"/>
                </a:lnTo>
              </a:path>
            </a:pathLst>
          </a:custGeom>
          <a:ln w="4043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33638" y="1862867"/>
            <a:ext cx="2806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52875" y="1709628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437" y="177718"/>
                </a:moveTo>
                <a:lnTo>
                  <a:pt x="349089" y="130473"/>
                </a:lnTo>
                <a:lnTo>
                  <a:pt x="331173" y="88020"/>
                </a:lnTo>
                <a:lnTo>
                  <a:pt x="303385" y="52052"/>
                </a:lnTo>
                <a:lnTo>
                  <a:pt x="267417" y="24263"/>
                </a:lnTo>
                <a:lnTo>
                  <a:pt x="224963" y="6348"/>
                </a:lnTo>
                <a:lnTo>
                  <a:pt x="177718" y="0"/>
                </a:lnTo>
                <a:lnTo>
                  <a:pt x="130473" y="6348"/>
                </a:lnTo>
                <a:lnTo>
                  <a:pt x="88020" y="24263"/>
                </a:lnTo>
                <a:lnTo>
                  <a:pt x="52052" y="52052"/>
                </a:lnTo>
                <a:lnTo>
                  <a:pt x="24263" y="88020"/>
                </a:lnTo>
                <a:lnTo>
                  <a:pt x="6348" y="130473"/>
                </a:lnTo>
                <a:lnTo>
                  <a:pt x="0" y="177718"/>
                </a:lnTo>
                <a:lnTo>
                  <a:pt x="6348" y="224963"/>
                </a:lnTo>
                <a:lnTo>
                  <a:pt x="24263" y="267417"/>
                </a:lnTo>
                <a:lnTo>
                  <a:pt x="52052" y="303385"/>
                </a:lnTo>
                <a:lnTo>
                  <a:pt x="88020" y="331173"/>
                </a:lnTo>
                <a:lnTo>
                  <a:pt x="130473" y="349089"/>
                </a:lnTo>
                <a:lnTo>
                  <a:pt x="177718" y="355437"/>
                </a:lnTo>
                <a:lnTo>
                  <a:pt x="224963" y="349089"/>
                </a:lnTo>
                <a:lnTo>
                  <a:pt x="267417" y="331173"/>
                </a:lnTo>
                <a:lnTo>
                  <a:pt x="303385" y="303385"/>
                </a:lnTo>
                <a:lnTo>
                  <a:pt x="331173" y="267417"/>
                </a:lnTo>
                <a:lnTo>
                  <a:pt x="349089" y="224963"/>
                </a:lnTo>
                <a:lnTo>
                  <a:pt x="355437" y="177718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81241" y="1753607"/>
            <a:ext cx="319405" cy="2095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715"/>
              </a:lnSpc>
              <a:spcBef>
                <a:spcPts val="114"/>
              </a:spcBef>
              <a:tabLst>
                <a:tab pos="306070" algn="l"/>
              </a:tabLst>
            </a:pP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ts val="715"/>
              </a:lnSpc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56315" y="219752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92255" y="2259839"/>
            <a:ext cx="120014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15588" y="2383886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293" y="0"/>
                </a:lnTo>
              </a:path>
            </a:pathLst>
          </a:custGeom>
          <a:ln w="4043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15009" y="2368104"/>
            <a:ext cx="27495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13022" y="2197522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59605" y="2259341"/>
            <a:ext cx="2990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325819" y="2718940"/>
            <a:ext cx="130175" cy="144145"/>
            <a:chOff x="2325819" y="2718940"/>
            <a:chExt cx="130175" cy="144145"/>
          </a:xfrm>
        </p:grpSpPr>
        <p:sp>
          <p:nvSpPr>
            <p:cNvPr id="42" name="object 42"/>
            <p:cNvSpPr/>
            <p:nvPr/>
          </p:nvSpPr>
          <p:spPr>
            <a:xfrm>
              <a:off x="2329863" y="2720962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30">
                  <a:moveTo>
                    <a:pt x="0" y="0"/>
                  </a:moveTo>
                  <a:lnTo>
                    <a:pt x="125516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27841" y="271894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679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53347" y="271894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679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29863" y="2860642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30">
                  <a:moveTo>
                    <a:pt x="0" y="0"/>
                  </a:moveTo>
                  <a:lnTo>
                    <a:pt x="125516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944352" y="2702789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03406" y="2702789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30" dirty="0"/>
              <a:t> </a:t>
            </a:r>
            <a:r>
              <a:rPr spc="-50" dirty="0"/>
              <a:t>3:</a:t>
            </a:r>
            <a:r>
              <a:rPr spc="85" dirty="0"/>
              <a:t> </a:t>
            </a:r>
            <a:r>
              <a:rPr dirty="0"/>
              <a:t>Remove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3891" y="749358"/>
            <a:ext cx="2640330" cy="2004060"/>
            <a:chOff x="1053891" y="749358"/>
            <a:chExt cx="2640330" cy="2004060"/>
          </a:xfrm>
        </p:grpSpPr>
        <p:sp>
          <p:nvSpPr>
            <p:cNvPr id="4" name="object 4"/>
            <p:cNvSpPr/>
            <p:nvPr/>
          </p:nvSpPr>
          <p:spPr>
            <a:xfrm>
              <a:off x="1058136" y="753602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2633654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114" y="751580"/>
              <a:ext cx="0" cy="1999614"/>
            </a:xfrm>
            <a:custGeom>
              <a:avLst/>
              <a:gdLst/>
              <a:ahLst/>
              <a:cxnLst/>
              <a:rect l="l" t="t" r="r" b="b"/>
              <a:pathLst>
                <a:path h="1999614">
                  <a:moveTo>
                    <a:pt x="0" y="1999234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345" y="1643414"/>
              <a:ext cx="109995" cy="177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494" y="1643414"/>
              <a:ext cx="109995" cy="1777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4365" y="2149523"/>
              <a:ext cx="109995" cy="177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514" y="2149523"/>
              <a:ext cx="109995" cy="1777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6006" y="1643414"/>
              <a:ext cx="109995" cy="1777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2154" y="1643414"/>
              <a:ext cx="118770" cy="1937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68802" y="1098664"/>
              <a:ext cx="324485" cy="270510"/>
            </a:xfrm>
            <a:custGeom>
              <a:avLst/>
              <a:gdLst/>
              <a:ahLst/>
              <a:cxnLst/>
              <a:rect l="l" t="t" r="r" b="b"/>
              <a:pathLst>
                <a:path w="324485" h="270509">
                  <a:moveTo>
                    <a:pt x="324081" y="0"/>
                  </a:moveTo>
                  <a:lnTo>
                    <a:pt x="0" y="270067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5770" y="134245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8639" y="32346"/>
                  </a:moveTo>
                  <a:lnTo>
                    <a:pt x="22150" y="29376"/>
                  </a:lnTo>
                  <a:lnTo>
                    <a:pt x="13498" y="28050"/>
                  </a:lnTo>
                  <a:lnTo>
                    <a:pt x="5256" y="27986"/>
                  </a:lnTo>
                  <a:lnTo>
                    <a:pt x="0" y="28808"/>
                  </a:lnTo>
                  <a:lnTo>
                    <a:pt x="1755" y="23785"/>
                  </a:lnTo>
                  <a:lnTo>
                    <a:pt x="3179" y="15667"/>
                  </a:lnTo>
                  <a:lnTo>
                    <a:pt x="3435" y="6917"/>
                  </a:lnTo>
                  <a:lnTo>
                    <a:pt x="1684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0612" y="1098664"/>
              <a:ext cx="324485" cy="270510"/>
            </a:xfrm>
            <a:custGeom>
              <a:avLst/>
              <a:gdLst/>
              <a:ahLst/>
              <a:cxnLst/>
              <a:rect l="l" t="t" r="r" b="b"/>
              <a:pathLst>
                <a:path w="324485" h="270509">
                  <a:moveTo>
                    <a:pt x="0" y="0"/>
                  </a:moveTo>
                  <a:lnTo>
                    <a:pt x="324081" y="270067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9086" y="134245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6954" y="0"/>
                  </a:moveTo>
                  <a:lnTo>
                    <a:pt x="25204" y="6917"/>
                  </a:lnTo>
                  <a:lnTo>
                    <a:pt x="25459" y="15667"/>
                  </a:lnTo>
                  <a:lnTo>
                    <a:pt x="26883" y="23785"/>
                  </a:lnTo>
                  <a:lnTo>
                    <a:pt x="28639" y="28808"/>
                  </a:lnTo>
                  <a:lnTo>
                    <a:pt x="23382" y="27986"/>
                  </a:lnTo>
                  <a:lnTo>
                    <a:pt x="15141" y="28050"/>
                  </a:lnTo>
                  <a:lnTo>
                    <a:pt x="6488" y="29376"/>
                  </a:lnTo>
                  <a:lnTo>
                    <a:pt x="0" y="32346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54029" y="8052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5096" y="9396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625" y="1662581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0521" y="923850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7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43530" y="1308150"/>
            <a:ext cx="361950" cy="361950"/>
            <a:chOff x="1443530" y="1308150"/>
            <a:chExt cx="361950" cy="361950"/>
          </a:xfrm>
        </p:grpSpPr>
        <p:sp>
          <p:nvSpPr>
            <p:cNvPr id="21" name="object 21"/>
            <p:cNvSpPr/>
            <p:nvPr/>
          </p:nvSpPr>
          <p:spPr>
            <a:xfrm>
              <a:off x="1446705" y="13113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7772" y="14457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93197" y="1429950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0146" y="17992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9418" y="1861404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d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06853" y="17992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66135" y="1860988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a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58178" y="1308150"/>
            <a:ext cx="361950" cy="361950"/>
            <a:chOff x="2658178" y="1308150"/>
            <a:chExt cx="361950" cy="361950"/>
          </a:xfrm>
        </p:grpSpPr>
        <p:sp>
          <p:nvSpPr>
            <p:cNvPr id="29" name="object 29"/>
            <p:cNvSpPr/>
            <p:nvPr/>
          </p:nvSpPr>
          <p:spPr>
            <a:xfrm>
              <a:off x="2661353" y="131132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02420" y="144572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7835" y="1429950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61609" y="1796045"/>
            <a:ext cx="398780" cy="398780"/>
            <a:chOff x="2361609" y="1796045"/>
            <a:chExt cx="398780" cy="398780"/>
          </a:xfrm>
        </p:grpSpPr>
        <p:sp>
          <p:nvSpPr>
            <p:cNvPr id="33" name="object 33"/>
            <p:cNvSpPr/>
            <p:nvPr/>
          </p:nvSpPr>
          <p:spPr>
            <a:xfrm>
              <a:off x="2364784" y="17992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24066" y="1986447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429482" y="1861404"/>
            <a:ext cx="275590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-25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39707" y="181742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437" y="177718"/>
                </a:moveTo>
                <a:lnTo>
                  <a:pt x="349089" y="130473"/>
                </a:lnTo>
                <a:lnTo>
                  <a:pt x="331173" y="88020"/>
                </a:lnTo>
                <a:lnTo>
                  <a:pt x="303385" y="52052"/>
                </a:lnTo>
                <a:lnTo>
                  <a:pt x="267417" y="24263"/>
                </a:lnTo>
                <a:lnTo>
                  <a:pt x="224963" y="6348"/>
                </a:lnTo>
                <a:lnTo>
                  <a:pt x="177718" y="0"/>
                </a:lnTo>
                <a:lnTo>
                  <a:pt x="130473" y="6348"/>
                </a:lnTo>
                <a:lnTo>
                  <a:pt x="88020" y="24263"/>
                </a:lnTo>
                <a:lnTo>
                  <a:pt x="52052" y="52052"/>
                </a:lnTo>
                <a:lnTo>
                  <a:pt x="24263" y="88020"/>
                </a:lnTo>
                <a:lnTo>
                  <a:pt x="6348" y="130473"/>
                </a:lnTo>
                <a:lnTo>
                  <a:pt x="0" y="177718"/>
                </a:lnTo>
                <a:lnTo>
                  <a:pt x="6348" y="224963"/>
                </a:lnTo>
                <a:lnTo>
                  <a:pt x="24263" y="267417"/>
                </a:lnTo>
                <a:lnTo>
                  <a:pt x="52052" y="303385"/>
                </a:lnTo>
                <a:lnTo>
                  <a:pt x="88020" y="331173"/>
                </a:lnTo>
                <a:lnTo>
                  <a:pt x="130473" y="349089"/>
                </a:lnTo>
                <a:lnTo>
                  <a:pt x="177718" y="355437"/>
                </a:lnTo>
                <a:lnTo>
                  <a:pt x="224963" y="349089"/>
                </a:lnTo>
                <a:lnTo>
                  <a:pt x="267417" y="331173"/>
                </a:lnTo>
                <a:lnTo>
                  <a:pt x="303385" y="303385"/>
                </a:lnTo>
                <a:lnTo>
                  <a:pt x="331173" y="267417"/>
                </a:lnTo>
                <a:lnTo>
                  <a:pt x="349089" y="224963"/>
                </a:lnTo>
                <a:lnTo>
                  <a:pt x="355437" y="177718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80773" y="1861404"/>
            <a:ext cx="306705" cy="2095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715"/>
              </a:lnSpc>
              <a:spcBef>
                <a:spcPts val="114"/>
              </a:spcBef>
              <a:tabLst>
                <a:tab pos="293370" algn="l"/>
              </a:tabLst>
            </a:pP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5080">
              <a:lnSpc>
                <a:spcPts val="715"/>
              </a:lnSpc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639972" y="2302145"/>
            <a:ext cx="398780" cy="398780"/>
            <a:chOff x="2639972" y="2302145"/>
            <a:chExt cx="398780" cy="398780"/>
          </a:xfrm>
        </p:grpSpPr>
        <p:sp>
          <p:nvSpPr>
            <p:cNvPr id="39" name="object 39"/>
            <p:cNvSpPr/>
            <p:nvPr/>
          </p:nvSpPr>
          <p:spPr>
            <a:xfrm>
              <a:off x="2643147" y="23053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02420" y="249168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707835" y="2367636"/>
            <a:ext cx="275590" cy="2432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99855" y="23053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259127" y="2367139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58136" y="751580"/>
            <a:ext cx="2633980" cy="2003425"/>
            <a:chOff x="1058136" y="751580"/>
            <a:chExt cx="2633980" cy="2003425"/>
          </a:xfrm>
        </p:grpSpPr>
        <p:sp>
          <p:nvSpPr>
            <p:cNvPr id="45" name="object 45"/>
            <p:cNvSpPr/>
            <p:nvPr/>
          </p:nvSpPr>
          <p:spPr>
            <a:xfrm>
              <a:off x="3689769" y="751580"/>
              <a:ext cx="0" cy="1999614"/>
            </a:xfrm>
            <a:custGeom>
              <a:avLst/>
              <a:gdLst/>
              <a:ahLst/>
              <a:cxnLst/>
              <a:rect l="l" t="t" r="r" b="b"/>
              <a:pathLst>
                <a:path h="1999614">
                  <a:moveTo>
                    <a:pt x="0" y="1999234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8136" y="2752836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2633654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739817" y="1662581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30" dirty="0"/>
              <a:t> </a:t>
            </a:r>
            <a:r>
              <a:rPr spc="-50" dirty="0"/>
              <a:t>3:</a:t>
            </a:r>
            <a:r>
              <a:rPr spc="85" dirty="0"/>
              <a:t> </a:t>
            </a:r>
            <a:r>
              <a:rPr dirty="0"/>
              <a:t>Remove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3891" y="841852"/>
            <a:ext cx="2640330" cy="2004060"/>
            <a:chOff x="1053891" y="841852"/>
            <a:chExt cx="2640330" cy="2004060"/>
          </a:xfrm>
        </p:grpSpPr>
        <p:sp>
          <p:nvSpPr>
            <p:cNvPr id="4" name="object 4"/>
            <p:cNvSpPr/>
            <p:nvPr/>
          </p:nvSpPr>
          <p:spPr>
            <a:xfrm>
              <a:off x="1058136" y="846096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2633654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114" y="844075"/>
              <a:ext cx="0" cy="1999614"/>
            </a:xfrm>
            <a:custGeom>
              <a:avLst/>
              <a:gdLst/>
              <a:ahLst/>
              <a:cxnLst/>
              <a:rect l="l" t="t" r="r" b="b"/>
              <a:pathLst>
                <a:path h="1999614">
                  <a:moveTo>
                    <a:pt x="0" y="1999234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345" y="1735898"/>
              <a:ext cx="109995" cy="177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494" y="1735898"/>
              <a:ext cx="109995" cy="1777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365" y="2242006"/>
              <a:ext cx="109995" cy="177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514" y="2242006"/>
              <a:ext cx="109995" cy="1777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6006" y="1735898"/>
              <a:ext cx="109995" cy="1777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2154" y="1735898"/>
              <a:ext cx="118770" cy="1937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68802" y="1191148"/>
              <a:ext cx="324485" cy="270510"/>
            </a:xfrm>
            <a:custGeom>
              <a:avLst/>
              <a:gdLst/>
              <a:ahLst/>
              <a:cxnLst/>
              <a:rect l="l" t="t" r="r" b="b"/>
              <a:pathLst>
                <a:path w="324485" h="270509">
                  <a:moveTo>
                    <a:pt x="324081" y="0"/>
                  </a:moveTo>
                  <a:lnTo>
                    <a:pt x="0" y="270067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5770" y="143493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8639" y="32346"/>
                  </a:moveTo>
                  <a:lnTo>
                    <a:pt x="22150" y="29376"/>
                  </a:lnTo>
                  <a:lnTo>
                    <a:pt x="13498" y="28050"/>
                  </a:lnTo>
                  <a:lnTo>
                    <a:pt x="5256" y="27986"/>
                  </a:lnTo>
                  <a:lnTo>
                    <a:pt x="0" y="28808"/>
                  </a:lnTo>
                  <a:lnTo>
                    <a:pt x="1755" y="23785"/>
                  </a:lnTo>
                  <a:lnTo>
                    <a:pt x="3179" y="15667"/>
                  </a:lnTo>
                  <a:lnTo>
                    <a:pt x="3435" y="6917"/>
                  </a:lnTo>
                  <a:lnTo>
                    <a:pt x="1684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0612" y="1191148"/>
              <a:ext cx="324485" cy="270510"/>
            </a:xfrm>
            <a:custGeom>
              <a:avLst/>
              <a:gdLst/>
              <a:ahLst/>
              <a:cxnLst/>
              <a:rect l="l" t="t" r="r" b="b"/>
              <a:pathLst>
                <a:path w="324485" h="270509">
                  <a:moveTo>
                    <a:pt x="0" y="0"/>
                  </a:moveTo>
                  <a:lnTo>
                    <a:pt x="324081" y="270067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9086" y="143493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6954" y="0"/>
                  </a:moveTo>
                  <a:lnTo>
                    <a:pt x="25204" y="6917"/>
                  </a:lnTo>
                  <a:lnTo>
                    <a:pt x="25459" y="15667"/>
                  </a:lnTo>
                  <a:lnTo>
                    <a:pt x="26883" y="23785"/>
                  </a:lnTo>
                  <a:lnTo>
                    <a:pt x="28639" y="28808"/>
                  </a:lnTo>
                  <a:lnTo>
                    <a:pt x="23382" y="27986"/>
                  </a:lnTo>
                  <a:lnTo>
                    <a:pt x="15141" y="28050"/>
                  </a:lnTo>
                  <a:lnTo>
                    <a:pt x="6488" y="29376"/>
                  </a:lnTo>
                  <a:lnTo>
                    <a:pt x="0" y="32346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54029" y="897709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5096" y="1032116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625" y="1755075"/>
            <a:ext cx="33401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 err="1">
                <a:solidFill>
                  <a:srgbClr val="22373A"/>
                </a:solidFill>
                <a:latin typeface="Trebuchet MS"/>
                <a:cs typeface="Trebuchet MS"/>
              </a:rPr>
              <a:t>pq</a:t>
            </a:r>
            <a:r>
              <a:rPr sz="8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0521" y="1016333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7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43530" y="1400645"/>
            <a:ext cx="361950" cy="361950"/>
            <a:chOff x="1443530" y="1400645"/>
            <a:chExt cx="361950" cy="361950"/>
          </a:xfrm>
        </p:grpSpPr>
        <p:sp>
          <p:nvSpPr>
            <p:cNvPr id="21" name="object 21"/>
            <p:cNvSpPr/>
            <p:nvPr/>
          </p:nvSpPr>
          <p:spPr>
            <a:xfrm>
              <a:off x="1446705" y="140382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7772" y="1538216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93197" y="1522444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0146" y="1891714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9418" y="1953888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d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06853" y="1891714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66135" y="1953482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a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58178" y="1400645"/>
            <a:ext cx="361950" cy="361950"/>
            <a:chOff x="2658178" y="1400645"/>
            <a:chExt cx="361950" cy="361950"/>
          </a:xfrm>
        </p:grpSpPr>
        <p:sp>
          <p:nvSpPr>
            <p:cNvPr id="29" name="object 29"/>
            <p:cNvSpPr/>
            <p:nvPr/>
          </p:nvSpPr>
          <p:spPr>
            <a:xfrm>
              <a:off x="2661353" y="140382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355437" y="177718"/>
                  </a:moveTo>
                  <a:lnTo>
                    <a:pt x="349089" y="130473"/>
                  </a:lnTo>
                  <a:lnTo>
                    <a:pt x="331173" y="88020"/>
                  </a:lnTo>
                  <a:lnTo>
                    <a:pt x="303385" y="52052"/>
                  </a:lnTo>
                  <a:lnTo>
                    <a:pt x="267417" y="24263"/>
                  </a:lnTo>
                  <a:lnTo>
                    <a:pt x="224963" y="6348"/>
                  </a:lnTo>
                  <a:lnTo>
                    <a:pt x="177718" y="0"/>
                  </a:lnTo>
                  <a:lnTo>
                    <a:pt x="130473" y="6348"/>
                  </a:lnTo>
                  <a:lnTo>
                    <a:pt x="88020" y="24263"/>
                  </a:lnTo>
                  <a:lnTo>
                    <a:pt x="52052" y="52052"/>
                  </a:lnTo>
                  <a:lnTo>
                    <a:pt x="24263" y="88020"/>
                  </a:lnTo>
                  <a:lnTo>
                    <a:pt x="6348" y="130473"/>
                  </a:lnTo>
                  <a:lnTo>
                    <a:pt x="0" y="177718"/>
                  </a:lnTo>
                  <a:lnTo>
                    <a:pt x="6348" y="224963"/>
                  </a:lnTo>
                  <a:lnTo>
                    <a:pt x="24263" y="267417"/>
                  </a:lnTo>
                  <a:lnTo>
                    <a:pt x="52052" y="303385"/>
                  </a:lnTo>
                  <a:lnTo>
                    <a:pt x="88020" y="331173"/>
                  </a:lnTo>
                  <a:lnTo>
                    <a:pt x="130473" y="349089"/>
                  </a:lnTo>
                  <a:lnTo>
                    <a:pt x="177718" y="355437"/>
                  </a:lnTo>
                  <a:lnTo>
                    <a:pt x="224963" y="349089"/>
                  </a:lnTo>
                  <a:lnTo>
                    <a:pt x="267417" y="331173"/>
                  </a:lnTo>
                  <a:lnTo>
                    <a:pt x="303385" y="303385"/>
                  </a:lnTo>
                  <a:lnTo>
                    <a:pt x="331173" y="267417"/>
                  </a:lnTo>
                  <a:lnTo>
                    <a:pt x="349089" y="224963"/>
                  </a:lnTo>
                  <a:lnTo>
                    <a:pt x="355437" y="177718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02420" y="1538216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7835" y="1522444"/>
            <a:ext cx="27559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61609" y="1888539"/>
            <a:ext cx="398780" cy="398780"/>
            <a:chOff x="2361609" y="1888539"/>
            <a:chExt cx="398780" cy="398780"/>
          </a:xfrm>
        </p:grpSpPr>
        <p:sp>
          <p:nvSpPr>
            <p:cNvPr id="33" name="object 33"/>
            <p:cNvSpPr/>
            <p:nvPr/>
          </p:nvSpPr>
          <p:spPr>
            <a:xfrm>
              <a:off x="2364784" y="1891714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24066" y="2078941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429482" y="1953888"/>
            <a:ext cx="275590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-25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39707" y="190992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437" y="177718"/>
                </a:moveTo>
                <a:lnTo>
                  <a:pt x="349089" y="130473"/>
                </a:lnTo>
                <a:lnTo>
                  <a:pt x="331173" y="88020"/>
                </a:lnTo>
                <a:lnTo>
                  <a:pt x="303385" y="52052"/>
                </a:lnTo>
                <a:lnTo>
                  <a:pt x="267417" y="24263"/>
                </a:lnTo>
                <a:lnTo>
                  <a:pt x="224963" y="6348"/>
                </a:lnTo>
                <a:lnTo>
                  <a:pt x="177718" y="0"/>
                </a:lnTo>
                <a:lnTo>
                  <a:pt x="130473" y="6348"/>
                </a:lnTo>
                <a:lnTo>
                  <a:pt x="88020" y="24263"/>
                </a:lnTo>
                <a:lnTo>
                  <a:pt x="52052" y="52052"/>
                </a:lnTo>
                <a:lnTo>
                  <a:pt x="24263" y="88020"/>
                </a:lnTo>
                <a:lnTo>
                  <a:pt x="6348" y="130473"/>
                </a:lnTo>
                <a:lnTo>
                  <a:pt x="0" y="177718"/>
                </a:lnTo>
                <a:lnTo>
                  <a:pt x="6348" y="224963"/>
                </a:lnTo>
                <a:lnTo>
                  <a:pt x="24263" y="267417"/>
                </a:lnTo>
                <a:lnTo>
                  <a:pt x="52052" y="303385"/>
                </a:lnTo>
                <a:lnTo>
                  <a:pt x="88020" y="331173"/>
                </a:lnTo>
                <a:lnTo>
                  <a:pt x="130473" y="349089"/>
                </a:lnTo>
                <a:lnTo>
                  <a:pt x="177718" y="355437"/>
                </a:lnTo>
                <a:lnTo>
                  <a:pt x="224963" y="349089"/>
                </a:lnTo>
                <a:lnTo>
                  <a:pt x="267417" y="331173"/>
                </a:lnTo>
                <a:lnTo>
                  <a:pt x="303385" y="303385"/>
                </a:lnTo>
                <a:lnTo>
                  <a:pt x="331173" y="267417"/>
                </a:lnTo>
                <a:lnTo>
                  <a:pt x="349089" y="224963"/>
                </a:lnTo>
                <a:lnTo>
                  <a:pt x="355437" y="177718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80773" y="1953888"/>
            <a:ext cx="306705" cy="2095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715"/>
              </a:lnSpc>
              <a:spcBef>
                <a:spcPts val="114"/>
              </a:spcBef>
              <a:tabLst>
                <a:tab pos="293370" algn="l"/>
              </a:tabLst>
            </a:pPr>
            <a:r>
              <a:rPr sz="7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5080">
              <a:lnSpc>
                <a:spcPts val="715"/>
              </a:lnSpc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639972" y="2394639"/>
            <a:ext cx="398780" cy="398780"/>
            <a:chOff x="2639972" y="2394639"/>
            <a:chExt cx="398780" cy="398780"/>
          </a:xfrm>
        </p:grpSpPr>
        <p:sp>
          <p:nvSpPr>
            <p:cNvPr id="39" name="object 39"/>
            <p:cNvSpPr/>
            <p:nvPr/>
          </p:nvSpPr>
          <p:spPr>
            <a:xfrm>
              <a:off x="2643147" y="2397814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391848" y="195924"/>
                  </a:moveTo>
                  <a:lnTo>
                    <a:pt x="386674" y="151000"/>
                  </a:lnTo>
                  <a:lnTo>
                    <a:pt x="371934" y="109761"/>
                  </a:lnTo>
                  <a:lnTo>
                    <a:pt x="348806" y="73383"/>
                  </a:lnTo>
                  <a:lnTo>
                    <a:pt x="318465" y="43042"/>
                  </a:lnTo>
                  <a:lnTo>
                    <a:pt x="282087" y="19913"/>
                  </a:lnTo>
                  <a:lnTo>
                    <a:pt x="240848" y="5174"/>
                  </a:lnTo>
                  <a:lnTo>
                    <a:pt x="195924" y="0"/>
                  </a:lnTo>
                  <a:lnTo>
                    <a:pt x="151000" y="5174"/>
                  </a:lnTo>
                  <a:lnTo>
                    <a:pt x="109761" y="19913"/>
                  </a:lnTo>
                  <a:lnTo>
                    <a:pt x="73383" y="43042"/>
                  </a:lnTo>
                  <a:lnTo>
                    <a:pt x="43042" y="73383"/>
                  </a:lnTo>
                  <a:lnTo>
                    <a:pt x="19913" y="109761"/>
                  </a:lnTo>
                  <a:lnTo>
                    <a:pt x="5174" y="151000"/>
                  </a:lnTo>
                  <a:lnTo>
                    <a:pt x="0" y="195924"/>
                  </a:lnTo>
                  <a:lnTo>
                    <a:pt x="5174" y="240848"/>
                  </a:lnTo>
                  <a:lnTo>
                    <a:pt x="19913" y="282087"/>
                  </a:lnTo>
                  <a:lnTo>
                    <a:pt x="43042" y="318465"/>
                  </a:lnTo>
                  <a:lnTo>
                    <a:pt x="73383" y="348806"/>
                  </a:lnTo>
                  <a:lnTo>
                    <a:pt x="109761" y="371934"/>
                  </a:lnTo>
                  <a:lnTo>
                    <a:pt x="151000" y="386674"/>
                  </a:lnTo>
                  <a:lnTo>
                    <a:pt x="195924" y="391848"/>
                  </a:lnTo>
                  <a:lnTo>
                    <a:pt x="240848" y="386674"/>
                  </a:lnTo>
                  <a:lnTo>
                    <a:pt x="282087" y="371934"/>
                  </a:lnTo>
                  <a:lnTo>
                    <a:pt x="318465" y="348806"/>
                  </a:lnTo>
                  <a:lnTo>
                    <a:pt x="348806" y="318465"/>
                  </a:lnTo>
                  <a:lnTo>
                    <a:pt x="371934" y="282087"/>
                  </a:lnTo>
                  <a:lnTo>
                    <a:pt x="386674" y="240848"/>
                  </a:lnTo>
                  <a:lnTo>
                    <a:pt x="391848" y="195924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02420" y="2584178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293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707835" y="2460131"/>
            <a:ext cx="275590" cy="2432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7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7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99855" y="2397814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391848" y="195924"/>
                </a:moveTo>
                <a:lnTo>
                  <a:pt x="386674" y="151000"/>
                </a:lnTo>
                <a:lnTo>
                  <a:pt x="371934" y="109761"/>
                </a:lnTo>
                <a:lnTo>
                  <a:pt x="348806" y="73383"/>
                </a:lnTo>
                <a:lnTo>
                  <a:pt x="318465" y="43042"/>
                </a:lnTo>
                <a:lnTo>
                  <a:pt x="282087" y="19913"/>
                </a:lnTo>
                <a:lnTo>
                  <a:pt x="240848" y="5174"/>
                </a:lnTo>
                <a:lnTo>
                  <a:pt x="195924" y="0"/>
                </a:lnTo>
                <a:lnTo>
                  <a:pt x="151000" y="5174"/>
                </a:lnTo>
                <a:lnTo>
                  <a:pt x="109761" y="19913"/>
                </a:lnTo>
                <a:lnTo>
                  <a:pt x="73383" y="43042"/>
                </a:lnTo>
                <a:lnTo>
                  <a:pt x="43042" y="73383"/>
                </a:lnTo>
                <a:lnTo>
                  <a:pt x="19913" y="109761"/>
                </a:lnTo>
                <a:lnTo>
                  <a:pt x="5174" y="151000"/>
                </a:lnTo>
                <a:lnTo>
                  <a:pt x="0" y="195924"/>
                </a:lnTo>
                <a:lnTo>
                  <a:pt x="5174" y="240848"/>
                </a:lnTo>
                <a:lnTo>
                  <a:pt x="19913" y="282087"/>
                </a:lnTo>
                <a:lnTo>
                  <a:pt x="43042" y="318465"/>
                </a:lnTo>
                <a:lnTo>
                  <a:pt x="73383" y="348806"/>
                </a:lnTo>
                <a:lnTo>
                  <a:pt x="109761" y="371934"/>
                </a:lnTo>
                <a:lnTo>
                  <a:pt x="151000" y="386674"/>
                </a:lnTo>
                <a:lnTo>
                  <a:pt x="195924" y="391848"/>
                </a:lnTo>
                <a:lnTo>
                  <a:pt x="240848" y="386674"/>
                </a:lnTo>
                <a:lnTo>
                  <a:pt x="282087" y="371934"/>
                </a:lnTo>
                <a:lnTo>
                  <a:pt x="318465" y="348806"/>
                </a:lnTo>
                <a:lnTo>
                  <a:pt x="348806" y="318465"/>
                </a:lnTo>
                <a:lnTo>
                  <a:pt x="371934" y="282087"/>
                </a:lnTo>
                <a:lnTo>
                  <a:pt x="386674" y="240848"/>
                </a:lnTo>
                <a:lnTo>
                  <a:pt x="391848" y="195924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259127" y="2459633"/>
            <a:ext cx="286385" cy="244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u="sng" spc="17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‘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Courier New"/>
                <a:cs typeface="Courier New"/>
              </a:rPr>
              <a:t>c</a:t>
            </a:r>
            <a:r>
              <a:rPr sz="700" u="sng" spc="-2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’</a:t>
            </a:r>
            <a:r>
              <a:rPr sz="700" u="sng" spc="50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rebuchet MS"/>
                <a:cs typeface="Trebuchet MS"/>
              </a:rPr>
              <a:t> </a:t>
            </a:r>
            <a:endParaRPr sz="700">
              <a:latin typeface="Trebuchet MS"/>
              <a:cs typeface="Trebuchet MS"/>
            </a:endParaRPr>
          </a:p>
          <a:p>
            <a:pPr marL="5080">
              <a:lnSpc>
                <a:spcPct val="100000"/>
              </a:lnSpc>
              <a:spcBef>
                <a:spcPts val="20"/>
              </a:spcBef>
            </a:pPr>
            <a:r>
              <a:rPr sz="700" i="1" dirty="0">
                <a:solidFill>
                  <a:srgbClr val="22373A"/>
                </a:solidFill>
                <a:latin typeface="Cambria"/>
                <a:cs typeface="Cambria"/>
              </a:rPr>
              <a:t>freq:</a:t>
            </a:r>
            <a:r>
              <a:rPr sz="700" i="1" spc="140" dirty="0">
                <a:solidFill>
                  <a:srgbClr val="22373A"/>
                </a:solidFill>
                <a:latin typeface="Cambria"/>
                <a:cs typeface="Cambria"/>
              </a:rPr>
              <a:t> </a:t>
            </a: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58136" y="844075"/>
            <a:ext cx="2633980" cy="2003425"/>
            <a:chOff x="1058136" y="844075"/>
            <a:chExt cx="2633980" cy="2003425"/>
          </a:xfrm>
        </p:grpSpPr>
        <p:sp>
          <p:nvSpPr>
            <p:cNvPr id="45" name="object 45"/>
            <p:cNvSpPr/>
            <p:nvPr/>
          </p:nvSpPr>
          <p:spPr>
            <a:xfrm>
              <a:off x="3689769" y="844075"/>
              <a:ext cx="0" cy="1999614"/>
            </a:xfrm>
            <a:custGeom>
              <a:avLst/>
              <a:gdLst/>
              <a:ahLst/>
              <a:cxnLst/>
              <a:rect l="l" t="t" r="r" b="b"/>
              <a:pathLst>
                <a:path h="1999614">
                  <a:moveTo>
                    <a:pt x="0" y="1999234"/>
                  </a:moveTo>
                  <a:lnTo>
                    <a:pt x="0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8136" y="2845331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2633654" y="0"/>
                  </a:lnTo>
                </a:path>
              </a:pathLst>
            </a:custGeom>
            <a:ln w="4043">
              <a:solidFill>
                <a:srgbClr val="223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739817" y="1755075"/>
            <a:ext cx="1885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i="1" spc="-25" dirty="0">
                <a:solidFill>
                  <a:srgbClr val="22373A"/>
                </a:solidFill>
                <a:latin typeface="Arial"/>
                <a:cs typeface="Arial"/>
              </a:rPr>
              <a:t>←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17034" y="3221525"/>
            <a:ext cx="10477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0773" y="2890463"/>
            <a:ext cx="357251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14599"/>
              </a:lnSpc>
              <a:spcBef>
                <a:spcPts val="100"/>
              </a:spcBef>
              <a:buChar char="•"/>
              <a:tabLst>
                <a:tab pos="111760" algn="l"/>
              </a:tabLst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What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relationship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between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frequency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binary representation</a:t>
            </a:r>
            <a:r>
              <a:rPr sz="1000" spc="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length?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25" dirty="0"/>
              <a:t> </a:t>
            </a:r>
            <a:r>
              <a:rPr spc="-50" dirty="0"/>
              <a:t>3:</a:t>
            </a:r>
            <a:r>
              <a:rPr spc="95" dirty="0"/>
              <a:t> </a:t>
            </a:r>
            <a:r>
              <a:rPr dirty="0"/>
              <a:t>Remove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Merge</a:t>
            </a:r>
            <a:r>
              <a:rPr spc="-25" dirty="0"/>
              <a:t> </a:t>
            </a:r>
            <a:r>
              <a:rPr spc="-1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1249362"/>
            <a:ext cx="3888104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Algorithm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Pseudocode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439392"/>
            <a:ext cx="3888104" cy="81343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while</a:t>
            </a:r>
            <a:r>
              <a:rPr sz="900" spc="-25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P.Q.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size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&gt;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1:</a:t>
            </a:r>
            <a:endParaRPr sz="900">
              <a:latin typeface="Courier New"/>
              <a:cs typeface="Courier New"/>
            </a:endParaRPr>
          </a:p>
          <a:p>
            <a:pPr marL="273050" marR="1010285">
              <a:lnSpc>
                <a:spcPct val="116700"/>
              </a:lnSpc>
            </a:pP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remove</a:t>
            </a:r>
            <a:r>
              <a:rPr sz="9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two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nodes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with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lowest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frequency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combine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into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single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spc="-20" dirty="0">
                <a:solidFill>
                  <a:srgbClr val="22373A"/>
                </a:solidFill>
                <a:latin typeface="Courier New"/>
                <a:cs typeface="Courier New"/>
              </a:rPr>
              <a:t>node</a:t>
            </a:r>
            <a:endParaRPr sz="900">
              <a:latin typeface="Courier New"/>
              <a:cs typeface="Courier New"/>
            </a:endParaRPr>
          </a:p>
          <a:p>
            <a:pPr marL="273050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put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that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node</a:t>
            </a:r>
            <a:r>
              <a:rPr sz="900" spc="-2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back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in</a:t>
            </a:r>
            <a:r>
              <a:rPr sz="900" spc="-2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the</a:t>
            </a: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spc="-20" dirty="0">
                <a:solidFill>
                  <a:srgbClr val="22373A"/>
                </a:solidFill>
                <a:latin typeface="Courier New"/>
                <a:cs typeface="Courier New"/>
              </a:rPr>
              <a:t>P.Q.</a:t>
            </a:r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70071"/>
            <a:ext cx="37185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9" name="object 9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1" name="object 21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 dirty="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41943" y="2026654"/>
            <a:ext cx="436262" cy="613402"/>
            <a:chOff x="1741943" y="2026654"/>
            <a:chExt cx="436262" cy="613402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6945" y="571848"/>
            <a:ext cx="3976211" cy="5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>
              <a:buSzPts val="44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2000" dirty="0">
                <a:latin typeface="Consolas" panose="020B0609020204030204" pitchFamily="49" charset="0"/>
              </a:rPr>
              <a:t>Comparable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16944" y="1124099"/>
            <a:ext cx="2887546" cy="16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/>
          </a:bodyPr>
          <a:lstStyle/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00" dirty="0"/>
              <a:t>Say you had a </a:t>
            </a:r>
            <a:r>
              <a:rPr lang="en-US" sz="1300" dirty="0" err="1">
                <a:latin typeface="Consolas" panose="020B0609020204030204" pitchFamily="49" charset="0"/>
              </a:rPr>
              <a:t>FootballTeam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class and wanted to sort them</a:t>
            </a:r>
          </a:p>
          <a:p>
            <a:pPr marL="316965" lvl="1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How could you tell Java how to sort them?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1527096" y="2837279"/>
            <a:ext cx="1555909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400"/>
            </a:pPr>
            <a:r>
              <a:rPr lang="en-US" dirty="0">
                <a:solidFill>
                  <a:srgbClr val="FFFFFF"/>
                </a:solidFill>
              </a:rPr>
              <a:t>Lesson 12 - Summer 2023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3255883" y="2837279"/>
            <a:ext cx="1037273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2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defTabSz="461040">
                <a:buSzPts val="1200"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81B82-799B-4D31-97B3-8F54B4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61" y="710881"/>
            <a:ext cx="874202" cy="8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65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8" name="object 8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0" name="object 20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1" name="object 31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41943" y="2026654"/>
            <a:ext cx="436880" cy="613410"/>
            <a:chOff x="1741943" y="2026654"/>
            <a:chExt cx="436880" cy="61341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09455" y="1065060"/>
            <a:ext cx="1438910" cy="190500"/>
          </a:xfrm>
          <a:custGeom>
            <a:avLst/>
            <a:gdLst/>
            <a:ahLst/>
            <a:cxnLst/>
            <a:rect l="l" t="t" r="r" b="b"/>
            <a:pathLst>
              <a:path w="1438910" h="190500">
                <a:moveTo>
                  <a:pt x="1438541" y="0"/>
                </a:moveTo>
                <a:lnTo>
                  <a:pt x="0" y="0"/>
                </a:lnTo>
                <a:lnTo>
                  <a:pt x="0" y="190042"/>
                </a:lnTo>
                <a:lnTo>
                  <a:pt x="1438541" y="190042"/>
                </a:lnTo>
                <a:lnTo>
                  <a:pt x="1438541" y="0"/>
                </a:lnTo>
                <a:close/>
              </a:path>
            </a:pathLst>
          </a:custGeom>
          <a:solidFill>
            <a:srgbClr val="CE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47294" y="470071"/>
            <a:ext cx="3900804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325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rebuchet MS"/>
              <a:cs typeface="Trebuchet MS"/>
            </a:endParaRPr>
          </a:p>
          <a:p>
            <a:pPr marL="2503805">
              <a:lnSpc>
                <a:spcPct val="100000"/>
              </a:lnSpc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Courier New"/>
                <a:cs typeface="Courier New"/>
              </a:rPr>
              <a:t>save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09455" y="1255090"/>
            <a:ext cx="1438910" cy="21590"/>
          </a:xfrm>
          <a:custGeom>
            <a:avLst/>
            <a:gdLst/>
            <a:ahLst/>
            <a:cxnLst/>
            <a:rect l="l" t="t" r="r" b="b"/>
            <a:pathLst>
              <a:path w="1438910" h="21590">
                <a:moveTo>
                  <a:pt x="1438541" y="0"/>
                </a:moveTo>
                <a:lnTo>
                  <a:pt x="0" y="0"/>
                </a:lnTo>
                <a:lnTo>
                  <a:pt x="0" y="21005"/>
                </a:lnTo>
                <a:lnTo>
                  <a:pt x="1438541" y="21005"/>
                </a:lnTo>
                <a:lnTo>
                  <a:pt x="1438541" y="0"/>
                </a:lnTo>
                <a:close/>
              </a:path>
            </a:pathLst>
          </a:custGeom>
          <a:solidFill>
            <a:srgbClr val="E4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70071"/>
            <a:ext cx="37185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9" name="object 9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1" name="object 21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41943" y="2026654"/>
            <a:ext cx="436880" cy="613410"/>
            <a:chOff x="1741943" y="2026654"/>
            <a:chExt cx="436880" cy="61341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9455" y="1065060"/>
            <a:ext cx="143891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Courier New"/>
                <a:cs typeface="Courier New"/>
              </a:rPr>
              <a:t>save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09455" y="1255102"/>
            <a:ext cx="1438910" cy="3492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38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00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70071"/>
            <a:ext cx="37185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9" name="object 9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1" name="object 21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41943" y="2026654"/>
            <a:ext cx="436880" cy="613410"/>
            <a:chOff x="1741943" y="2026654"/>
            <a:chExt cx="436880" cy="61341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9455" y="1065060"/>
            <a:ext cx="143891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Courier New"/>
                <a:cs typeface="Courier New"/>
              </a:rPr>
              <a:t>save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09455" y="1255090"/>
            <a:ext cx="1438910" cy="69850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38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01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70071"/>
            <a:ext cx="37185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9" name="object 9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1" name="object 21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41943" y="2026654"/>
            <a:ext cx="436880" cy="613410"/>
            <a:chOff x="1741943" y="2026654"/>
            <a:chExt cx="436880" cy="61341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9455" y="1065060"/>
            <a:ext cx="143891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Courier New"/>
                <a:cs typeface="Courier New"/>
              </a:rPr>
              <a:t>save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09455" y="1255102"/>
            <a:ext cx="1438910" cy="10477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38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01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98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70071"/>
            <a:ext cx="37185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9" name="object 9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1" name="object 21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41943" y="2026654"/>
            <a:ext cx="436880" cy="613410"/>
            <a:chOff x="1741943" y="2026654"/>
            <a:chExt cx="436880" cy="61341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9455" y="1065060"/>
            <a:ext cx="143891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Courier New"/>
                <a:cs typeface="Courier New"/>
              </a:rPr>
              <a:t>save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09455" y="1255102"/>
            <a:ext cx="1438910" cy="139700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38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01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98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110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75" dirty="0"/>
              <a:t> </a:t>
            </a:r>
            <a:r>
              <a:rPr spc="-10" dirty="0"/>
              <a:t>4:</a:t>
            </a:r>
            <a:r>
              <a:rPr spc="20" dirty="0"/>
              <a:t> </a:t>
            </a:r>
            <a:r>
              <a:rPr spc="-10" dirty="0"/>
              <a:t>Print</a:t>
            </a:r>
            <a:r>
              <a:rPr spc="-80" dirty="0"/>
              <a:t> </a:t>
            </a:r>
            <a:r>
              <a:rPr spc="-10" dirty="0"/>
              <a:t>Encodings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70071"/>
            <a:ext cx="37185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tree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save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encodings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characters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made.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42" y="1812873"/>
            <a:ext cx="139876" cy="227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66" y="1812873"/>
            <a:ext cx="139876" cy="2275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4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45" y="1382155"/>
            <a:ext cx="348615" cy="284480"/>
            <a:chOff x="914445" y="1382155"/>
            <a:chExt cx="348615" cy="284480"/>
          </a:xfrm>
        </p:grpSpPr>
        <p:sp>
          <p:nvSpPr>
            <p:cNvPr id="9" name="object 9"/>
            <p:cNvSpPr/>
            <p:nvPr/>
          </p:nvSpPr>
          <p:spPr>
            <a:xfrm>
              <a:off x="921019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337666" y="0"/>
                  </a:moveTo>
                  <a:lnTo>
                    <a:pt x="0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7937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8562" y="32878"/>
                  </a:moveTo>
                  <a:lnTo>
                    <a:pt x="22134" y="29779"/>
                  </a:lnTo>
                  <a:lnTo>
                    <a:pt x="13510" y="28280"/>
                  </a:lnTo>
                  <a:lnTo>
                    <a:pt x="5271" y="28052"/>
                  </a:lnTo>
                  <a:lnTo>
                    <a:pt x="0" y="28768"/>
                  </a:lnTo>
                  <a:lnTo>
                    <a:pt x="1855" y="23782"/>
                  </a:lnTo>
                  <a:lnTo>
                    <a:pt x="3441" y="15694"/>
                  </a:lnTo>
                  <a:lnTo>
                    <a:pt x="3872" y="6951"/>
                  </a:lnTo>
                  <a:lnTo>
                    <a:pt x="226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0894" y="137077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259" y="1812873"/>
            <a:ext cx="139876" cy="2275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26166" y="1775651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008" y="2217760"/>
            <a:ext cx="139876" cy="22758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3913" y="2180537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32" y="2217760"/>
            <a:ext cx="139876" cy="227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2906" y="218164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284" y="1812873"/>
            <a:ext cx="139876" cy="22758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85159" y="177676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17389" y="1382155"/>
            <a:ext cx="348615" cy="284480"/>
            <a:chOff x="1417389" y="1382155"/>
            <a:chExt cx="348615" cy="284480"/>
          </a:xfrm>
        </p:grpSpPr>
        <p:sp>
          <p:nvSpPr>
            <p:cNvPr id="21" name="object 21"/>
            <p:cNvSpPr/>
            <p:nvPr/>
          </p:nvSpPr>
          <p:spPr>
            <a:xfrm>
              <a:off x="1421516" y="1386282"/>
              <a:ext cx="337820" cy="270510"/>
            </a:xfrm>
            <a:custGeom>
              <a:avLst/>
              <a:gdLst/>
              <a:ahLst/>
              <a:cxnLst/>
              <a:rect l="l" t="t" r="r" b="b"/>
              <a:pathLst>
                <a:path w="337819" h="270510">
                  <a:moveTo>
                    <a:pt x="0" y="0"/>
                  </a:moveTo>
                  <a:lnTo>
                    <a:pt x="337666" y="270132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702" y="1630113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26302" y="0"/>
                  </a:moveTo>
                  <a:lnTo>
                    <a:pt x="24690" y="6951"/>
                  </a:lnTo>
                  <a:lnTo>
                    <a:pt x="25120" y="15694"/>
                  </a:lnTo>
                  <a:lnTo>
                    <a:pt x="26707" y="23782"/>
                  </a:lnTo>
                  <a:lnTo>
                    <a:pt x="28562" y="28768"/>
                  </a:lnTo>
                  <a:lnTo>
                    <a:pt x="23290" y="28052"/>
                  </a:lnTo>
                  <a:lnTo>
                    <a:pt x="15052" y="28280"/>
                  </a:lnTo>
                  <a:lnTo>
                    <a:pt x="6427" y="29779"/>
                  </a:lnTo>
                  <a:lnTo>
                    <a:pt x="0" y="32878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8231" y="137188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986" y="1216892"/>
            <a:ext cx="942975" cy="1018540"/>
            <a:chOff x="501986" y="1216892"/>
            <a:chExt cx="942975" cy="10185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43" y="1216892"/>
              <a:ext cx="208516" cy="2085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732" y="1621768"/>
              <a:ext cx="208516" cy="20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8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410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d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479" y="2026654"/>
            <a:ext cx="208516" cy="20851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510" y="2053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4196" y="1621629"/>
            <a:ext cx="436880" cy="614045"/>
            <a:chOff x="1514196" y="1621629"/>
            <a:chExt cx="436880" cy="614045"/>
          </a:xfrm>
        </p:grpSpPr>
        <p:sp>
          <p:nvSpPr>
            <p:cNvPr id="32" name="object 32"/>
            <p:cNvSpPr/>
            <p:nvPr/>
          </p:nvSpPr>
          <p:spPr>
            <a:xfrm>
              <a:off x="1744979" y="162480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96" y="2026654"/>
              <a:ext cx="208516" cy="2085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3217" y="205434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b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41943" y="2026654"/>
            <a:ext cx="436880" cy="613410"/>
            <a:chOff x="1741943" y="2026654"/>
            <a:chExt cx="436880" cy="61341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689" y="2026654"/>
              <a:ext cx="208516" cy="2085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43" y="2431540"/>
              <a:ext cx="208516" cy="20851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780964" y="2459379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436" y="2431540"/>
            <a:ext cx="208516" cy="2085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36457" y="245882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c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13580" y="3221525"/>
            <a:ext cx="10795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9455" y="1065060"/>
            <a:ext cx="143891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Courier New"/>
                <a:cs typeface="Courier New"/>
              </a:rPr>
              <a:t>save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09455" y="1255102"/>
            <a:ext cx="1438910" cy="174434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38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0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01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98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110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99</a:t>
            </a:r>
            <a:endParaRPr sz="10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25" dirty="0">
                <a:solidFill>
                  <a:srgbClr val="22373A"/>
                </a:solidFill>
                <a:latin typeface="Courier New"/>
                <a:cs typeface="Courier New"/>
              </a:rPr>
              <a:t>111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0" dirty="0"/>
              <a:t> </a:t>
            </a:r>
            <a:r>
              <a:rPr spc="-50" dirty="0"/>
              <a:t>5:</a:t>
            </a:r>
            <a:r>
              <a:rPr spc="65" dirty="0"/>
              <a:t> </a:t>
            </a:r>
            <a:r>
              <a:rPr dirty="0"/>
              <a:t>Compress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32759"/>
            <a:ext cx="3643629" cy="676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this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you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  <a:spcBef>
                <a:spcPts val="500"/>
              </a:spcBef>
            </a:pP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Take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original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.code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last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to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translate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into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new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encoding.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54836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44879"/>
            <a:ext cx="1827530" cy="17970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bad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1626349"/>
            <a:ext cx="1827530" cy="190500"/>
          </a:xfrm>
          <a:custGeom>
            <a:avLst/>
            <a:gdLst/>
            <a:ahLst/>
            <a:cxnLst/>
            <a:rect l="l" t="t" r="r" b="b"/>
            <a:pathLst>
              <a:path w="1827530" h="190500">
                <a:moveTo>
                  <a:pt x="1827364" y="0"/>
                </a:moveTo>
                <a:lnTo>
                  <a:pt x="0" y="0"/>
                </a:lnTo>
                <a:lnTo>
                  <a:pt x="0" y="190042"/>
                </a:lnTo>
                <a:lnTo>
                  <a:pt x="1827364" y="190042"/>
                </a:lnTo>
                <a:lnTo>
                  <a:pt x="1827364" y="0"/>
                </a:lnTo>
                <a:close/>
              </a:path>
            </a:pathLst>
          </a:custGeom>
          <a:solidFill>
            <a:srgbClr val="CE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994" y="1622124"/>
            <a:ext cx="1827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4" y="1816392"/>
            <a:ext cx="1827530" cy="21590"/>
          </a:xfrm>
          <a:custGeom>
            <a:avLst/>
            <a:gdLst/>
            <a:ahLst/>
            <a:cxnLst/>
            <a:rect l="l" t="t" r="r" b="b"/>
            <a:pathLst>
              <a:path w="1827530" h="21589">
                <a:moveTo>
                  <a:pt x="1827364" y="0"/>
                </a:moveTo>
                <a:lnTo>
                  <a:pt x="0" y="0"/>
                </a:lnTo>
                <a:lnTo>
                  <a:pt x="0" y="21005"/>
                </a:lnTo>
                <a:lnTo>
                  <a:pt x="1827364" y="21005"/>
                </a:lnTo>
                <a:lnTo>
                  <a:pt x="1827364" y="0"/>
                </a:lnTo>
                <a:close/>
              </a:path>
            </a:pathLst>
          </a:custGeom>
          <a:solidFill>
            <a:srgbClr val="E4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0632" y="1154836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 Encoding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6336" y="3220547"/>
            <a:ext cx="10541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0632" y="1344879"/>
            <a:ext cx="1827530" cy="177355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98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99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111</a:t>
            </a:r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0" dirty="0"/>
              <a:t> </a:t>
            </a:r>
            <a:r>
              <a:rPr spc="-50" dirty="0"/>
              <a:t>5:</a:t>
            </a:r>
            <a:r>
              <a:rPr spc="65" dirty="0"/>
              <a:t> </a:t>
            </a:r>
            <a:r>
              <a:rPr dirty="0"/>
              <a:t>Compress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32759"/>
            <a:ext cx="3643629" cy="676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this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you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  <a:spcBef>
                <a:spcPts val="500"/>
              </a:spcBef>
            </a:pP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Take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original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.code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last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to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translate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into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new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encoding.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54836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44879"/>
            <a:ext cx="1827530" cy="17970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bad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1626349"/>
            <a:ext cx="1827530" cy="190500"/>
          </a:xfrm>
          <a:custGeom>
            <a:avLst/>
            <a:gdLst/>
            <a:ahLst/>
            <a:cxnLst/>
            <a:rect l="l" t="t" r="r" b="b"/>
            <a:pathLst>
              <a:path w="1827530" h="190500">
                <a:moveTo>
                  <a:pt x="1827364" y="0"/>
                </a:moveTo>
                <a:lnTo>
                  <a:pt x="0" y="0"/>
                </a:lnTo>
                <a:lnTo>
                  <a:pt x="0" y="190042"/>
                </a:lnTo>
                <a:lnTo>
                  <a:pt x="1827364" y="190042"/>
                </a:lnTo>
                <a:lnTo>
                  <a:pt x="1827364" y="0"/>
                </a:lnTo>
                <a:close/>
              </a:path>
            </a:pathLst>
          </a:custGeom>
          <a:solidFill>
            <a:srgbClr val="CE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994" y="1622124"/>
            <a:ext cx="1827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4" y="1816392"/>
            <a:ext cx="1827530" cy="21590"/>
          </a:xfrm>
          <a:custGeom>
            <a:avLst/>
            <a:gdLst/>
            <a:ahLst/>
            <a:cxnLst/>
            <a:rect l="l" t="t" r="r" b="b"/>
            <a:pathLst>
              <a:path w="1827530" h="21589">
                <a:moveTo>
                  <a:pt x="1827364" y="0"/>
                </a:moveTo>
                <a:lnTo>
                  <a:pt x="0" y="0"/>
                </a:lnTo>
                <a:lnTo>
                  <a:pt x="0" y="21005"/>
                </a:lnTo>
                <a:lnTo>
                  <a:pt x="1827364" y="21005"/>
                </a:lnTo>
                <a:lnTo>
                  <a:pt x="1827364" y="0"/>
                </a:lnTo>
                <a:close/>
              </a:path>
            </a:pathLst>
          </a:custGeom>
          <a:solidFill>
            <a:srgbClr val="E4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20632" y="1154836"/>
          <a:ext cx="1827530" cy="1959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65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Huffman Encoding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solidFill>
                      <a:srgbClr val="CED2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52069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52069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01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32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105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 </a:t>
                      </a:r>
                      <a:r>
                        <a:rPr sz="900" spc="-6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111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416336" y="3220547"/>
            <a:ext cx="10541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15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0" dirty="0"/>
              <a:t> </a:t>
            </a:r>
            <a:r>
              <a:rPr spc="-50" dirty="0"/>
              <a:t>5:</a:t>
            </a:r>
            <a:r>
              <a:rPr spc="65" dirty="0"/>
              <a:t> </a:t>
            </a:r>
            <a:r>
              <a:rPr dirty="0"/>
              <a:t>Compress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File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16336" y="3220547"/>
            <a:ext cx="10541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332759"/>
            <a:ext cx="3643629" cy="676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this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you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  <a:spcBef>
                <a:spcPts val="500"/>
              </a:spcBef>
            </a:pP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Take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original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.code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last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to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translate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into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new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encoding.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54836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44879"/>
            <a:ext cx="1827530" cy="17970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bad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1626349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1816404"/>
            <a:ext cx="1827530" cy="154529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10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01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00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2373A"/>
                </a:solidFill>
                <a:latin typeface="Trebuchet MS"/>
                <a:cs typeface="Trebuchet MS"/>
              </a:rPr>
              <a:t>110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35" dirty="0">
                <a:solidFill>
                  <a:srgbClr val="22373A"/>
                </a:solidFill>
                <a:latin typeface="Trebuchet MS"/>
                <a:cs typeface="Trebuchet MS"/>
              </a:rPr>
              <a:t>111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01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10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20632" y="1154836"/>
          <a:ext cx="1827530" cy="1959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65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Huffman Encoding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solidFill>
                      <a:srgbClr val="CED2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52069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52069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01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32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105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 </a:t>
                      </a:r>
                      <a:r>
                        <a:rPr sz="900" spc="-6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111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0" dirty="0"/>
              <a:t> </a:t>
            </a:r>
            <a:r>
              <a:rPr spc="-50" dirty="0"/>
              <a:t>5:</a:t>
            </a:r>
            <a:r>
              <a:rPr spc="65" dirty="0"/>
              <a:t> </a:t>
            </a:r>
            <a:r>
              <a:rPr dirty="0"/>
              <a:t>Compress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File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16336" y="3220547"/>
            <a:ext cx="105410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35" dirty="0">
                <a:solidFill>
                  <a:srgbClr val="22373A"/>
                </a:solidFill>
                <a:latin typeface="Trebuchet MS"/>
                <a:cs typeface="Trebuchet MS"/>
              </a:rPr>
              <a:t>15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332759"/>
            <a:ext cx="3643629" cy="676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do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this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for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you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  <a:spcBef>
                <a:spcPts val="500"/>
              </a:spcBef>
            </a:pP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Take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original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.code</a:t>
            </a:r>
            <a:r>
              <a:rPr sz="1000" spc="-32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last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to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translate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into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new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binary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encoding.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54836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44879"/>
            <a:ext cx="1827530" cy="17970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bad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cab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1626349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1816404"/>
            <a:ext cx="1827530" cy="154529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10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01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00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2373A"/>
                </a:solidFill>
                <a:latin typeface="Trebuchet MS"/>
                <a:cs typeface="Trebuchet MS"/>
              </a:rPr>
              <a:t>110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35" dirty="0">
                <a:solidFill>
                  <a:srgbClr val="22373A"/>
                </a:solidFill>
                <a:latin typeface="Trebuchet MS"/>
                <a:cs typeface="Trebuchet MS"/>
              </a:rPr>
              <a:t>111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01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10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2089378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Uncompressed</a:t>
            </a:r>
            <a:r>
              <a:rPr sz="1000" spc="1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994" y="2279434"/>
            <a:ext cx="1827530" cy="52070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01100010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01100100</a:t>
            </a:r>
            <a:endParaRPr sz="1000">
              <a:latin typeface="Trebuchet MS"/>
              <a:cs typeface="Trebuchet MS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00100000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01100011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01100001</a:t>
            </a:r>
            <a:endParaRPr sz="1000">
              <a:latin typeface="Trebuchet MS"/>
              <a:cs typeface="Trebuchet MS"/>
            </a:endParaRPr>
          </a:p>
          <a:p>
            <a:pPr marL="41910">
              <a:lnSpc>
                <a:spcPct val="100000"/>
              </a:lnSpc>
              <a:spcBef>
                <a:spcPts val="175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01100010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20632" y="1154836"/>
          <a:ext cx="1827530" cy="1959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65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Huffman Encoding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solidFill>
                      <a:srgbClr val="CED2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52069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52069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01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32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105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 </a:t>
                      </a:r>
                      <a:r>
                        <a:rPr sz="900" spc="-6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99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r>
                        <a:rPr sz="900" spc="-21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900" spc="-350" dirty="0">
                          <a:solidFill>
                            <a:srgbClr val="E5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50" dirty="0">
                          <a:solidFill>
                            <a:srgbClr val="E50000"/>
                          </a:solidFill>
                          <a:latin typeface="BIZ UDPGothic"/>
                          <a:cs typeface="BIZ UDPGothic"/>
                        </a:rPr>
                        <a:t>'</a:t>
                      </a:r>
                      <a:endParaRPr sz="900">
                        <a:latin typeface="BIZ UDPGothic"/>
                        <a:cs typeface="BIZ UDPGothic"/>
                      </a:endParaRPr>
                    </a:p>
                  </a:txBody>
                  <a:tcPr marL="0" marR="0" marT="381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111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635" marB="0">
                    <a:solidFill>
                      <a:srgbClr val="E4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6945" y="571848"/>
            <a:ext cx="3976211" cy="5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>
              <a:buSzPts val="44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2000" dirty="0">
                <a:latin typeface="Consolas" panose="020B0609020204030204" pitchFamily="49" charset="0"/>
              </a:rPr>
              <a:t>Comparable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16944" y="1124099"/>
            <a:ext cx="2887546" cy="16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 fontScale="62500" lnSpcReduction="20000"/>
          </a:bodyPr>
          <a:lstStyle/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/>
              <a:t>Say you had a </a:t>
            </a:r>
            <a:r>
              <a:rPr lang="en-US" dirty="0" err="1">
                <a:latin typeface="Consolas" panose="020B0609020204030204" pitchFamily="49" charset="0"/>
              </a:rPr>
              <a:t>FootballTeam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class and wanted to sort them</a:t>
            </a:r>
          </a:p>
          <a:p>
            <a:pPr marL="316965" lvl="1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could you tell Java how to sort them?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the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Comparable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interface!</a:t>
            </a:r>
          </a:p>
          <a:p>
            <a:pPr marL="316965" lvl="1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Fixed definition of how to compare objects</a:t>
            </a:r>
          </a:p>
          <a:p>
            <a:pPr marL="316965" lvl="1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needed to allow objects to be added to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TreeSets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TreeMaps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1527096" y="2837279"/>
            <a:ext cx="1555909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400"/>
            </a:pPr>
            <a:r>
              <a:rPr lang="en-US" dirty="0">
                <a:solidFill>
                  <a:srgbClr val="FFFFFF"/>
                </a:solidFill>
              </a:rPr>
              <a:t>Lesson 12 - Summer 2023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3255883" y="2837279"/>
            <a:ext cx="1037273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2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defTabSz="461040">
                <a:buSzPts val="1200"/>
              </a:p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81B82-799B-4D31-97B3-8F54B4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61" y="710881"/>
            <a:ext cx="874202" cy="8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50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1790"/>
          </a:xfrm>
          <a:custGeom>
            <a:avLst/>
            <a:gdLst/>
            <a:ahLst/>
            <a:cxnLst/>
            <a:rect l="l" t="t" r="r" b="b"/>
            <a:pathLst>
              <a:path w="4608195" h="351790">
                <a:moveTo>
                  <a:pt x="4608004" y="0"/>
                </a:moveTo>
                <a:lnTo>
                  <a:pt x="0" y="0"/>
                </a:lnTo>
                <a:lnTo>
                  <a:pt x="0" y="351789"/>
                </a:lnTo>
                <a:lnTo>
                  <a:pt x="4608004" y="351789"/>
                </a:lnTo>
                <a:lnTo>
                  <a:pt x="4608004" y="0"/>
                </a:lnTo>
                <a:close/>
              </a:path>
            </a:pathLst>
          </a:custGeom>
          <a:solidFill>
            <a:srgbClr val="223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Part</a:t>
            </a:r>
            <a:r>
              <a:rPr spc="-5" dirty="0"/>
              <a:t> </a:t>
            </a:r>
            <a:r>
              <a:rPr spc="-65" dirty="0"/>
              <a:t>B:</a:t>
            </a:r>
            <a:r>
              <a:rPr spc="-5" dirty="0"/>
              <a:t> </a:t>
            </a:r>
            <a:r>
              <a:rPr dirty="0"/>
              <a:t>Decompressing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20" dirty="0"/>
              <a:t>File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851" y="1512462"/>
            <a:ext cx="3893820" cy="4508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57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8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1:</a:t>
            </a:r>
            <a:r>
              <a:rPr sz="1000" spc="1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Reconstruct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from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Step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2:</a:t>
            </a:r>
            <a:r>
              <a:rPr sz="1000" spc="1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Translate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bits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back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their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character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values.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5" dirty="0"/>
              <a:t> </a:t>
            </a:r>
            <a:r>
              <a:rPr spc="-120" dirty="0"/>
              <a:t>1:</a:t>
            </a:r>
            <a:r>
              <a:rPr spc="60" dirty="0"/>
              <a:t> </a:t>
            </a:r>
            <a:r>
              <a:rPr dirty="0"/>
              <a:t>Reconstruct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Huffman</a:t>
            </a:r>
            <a:r>
              <a:rPr spc="-45" dirty="0"/>
              <a:t> </a:t>
            </a:r>
            <a:r>
              <a:rPr spc="-20" dirty="0"/>
              <a:t>Tree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20755" y="3220814"/>
            <a:ext cx="10096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17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994" y="1183373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373428"/>
            <a:ext cx="1827530" cy="145351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22373A"/>
                </a:solidFill>
                <a:latin typeface="Courier New"/>
                <a:cs typeface="Courier New"/>
              </a:rPr>
              <a:t>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662438"/>
            <a:ext cx="3713479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Now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just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given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program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reconstruct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tree.</a:t>
            </a:r>
            <a:endParaRPr sz="1000">
              <a:latin typeface="Trebuchet MS"/>
              <a:cs typeface="Trebuchet MS"/>
            </a:endParaRPr>
          </a:p>
          <a:p>
            <a:pPr marL="2073275">
              <a:lnSpc>
                <a:spcPct val="100000"/>
              </a:lnSpc>
              <a:spcBef>
                <a:spcPts val="405"/>
              </a:spcBef>
            </a:pP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Initially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empty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6288" y="1496432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6288" y="2306194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5281" y="2307311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4034" y="1901318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3028" y="190242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5281" y="149754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3339" y="177466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3339" y="2584476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8832" y="258503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6578" y="216943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5" dirty="0"/>
              <a:t> </a:t>
            </a:r>
            <a:r>
              <a:rPr spc="-120" dirty="0"/>
              <a:t>1:</a:t>
            </a:r>
            <a:r>
              <a:rPr spc="60" dirty="0"/>
              <a:t> </a:t>
            </a:r>
            <a:r>
              <a:rPr dirty="0"/>
              <a:t>Reconstruct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Huffman</a:t>
            </a:r>
            <a:r>
              <a:rPr spc="-45" dirty="0"/>
              <a:t> </a:t>
            </a:r>
            <a:r>
              <a:rPr spc="-20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1183373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373428"/>
            <a:ext cx="1827530" cy="145351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22373A"/>
                </a:solidFill>
                <a:latin typeface="Courier New"/>
                <a:cs typeface="Courier New"/>
              </a:rPr>
              <a:t>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662438"/>
            <a:ext cx="3769995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4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Now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just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given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program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reconstruct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tree.</a:t>
            </a:r>
            <a:endParaRPr sz="1000">
              <a:latin typeface="Trebuchet MS"/>
              <a:cs typeface="Trebuchet MS"/>
            </a:endParaRPr>
          </a:p>
          <a:p>
            <a:pPr marL="2073275">
              <a:lnSpc>
                <a:spcPct val="100000"/>
              </a:lnSpc>
              <a:spcBef>
                <a:spcPts val="405"/>
              </a:spcBef>
            </a:pP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after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processing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first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pair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19119" y="1533564"/>
            <a:ext cx="140335" cy="227965"/>
            <a:chOff x="3019119" y="1533564"/>
            <a:chExt cx="140335" cy="227965"/>
          </a:xfrm>
        </p:grpSpPr>
        <p:sp>
          <p:nvSpPr>
            <p:cNvPr id="7" name="object 7"/>
            <p:cNvSpPr/>
            <p:nvPr/>
          </p:nvSpPr>
          <p:spPr>
            <a:xfrm>
              <a:off x="3033220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3220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22612" y="1730462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86288" y="1496432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6288" y="2306194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5281" y="2307311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4034" y="1901318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3028" y="190242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5281" y="149754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74318" y="1342548"/>
            <a:ext cx="436880" cy="613410"/>
            <a:chOff x="2874318" y="1342548"/>
            <a:chExt cx="436880" cy="613410"/>
          </a:xfrm>
        </p:grpSpPr>
        <p:sp>
          <p:nvSpPr>
            <p:cNvPr id="17" name="object 17"/>
            <p:cNvSpPr/>
            <p:nvPr/>
          </p:nvSpPr>
          <p:spPr>
            <a:xfrm>
              <a:off x="3105101" y="134558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5101" y="134558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7354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7354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13339" y="177466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0755" y="3220814"/>
            <a:ext cx="10096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17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3339" y="2584476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8832" y="258503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6578" y="216943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5" dirty="0"/>
              <a:t> </a:t>
            </a:r>
            <a:r>
              <a:rPr spc="-120" dirty="0"/>
              <a:t>1:</a:t>
            </a:r>
            <a:r>
              <a:rPr spc="60" dirty="0"/>
              <a:t> </a:t>
            </a:r>
            <a:r>
              <a:rPr dirty="0"/>
              <a:t>Reconstruct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Huffman</a:t>
            </a:r>
            <a:r>
              <a:rPr spc="-45" dirty="0"/>
              <a:t> </a:t>
            </a:r>
            <a:r>
              <a:rPr spc="-20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612235"/>
            <a:ext cx="3713479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Now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just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given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program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reconstruct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tree.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33182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23225"/>
            <a:ext cx="1827530" cy="145351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22373A"/>
                </a:solidFill>
                <a:latin typeface="Courier New"/>
                <a:cs typeface="Courier New"/>
              </a:rPr>
              <a:t>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7932" y="990543"/>
            <a:ext cx="1638935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after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processing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second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pair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19119" y="1657970"/>
            <a:ext cx="140335" cy="227965"/>
            <a:chOff x="3019119" y="1657970"/>
            <a:chExt cx="140335" cy="227965"/>
          </a:xfrm>
        </p:grpSpPr>
        <p:sp>
          <p:nvSpPr>
            <p:cNvPr id="8" name="object 8"/>
            <p:cNvSpPr/>
            <p:nvPr/>
          </p:nvSpPr>
          <p:spPr>
            <a:xfrm>
              <a:off x="3033220" y="166209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22612" y="1854869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86288" y="1620838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19119" y="2467744"/>
            <a:ext cx="140335" cy="227965"/>
            <a:chOff x="3019119" y="2467744"/>
            <a:chExt cx="140335" cy="227965"/>
          </a:xfrm>
        </p:grpSpPr>
        <p:sp>
          <p:nvSpPr>
            <p:cNvPr id="12" name="object 12"/>
            <p:cNvSpPr/>
            <p:nvPr/>
          </p:nvSpPr>
          <p:spPr>
            <a:xfrm>
              <a:off x="3033220" y="2471872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3220" y="2471872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22612" y="2664642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86288" y="2430600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5281" y="2431718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46868" y="2062857"/>
            <a:ext cx="140335" cy="227965"/>
            <a:chOff x="3246868" y="2062857"/>
            <a:chExt cx="140335" cy="227965"/>
          </a:xfrm>
        </p:grpSpPr>
        <p:sp>
          <p:nvSpPr>
            <p:cNvPr id="18" name="object 18"/>
            <p:cNvSpPr/>
            <p:nvPr/>
          </p:nvSpPr>
          <p:spPr>
            <a:xfrm>
              <a:off x="3260968" y="206698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60968" y="206698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50360" y="2259756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14034" y="2025714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3028" y="2026832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53318" y="1657970"/>
            <a:ext cx="140335" cy="227965"/>
            <a:chOff x="3253318" y="1657970"/>
            <a:chExt cx="140335" cy="227965"/>
          </a:xfrm>
        </p:grpSpPr>
        <p:sp>
          <p:nvSpPr>
            <p:cNvPr id="24" name="object 24"/>
            <p:cNvSpPr/>
            <p:nvPr/>
          </p:nvSpPr>
          <p:spPr>
            <a:xfrm>
              <a:off x="3257445" y="166209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57445" y="166209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53336" y="1854869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45281" y="1621946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74179" y="1466816"/>
            <a:ext cx="436880" cy="614045"/>
            <a:chOff x="2874179" y="1466816"/>
            <a:chExt cx="436880" cy="614045"/>
          </a:xfrm>
        </p:grpSpPr>
        <p:sp>
          <p:nvSpPr>
            <p:cNvPr id="29" name="object 29"/>
            <p:cNvSpPr/>
            <p:nvPr/>
          </p:nvSpPr>
          <p:spPr>
            <a:xfrm>
              <a:off x="3105101" y="146999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05101" y="146999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77354" y="1874878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13339" y="189907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74318" y="1871841"/>
            <a:ext cx="664210" cy="1018540"/>
            <a:chOff x="2874318" y="1871841"/>
            <a:chExt cx="664210" cy="1018540"/>
          </a:xfrm>
        </p:grpSpPr>
        <p:sp>
          <p:nvSpPr>
            <p:cNvPr id="34" name="object 34"/>
            <p:cNvSpPr/>
            <p:nvPr/>
          </p:nvSpPr>
          <p:spPr>
            <a:xfrm>
              <a:off x="3332848" y="187487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32848" y="187487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05101" y="2279753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5101" y="2279753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77354" y="2684640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77354" y="2684640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13339" y="270888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20755" y="3220814"/>
            <a:ext cx="10096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17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68832" y="2709441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96578" y="2293827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5" dirty="0"/>
              <a:t> </a:t>
            </a:r>
            <a:r>
              <a:rPr spc="-120" dirty="0"/>
              <a:t>1:</a:t>
            </a:r>
            <a:r>
              <a:rPr spc="60" dirty="0"/>
              <a:t> </a:t>
            </a:r>
            <a:r>
              <a:rPr dirty="0"/>
              <a:t>Reconstruct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Huffman</a:t>
            </a:r>
            <a:r>
              <a:rPr spc="-45" dirty="0"/>
              <a:t> </a:t>
            </a:r>
            <a:r>
              <a:rPr spc="-20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1183373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373428"/>
            <a:ext cx="1827530" cy="145351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22373A"/>
                </a:solidFill>
                <a:latin typeface="Courier New"/>
                <a:cs typeface="Courier New"/>
              </a:rPr>
              <a:t>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662438"/>
            <a:ext cx="3821429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395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Now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just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given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program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reconstruct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tree.</a:t>
            </a:r>
            <a:endParaRPr sz="1000">
              <a:latin typeface="Trebuchet MS"/>
              <a:cs typeface="Trebuchet MS"/>
            </a:endParaRPr>
          </a:p>
          <a:p>
            <a:pPr marL="2073275">
              <a:lnSpc>
                <a:spcPct val="100000"/>
              </a:lnSpc>
              <a:spcBef>
                <a:spcPts val="405"/>
              </a:spcBef>
            </a:pP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after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processing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third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pair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19119" y="1533564"/>
            <a:ext cx="140335" cy="227965"/>
            <a:chOff x="3019119" y="1533564"/>
            <a:chExt cx="140335" cy="227965"/>
          </a:xfrm>
        </p:grpSpPr>
        <p:sp>
          <p:nvSpPr>
            <p:cNvPr id="7" name="object 7"/>
            <p:cNvSpPr/>
            <p:nvPr/>
          </p:nvSpPr>
          <p:spPr>
            <a:xfrm>
              <a:off x="3033220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2612" y="1730462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6288" y="1496432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19119" y="2343337"/>
            <a:ext cx="140335" cy="227965"/>
            <a:chOff x="3019119" y="2343337"/>
            <a:chExt cx="140335" cy="227965"/>
          </a:xfrm>
        </p:grpSpPr>
        <p:sp>
          <p:nvSpPr>
            <p:cNvPr id="11" name="object 11"/>
            <p:cNvSpPr/>
            <p:nvPr/>
          </p:nvSpPr>
          <p:spPr>
            <a:xfrm>
              <a:off x="3033220" y="234746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2612" y="2540236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86288" y="2306194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53318" y="2343337"/>
            <a:ext cx="140335" cy="227965"/>
            <a:chOff x="3253318" y="2343337"/>
            <a:chExt cx="140335" cy="227965"/>
          </a:xfrm>
        </p:grpSpPr>
        <p:sp>
          <p:nvSpPr>
            <p:cNvPr id="15" name="object 15"/>
            <p:cNvSpPr/>
            <p:nvPr/>
          </p:nvSpPr>
          <p:spPr>
            <a:xfrm>
              <a:off x="3257445" y="234746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7445" y="234746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53336" y="2540236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45281" y="2307311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46868" y="1938451"/>
            <a:ext cx="140335" cy="227965"/>
            <a:chOff x="3246868" y="1938451"/>
            <a:chExt cx="140335" cy="227965"/>
          </a:xfrm>
        </p:grpSpPr>
        <p:sp>
          <p:nvSpPr>
            <p:cNvPr id="20" name="object 20"/>
            <p:cNvSpPr/>
            <p:nvPr/>
          </p:nvSpPr>
          <p:spPr>
            <a:xfrm>
              <a:off x="3260968" y="194257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60968" y="194257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0360" y="2135349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14034" y="1901318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3028" y="190242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53318" y="1533564"/>
            <a:ext cx="140335" cy="227965"/>
            <a:chOff x="3253318" y="1533564"/>
            <a:chExt cx="140335" cy="227965"/>
          </a:xfrm>
        </p:grpSpPr>
        <p:sp>
          <p:nvSpPr>
            <p:cNvPr id="26" name="object 26"/>
            <p:cNvSpPr/>
            <p:nvPr/>
          </p:nvSpPr>
          <p:spPr>
            <a:xfrm>
              <a:off x="3257445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57445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53336" y="1730462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45281" y="149754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74179" y="1342410"/>
            <a:ext cx="436880" cy="614045"/>
            <a:chOff x="2874179" y="1342410"/>
            <a:chExt cx="436880" cy="614045"/>
          </a:xfrm>
        </p:grpSpPr>
        <p:sp>
          <p:nvSpPr>
            <p:cNvPr id="31" name="object 31"/>
            <p:cNvSpPr/>
            <p:nvPr/>
          </p:nvSpPr>
          <p:spPr>
            <a:xfrm>
              <a:off x="3105101" y="134558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05101" y="134558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7354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13339" y="177466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74179" y="1747296"/>
            <a:ext cx="664845" cy="1019175"/>
            <a:chOff x="2874179" y="1747296"/>
            <a:chExt cx="664845" cy="1019175"/>
          </a:xfrm>
        </p:grpSpPr>
        <p:sp>
          <p:nvSpPr>
            <p:cNvPr id="36" name="object 36"/>
            <p:cNvSpPr/>
            <p:nvPr/>
          </p:nvSpPr>
          <p:spPr>
            <a:xfrm>
              <a:off x="3332848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32848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05101" y="215535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05101" y="215535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77354" y="2560233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913339" y="2584476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329811" y="2557196"/>
            <a:ext cx="208915" cy="208915"/>
            <a:chOff x="3329811" y="2557196"/>
            <a:chExt cx="208915" cy="208915"/>
          </a:xfrm>
        </p:grpSpPr>
        <p:sp>
          <p:nvSpPr>
            <p:cNvPr id="43" name="object 43"/>
            <p:cNvSpPr/>
            <p:nvPr/>
          </p:nvSpPr>
          <p:spPr>
            <a:xfrm>
              <a:off x="3332848" y="2560233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32848" y="2560233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368832" y="258503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20755" y="3220814"/>
            <a:ext cx="10096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17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96578" y="216943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45" dirty="0"/>
              <a:t> </a:t>
            </a:r>
            <a:r>
              <a:rPr spc="-120" dirty="0"/>
              <a:t>1:</a:t>
            </a:r>
            <a:r>
              <a:rPr spc="60" dirty="0"/>
              <a:t> </a:t>
            </a:r>
            <a:r>
              <a:rPr dirty="0"/>
              <a:t>Reconstruct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Huffman</a:t>
            </a:r>
            <a:r>
              <a:rPr spc="-45" dirty="0"/>
              <a:t> </a:t>
            </a:r>
            <a:r>
              <a:rPr spc="-20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94" y="1183373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373428"/>
            <a:ext cx="1827530" cy="1453515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5206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97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22373A"/>
                </a:solidFill>
                <a:latin typeface="Courier New"/>
                <a:cs typeface="Courier New"/>
              </a:rPr>
              <a:t>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100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32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101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112</a:t>
            </a:r>
            <a:endParaRPr sz="9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80"/>
              </a:spcBef>
            </a:pPr>
            <a:r>
              <a:rPr sz="900" spc="-25" dirty="0">
                <a:solidFill>
                  <a:srgbClr val="22373A"/>
                </a:solidFill>
                <a:latin typeface="Courier New"/>
                <a:cs typeface="Courier New"/>
              </a:rPr>
              <a:t>11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662438"/>
            <a:ext cx="3756660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">
              <a:lnSpc>
                <a:spcPct val="114599"/>
              </a:lnSpc>
              <a:spcBef>
                <a:spcPts val="100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Now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just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given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code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produced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our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program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we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need</a:t>
            </a:r>
            <a:r>
              <a:rPr sz="1000" spc="-5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reconstruct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4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tree.</a:t>
            </a:r>
            <a:endParaRPr sz="1000">
              <a:latin typeface="Trebuchet MS"/>
              <a:cs typeface="Trebuchet MS"/>
            </a:endParaRPr>
          </a:p>
          <a:p>
            <a:pPr marL="2073275">
              <a:lnSpc>
                <a:spcPct val="100000"/>
              </a:lnSpc>
              <a:spcBef>
                <a:spcPts val="405"/>
              </a:spcBef>
            </a:pP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Tree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after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processing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last</a:t>
            </a:r>
            <a:r>
              <a:rPr sz="10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pair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19119" y="1533564"/>
            <a:ext cx="140335" cy="227965"/>
            <a:chOff x="3019119" y="1533564"/>
            <a:chExt cx="140335" cy="227965"/>
          </a:xfrm>
        </p:grpSpPr>
        <p:sp>
          <p:nvSpPr>
            <p:cNvPr id="7" name="object 7"/>
            <p:cNvSpPr/>
            <p:nvPr/>
          </p:nvSpPr>
          <p:spPr>
            <a:xfrm>
              <a:off x="3033220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2612" y="1730462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6288" y="1496432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19119" y="2343337"/>
            <a:ext cx="140335" cy="227965"/>
            <a:chOff x="3019119" y="2343337"/>
            <a:chExt cx="140335" cy="227965"/>
          </a:xfrm>
        </p:grpSpPr>
        <p:sp>
          <p:nvSpPr>
            <p:cNvPr id="11" name="object 11"/>
            <p:cNvSpPr/>
            <p:nvPr/>
          </p:nvSpPr>
          <p:spPr>
            <a:xfrm>
              <a:off x="3033220" y="234746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2612" y="2540236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86288" y="2306194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53318" y="2343337"/>
            <a:ext cx="140335" cy="227965"/>
            <a:chOff x="3253318" y="2343337"/>
            <a:chExt cx="140335" cy="227965"/>
          </a:xfrm>
        </p:grpSpPr>
        <p:sp>
          <p:nvSpPr>
            <p:cNvPr id="15" name="object 15"/>
            <p:cNvSpPr/>
            <p:nvPr/>
          </p:nvSpPr>
          <p:spPr>
            <a:xfrm>
              <a:off x="3257445" y="2347465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3336" y="2540236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45281" y="2307311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46868" y="1938451"/>
            <a:ext cx="140335" cy="227965"/>
            <a:chOff x="3246868" y="1938451"/>
            <a:chExt cx="140335" cy="227965"/>
          </a:xfrm>
        </p:grpSpPr>
        <p:sp>
          <p:nvSpPr>
            <p:cNvPr id="19" name="object 19"/>
            <p:cNvSpPr/>
            <p:nvPr/>
          </p:nvSpPr>
          <p:spPr>
            <a:xfrm>
              <a:off x="3260968" y="194257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50360" y="2135349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14034" y="1901318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81067" y="1938451"/>
            <a:ext cx="140335" cy="227965"/>
            <a:chOff x="3481067" y="1938451"/>
            <a:chExt cx="140335" cy="227965"/>
          </a:xfrm>
        </p:grpSpPr>
        <p:sp>
          <p:nvSpPr>
            <p:cNvPr id="23" name="object 23"/>
            <p:cNvSpPr/>
            <p:nvPr/>
          </p:nvSpPr>
          <p:spPr>
            <a:xfrm>
              <a:off x="3485194" y="194257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85194" y="1942578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81085" y="2135349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73028" y="1902425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53318" y="1533564"/>
            <a:ext cx="140335" cy="227965"/>
            <a:chOff x="3253318" y="1533564"/>
            <a:chExt cx="140335" cy="227965"/>
          </a:xfrm>
        </p:grpSpPr>
        <p:sp>
          <p:nvSpPr>
            <p:cNvPr id="28" name="object 28"/>
            <p:cNvSpPr/>
            <p:nvPr/>
          </p:nvSpPr>
          <p:spPr>
            <a:xfrm>
              <a:off x="3257445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57445" y="1537691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3336" y="1730462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45281" y="1497549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74179" y="1342410"/>
            <a:ext cx="436880" cy="614045"/>
            <a:chOff x="2874179" y="1342410"/>
            <a:chExt cx="436880" cy="614045"/>
          </a:xfrm>
        </p:grpSpPr>
        <p:sp>
          <p:nvSpPr>
            <p:cNvPr id="33" name="object 33"/>
            <p:cNvSpPr/>
            <p:nvPr/>
          </p:nvSpPr>
          <p:spPr>
            <a:xfrm>
              <a:off x="3105101" y="134558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5101" y="1345585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77354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913339" y="1774663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74179" y="1747296"/>
            <a:ext cx="664845" cy="1019175"/>
            <a:chOff x="2874179" y="1747296"/>
            <a:chExt cx="664845" cy="1019175"/>
          </a:xfrm>
        </p:grpSpPr>
        <p:sp>
          <p:nvSpPr>
            <p:cNvPr id="38" name="object 38"/>
            <p:cNvSpPr/>
            <p:nvPr/>
          </p:nvSpPr>
          <p:spPr>
            <a:xfrm>
              <a:off x="3332848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BFD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32848" y="1750471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05101" y="215535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77354" y="2560233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913339" y="2584476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32848" y="2560233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68832" y="258503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557558" y="2152320"/>
            <a:ext cx="208915" cy="208915"/>
            <a:chOff x="3557558" y="2152320"/>
            <a:chExt cx="208915" cy="208915"/>
          </a:xfrm>
        </p:grpSpPr>
        <p:sp>
          <p:nvSpPr>
            <p:cNvPr id="46" name="object 46"/>
            <p:cNvSpPr/>
            <p:nvPr/>
          </p:nvSpPr>
          <p:spPr>
            <a:xfrm>
              <a:off x="3560594" y="215535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101221" y="0"/>
                  </a:move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close/>
                </a:path>
              </a:pathLst>
            </a:custGeom>
            <a:solidFill>
              <a:srgbClr val="7F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60594" y="2155357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7E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596578" y="2169430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20755" y="3220814"/>
            <a:ext cx="10096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50" dirty="0">
                <a:solidFill>
                  <a:srgbClr val="22373A"/>
                </a:solidFill>
                <a:latin typeface="Trebuchet MS"/>
                <a:cs typeface="Trebuchet MS"/>
              </a:rPr>
              <a:t>17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55" dirty="0"/>
              <a:t> </a:t>
            </a:r>
            <a:r>
              <a:rPr dirty="0"/>
              <a:t>2</a:t>
            </a:r>
            <a:r>
              <a:rPr spc="-5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843449"/>
            <a:ext cx="36715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After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building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up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tree,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will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bit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bit.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67028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57071"/>
            <a:ext cx="1827530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0101110110101011100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1630057"/>
            <a:ext cx="1827530" cy="190500"/>
          </a:xfrm>
          <a:custGeom>
            <a:avLst/>
            <a:gdLst/>
            <a:ahLst/>
            <a:cxnLst/>
            <a:rect l="l" t="t" r="r" b="b"/>
            <a:pathLst>
              <a:path w="1827530" h="190500">
                <a:moveTo>
                  <a:pt x="1827364" y="0"/>
                </a:moveTo>
                <a:lnTo>
                  <a:pt x="0" y="0"/>
                </a:lnTo>
                <a:lnTo>
                  <a:pt x="0" y="190042"/>
                </a:lnTo>
                <a:lnTo>
                  <a:pt x="1827364" y="190042"/>
                </a:lnTo>
                <a:lnTo>
                  <a:pt x="1827364" y="0"/>
                </a:lnTo>
                <a:close/>
              </a:path>
            </a:pathLst>
          </a:custGeom>
          <a:solidFill>
            <a:srgbClr val="CE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994" y="1625833"/>
            <a:ext cx="1827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4" y="1820100"/>
            <a:ext cx="1827530" cy="21590"/>
          </a:xfrm>
          <a:custGeom>
            <a:avLst/>
            <a:gdLst/>
            <a:ahLst/>
            <a:cxnLst/>
            <a:rect l="l" t="t" r="r" b="b"/>
            <a:pathLst>
              <a:path w="1827530" h="21589">
                <a:moveTo>
                  <a:pt x="1827364" y="0"/>
                </a:moveTo>
                <a:lnTo>
                  <a:pt x="0" y="0"/>
                </a:lnTo>
                <a:lnTo>
                  <a:pt x="0" y="21005"/>
                </a:lnTo>
                <a:lnTo>
                  <a:pt x="1827364" y="21005"/>
                </a:lnTo>
                <a:lnTo>
                  <a:pt x="1827364" y="0"/>
                </a:lnTo>
                <a:close/>
              </a:path>
            </a:pathLst>
          </a:custGeom>
          <a:solidFill>
            <a:srgbClr val="E4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019119" y="1449525"/>
            <a:ext cx="140335" cy="227965"/>
            <a:chOff x="3019119" y="1449525"/>
            <a:chExt cx="140335" cy="227965"/>
          </a:xfrm>
        </p:grpSpPr>
        <p:sp>
          <p:nvSpPr>
            <p:cNvPr id="10" name="object 10"/>
            <p:cNvSpPr/>
            <p:nvPr/>
          </p:nvSpPr>
          <p:spPr>
            <a:xfrm>
              <a:off x="3033220" y="1453653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2612" y="1646424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86288" y="1412383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19119" y="2259299"/>
            <a:ext cx="140335" cy="227965"/>
            <a:chOff x="3019119" y="2259299"/>
            <a:chExt cx="140335" cy="227965"/>
          </a:xfrm>
        </p:grpSpPr>
        <p:sp>
          <p:nvSpPr>
            <p:cNvPr id="14" name="object 14"/>
            <p:cNvSpPr/>
            <p:nvPr/>
          </p:nvSpPr>
          <p:spPr>
            <a:xfrm>
              <a:off x="3033220" y="2263427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2612" y="2456197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86288" y="222215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53318" y="2259299"/>
            <a:ext cx="140335" cy="227965"/>
            <a:chOff x="3253318" y="2259299"/>
            <a:chExt cx="140335" cy="227965"/>
          </a:xfrm>
        </p:grpSpPr>
        <p:sp>
          <p:nvSpPr>
            <p:cNvPr id="18" name="object 18"/>
            <p:cNvSpPr/>
            <p:nvPr/>
          </p:nvSpPr>
          <p:spPr>
            <a:xfrm>
              <a:off x="3257445" y="2263427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53336" y="2456197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45281" y="222326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46868" y="1854412"/>
            <a:ext cx="140335" cy="227965"/>
            <a:chOff x="3246868" y="1854412"/>
            <a:chExt cx="140335" cy="227965"/>
          </a:xfrm>
        </p:grpSpPr>
        <p:sp>
          <p:nvSpPr>
            <p:cNvPr id="22" name="object 22"/>
            <p:cNvSpPr/>
            <p:nvPr/>
          </p:nvSpPr>
          <p:spPr>
            <a:xfrm>
              <a:off x="3260968" y="1858540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50360" y="2051311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14034" y="1817269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81067" y="1854412"/>
            <a:ext cx="140335" cy="227965"/>
            <a:chOff x="3481067" y="1854412"/>
            <a:chExt cx="140335" cy="227965"/>
          </a:xfrm>
        </p:grpSpPr>
        <p:sp>
          <p:nvSpPr>
            <p:cNvPr id="26" name="object 26"/>
            <p:cNvSpPr/>
            <p:nvPr/>
          </p:nvSpPr>
          <p:spPr>
            <a:xfrm>
              <a:off x="3485194" y="1858540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81085" y="2051311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73028" y="1818387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53318" y="1449525"/>
            <a:ext cx="140335" cy="227965"/>
            <a:chOff x="3253318" y="1449525"/>
            <a:chExt cx="140335" cy="227965"/>
          </a:xfrm>
        </p:grpSpPr>
        <p:sp>
          <p:nvSpPr>
            <p:cNvPr id="30" name="object 30"/>
            <p:cNvSpPr/>
            <p:nvPr/>
          </p:nvSpPr>
          <p:spPr>
            <a:xfrm>
              <a:off x="3257445" y="1453653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53336" y="1646424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345281" y="1413501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74179" y="1258371"/>
            <a:ext cx="436880" cy="614045"/>
            <a:chOff x="2874179" y="1258371"/>
            <a:chExt cx="436880" cy="614045"/>
          </a:xfrm>
        </p:grpSpPr>
        <p:sp>
          <p:nvSpPr>
            <p:cNvPr id="34" name="object 34"/>
            <p:cNvSpPr/>
            <p:nvPr/>
          </p:nvSpPr>
          <p:spPr>
            <a:xfrm>
              <a:off x="3105101" y="1261546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77354" y="1666422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913339" y="169062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74179" y="1663247"/>
            <a:ext cx="664845" cy="1019175"/>
            <a:chOff x="2874179" y="1663247"/>
            <a:chExt cx="664845" cy="1019175"/>
          </a:xfrm>
        </p:grpSpPr>
        <p:sp>
          <p:nvSpPr>
            <p:cNvPr id="38" name="object 38"/>
            <p:cNvSpPr/>
            <p:nvPr/>
          </p:nvSpPr>
          <p:spPr>
            <a:xfrm>
              <a:off x="3332848" y="1666422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05101" y="2071308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77354" y="247618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913339" y="2500438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32848" y="2476184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368832" y="2500996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60594" y="2071308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96578" y="2085381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11814" y="3220547"/>
            <a:ext cx="1098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18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Step</a:t>
            </a:r>
            <a:r>
              <a:rPr spc="-55" dirty="0"/>
              <a:t> </a:t>
            </a:r>
            <a:r>
              <a:rPr dirty="0"/>
              <a:t>2</a:t>
            </a:r>
            <a:r>
              <a:rPr spc="-5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843449"/>
            <a:ext cx="36715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After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building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up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2373A"/>
                </a:solidFill>
                <a:latin typeface="Trebuchet MS"/>
                <a:cs typeface="Trebuchet MS"/>
              </a:rPr>
              <a:t>tree,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will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compressed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2373A"/>
                </a:solidFill>
                <a:latin typeface="Trebuchet MS"/>
                <a:cs typeface="Trebuchet MS"/>
              </a:rPr>
              <a:t>file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bit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by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bit.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94" y="1167028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Input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1357071"/>
            <a:ext cx="1827530" cy="17145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0101110110101011100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1630057"/>
            <a:ext cx="1827530" cy="190500"/>
          </a:xfrm>
          <a:prstGeom prst="rect">
            <a:avLst/>
          </a:prstGeom>
          <a:solidFill>
            <a:srgbClr val="CED2D3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Output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1820087"/>
            <a:ext cx="1827530" cy="177800"/>
          </a:xfrm>
          <a:prstGeom prst="rect">
            <a:avLst/>
          </a:prstGeom>
          <a:solidFill>
            <a:srgbClr val="E4E6E6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065"/>
              </a:lnSpc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papa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ape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19119" y="1449525"/>
            <a:ext cx="140335" cy="227965"/>
            <a:chOff x="3019119" y="1449525"/>
            <a:chExt cx="140335" cy="227965"/>
          </a:xfrm>
        </p:grpSpPr>
        <p:sp>
          <p:nvSpPr>
            <p:cNvPr id="9" name="object 9"/>
            <p:cNvSpPr/>
            <p:nvPr/>
          </p:nvSpPr>
          <p:spPr>
            <a:xfrm>
              <a:off x="3033220" y="1453653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2612" y="1646424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86288" y="1412383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19119" y="2259299"/>
            <a:ext cx="140335" cy="227965"/>
            <a:chOff x="3019119" y="2259299"/>
            <a:chExt cx="140335" cy="227965"/>
          </a:xfrm>
        </p:grpSpPr>
        <p:sp>
          <p:nvSpPr>
            <p:cNvPr id="13" name="object 13"/>
            <p:cNvSpPr/>
            <p:nvPr/>
          </p:nvSpPr>
          <p:spPr>
            <a:xfrm>
              <a:off x="3033220" y="2263427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5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22612" y="2456197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30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86288" y="2222155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53318" y="2259299"/>
            <a:ext cx="140335" cy="227965"/>
            <a:chOff x="3253318" y="2259299"/>
            <a:chExt cx="140335" cy="227965"/>
          </a:xfrm>
        </p:grpSpPr>
        <p:sp>
          <p:nvSpPr>
            <p:cNvPr id="17" name="object 17"/>
            <p:cNvSpPr/>
            <p:nvPr/>
          </p:nvSpPr>
          <p:spPr>
            <a:xfrm>
              <a:off x="3257445" y="2263427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3336" y="2456197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45281" y="2223263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46868" y="1854412"/>
            <a:ext cx="140335" cy="227965"/>
            <a:chOff x="3246868" y="1854412"/>
            <a:chExt cx="140335" cy="227965"/>
          </a:xfrm>
        </p:grpSpPr>
        <p:sp>
          <p:nvSpPr>
            <p:cNvPr id="21" name="object 21"/>
            <p:cNvSpPr/>
            <p:nvPr/>
          </p:nvSpPr>
          <p:spPr>
            <a:xfrm>
              <a:off x="3260968" y="1858540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121980" y="0"/>
                  </a:moveTo>
                  <a:lnTo>
                    <a:pt x="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0360" y="2051311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20642"/>
                  </a:moveTo>
                  <a:lnTo>
                    <a:pt x="29577" y="20175"/>
                  </a:lnTo>
                  <a:lnTo>
                    <a:pt x="21018" y="22013"/>
                  </a:lnTo>
                  <a:lnTo>
                    <a:pt x="13293" y="24885"/>
                  </a:lnTo>
                  <a:lnTo>
                    <a:pt x="8673" y="27523"/>
                  </a:lnTo>
                  <a:lnTo>
                    <a:pt x="8527" y="22204"/>
                  </a:lnTo>
                  <a:lnTo>
                    <a:pt x="6970" y="14111"/>
                  </a:lnTo>
                  <a:lnTo>
                    <a:pt x="4096" y="5842"/>
                  </a:lnTo>
                  <a:lnTo>
                    <a:pt x="0" y="0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14034" y="1817269"/>
            <a:ext cx="812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solidFill>
                  <a:srgbClr val="22373A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81067" y="1854412"/>
            <a:ext cx="140335" cy="227965"/>
            <a:chOff x="3481067" y="1854412"/>
            <a:chExt cx="140335" cy="227965"/>
          </a:xfrm>
        </p:grpSpPr>
        <p:sp>
          <p:nvSpPr>
            <p:cNvPr id="25" name="object 25"/>
            <p:cNvSpPr/>
            <p:nvPr/>
          </p:nvSpPr>
          <p:spPr>
            <a:xfrm>
              <a:off x="3485194" y="1858540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1085" y="2051311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73028" y="1818387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53318" y="1449525"/>
            <a:ext cx="140335" cy="227965"/>
            <a:chOff x="3253318" y="1449525"/>
            <a:chExt cx="140335" cy="227965"/>
          </a:xfrm>
        </p:grpSpPr>
        <p:sp>
          <p:nvSpPr>
            <p:cNvPr id="29" name="object 29"/>
            <p:cNvSpPr/>
            <p:nvPr/>
          </p:nvSpPr>
          <p:spPr>
            <a:xfrm>
              <a:off x="3257445" y="1453653"/>
              <a:ext cx="122555" cy="217170"/>
            </a:xfrm>
            <a:custGeom>
              <a:avLst/>
              <a:gdLst/>
              <a:ahLst/>
              <a:cxnLst/>
              <a:rect l="l" t="t" r="r" b="b"/>
              <a:pathLst>
                <a:path w="122554" h="217169">
                  <a:moveTo>
                    <a:pt x="0" y="0"/>
                  </a:moveTo>
                  <a:lnTo>
                    <a:pt x="121980" y="21685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3336" y="1646424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36698" y="0"/>
                  </a:moveTo>
                  <a:lnTo>
                    <a:pt x="32601" y="5842"/>
                  </a:lnTo>
                  <a:lnTo>
                    <a:pt x="29727" y="14111"/>
                  </a:lnTo>
                  <a:lnTo>
                    <a:pt x="28170" y="22204"/>
                  </a:lnTo>
                  <a:lnTo>
                    <a:pt x="28024" y="27523"/>
                  </a:lnTo>
                  <a:lnTo>
                    <a:pt x="23404" y="24885"/>
                  </a:lnTo>
                  <a:lnTo>
                    <a:pt x="15679" y="22013"/>
                  </a:lnTo>
                  <a:lnTo>
                    <a:pt x="7120" y="20175"/>
                  </a:lnTo>
                  <a:lnTo>
                    <a:pt x="0" y="20642"/>
                  </a:lnTo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45281" y="1413501"/>
            <a:ext cx="673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95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74179" y="1258371"/>
            <a:ext cx="436880" cy="614045"/>
            <a:chOff x="2874179" y="1258371"/>
            <a:chExt cx="436880" cy="614045"/>
          </a:xfrm>
        </p:grpSpPr>
        <p:sp>
          <p:nvSpPr>
            <p:cNvPr id="33" name="object 33"/>
            <p:cNvSpPr/>
            <p:nvPr/>
          </p:nvSpPr>
          <p:spPr>
            <a:xfrm>
              <a:off x="3105101" y="1261546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5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77354" y="1666422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913339" y="1690625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a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874179" y="1663247"/>
            <a:ext cx="664845" cy="1019175"/>
            <a:chOff x="2874179" y="1663247"/>
            <a:chExt cx="664845" cy="1019175"/>
          </a:xfrm>
        </p:grpSpPr>
        <p:sp>
          <p:nvSpPr>
            <p:cNvPr id="37" name="object 37"/>
            <p:cNvSpPr/>
            <p:nvPr/>
          </p:nvSpPr>
          <p:spPr>
            <a:xfrm>
              <a:off x="3332848" y="1666422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05101" y="2071308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77354" y="2476184"/>
              <a:ext cx="202565" cy="202565"/>
            </a:xfrm>
            <a:custGeom>
              <a:avLst/>
              <a:gdLst/>
              <a:ahLst/>
              <a:cxnLst/>
              <a:rect l="l" t="t" r="r" b="b"/>
              <a:pathLst>
                <a:path w="202564" h="202564">
                  <a:moveTo>
                    <a:pt x="202443" y="101221"/>
                  </a:moveTo>
                  <a:lnTo>
                    <a:pt x="194489" y="61821"/>
                  </a:lnTo>
                  <a:lnTo>
                    <a:pt x="172796" y="29646"/>
                  </a:lnTo>
                  <a:lnTo>
                    <a:pt x="140622" y="7954"/>
                  </a:lnTo>
                  <a:lnTo>
                    <a:pt x="101221" y="0"/>
                  </a:lnTo>
                  <a:lnTo>
                    <a:pt x="61821" y="7954"/>
                  </a:lnTo>
                  <a:lnTo>
                    <a:pt x="29646" y="29646"/>
                  </a:lnTo>
                  <a:lnTo>
                    <a:pt x="7954" y="61821"/>
                  </a:lnTo>
                  <a:lnTo>
                    <a:pt x="0" y="101221"/>
                  </a:lnTo>
                  <a:lnTo>
                    <a:pt x="7954" y="140622"/>
                  </a:lnTo>
                  <a:lnTo>
                    <a:pt x="29646" y="172796"/>
                  </a:lnTo>
                  <a:lnTo>
                    <a:pt x="61821" y="194489"/>
                  </a:lnTo>
                  <a:lnTo>
                    <a:pt x="101221" y="202443"/>
                  </a:lnTo>
                  <a:lnTo>
                    <a:pt x="140622" y="194489"/>
                  </a:lnTo>
                  <a:lnTo>
                    <a:pt x="172796" y="172796"/>
                  </a:lnTo>
                  <a:lnTo>
                    <a:pt x="194489" y="140622"/>
                  </a:lnTo>
                  <a:lnTo>
                    <a:pt x="202443" y="101221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13339" y="2500438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e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32848" y="2476184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68832" y="2500996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1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60594" y="2071308"/>
            <a:ext cx="202565" cy="202565"/>
          </a:xfrm>
          <a:custGeom>
            <a:avLst/>
            <a:gdLst/>
            <a:ahLst/>
            <a:cxnLst/>
            <a:rect l="l" t="t" r="r" b="b"/>
            <a:pathLst>
              <a:path w="202564" h="202564">
                <a:moveTo>
                  <a:pt x="202443" y="101221"/>
                </a:moveTo>
                <a:lnTo>
                  <a:pt x="194489" y="61821"/>
                </a:lnTo>
                <a:lnTo>
                  <a:pt x="172796" y="29646"/>
                </a:lnTo>
                <a:lnTo>
                  <a:pt x="140622" y="7954"/>
                </a:lnTo>
                <a:lnTo>
                  <a:pt x="101221" y="0"/>
                </a:lnTo>
                <a:lnTo>
                  <a:pt x="61821" y="7954"/>
                </a:lnTo>
                <a:lnTo>
                  <a:pt x="29646" y="29646"/>
                </a:lnTo>
                <a:lnTo>
                  <a:pt x="7954" y="61821"/>
                </a:lnTo>
                <a:lnTo>
                  <a:pt x="0" y="101221"/>
                </a:lnTo>
                <a:lnTo>
                  <a:pt x="7954" y="140622"/>
                </a:lnTo>
                <a:lnTo>
                  <a:pt x="29646" y="172796"/>
                </a:lnTo>
                <a:lnTo>
                  <a:pt x="61821" y="194489"/>
                </a:lnTo>
                <a:lnTo>
                  <a:pt x="101221" y="202443"/>
                </a:lnTo>
                <a:lnTo>
                  <a:pt x="140622" y="194489"/>
                </a:lnTo>
                <a:lnTo>
                  <a:pt x="172796" y="172796"/>
                </a:lnTo>
                <a:lnTo>
                  <a:pt x="194489" y="140622"/>
                </a:lnTo>
                <a:lnTo>
                  <a:pt x="202443" y="101221"/>
                </a:lnTo>
                <a:close/>
              </a:path>
            </a:pathLst>
          </a:custGeom>
          <a:ln w="6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96578" y="2085381"/>
            <a:ext cx="130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‘</a:t>
            </a:r>
            <a:r>
              <a:rPr sz="800" spc="-70" dirty="0">
                <a:solidFill>
                  <a:srgbClr val="22373A"/>
                </a:solidFill>
                <a:latin typeface="Courier New"/>
                <a:cs typeface="Courier New"/>
              </a:rPr>
              <a:t>p</a:t>
            </a:r>
            <a:r>
              <a:rPr sz="800" spc="-70" dirty="0">
                <a:solidFill>
                  <a:srgbClr val="22373A"/>
                </a:solidFill>
                <a:latin typeface="Trebuchet MS"/>
                <a:cs typeface="Trebuchet MS"/>
              </a:rPr>
              <a:t>’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1814" y="3220547"/>
            <a:ext cx="109855" cy="132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-25" dirty="0">
                <a:solidFill>
                  <a:srgbClr val="22373A"/>
                </a:solidFill>
                <a:latin typeface="Trebuchet MS"/>
                <a:cs typeface="Trebuchet MS"/>
              </a:rPr>
              <a:t>18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Working</a:t>
            </a:r>
            <a:r>
              <a:rPr spc="-5" dirty="0"/>
              <a:t> </a:t>
            </a:r>
            <a:r>
              <a:rPr spc="-10" dirty="0"/>
              <a:t>with</a:t>
            </a:r>
            <a:r>
              <a:rPr dirty="0"/>
              <a:t> Bits?</a:t>
            </a:r>
            <a:r>
              <a:rPr spc="120" dirty="0"/>
              <a:t> </a:t>
            </a:r>
            <a:r>
              <a:rPr spc="-10" dirty="0"/>
              <a:t>That</a:t>
            </a:r>
            <a:r>
              <a:rPr dirty="0"/>
              <a:t> Sounds a</a:t>
            </a:r>
            <a:r>
              <a:rPr spc="-5" dirty="0"/>
              <a:t> </a:t>
            </a:r>
            <a:r>
              <a:rPr spc="-25" dirty="0"/>
              <a:t>Little</a:t>
            </a:r>
            <a:r>
              <a:rPr spc="-5" dirty="0"/>
              <a:t> </a:t>
            </a:r>
            <a:r>
              <a:rPr dirty="0"/>
              <a:t>Bit </a:t>
            </a:r>
            <a:r>
              <a:rPr spc="-20" dirty="0"/>
              <a:t>Hard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925377"/>
            <a:ext cx="3891915" cy="51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Reading</a:t>
            </a:r>
            <a:r>
              <a:rPr sz="1000" spc="-4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bits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in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60" dirty="0">
                <a:solidFill>
                  <a:srgbClr val="22373A"/>
                </a:solidFill>
                <a:latin typeface="Trebuchet MS"/>
                <a:cs typeface="Trebuchet MS"/>
              </a:rPr>
              <a:t>Java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is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kind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of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2373A"/>
                </a:solidFill>
                <a:latin typeface="Trebuchet MS"/>
                <a:cs typeface="Trebuchet MS"/>
              </a:rPr>
              <a:t>tricky,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Trebuchet MS"/>
                <a:cs typeface="Trebuchet MS"/>
              </a:rPr>
              <a:t>we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are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providing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a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class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000" spc="-3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Trebuchet MS"/>
                <a:cs typeface="Trebuchet MS"/>
              </a:rPr>
              <a:t>help!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2159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public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class</a:t>
            </a:r>
            <a:r>
              <a:rPr sz="1000" spc="-4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BitInputStream</a:t>
            </a:r>
            <a:endParaRPr sz="10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709" y="1443160"/>
          <a:ext cx="378142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marL="70485" marR="237490">
                        <a:lnSpc>
                          <a:spcPct val="114599"/>
                        </a:lnSpc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BitInputStream(String file)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Creates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stream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bits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file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hasNextBit()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2865">
                        <a:lnSpc>
                          <a:spcPct val="114599"/>
                        </a:lnSpc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900" spc="2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true</a:t>
                      </a:r>
                      <a:r>
                        <a:rPr sz="900" spc="2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900" spc="2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bits</a:t>
                      </a:r>
                      <a:r>
                        <a:rPr sz="900" spc="24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remain</a:t>
                      </a:r>
                      <a:r>
                        <a:rPr sz="900" spc="2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2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stream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nextBit()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2865">
                        <a:lnSpc>
                          <a:spcPct val="114599"/>
                        </a:lnSpc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Reads</a:t>
                      </a:r>
                      <a:r>
                        <a:rPr sz="900" spc="-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next</a:t>
                      </a:r>
                      <a:r>
                        <a:rPr sz="900" spc="-1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bit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stream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83" y="63662"/>
            <a:ext cx="149415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Review</a:t>
            </a:r>
            <a:r>
              <a:rPr spc="-5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10" dirty="0"/>
              <a:t>Final</a:t>
            </a:r>
            <a:r>
              <a:rPr spc="-45" dirty="0"/>
              <a:t> </a:t>
            </a:r>
            <a:r>
              <a:rPr spc="-10" dirty="0"/>
              <a:t>Project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459821"/>
            <a:ext cx="3888104" cy="1280160"/>
            <a:chOff x="359994" y="459821"/>
            <a:chExt cx="3888104" cy="1280160"/>
          </a:xfrm>
        </p:grpSpPr>
        <p:sp>
          <p:nvSpPr>
            <p:cNvPr id="4" name="object 4"/>
            <p:cNvSpPr/>
            <p:nvPr/>
          </p:nvSpPr>
          <p:spPr>
            <a:xfrm>
              <a:off x="359994" y="459821"/>
              <a:ext cx="3888104" cy="1280160"/>
            </a:xfrm>
            <a:custGeom>
              <a:avLst/>
              <a:gdLst/>
              <a:ahLst/>
              <a:cxnLst/>
              <a:rect l="l" t="t" r="r" b="b"/>
              <a:pathLst>
                <a:path w="3888104" h="1280160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1225608"/>
                  </a:lnTo>
                  <a:lnTo>
                    <a:pt x="4243" y="1246628"/>
                  </a:lnTo>
                  <a:lnTo>
                    <a:pt x="15816" y="1263792"/>
                  </a:lnTo>
                  <a:lnTo>
                    <a:pt x="32980" y="1275365"/>
                  </a:lnTo>
                  <a:lnTo>
                    <a:pt x="54000" y="1279608"/>
                  </a:lnTo>
                  <a:lnTo>
                    <a:pt x="3834051" y="1279608"/>
                  </a:lnTo>
                  <a:lnTo>
                    <a:pt x="3855070" y="1275365"/>
                  </a:lnTo>
                  <a:lnTo>
                    <a:pt x="3872235" y="1263792"/>
                  </a:lnTo>
                  <a:lnTo>
                    <a:pt x="3883807" y="1246628"/>
                  </a:lnTo>
                  <a:lnTo>
                    <a:pt x="3888051" y="1225608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477821"/>
              <a:ext cx="3852545" cy="1243965"/>
            </a:xfrm>
            <a:custGeom>
              <a:avLst/>
              <a:gdLst/>
              <a:ahLst/>
              <a:cxnLst/>
              <a:rect l="l" t="t" r="r" b="b"/>
              <a:pathLst>
                <a:path w="3852545" h="1243964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1207608"/>
                  </a:lnTo>
                  <a:lnTo>
                    <a:pt x="2829" y="1221621"/>
                  </a:lnTo>
                  <a:lnTo>
                    <a:pt x="10544" y="1233064"/>
                  </a:lnTo>
                  <a:lnTo>
                    <a:pt x="21987" y="1240779"/>
                  </a:lnTo>
                  <a:lnTo>
                    <a:pt x="36000" y="1243608"/>
                  </a:lnTo>
                  <a:lnTo>
                    <a:pt x="3816051" y="1243608"/>
                  </a:lnTo>
                  <a:lnTo>
                    <a:pt x="3830064" y="1240779"/>
                  </a:lnTo>
                  <a:lnTo>
                    <a:pt x="3841507" y="1233064"/>
                  </a:lnTo>
                  <a:lnTo>
                    <a:pt x="3849222" y="1221621"/>
                  </a:lnTo>
                  <a:lnTo>
                    <a:pt x="3852051" y="1207608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819465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9994" y="1826711"/>
            <a:ext cx="3888104" cy="1440180"/>
            <a:chOff x="359994" y="1826711"/>
            <a:chExt cx="3888104" cy="1440180"/>
          </a:xfrm>
        </p:grpSpPr>
        <p:sp>
          <p:nvSpPr>
            <p:cNvPr id="8" name="object 8"/>
            <p:cNvSpPr/>
            <p:nvPr/>
          </p:nvSpPr>
          <p:spPr>
            <a:xfrm>
              <a:off x="359994" y="1826711"/>
              <a:ext cx="3888104" cy="1440180"/>
            </a:xfrm>
            <a:custGeom>
              <a:avLst/>
              <a:gdLst/>
              <a:ahLst/>
              <a:cxnLst/>
              <a:rect l="l" t="t" r="r" b="b"/>
              <a:pathLst>
                <a:path w="3888104" h="1440179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1385664"/>
                  </a:lnTo>
                  <a:lnTo>
                    <a:pt x="4243" y="1406683"/>
                  </a:lnTo>
                  <a:lnTo>
                    <a:pt x="15816" y="1423848"/>
                  </a:lnTo>
                  <a:lnTo>
                    <a:pt x="32980" y="1435421"/>
                  </a:lnTo>
                  <a:lnTo>
                    <a:pt x="54000" y="1439664"/>
                  </a:lnTo>
                  <a:lnTo>
                    <a:pt x="3834051" y="1439664"/>
                  </a:lnTo>
                  <a:lnTo>
                    <a:pt x="3855070" y="1435421"/>
                  </a:lnTo>
                  <a:lnTo>
                    <a:pt x="3872235" y="1423848"/>
                  </a:lnTo>
                  <a:lnTo>
                    <a:pt x="3883807" y="1406683"/>
                  </a:lnTo>
                  <a:lnTo>
                    <a:pt x="3888051" y="1385664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994" y="1844711"/>
              <a:ext cx="3852545" cy="1403985"/>
            </a:xfrm>
            <a:custGeom>
              <a:avLst/>
              <a:gdLst/>
              <a:ahLst/>
              <a:cxnLst/>
              <a:rect l="l" t="t" r="r" b="b"/>
              <a:pathLst>
                <a:path w="3852545" h="1403985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1367664"/>
                  </a:lnTo>
                  <a:lnTo>
                    <a:pt x="2829" y="1381677"/>
                  </a:lnTo>
                  <a:lnTo>
                    <a:pt x="10544" y="1393120"/>
                  </a:lnTo>
                  <a:lnTo>
                    <a:pt x="21987" y="1400835"/>
                  </a:lnTo>
                  <a:lnTo>
                    <a:pt x="36000" y="1403664"/>
                  </a:lnTo>
                  <a:lnTo>
                    <a:pt x="3816051" y="1403664"/>
                  </a:lnTo>
                  <a:lnTo>
                    <a:pt x="3830064" y="1400835"/>
                  </a:lnTo>
                  <a:lnTo>
                    <a:pt x="3841507" y="1393120"/>
                  </a:lnTo>
                  <a:lnTo>
                    <a:pt x="3849222" y="1381677"/>
                  </a:lnTo>
                  <a:lnTo>
                    <a:pt x="3852051" y="1367664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94" y="2186355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5299" y="545304"/>
            <a:ext cx="2758440" cy="263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Part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A: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Compression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public</a:t>
            </a:r>
            <a:r>
              <a:rPr sz="900" spc="-70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HuffmanCode(</a:t>
            </a: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int</a:t>
            </a:r>
            <a:r>
              <a:rPr sz="900" dirty="0">
                <a:latin typeface="Courier New"/>
                <a:cs typeface="Courier New"/>
              </a:rPr>
              <a:t>[]</a:t>
            </a:r>
            <a:r>
              <a:rPr sz="900" spc="-65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counts)</a:t>
            </a:r>
            <a:endParaRPr sz="900">
              <a:latin typeface="Courier New"/>
              <a:cs typeface="Courier New"/>
            </a:endParaRPr>
          </a:p>
          <a:p>
            <a:pPr marL="264795" indent="-99060">
              <a:lnSpc>
                <a:spcPct val="100000"/>
              </a:lnSpc>
              <a:spcBef>
                <a:spcPts val="29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Slides</a:t>
            </a:r>
            <a:r>
              <a:rPr sz="1000" spc="7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2373A"/>
                </a:solidFill>
                <a:latin typeface="Trebuchet MS"/>
                <a:cs typeface="Trebuchet MS"/>
              </a:rPr>
              <a:t>11-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13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public</a:t>
            </a:r>
            <a:r>
              <a:rPr sz="900" spc="-55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void</a:t>
            </a:r>
            <a:r>
              <a:rPr sz="900" spc="-50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save(PrintStream</a:t>
            </a:r>
            <a:r>
              <a:rPr sz="900" spc="-55" dirty="0">
                <a:latin typeface="Courier New"/>
                <a:cs typeface="Courier New"/>
              </a:rPr>
              <a:t> </a:t>
            </a:r>
            <a:r>
              <a:rPr sz="900" spc="-20" dirty="0">
                <a:latin typeface="Courier New"/>
                <a:cs typeface="Courier New"/>
              </a:rPr>
              <a:t>out)</a:t>
            </a:r>
            <a:endParaRPr sz="900">
              <a:latin typeface="Courier New"/>
              <a:cs typeface="Courier New"/>
            </a:endParaRPr>
          </a:p>
          <a:p>
            <a:pPr marL="264795" indent="-99060">
              <a:lnSpc>
                <a:spcPct val="100000"/>
              </a:lnSpc>
              <a:spcBef>
                <a:spcPts val="9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Slide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14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22373A"/>
              </a:buClr>
              <a:buFont typeface="Trebuchet MS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000" spc="-10" dirty="0">
                <a:latin typeface="Trebuchet MS"/>
                <a:cs typeface="Trebuchet MS"/>
              </a:rPr>
              <a:t>Part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B: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Decompression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public</a:t>
            </a:r>
            <a:r>
              <a:rPr sz="900" spc="-85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HuffmanCode(Scanner</a:t>
            </a:r>
            <a:r>
              <a:rPr sz="900" spc="-70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input)</a:t>
            </a:r>
            <a:endParaRPr sz="900">
              <a:latin typeface="Courier New"/>
              <a:cs typeface="Courier New"/>
            </a:endParaRPr>
          </a:p>
          <a:p>
            <a:pPr marL="264795" indent="-99060">
              <a:lnSpc>
                <a:spcPct val="100000"/>
              </a:lnSpc>
              <a:spcBef>
                <a:spcPts val="29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Slide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17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public</a:t>
            </a:r>
            <a:r>
              <a:rPr sz="900" spc="-70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void</a:t>
            </a:r>
            <a:r>
              <a:rPr sz="900" spc="-65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translate(BitInputStream</a:t>
            </a:r>
            <a:r>
              <a:rPr sz="900" spc="-65" dirty="0">
                <a:latin typeface="Courier New"/>
                <a:cs typeface="Courier New"/>
              </a:rPr>
              <a:t> </a:t>
            </a:r>
            <a:r>
              <a:rPr sz="900" spc="-25" dirty="0">
                <a:latin typeface="Courier New"/>
                <a:cs typeface="Courier New"/>
              </a:rPr>
              <a:t>in,</a:t>
            </a:r>
            <a:endParaRPr sz="900">
              <a:latin typeface="Courier New"/>
              <a:cs typeface="Courier New"/>
            </a:endParaRPr>
          </a:p>
          <a:p>
            <a:pPr marL="1515745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latin typeface="Courier New"/>
                <a:cs typeface="Courier New"/>
              </a:rPr>
              <a:t>PrintStream</a:t>
            </a:r>
            <a:r>
              <a:rPr sz="900" spc="-65" dirty="0">
                <a:latin typeface="Courier New"/>
                <a:cs typeface="Courier New"/>
              </a:rPr>
              <a:t> </a:t>
            </a:r>
            <a:r>
              <a:rPr sz="900" spc="-20" dirty="0">
                <a:latin typeface="Courier New"/>
                <a:cs typeface="Courier New"/>
              </a:rPr>
              <a:t>out)</a:t>
            </a:r>
            <a:endParaRPr sz="900">
              <a:latin typeface="Courier New"/>
              <a:cs typeface="Courier New"/>
            </a:endParaRPr>
          </a:p>
          <a:p>
            <a:pPr marL="264795" indent="-99060">
              <a:lnSpc>
                <a:spcPct val="100000"/>
              </a:lnSpc>
              <a:spcBef>
                <a:spcPts val="95"/>
              </a:spcBef>
              <a:buChar char="•"/>
              <a:tabLst>
                <a:tab pos="264795" algn="l"/>
              </a:tabLst>
            </a:pPr>
            <a:r>
              <a:rPr sz="1000" dirty="0">
                <a:solidFill>
                  <a:srgbClr val="22373A"/>
                </a:solidFill>
                <a:latin typeface="Trebuchet MS"/>
                <a:cs typeface="Trebuchet MS"/>
              </a:rPr>
              <a:t>Slide</a:t>
            </a:r>
            <a:r>
              <a:rPr sz="1000" spc="-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Trebuchet MS"/>
                <a:cs typeface="Trebuchet MS"/>
              </a:rPr>
              <a:t>18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6945" y="571848"/>
            <a:ext cx="3976211" cy="5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16945" y="1124099"/>
            <a:ext cx="3943013" cy="16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t" anchorCtr="0">
            <a:normAutofit/>
          </a:bodyPr>
          <a:lstStyle/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Comparable</a:t>
            </a:r>
          </a:p>
          <a:p>
            <a:pPr marL="86445" indent="-8644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134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P3 - Huffman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1527096" y="2837279"/>
            <a:ext cx="1555909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400"/>
            </a:pPr>
            <a:r>
              <a:rPr lang="en-US" dirty="0">
                <a:solidFill>
                  <a:srgbClr val="FFFFFF"/>
                </a:solidFill>
              </a:rPr>
              <a:t>Lesson 12 - Summer 2023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3255883" y="2837279"/>
            <a:ext cx="1037273" cy="13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70" tIns="17280" rIns="34570" bIns="17280" anchor="ctr" anchorCtr="0">
            <a:noAutofit/>
          </a:bodyPr>
          <a:lstStyle/>
          <a:p>
            <a:pPr defTabSz="461040">
              <a:buSzPts val="12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defTabSz="461040">
                <a:buSzPts val="1200"/>
              </a:p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F4C4ACF6-F5D5-4745-AEF7-3FF6154B0FD0}"/>
              </a:ext>
            </a:extLst>
          </p:cNvPr>
          <p:cNvSpPr/>
          <p:nvPr/>
        </p:nvSpPr>
        <p:spPr>
          <a:xfrm flipH="1">
            <a:off x="1263423" y="1349375"/>
            <a:ext cx="292503" cy="79484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093" tIns="23040" rIns="46093" bIns="23040" anchor="ctr" anchorCtr="0">
            <a:noAutofit/>
          </a:bodyPr>
          <a:lstStyle/>
          <a:p>
            <a:pPr algn="ctr" defTabSz="461040" rtl="0">
              <a:buClr>
                <a:srgbClr val="000000"/>
              </a:buClr>
              <a:buSzPts val="1800"/>
            </a:pPr>
            <a:endParaRPr sz="90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86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781" y="253049"/>
            <a:ext cx="1705214" cy="1799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7294" y="986470"/>
            <a:ext cx="32004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22373A"/>
                </a:solidFill>
                <a:latin typeface="Trebuchet MS"/>
                <a:cs typeface="Trebuchet MS"/>
              </a:rPr>
              <a:t>Priority</a:t>
            </a:r>
            <a:r>
              <a:rPr sz="14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2373A"/>
                </a:solidFill>
                <a:latin typeface="Trebuchet MS"/>
                <a:cs typeface="Trebuchet MS"/>
              </a:rPr>
              <a:t>Queues</a:t>
            </a:r>
            <a:r>
              <a:rPr sz="14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22373A"/>
                </a:solidFill>
                <a:latin typeface="Trebuchet MS"/>
                <a:cs typeface="Trebuchet MS"/>
              </a:rPr>
              <a:t>and</a:t>
            </a:r>
            <a:r>
              <a:rPr sz="14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2373A"/>
                </a:solidFill>
                <a:latin typeface="Trebuchet MS"/>
                <a:cs typeface="Trebuchet MS"/>
              </a:rPr>
              <a:t>Huffman</a:t>
            </a:r>
            <a:r>
              <a:rPr sz="1400" spc="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2373A"/>
                </a:solidFill>
                <a:latin typeface="Trebuchet MS"/>
                <a:cs typeface="Trebuchet MS"/>
              </a:rPr>
              <a:t>Encoding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311641"/>
            <a:ext cx="218186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22373A"/>
                </a:solidFill>
                <a:latin typeface="Trebuchet MS"/>
                <a:cs typeface="Trebuchet MS"/>
              </a:rPr>
              <a:t>Introduction</a:t>
            </a:r>
            <a:r>
              <a:rPr sz="1200" spc="-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2373A"/>
                </a:solidFill>
                <a:latin typeface="Trebuchet MS"/>
                <a:cs typeface="Trebuchet MS"/>
              </a:rPr>
              <a:t>to</a:t>
            </a:r>
            <a:r>
              <a:rPr sz="1200" spc="-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2373A"/>
                </a:solidFill>
                <a:latin typeface="Trebuchet MS"/>
                <a:cs typeface="Trebuchet MS"/>
              </a:rPr>
              <a:t>the</a:t>
            </a:r>
            <a:r>
              <a:rPr sz="1200" spc="-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2373A"/>
                </a:solidFill>
                <a:latin typeface="Trebuchet MS"/>
                <a:cs typeface="Trebuchet MS"/>
              </a:rPr>
              <a:t>Final</a:t>
            </a:r>
            <a:r>
              <a:rPr sz="1200" spc="-6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2373A"/>
                </a:solidFill>
                <a:latin typeface="Trebuchet MS"/>
                <a:cs typeface="Trebuchet MS"/>
              </a:rPr>
              <a:t>Project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4" y="1721631"/>
            <a:ext cx="3888104" cy="5080"/>
          </a:xfrm>
          <a:custGeom>
            <a:avLst/>
            <a:gdLst/>
            <a:ahLst/>
            <a:cxnLst/>
            <a:rect l="l" t="t" r="r" b="b"/>
            <a:pathLst>
              <a:path w="3888104" h="5080">
                <a:moveTo>
                  <a:pt x="0" y="5060"/>
                </a:moveTo>
                <a:lnTo>
                  <a:pt x="0" y="0"/>
                </a:lnTo>
                <a:lnTo>
                  <a:pt x="3888051" y="0"/>
                </a:lnTo>
                <a:lnTo>
                  <a:pt x="3888051" y="5060"/>
                </a:lnTo>
                <a:lnTo>
                  <a:pt x="0" y="5060"/>
                </a:lnTo>
                <a:close/>
              </a:path>
            </a:pathLst>
          </a:custGeom>
          <a:solidFill>
            <a:srgbClr val="EB8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294" y="1987926"/>
            <a:ext cx="859155" cy="410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10" dirty="0">
                <a:solidFill>
                  <a:srgbClr val="22373A"/>
                </a:solidFill>
                <a:latin typeface="Trebuchet MS"/>
                <a:cs typeface="Trebuchet MS"/>
              </a:rPr>
              <a:t>Hunter</a:t>
            </a:r>
            <a:r>
              <a:rPr sz="9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2373A"/>
                </a:solidFill>
                <a:latin typeface="Trebuchet MS"/>
                <a:cs typeface="Trebuchet MS"/>
              </a:rPr>
              <a:t>Schafer</a:t>
            </a: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CSE </a:t>
            </a:r>
            <a:r>
              <a:rPr sz="700" spc="-70" dirty="0">
                <a:solidFill>
                  <a:srgbClr val="22373A"/>
                </a:solidFill>
                <a:latin typeface="Trebuchet MS"/>
                <a:cs typeface="Trebuchet MS"/>
              </a:rPr>
              <a:t>143,</a:t>
            </a:r>
            <a:r>
              <a:rPr sz="700" spc="-15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22373A"/>
                </a:solidFill>
                <a:latin typeface="Trebuchet MS"/>
                <a:cs typeface="Trebuchet MS"/>
              </a:rPr>
              <a:t>Autumn</a:t>
            </a:r>
            <a:r>
              <a:rPr sz="700" spc="-10" dirty="0">
                <a:solidFill>
                  <a:srgbClr val="22373A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22373A"/>
                </a:solidFill>
                <a:latin typeface="Trebuchet MS"/>
                <a:cs typeface="Trebuchet MS"/>
              </a:rPr>
              <a:t>2021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Priority</a:t>
            </a:r>
            <a:r>
              <a:rPr spc="-45" dirty="0"/>
              <a:t> </a:t>
            </a:r>
            <a:r>
              <a:rPr spc="-10" dirty="0"/>
              <a:t>Queue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994" y="459826"/>
            <a:ext cx="3888104" cy="881380"/>
            <a:chOff x="359994" y="459826"/>
            <a:chExt cx="3888104" cy="881380"/>
          </a:xfrm>
        </p:grpSpPr>
        <p:sp>
          <p:nvSpPr>
            <p:cNvPr id="4" name="object 4"/>
            <p:cNvSpPr/>
            <p:nvPr/>
          </p:nvSpPr>
          <p:spPr>
            <a:xfrm>
              <a:off x="359994" y="459826"/>
              <a:ext cx="3888104" cy="881380"/>
            </a:xfrm>
            <a:custGeom>
              <a:avLst/>
              <a:gdLst/>
              <a:ahLst/>
              <a:cxnLst/>
              <a:rect l="l" t="t" r="r" b="b"/>
              <a:pathLst>
                <a:path w="3888104" h="881380">
                  <a:moveTo>
                    <a:pt x="3834051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826861"/>
                  </a:lnTo>
                  <a:lnTo>
                    <a:pt x="4243" y="847880"/>
                  </a:lnTo>
                  <a:lnTo>
                    <a:pt x="15816" y="865045"/>
                  </a:lnTo>
                  <a:lnTo>
                    <a:pt x="32980" y="876617"/>
                  </a:lnTo>
                  <a:lnTo>
                    <a:pt x="54000" y="880861"/>
                  </a:lnTo>
                  <a:lnTo>
                    <a:pt x="3834051" y="880861"/>
                  </a:lnTo>
                  <a:lnTo>
                    <a:pt x="3855070" y="876617"/>
                  </a:lnTo>
                  <a:lnTo>
                    <a:pt x="3872235" y="865045"/>
                  </a:lnTo>
                  <a:lnTo>
                    <a:pt x="3883807" y="847880"/>
                  </a:lnTo>
                  <a:lnTo>
                    <a:pt x="3888051" y="826861"/>
                  </a:lnTo>
                  <a:lnTo>
                    <a:pt x="3888051" y="54000"/>
                  </a:lnTo>
                  <a:lnTo>
                    <a:pt x="3883807" y="32980"/>
                  </a:lnTo>
                  <a:lnTo>
                    <a:pt x="3872235" y="15816"/>
                  </a:lnTo>
                  <a:lnTo>
                    <a:pt x="3855070" y="4243"/>
                  </a:lnTo>
                  <a:lnTo>
                    <a:pt x="383405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94" y="477827"/>
              <a:ext cx="3852545" cy="845185"/>
            </a:xfrm>
            <a:custGeom>
              <a:avLst/>
              <a:gdLst/>
              <a:ahLst/>
              <a:cxnLst/>
              <a:rect l="l" t="t" r="r" b="b"/>
              <a:pathLst>
                <a:path w="3852545" h="845185">
                  <a:moveTo>
                    <a:pt x="3816051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808861"/>
                  </a:lnTo>
                  <a:lnTo>
                    <a:pt x="2829" y="822874"/>
                  </a:lnTo>
                  <a:lnTo>
                    <a:pt x="10544" y="834317"/>
                  </a:lnTo>
                  <a:lnTo>
                    <a:pt x="21987" y="842032"/>
                  </a:lnTo>
                  <a:lnTo>
                    <a:pt x="36000" y="844861"/>
                  </a:lnTo>
                  <a:lnTo>
                    <a:pt x="3816051" y="844861"/>
                  </a:lnTo>
                  <a:lnTo>
                    <a:pt x="3830064" y="842032"/>
                  </a:lnTo>
                  <a:lnTo>
                    <a:pt x="3841507" y="834317"/>
                  </a:lnTo>
                  <a:lnTo>
                    <a:pt x="3849222" y="822874"/>
                  </a:lnTo>
                  <a:lnTo>
                    <a:pt x="3852051" y="808861"/>
                  </a:lnTo>
                  <a:lnTo>
                    <a:pt x="3852051" y="36000"/>
                  </a:lnTo>
                  <a:lnTo>
                    <a:pt x="3849222" y="21987"/>
                  </a:lnTo>
                  <a:lnTo>
                    <a:pt x="3841507" y="10544"/>
                  </a:lnTo>
                  <a:lnTo>
                    <a:pt x="3830064" y="2829"/>
                  </a:lnTo>
                  <a:lnTo>
                    <a:pt x="38160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94" y="819470"/>
              <a:ext cx="3852545" cy="0"/>
            </a:xfrm>
            <a:custGeom>
              <a:avLst/>
              <a:gdLst/>
              <a:ahLst/>
              <a:cxnLst/>
              <a:rect l="l" t="t" r="r" b="b"/>
              <a:pathLst>
                <a:path w="3852545">
                  <a:moveTo>
                    <a:pt x="0" y="0"/>
                  </a:moveTo>
                  <a:lnTo>
                    <a:pt x="3852051" y="0"/>
                  </a:lnTo>
                </a:path>
              </a:pathLst>
            </a:custGeom>
            <a:ln w="5060">
              <a:solidFill>
                <a:srgbClr val="3F3F3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1380" y="545304"/>
            <a:ext cx="3745865" cy="96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Priority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Queue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rebuchet MS"/>
              <a:cs typeface="Trebuchet MS"/>
            </a:endParaRPr>
          </a:p>
          <a:p>
            <a:pPr marL="126364" marR="118745">
              <a:lnSpc>
                <a:spcPct val="114599"/>
              </a:lnSpc>
            </a:pP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collection of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ordered elements that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provides fast access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to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minimum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(or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maximum)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element.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public</a:t>
            </a:r>
            <a:r>
              <a:rPr sz="1000" spc="-6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class</a:t>
            </a:r>
            <a:r>
              <a:rPr sz="1000" spc="-6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PriorityQueue&lt;E&gt;</a:t>
            </a:r>
            <a:r>
              <a:rPr sz="1000" spc="-6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dirty="0">
                <a:solidFill>
                  <a:srgbClr val="22373A"/>
                </a:solidFill>
                <a:latin typeface="Courier New"/>
                <a:cs typeface="Courier New"/>
              </a:rPr>
              <a:t>implements</a:t>
            </a:r>
            <a:r>
              <a:rPr sz="1000" spc="-6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Courier New"/>
                <a:cs typeface="Courier New"/>
              </a:rPr>
              <a:t>Queue&lt;E&gt;</a:t>
            </a:r>
            <a:endParaRPr sz="10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2709" y="1577036"/>
          <a:ext cx="3782060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PriorityQueue&lt;E&gt;()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32384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constructs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empty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add(E</a:t>
                      </a:r>
                      <a:r>
                        <a:rPr sz="900" spc="-35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adds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sorted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order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peek()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900" spc="-3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minimum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element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2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remove()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removes/returns</a:t>
                      </a:r>
                      <a:r>
                        <a:rPr sz="900" spc="-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minimum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element</a:t>
                      </a:r>
                      <a:r>
                        <a:rPr sz="900" spc="-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0" dirty="0">
                          <a:solidFill>
                            <a:srgbClr val="22373A"/>
                          </a:solidFill>
                          <a:latin typeface="Courier New"/>
                          <a:cs typeface="Courier New"/>
                        </a:rPr>
                        <a:t>size()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elements</a:t>
                      </a:r>
                      <a:r>
                        <a:rPr sz="900" spc="-35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-4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2373A"/>
                          </a:solidFill>
                          <a:latin typeface="Trebuchet MS"/>
                          <a:cs typeface="Trebuchet MS"/>
                        </a:rPr>
                        <a:t>queue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6350">
                      <a:solidFill>
                        <a:srgbClr val="22373A"/>
                      </a:solidFill>
                      <a:prstDash val="solid"/>
                    </a:lnL>
                    <a:lnR w="6350">
                      <a:solidFill>
                        <a:srgbClr val="22373A"/>
                      </a:solidFill>
                      <a:prstDash val="solid"/>
                    </a:lnR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7294" y="2623150"/>
            <a:ext cx="33051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Queue&lt;String&gt;</a:t>
            </a:r>
            <a:r>
              <a:rPr sz="9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tas</a:t>
            </a:r>
            <a:r>
              <a:rPr sz="900" spc="-30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2373A"/>
                </a:solidFill>
                <a:latin typeface="Courier New"/>
                <a:cs typeface="Courier New"/>
              </a:rPr>
              <a:t>=</a:t>
            </a:r>
            <a:r>
              <a:rPr sz="900" spc="-35" dirty="0">
                <a:solidFill>
                  <a:srgbClr val="22373A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2121FF"/>
                </a:solidFill>
                <a:latin typeface="Courier New"/>
                <a:cs typeface="Courier New"/>
              </a:rPr>
              <a:t>new</a:t>
            </a:r>
            <a:r>
              <a:rPr sz="900" spc="-30" dirty="0">
                <a:solidFill>
                  <a:srgbClr val="2121FF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PriorityQueue&lt;String&gt;(); tas.add(</a:t>
            </a:r>
            <a:r>
              <a:rPr sz="900" spc="-10" dirty="0">
                <a:solidFill>
                  <a:srgbClr val="E50000"/>
                </a:solidFill>
                <a:latin typeface="Courier New"/>
                <a:cs typeface="Courier New"/>
              </a:rPr>
              <a:t>"Watson"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);</a:t>
            </a:r>
            <a:endParaRPr sz="900">
              <a:latin typeface="Courier New"/>
              <a:cs typeface="Courier New"/>
            </a:endParaRPr>
          </a:p>
          <a:p>
            <a:pPr marL="12700" marR="1917700">
              <a:lnSpc>
                <a:spcPct val="116700"/>
              </a:lnSpc>
            </a:pP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tas.add(</a:t>
            </a:r>
            <a:r>
              <a:rPr sz="900" spc="-10" dirty="0">
                <a:solidFill>
                  <a:srgbClr val="E50000"/>
                </a:solidFill>
                <a:latin typeface="Courier New"/>
                <a:cs typeface="Courier New"/>
              </a:rPr>
              <a:t>"Sherlock"</a:t>
            </a:r>
            <a:r>
              <a:rPr sz="900" spc="-10" dirty="0">
                <a:solidFill>
                  <a:srgbClr val="22373A"/>
                </a:solidFill>
                <a:latin typeface="Courier New"/>
                <a:cs typeface="Courier New"/>
              </a:rPr>
              <a:t>); tas.remove();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9465" y="3215769"/>
            <a:ext cx="622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80" dirty="0">
                <a:solidFill>
                  <a:srgbClr val="22373A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37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3842</Words>
  <Application>Microsoft Office PowerPoint</Application>
  <PresentationFormat>Custom</PresentationFormat>
  <Paragraphs>1300</Paragraphs>
  <Slides>69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Arial</vt:lpstr>
      <vt:lpstr>BIZ UDPGothic</vt:lpstr>
      <vt:lpstr>Calibri</vt:lpstr>
      <vt:lpstr>Cambria</vt:lpstr>
      <vt:lpstr>Cambria Math</vt:lpstr>
      <vt:lpstr>Consolas</vt:lpstr>
      <vt:lpstr>Courier New</vt:lpstr>
      <vt:lpstr>Oswald Medium</vt:lpstr>
      <vt:lpstr>Times New Roman</vt:lpstr>
      <vt:lpstr>Trebuchet MS</vt:lpstr>
      <vt:lpstr>Office Theme</vt:lpstr>
      <vt:lpstr>1_Office Theme</vt:lpstr>
      <vt:lpstr>Comparable + Huffman</vt:lpstr>
      <vt:lpstr>Agenda</vt:lpstr>
      <vt:lpstr>Agenda</vt:lpstr>
      <vt:lpstr>Interfaces Review</vt:lpstr>
      <vt:lpstr> The Comparable Interface</vt:lpstr>
      <vt:lpstr> The Comparable Interface</vt:lpstr>
      <vt:lpstr>Agenda</vt:lpstr>
      <vt:lpstr>PowerPoint Presentation</vt:lpstr>
      <vt:lpstr>Priority Queue</vt:lpstr>
      <vt:lpstr>Priority Queue</vt:lpstr>
      <vt:lpstr>PowerPoint Presentation</vt:lpstr>
      <vt:lpstr>File Compression</vt:lpstr>
      <vt:lpstr>ASCII</vt:lpstr>
      <vt:lpstr>ASCII</vt:lpstr>
      <vt:lpstr>PowerPoint Presentation</vt:lpstr>
      <vt:lpstr>PowerPoint Presentation</vt:lpstr>
      <vt:lpstr>ASCII Example</vt:lpstr>
      <vt:lpstr>ASCII Example</vt:lpstr>
      <vt:lpstr>ASCII Example</vt:lpstr>
      <vt:lpstr>ASCII Example</vt:lpstr>
      <vt:lpstr>ASCII Example</vt:lpstr>
      <vt:lpstr>PowerPoint Presentation</vt:lpstr>
      <vt:lpstr>Another ASCII Example</vt:lpstr>
      <vt:lpstr>Another ASCII Example</vt:lpstr>
      <vt:lpstr>Another ASCII Example</vt:lpstr>
      <vt:lpstr>Another ASCII Example</vt:lpstr>
      <vt:lpstr>Huffman Idea</vt:lpstr>
      <vt:lpstr>Huffman Encoding</vt:lpstr>
      <vt:lpstr>Final Project: Huffman Coding</vt:lpstr>
      <vt:lpstr>PowerPoint Presentation</vt:lpstr>
      <vt:lpstr>Part A: Making a HuffmanCode Overview</vt:lpstr>
      <vt:lpstr>Part A: Making a HuffmanCode Overview</vt:lpstr>
      <vt:lpstr>Part A: Making a HuffmanCode Overview</vt:lpstr>
      <vt:lpstr>Part A: Making a HuffmanCode Overview</vt:lpstr>
      <vt:lpstr>Part A: Making a HuffmanCode Overview</vt:lpstr>
      <vt:lpstr>Step 1: Count Character Occurrences</vt:lpstr>
      <vt:lpstr>Step 2: Create PriorityQueue</vt:lpstr>
      <vt:lpstr>PowerPoint Presentation</vt:lpstr>
      <vt:lpstr>PowerPoint Presentation</vt:lpstr>
      <vt:lpstr>PowerPoint Presentation</vt:lpstr>
      <vt:lpstr>Step 3: Remove and Merge</vt:lpstr>
      <vt:lpstr>PowerPoint Presentation</vt:lpstr>
      <vt:lpstr>Step 3: Remove and Merge</vt:lpstr>
      <vt:lpstr>Step 3: Remove and Merge</vt:lpstr>
      <vt:lpstr>Step 3: Remove and Merge</vt:lpstr>
      <vt:lpstr>Step 3: Remove and Merge</vt:lpstr>
      <vt:lpstr>Step 3: Remove and Merge</vt:lpstr>
      <vt:lpstr>Step 3: Remove and Merge Algorithm</vt:lpstr>
      <vt:lpstr>Step 4: Print Encodings</vt:lpstr>
      <vt:lpstr>Step 4: Print Encodings</vt:lpstr>
      <vt:lpstr>Step 4: Print Encodings</vt:lpstr>
      <vt:lpstr>Step 4: Print Encodings</vt:lpstr>
      <vt:lpstr>Step 4: Print Encodings</vt:lpstr>
      <vt:lpstr>Step 4: Print Encodings</vt:lpstr>
      <vt:lpstr>Step 4: Print Encodings</vt:lpstr>
      <vt:lpstr>Step 5: Compress the File</vt:lpstr>
      <vt:lpstr>Step 5: Compress the File</vt:lpstr>
      <vt:lpstr>Step 5: Compress the File</vt:lpstr>
      <vt:lpstr>Step 5: Compress the File</vt:lpstr>
      <vt:lpstr>Part B: Decompressing the File</vt:lpstr>
      <vt:lpstr>Step 1: Reconstruct the Huffman Tree</vt:lpstr>
      <vt:lpstr>Step 1: Reconstruct the Huffman Tree</vt:lpstr>
      <vt:lpstr>Step 1: Reconstruct the Huffman Tree</vt:lpstr>
      <vt:lpstr>Step 1: Reconstruct the Huffman Tree</vt:lpstr>
      <vt:lpstr>Step 1: Reconstruct the Huffman Tree</vt:lpstr>
      <vt:lpstr>Step 2 Example</vt:lpstr>
      <vt:lpstr>Step 2 Example</vt:lpstr>
      <vt:lpstr>Working with Bits? That Sounds a Little Bit Hard</vt:lpstr>
      <vt:lpstr>Review - Final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Queues and Huffman Encoding</dc:title>
  <dc:creator>Hunter Schafer</dc:creator>
  <cp:lastModifiedBy>hiteshb</cp:lastModifiedBy>
  <cp:revision>6</cp:revision>
  <dcterms:created xsi:type="dcterms:W3CDTF">2023-08-02T00:45:49Z</dcterms:created>
  <dcterms:modified xsi:type="dcterms:W3CDTF">2023-08-02T19:24:09Z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2023-08-02T00:00:00Z</vt:filetime>
  </property>
  <property fmtid="{D5CDD505-2E9C-101B-9397-08002B2CF9AE}" pid="5" name="PTEX.FullBanner">
    <vt:lpwstr>This is LuaHBTeX, Version 1.13.2 (TeX Live 2021)</vt:lpwstr>
  </property>
  <property fmtid="{D5CDD505-2E9C-101B-9397-08002B2CF9AE}" pid="6" name="Producer">
    <vt:lpwstr>LuaTeX-1.13.2</vt:lpwstr>
  </property>
</Properties>
</file>