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73" r:id="rId2"/>
  </p:sldMasterIdLst>
  <p:notesMasterIdLst>
    <p:notesMasterId r:id="rId15"/>
  </p:notesMasterIdLst>
  <p:sldIdLst>
    <p:sldId id="301" r:id="rId3"/>
    <p:sldId id="455" r:id="rId4"/>
    <p:sldId id="494" r:id="rId5"/>
    <p:sldId id="477" r:id="rId6"/>
    <p:sldId id="493" r:id="rId7"/>
    <p:sldId id="495" r:id="rId8"/>
    <p:sldId id="497" r:id="rId9"/>
    <p:sldId id="498" r:id="rId10"/>
    <p:sldId id="499" r:id="rId11"/>
    <p:sldId id="500" r:id="rId12"/>
    <p:sldId id="501" r:id="rId13"/>
    <p:sldId id="496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onsolas" panose="020B0609020204030204" pitchFamily="49" charset="0"/>
      <p:regular r:id="rId20"/>
      <p:bold r:id="rId21"/>
      <p:italic r:id="rId22"/>
      <p:boldItalic r:id="rId23"/>
    </p:embeddedFont>
    <p:embeddedFont>
      <p:font typeface="Oswald Medium" panose="00000600000000000000" pitchFamily="2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F8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420F863-E168-47D1-A8E3-760704B806C2}">
  <a:tblStyle styleId="{2420F863-E168-47D1-A8E3-760704B806C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090" autoAdjust="0"/>
  </p:normalViewPr>
  <p:slideViewPr>
    <p:cSldViewPr snapToGrid="0">
      <p:cViewPr>
        <p:scale>
          <a:sx n="98" d="100"/>
          <a:sy n="98" d="100"/>
        </p:scale>
        <p:origin x="918" y="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716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1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921946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716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1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146244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71696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77028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32284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Code quality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Developer time is important!!</a:t>
            </a:r>
          </a:p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Memory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Working with a small computing system (cheap phone for example)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KiloBytes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of space on older games</a:t>
            </a:r>
          </a:p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(Most often considered) </a:t>
            </a:r>
            <a:r>
              <a:rPr lang="en-US" sz="11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Time</a:t>
            </a:r>
            <a:endParaRPr lang="en-US" sz="11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Scoped assignments to be pretty quick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Other courses (e.g. ML classes) take much, much longer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Shorter programs use less energy (helping environment)</a:t>
            </a:r>
          </a:p>
          <a:p>
            <a:pPr marL="1143000" lvl="2" indent="-2286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But only good for one computer, one program – parallelized systems don’t handle this as well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User wait time (faster programs mean faster loading for users too)</a:t>
            </a:r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04084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Code quality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Developer time is important!!</a:t>
            </a:r>
          </a:p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Memory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Working with a small computing system (cheap phone for example)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KiloBytes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of space on older games</a:t>
            </a:r>
          </a:p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(Most often considered) </a:t>
            </a:r>
            <a:r>
              <a:rPr lang="en-US" sz="11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Time</a:t>
            </a:r>
            <a:endParaRPr lang="en-US" sz="11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Scoped assignments to be pretty quick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Other courses (e.g. ML classes) take much, much longer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Shorter programs use less energy (helping environment)</a:t>
            </a:r>
          </a:p>
          <a:p>
            <a:pPr marL="1143000" lvl="2" indent="-2286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But only good for one computer, one program – parallelized systems don’t handle this as well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User wait time (faster programs mean faster loading for users too)</a:t>
            </a:r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28626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27632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716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Big trick is “multi-tasking” being possible – only </a:t>
            </a: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kinda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true though based on number of CPUs</a:t>
            </a:r>
          </a:p>
          <a:p>
            <a:pPr marL="13716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You can only do number of CPUs things at a time</a:t>
            </a:r>
          </a:p>
          <a:p>
            <a:pPr marL="13716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But we switch around really fast to hide it</a:t>
            </a:r>
          </a:p>
          <a:p>
            <a:pPr marL="13716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Java program doesn’t get the highest priority – for example the cooling fan is more important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Leads to program speed varying</a:t>
            </a:r>
          </a:p>
          <a:p>
            <a:pPr marL="13716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EdStem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is multi-server – lots of users hopping on and off</a:t>
            </a:r>
          </a:p>
          <a:p>
            <a:pPr marL="13716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Computer specs can be vastly different</a:t>
            </a:r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53259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716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Big trick is “multi-tasking” being possible – only </a:t>
            </a: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kinda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true though based on number of CPUs</a:t>
            </a:r>
          </a:p>
          <a:p>
            <a:pPr marL="13716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You can only do number of CPUs things at a time</a:t>
            </a:r>
          </a:p>
          <a:p>
            <a:pPr marL="13716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But we switch around really fast to hide it</a:t>
            </a:r>
          </a:p>
          <a:p>
            <a:pPr marL="13716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Java program doesn’t get the highest priority – for example the cooling fan is more important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Leads to program speed varying</a:t>
            </a:r>
          </a:p>
          <a:p>
            <a:pPr marL="13716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EdStem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is multi-server – lots of users hopping on and off</a:t>
            </a:r>
          </a:p>
          <a:p>
            <a:pPr marL="13716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Computer specs can be vastly different</a:t>
            </a:r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12564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716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1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6411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6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4"/>
          </p:nvPr>
        </p:nvSpPr>
        <p:spPr>
          <a:xfrm>
            <a:off x="4627959" y="1875433"/>
            <a:ext cx="3887400" cy="26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4_1_1_1_1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>
            <a:spLocks noGrp="1"/>
          </p:cNvSpPr>
          <p:nvPr>
            <p:ph type="body" idx="1"/>
          </p:nvPr>
        </p:nvSpPr>
        <p:spPr>
          <a:xfrm>
            <a:off x="720000" y="2131475"/>
            <a:ext cx="3748500" cy="1898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429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5886300" cy="651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29" name="Google Shape;129;p25"/>
          <p:cNvPicPr preferRelativeResize="0"/>
          <p:nvPr/>
        </p:nvPicPr>
        <p:blipFill rotWithShape="1">
          <a:blip r:embed="rId2">
            <a:alphaModFix/>
          </a:blip>
          <a:srcRect l="43998" t="9395" r="37150"/>
          <a:stretch/>
        </p:blipFill>
        <p:spPr>
          <a:xfrm>
            <a:off x="8430826" y="0"/>
            <a:ext cx="713175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0" name="Google Shape;130;p25"/>
          <p:cNvGrpSpPr/>
          <p:nvPr/>
        </p:nvGrpSpPr>
        <p:grpSpPr>
          <a:xfrm>
            <a:off x="818210" y="4536789"/>
            <a:ext cx="1230148" cy="634671"/>
            <a:chOff x="446775" y="1938400"/>
            <a:chExt cx="1552825" cy="801150"/>
          </a:xfrm>
        </p:grpSpPr>
        <p:sp>
          <p:nvSpPr>
            <p:cNvPr id="131" name="Google Shape;131;p25"/>
            <p:cNvSpPr/>
            <p:nvPr/>
          </p:nvSpPr>
          <p:spPr>
            <a:xfrm>
              <a:off x="446775" y="1938400"/>
              <a:ext cx="68225" cy="66825"/>
            </a:xfrm>
            <a:custGeom>
              <a:avLst/>
              <a:gdLst/>
              <a:ahLst/>
              <a:cxnLst/>
              <a:rect l="l" t="t" r="r" b="b"/>
              <a:pathLst>
                <a:path w="2729" h="2673" extrusionOk="0">
                  <a:moveTo>
                    <a:pt x="2145" y="0"/>
                  </a:moveTo>
                  <a:lnTo>
                    <a:pt x="1" y="2101"/>
                  </a:lnTo>
                  <a:lnTo>
                    <a:pt x="1" y="2672"/>
                  </a:lnTo>
                  <a:lnTo>
                    <a:pt x="2728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5"/>
            <p:cNvSpPr/>
            <p:nvPr/>
          </p:nvSpPr>
          <p:spPr>
            <a:xfrm>
              <a:off x="446775" y="1938400"/>
              <a:ext cx="192475" cy="188625"/>
            </a:xfrm>
            <a:custGeom>
              <a:avLst/>
              <a:gdLst/>
              <a:ahLst/>
              <a:cxnLst/>
              <a:rect l="l" t="t" r="r" b="b"/>
              <a:pathLst>
                <a:path w="7699" h="7545" extrusionOk="0">
                  <a:moveTo>
                    <a:pt x="7116" y="0"/>
                  </a:moveTo>
                  <a:lnTo>
                    <a:pt x="1" y="6961"/>
                  </a:lnTo>
                  <a:lnTo>
                    <a:pt x="1" y="7544"/>
                  </a:lnTo>
                  <a:lnTo>
                    <a:pt x="7699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5"/>
            <p:cNvSpPr/>
            <p:nvPr/>
          </p:nvSpPr>
          <p:spPr>
            <a:xfrm>
              <a:off x="446775" y="1938400"/>
              <a:ext cx="316750" cy="310125"/>
            </a:xfrm>
            <a:custGeom>
              <a:avLst/>
              <a:gdLst/>
              <a:ahLst/>
              <a:cxnLst/>
              <a:rect l="l" t="t" r="r" b="b"/>
              <a:pathLst>
                <a:path w="12670" h="12405" extrusionOk="0">
                  <a:moveTo>
                    <a:pt x="12087" y="0"/>
                  </a:moveTo>
                  <a:lnTo>
                    <a:pt x="1" y="11822"/>
                  </a:lnTo>
                  <a:lnTo>
                    <a:pt x="1" y="12405"/>
                  </a:lnTo>
                  <a:lnTo>
                    <a:pt x="12670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5"/>
            <p:cNvSpPr/>
            <p:nvPr/>
          </p:nvSpPr>
          <p:spPr>
            <a:xfrm>
              <a:off x="446775" y="1938400"/>
              <a:ext cx="441025" cy="431650"/>
            </a:xfrm>
            <a:custGeom>
              <a:avLst/>
              <a:gdLst/>
              <a:ahLst/>
              <a:cxnLst/>
              <a:rect l="l" t="t" r="r" b="b"/>
              <a:pathLst>
                <a:path w="17641" h="17266" extrusionOk="0">
                  <a:moveTo>
                    <a:pt x="17046" y="0"/>
                  </a:moveTo>
                  <a:lnTo>
                    <a:pt x="1" y="16694"/>
                  </a:lnTo>
                  <a:lnTo>
                    <a:pt x="1" y="17266"/>
                  </a:lnTo>
                  <a:lnTo>
                    <a:pt x="17640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5"/>
            <p:cNvSpPr/>
            <p:nvPr/>
          </p:nvSpPr>
          <p:spPr>
            <a:xfrm>
              <a:off x="446775" y="1938400"/>
              <a:ext cx="565275" cy="553450"/>
            </a:xfrm>
            <a:custGeom>
              <a:avLst/>
              <a:gdLst/>
              <a:ahLst/>
              <a:cxnLst/>
              <a:rect l="l" t="t" r="r" b="b"/>
              <a:pathLst>
                <a:path w="22611" h="22138" extrusionOk="0">
                  <a:moveTo>
                    <a:pt x="22017" y="0"/>
                  </a:moveTo>
                  <a:lnTo>
                    <a:pt x="1" y="21555"/>
                  </a:lnTo>
                  <a:lnTo>
                    <a:pt x="1" y="22137"/>
                  </a:lnTo>
                  <a:lnTo>
                    <a:pt x="2261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5"/>
            <p:cNvSpPr/>
            <p:nvPr/>
          </p:nvSpPr>
          <p:spPr>
            <a:xfrm>
              <a:off x="446775" y="1938400"/>
              <a:ext cx="689550" cy="674975"/>
            </a:xfrm>
            <a:custGeom>
              <a:avLst/>
              <a:gdLst/>
              <a:ahLst/>
              <a:cxnLst/>
              <a:rect l="l" t="t" r="r" b="b"/>
              <a:pathLst>
                <a:path w="27582" h="26999" extrusionOk="0">
                  <a:moveTo>
                    <a:pt x="26988" y="0"/>
                  </a:moveTo>
                  <a:lnTo>
                    <a:pt x="1" y="26426"/>
                  </a:lnTo>
                  <a:lnTo>
                    <a:pt x="1" y="26998"/>
                  </a:lnTo>
                  <a:lnTo>
                    <a:pt x="2758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5"/>
            <p:cNvSpPr/>
            <p:nvPr/>
          </p:nvSpPr>
          <p:spPr>
            <a:xfrm>
              <a:off x="446775" y="1938400"/>
              <a:ext cx="813825" cy="796475"/>
            </a:xfrm>
            <a:custGeom>
              <a:avLst/>
              <a:gdLst/>
              <a:ahLst/>
              <a:cxnLst/>
              <a:rect l="l" t="t" r="r" b="b"/>
              <a:pathLst>
                <a:path w="32553" h="31859" extrusionOk="0">
                  <a:moveTo>
                    <a:pt x="31959" y="0"/>
                  </a:moveTo>
                  <a:lnTo>
                    <a:pt x="1" y="31287"/>
                  </a:lnTo>
                  <a:lnTo>
                    <a:pt x="1" y="31859"/>
                  </a:lnTo>
                  <a:lnTo>
                    <a:pt x="3255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5"/>
            <p:cNvSpPr/>
            <p:nvPr/>
          </p:nvSpPr>
          <p:spPr>
            <a:xfrm>
              <a:off x="551800" y="1938400"/>
              <a:ext cx="832800" cy="801150"/>
            </a:xfrm>
            <a:custGeom>
              <a:avLst/>
              <a:gdLst/>
              <a:ahLst/>
              <a:cxnLst/>
              <a:rect l="l" t="t" r="r" b="b"/>
              <a:pathLst>
                <a:path w="33312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84" y="32046"/>
                  </a:lnTo>
                  <a:lnTo>
                    <a:pt x="3331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5"/>
            <p:cNvSpPr/>
            <p:nvPr/>
          </p:nvSpPr>
          <p:spPr>
            <a:xfrm>
              <a:off x="676075" y="1938400"/>
              <a:ext cx="832775" cy="801150"/>
            </a:xfrm>
            <a:custGeom>
              <a:avLst/>
              <a:gdLst/>
              <a:ahLst/>
              <a:cxnLst/>
              <a:rect l="l" t="t" r="r" b="b"/>
              <a:pathLst>
                <a:path w="33311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83" y="32046"/>
                  </a:lnTo>
                  <a:lnTo>
                    <a:pt x="3331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5"/>
            <p:cNvSpPr/>
            <p:nvPr/>
          </p:nvSpPr>
          <p:spPr>
            <a:xfrm>
              <a:off x="800075" y="1938400"/>
              <a:ext cx="833050" cy="801150"/>
            </a:xfrm>
            <a:custGeom>
              <a:avLst/>
              <a:gdLst/>
              <a:ahLst/>
              <a:cxnLst/>
              <a:rect l="l" t="t" r="r" b="b"/>
              <a:pathLst>
                <a:path w="33322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94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5"/>
            <p:cNvSpPr/>
            <p:nvPr/>
          </p:nvSpPr>
          <p:spPr>
            <a:xfrm>
              <a:off x="924325" y="1938400"/>
              <a:ext cx="833075" cy="801150"/>
            </a:xfrm>
            <a:custGeom>
              <a:avLst/>
              <a:gdLst/>
              <a:ahLst/>
              <a:cxnLst/>
              <a:rect l="l" t="t" r="r" b="b"/>
              <a:pathLst>
                <a:path w="33323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95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5"/>
            <p:cNvSpPr/>
            <p:nvPr/>
          </p:nvSpPr>
          <p:spPr>
            <a:xfrm>
              <a:off x="1172875" y="1938400"/>
              <a:ext cx="826725" cy="801150"/>
            </a:xfrm>
            <a:custGeom>
              <a:avLst/>
              <a:gdLst/>
              <a:ahLst/>
              <a:cxnLst/>
              <a:rect l="l" t="t" r="r" b="b"/>
              <a:pathLst>
                <a:path w="33069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83" y="32046"/>
                  </a:lnTo>
                  <a:lnTo>
                    <a:pt x="33069" y="242"/>
                  </a:lnTo>
                  <a:lnTo>
                    <a:pt x="33069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5"/>
            <p:cNvSpPr/>
            <p:nvPr/>
          </p:nvSpPr>
          <p:spPr>
            <a:xfrm>
              <a:off x="1297150" y="2051650"/>
              <a:ext cx="702450" cy="687900"/>
            </a:xfrm>
            <a:custGeom>
              <a:avLst/>
              <a:gdLst/>
              <a:ahLst/>
              <a:cxnLst/>
              <a:rect l="l" t="t" r="r" b="b"/>
              <a:pathLst>
                <a:path w="28098" h="27516" extrusionOk="0">
                  <a:moveTo>
                    <a:pt x="28098" y="1"/>
                  </a:moveTo>
                  <a:lnTo>
                    <a:pt x="0" y="27516"/>
                  </a:lnTo>
                  <a:lnTo>
                    <a:pt x="583" y="27516"/>
                  </a:lnTo>
                  <a:lnTo>
                    <a:pt x="28098" y="573"/>
                  </a:lnTo>
                  <a:lnTo>
                    <a:pt x="28098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5"/>
            <p:cNvSpPr/>
            <p:nvPr/>
          </p:nvSpPr>
          <p:spPr>
            <a:xfrm>
              <a:off x="1669675" y="2416500"/>
              <a:ext cx="329925" cy="323050"/>
            </a:xfrm>
            <a:custGeom>
              <a:avLst/>
              <a:gdLst/>
              <a:ahLst/>
              <a:cxnLst/>
              <a:rect l="l" t="t" r="r" b="b"/>
              <a:pathLst>
                <a:path w="13197" h="12922" extrusionOk="0">
                  <a:moveTo>
                    <a:pt x="13197" y="0"/>
                  </a:moveTo>
                  <a:lnTo>
                    <a:pt x="0" y="12922"/>
                  </a:lnTo>
                  <a:lnTo>
                    <a:pt x="594" y="12922"/>
                  </a:lnTo>
                  <a:lnTo>
                    <a:pt x="13197" y="572"/>
                  </a:lnTo>
                  <a:lnTo>
                    <a:pt x="13197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5"/>
            <p:cNvSpPr/>
            <p:nvPr/>
          </p:nvSpPr>
          <p:spPr>
            <a:xfrm>
              <a:off x="1048600" y="1938400"/>
              <a:ext cx="833050" cy="801150"/>
            </a:xfrm>
            <a:custGeom>
              <a:avLst/>
              <a:gdLst/>
              <a:ahLst/>
              <a:cxnLst/>
              <a:rect l="l" t="t" r="r" b="b"/>
              <a:pathLst>
                <a:path w="33322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94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5"/>
            <p:cNvSpPr/>
            <p:nvPr/>
          </p:nvSpPr>
          <p:spPr>
            <a:xfrm>
              <a:off x="1421400" y="2173175"/>
              <a:ext cx="578200" cy="566375"/>
            </a:xfrm>
            <a:custGeom>
              <a:avLst/>
              <a:gdLst/>
              <a:ahLst/>
              <a:cxnLst/>
              <a:rect l="l" t="t" r="r" b="b"/>
              <a:pathLst>
                <a:path w="23128" h="22655" extrusionOk="0">
                  <a:moveTo>
                    <a:pt x="23128" y="1"/>
                  </a:moveTo>
                  <a:lnTo>
                    <a:pt x="1" y="22655"/>
                  </a:lnTo>
                  <a:lnTo>
                    <a:pt x="584" y="22655"/>
                  </a:lnTo>
                  <a:lnTo>
                    <a:pt x="23128" y="584"/>
                  </a:lnTo>
                  <a:lnTo>
                    <a:pt x="23128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5"/>
            <p:cNvSpPr/>
            <p:nvPr/>
          </p:nvSpPr>
          <p:spPr>
            <a:xfrm>
              <a:off x="1545400" y="2294700"/>
              <a:ext cx="454200" cy="444850"/>
            </a:xfrm>
            <a:custGeom>
              <a:avLst/>
              <a:gdLst/>
              <a:ahLst/>
              <a:cxnLst/>
              <a:rect l="l" t="t" r="r" b="b"/>
              <a:pathLst>
                <a:path w="18168" h="17794" extrusionOk="0">
                  <a:moveTo>
                    <a:pt x="18168" y="0"/>
                  </a:moveTo>
                  <a:lnTo>
                    <a:pt x="0" y="17794"/>
                  </a:lnTo>
                  <a:lnTo>
                    <a:pt x="594" y="17794"/>
                  </a:lnTo>
                  <a:lnTo>
                    <a:pt x="18168" y="583"/>
                  </a:lnTo>
                  <a:lnTo>
                    <a:pt x="18168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5"/>
            <p:cNvSpPr/>
            <p:nvPr/>
          </p:nvSpPr>
          <p:spPr>
            <a:xfrm>
              <a:off x="1793925" y="2538000"/>
              <a:ext cx="205675" cy="201550"/>
            </a:xfrm>
            <a:custGeom>
              <a:avLst/>
              <a:gdLst/>
              <a:ahLst/>
              <a:cxnLst/>
              <a:rect l="l" t="t" r="r" b="b"/>
              <a:pathLst>
                <a:path w="8227" h="8062" extrusionOk="0">
                  <a:moveTo>
                    <a:pt x="8227" y="1"/>
                  </a:moveTo>
                  <a:lnTo>
                    <a:pt x="1" y="8062"/>
                  </a:lnTo>
                  <a:lnTo>
                    <a:pt x="595" y="8062"/>
                  </a:lnTo>
                  <a:lnTo>
                    <a:pt x="8227" y="584"/>
                  </a:lnTo>
                  <a:lnTo>
                    <a:pt x="8227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5"/>
            <p:cNvSpPr/>
            <p:nvPr/>
          </p:nvSpPr>
          <p:spPr>
            <a:xfrm>
              <a:off x="1918200" y="2659800"/>
              <a:ext cx="81400" cy="79750"/>
            </a:xfrm>
            <a:custGeom>
              <a:avLst/>
              <a:gdLst/>
              <a:ahLst/>
              <a:cxnLst/>
              <a:rect l="l" t="t" r="r" b="b"/>
              <a:pathLst>
                <a:path w="3256" h="3190" extrusionOk="0">
                  <a:moveTo>
                    <a:pt x="3256" y="1"/>
                  </a:moveTo>
                  <a:lnTo>
                    <a:pt x="1" y="3190"/>
                  </a:lnTo>
                  <a:lnTo>
                    <a:pt x="594" y="3190"/>
                  </a:lnTo>
                  <a:lnTo>
                    <a:pt x="3256" y="572"/>
                  </a:lnTo>
                  <a:lnTo>
                    <a:pt x="3256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" name="Google Shape;150;p25"/>
          <p:cNvGrpSpPr/>
          <p:nvPr/>
        </p:nvGrpSpPr>
        <p:grpSpPr>
          <a:xfrm>
            <a:off x="7619050" y="3707600"/>
            <a:ext cx="2336700" cy="2336700"/>
            <a:chOff x="-3409125" y="2800550"/>
            <a:chExt cx="2336700" cy="2336700"/>
          </a:xfrm>
        </p:grpSpPr>
        <p:sp>
          <p:nvSpPr>
            <p:cNvPr id="151" name="Google Shape;151;p25"/>
            <p:cNvSpPr/>
            <p:nvPr/>
          </p:nvSpPr>
          <p:spPr>
            <a:xfrm>
              <a:off x="-3409125" y="2800550"/>
              <a:ext cx="2336700" cy="23367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2" name="Google Shape;152;p25"/>
            <p:cNvSpPr/>
            <p:nvPr/>
          </p:nvSpPr>
          <p:spPr>
            <a:xfrm>
              <a:off x="-3068550" y="3141125"/>
              <a:ext cx="1655400" cy="16554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" name="Google Shape;153;p25"/>
          <p:cNvGrpSpPr/>
          <p:nvPr/>
        </p:nvGrpSpPr>
        <p:grpSpPr>
          <a:xfrm>
            <a:off x="7191010" y="-27960"/>
            <a:ext cx="1230148" cy="634671"/>
            <a:chOff x="446775" y="1938400"/>
            <a:chExt cx="1552825" cy="801150"/>
          </a:xfrm>
        </p:grpSpPr>
        <p:sp>
          <p:nvSpPr>
            <p:cNvPr id="154" name="Google Shape;154;p25"/>
            <p:cNvSpPr/>
            <p:nvPr/>
          </p:nvSpPr>
          <p:spPr>
            <a:xfrm>
              <a:off x="446775" y="1938400"/>
              <a:ext cx="68225" cy="66825"/>
            </a:xfrm>
            <a:custGeom>
              <a:avLst/>
              <a:gdLst/>
              <a:ahLst/>
              <a:cxnLst/>
              <a:rect l="l" t="t" r="r" b="b"/>
              <a:pathLst>
                <a:path w="2729" h="2673" extrusionOk="0">
                  <a:moveTo>
                    <a:pt x="2145" y="0"/>
                  </a:moveTo>
                  <a:lnTo>
                    <a:pt x="1" y="2101"/>
                  </a:lnTo>
                  <a:lnTo>
                    <a:pt x="1" y="2672"/>
                  </a:lnTo>
                  <a:lnTo>
                    <a:pt x="2728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5"/>
            <p:cNvSpPr/>
            <p:nvPr/>
          </p:nvSpPr>
          <p:spPr>
            <a:xfrm>
              <a:off x="446775" y="1938400"/>
              <a:ext cx="192475" cy="188625"/>
            </a:xfrm>
            <a:custGeom>
              <a:avLst/>
              <a:gdLst/>
              <a:ahLst/>
              <a:cxnLst/>
              <a:rect l="l" t="t" r="r" b="b"/>
              <a:pathLst>
                <a:path w="7699" h="7545" extrusionOk="0">
                  <a:moveTo>
                    <a:pt x="7116" y="0"/>
                  </a:moveTo>
                  <a:lnTo>
                    <a:pt x="1" y="6961"/>
                  </a:lnTo>
                  <a:lnTo>
                    <a:pt x="1" y="7544"/>
                  </a:lnTo>
                  <a:lnTo>
                    <a:pt x="7699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5"/>
            <p:cNvSpPr/>
            <p:nvPr/>
          </p:nvSpPr>
          <p:spPr>
            <a:xfrm>
              <a:off x="446775" y="1938400"/>
              <a:ext cx="316750" cy="310125"/>
            </a:xfrm>
            <a:custGeom>
              <a:avLst/>
              <a:gdLst/>
              <a:ahLst/>
              <a:cxnLst/>
              <a:rect l="l" t="t" r="r" b="b"/>
              <a:pathLst>
                <a:path w="12670" h="12405" extrusionOk="0">
                  <a:moveTo>
                    <a:pt x="12087" y="0"/>
                  </a:moveTo>
                  <a:lnTo>
                    <a:pt x="1" y="11822"/>
                  </a:lnTo>
                  <a:lnTo>
                    <a:pt x="1" y="12405"/>
                  </a:lnTo>
                  <a:lnTo>
                    <a:pt x="12670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5"/>
            <p:cNvSpPr/>
            <p:nvPr/>
          </p:nvSpPr>
          <p:spPr>
            <a:xfrm>
              <a:off x="446775" y="1938400"/>
              <a:ext cx="441025" cy="431650"/>
            </a:xfrm>
            <a:custGeom>
              <a:avLst/>
              <a:gdLst/>
              <a:ahLst/>
              <a:cxnLst/>
              <a:rect l="l" t="t" r="r" b="b"/>
              <a:pathLst>
                <a:path w="17641" h="17266" extrusionOk="0">
                  <a:moveTo>
                    <a:pt x="17046" y="0"/>
                  </a:moveTo>
                  <a:lnTo>
                    <a:pt x="1" y="16694"/>
                  </a:lnTo>
                  <a:lnTo>
                    <a:pt x="1" y="17266"/>
                  </a:lnTo>
                  <a:lnTo>
                    <a:pt x="17640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5"/>
            <p:cNvSpPr/>
            <p:nvPr/>
          </p:nvSpPr>
          <p:spPr>
            <a:xfrm>
              <a:off x="446775" y="1938400"/>
              <a:ext cx="565275" cy="553450"/>
            </a:xfrm>
            <a:custGeom>
              <a:avLst/>
              <a:gdLst/>
              <a:ahLst/>
              <a:cxnLst/>
              <a:rect l="l" t="t" r="r" b="b"/>
              <a:pathLst>
                <a:path w="22611" h="22138" extrusionOk="0">
                  <a:moveTo>
                    <a:pt x="22017" y="0"/>
                  </a:moveTo>
                  <a:lnTo>
                    <a:pt x="1" y="21555"/>
                  </a:lnTo>
                  <a:lnTo>
                    <a:pt x="1" y="22137"/>
                  </a:lnTo>
                  <a:lnTo>
                    <a:pt x="22611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5"/>
            <p:cNvSpPr/>
            <p:nvPr/>
          </p:nvSpPr>
          <p:spPr>
            <a:xfrm>
              <a:off x="446775" y="1938400"/>
              <a:ext cx="689550" cy="674975"/>
            </a:xfrm>
            <a:custGeom>
              <a:avLst/>
              <a:gdLst/>
              <a:ahLst/>
              <a:cxnLst/>
              <a:rect l="l" t="t" r="r" b="b"/>
              <a:pathLst>
                <a:path w="27582" h="26999" extrusionOk="0">
                  <a:moveTo>
                    <a:pt x="26988" y="0"/>
                  </a:moveTo>
                  <a:lnTo>
                    <a:pt x="1" y="26426"/>
                  </a:lnTo>
                  <a:lnTo>
                    <a:pt x="1" y="26998"/>
                  </a:lnTo>
                  <a:lnTo>
                    <a:pt x="27582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5"/>
            <p:cNvSpPr/>
            <p:nvPr/>
          </p:nvSpPr>
          <p:spPr>
            <a:xfrm>
              <a:off x="446775" y="1938400"/>
              <a:ext cx="813825" cy="796475"/>
            </a:xfrm>
            <a:custGeom>
              <a:avLst/>
              <a:gdLst/>
              <a:ahLst/>
              <a:cxnLst/>
              <a:rect l="l" t="t" r="r" b="b"/>
              <a:pathLst>
                <a:path w="32553" h="31859" extrusionOk="0">
                  <a:moveTo>
                    <a:pt x="31959" y="0"/>
                  </a:moveTo>
                  <a:lnTo>
                    <a:pt x="1" y="31287"/>
                  </a:lnTo>
                  <a:lnTo>
                    <a:pt x="1" y="31859"/>
                  </a:lnTo>
                  <a:lnTo>
                    <a:pt x="32552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5"/>
            <p:cNvSpPr/>
            <p:nvPr/>
          </p:nvSpPr>
          <p:spPr>
            <a:xfrm>
              <a:off x="551800" y="1938400"/>
              <a:ext cx="832800" cy="801150"/>
            </a:xfrm>
            <a:custGeom>
              <a:avLst/>
              <a:gdLst/>
              <a:ahLst/>
              <a:cxnLst/>
              <a:rect l="l" t="t" r="r" b="b"/>
              <a:pathLst>
                <a:path w="33312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84" y="32046"/>
                  </a:lnTo>
                  <a:lnTo>
                    <a:pt x="33311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5"/>
            <p:cNvSpPr/>
            <p:nvPr/>
          </p:nvSpPr>
          <p:spPr>
            <a:xfrm>
              <a:off x="676075" y="1938400"/>
              <a:ext cx="832775" cy="801150"/>
            </a:xfrm>
            <a:custGeom>
              <a:avLst/>
              <a:gdLst/>
              <a:ahLst/>
              <a:cxnLst/>
              <a:rect l="l" t="t" r="r" b="b"/>
              <a:pathLst>
                <a:path w="33311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83" y="32046"/>
                  </a:lnTo>
                  <a:lnTo>
                    <a:pt x="33311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5"/>
            <p:cNvSpPr/>
            <p:nvPr/>
          </p:nvSpPr>
          <p:spPr>
            <a:xfrm>
              <a:off x="800075" y="1938400"/>
              <a:ext cx="833050" cy="801150"/>
            </a:xfrm>
            <a:custGeom>
              <a:avLst/>
              <a:gdLst/>
              <a:ahLst/>
              <a:cxnLst/>
              <a:rect l="l" t="t" r="r" b="b"/>
              <a:pathLst>
                <a:path w="33322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94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5"/>
            <p:cNvSpPr/>
            <p:nvPr/>
          </p:nvSpPr>
          <p:spPr>
            <a:xfrm>
              <a:off x="924325" y="1938400"/>
              <a:ext cx="833075" cy="801150"/>
            </a:xfrm>
            <a:custGeom>
              <a:avLst/>
              <a:gdLst/>
              <a:ahLst/>
              <a:cxnLst/>
              <a:rect l="l" t="t" r="r" b="b"/>
              <a:pathLst>
                <a:path w="33323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95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5"/>
            <p:cNvSpPr/>
            <p:nvPr/>
          </p:nvSpPr>
          <p:spPr>
            <a:xfrm>
              <a:off x="1172875" y="1938400"/>
              <a:ext cx="826725" cy="801150"/>
            </a:xfrm>
            <a:custGeom>
              <a:avLst/>
              <a:gdLst/>
              <a:ahLst/>
              <a:cxnLst/>
              <a:rect l="l" t="t" r="r" b="b"/>
              <a:pathLst>
                <a:path w="33069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83" y="32046"/>
                  </a:lnTo>
                  <a:lnTo>
                    <a:pt x="33069" y="242"/>
                  </a:lnTo>
                  <a:lnTo>
                    <a:pt x="33069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5"/>
            <p:cNvSpPr/>
            <p:nvPr/>
          </p:nvSpPr>
          <p:spPr>
            <a:xfrm>
              <a:off x="1297150" y="2051650"/>
              <a:ext cx="702450" cy="687900"/>
            </a:xfrm>
            <a:custGeom>
              <a:avLst/>
              <a:gdLst/>
              <a:ahLst/>
              <a:cxnLst/>
              <a:rect l="l" t="t" r="r" b="b"/>
              <a:pathLst>
                <a:path w="28098" h="27516" extrusionOk="0">
                  <a:moveTo>
                    <a:pt x="28098" y="1"/>
                  </a:moveTo>
                  <a:lnTo>
                    <a:pt x="0" y="27516"/>
                  </a:lnTo>
                  <a:lnTo>
                    <a:pt x="583" y="27516"/>
                  </a:lnTo>
                  <a:lnTo>
                    <a:pt x="28098" y="573"/>
                  </a:lnTo>
                  <a:lnTo>
                    <a:pt x="28098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5"/>
            <p:cNvSpPr/>
            <p:nvPr/>
          </p:nvSpPr>
          <p:spPr>
            <a:xfrm>
              <a:off x="1669675" y="2416500"/>
              <a:ext cx="329925" cy="323050"/>
            </a:xfrm>
            <a:custGeom>
              <a:avLst/>
              <a:gdLst/>
              <a:ahLst/>
              <a:cxnLst/>
              <a:rect l="l" t="t" r="r" b="b"/>
              <a:pathLst>
                <a:path w="13197" h="12922" extrusionOk="0">
                  <a:moveTo>
                    <a:pt x="13197" y="0"/>
                  </a:moveTo>
                  <a:lnTo>
                    <a:pt x="0" y="12922"/>
                  </a:lnTo>
                  <a:lnTo>
                    <a:pt x="594" y="12922"/>
                  </a:lnTo>
                  <a:lnTo>
                    <a:pt x="13197" y="572"/>
                  </a:lnTo>
                  <a:lnTo>
                    <a:pt x="13197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5"/>
            <p:cNvSpPr/>
            <p:nvPr/>
          </p:nvSpPr>
          <p:spPr>
            <a:xfrm>
              <a:off x="1048600" y="1938400"/>
              <a:ext cx="833050" cy="801150"/>
            </a:xfrm>
            <a:custGeom>
              <a:avLst/>
              <a:gdLst/>
              <a:ahLst/>
              <a:cxnLst/>
              <a:rect l="l" t="t" r="r" b="b"/>
              <a:pathLst>
                <a:path w="33322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94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5"/>
            <p:cNvSpPr/>
            <p:nvPr/>
          </p:nvSpPr>
          <p:spPr>
            <a:xfrm>
              <a:off x="1421400" y="2173175"/>
              <a:ext cx="578200" cy="566375"/>
            </a:xfrm>
            <a:custGeom>
              <a:avLst/>
              <a:gdLst/>
              <a:ahLst/>
              <a:cxnLst/>
              <a:rect l="l" t="t" r="r" b="b"/>
              <a:pathLst>
                <a:path w="23128" h="22655" extrusionOk="0">
                  <a:moveTo>
                    <a:pt x="23128" y="1"/>
                  </a:moveTo>
                  <a:lnTo>
                    <a:pt x="1" y="22655"/>
                  </a:lnTo>
                  <a:lnTo>
                    <a:pt x="584" y="22655"/>
                  </a:lnTo>
                  <a:lnTo>
                    <a:pt x="23128" y="584"/>
                  </a:lnTo>
                  <a:lnTo>
                    <a:pt x="23128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5"/>
            <p:cNvSpPr/>
            <p:nvPr/>
          </p:nvSpPr>
          <p:spPr>
            <a:xfrm>
              <a:off x="1545400" y="2294700"/>
              <a:ext cx="454200" cy="444850"/>
            </a:xfrm>
            <a:custGeom>
              <a:avLst/>
              <a:gdLst/>
              <a:ahLst/>
              <a:cxnLst/>
              <a:rect l="l" t="t" r="r" b="b"/>
              <a:pathLst>
                <a:path w="18168" h="17794" extrusionOk="0">
                  <a:moveTo>
                    <a:pt x="18168" y="0"/>
                  </a:moveTo>
                  <a:lnTo>
                    <a:pt x="0" y="17794"/>
                  </a:lnTo>
                  <a:lnTo>
                    <a:pt x="594" y="17794"/>
                  </a:lnTo>
                  <a:lnTo>
                    <a:pt x="18168" y="583"/>
                  </a:lnTo>
                  <a:lnTo>
                    <a:pt x="18168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5"/>
            <p:cNvSpPr/>
            <p:nvPr/>
          </p:nvSpPr>
          <p:spPr>
            <a:xfrm>
              <a:off x="1793925" y="2538000"/>
              <a:ext cx="205675" cy="201550"/>
            </a:xfrm>
            <a:custGeom>
              <a:avLst/>
              <a:gdLst/>
              <a:ahLst/>
              <a:cxnLst/>
              <a:rect l="l" t="t" r="r" b="b"/>
              <a:pathLst>
                <a:path w="8227" h="8062" extrusionOk="0">
                  <a:moveTo>
                    <a:pt x="8227" y="1"/>
                  </a:moveTo>
                  <a:lnTo>
                    <a:pt x="1" y="8062"/>
                  </a:lnTo>
                  <a:lnTo>
                    <a:pt x="595" y="8062"/>
                  </a:lnTo>
                  <a:lnTo>
                    <a:pt x="8227" y="584"/>
                  </a:lnTo>
                  <a:lnTo>
                    <a:pt x="8227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5"/>
            <p:cNvSpPr/>
            <p:nvPr/>
          </p:nvSpPr>
          <p:spPr>
            <a:xfrm>
              <a:off x="1918200" y="2659800"/>
              <a:ext cx="81400" cy="79750"/>
            </a:xfrm>
            <a:custGeom>
              <a:avLst/>
              <a:gdLst/>
              <a:ahLst/>
              <a:cxnLst/>
              <a:rect l="l" t="t" r="r" b="b"/>
              <a:pathLst>
                <a:path w="3256" h="3190" extrusionOk="0">
                  <a:moveTo>
                    <a:pt x="3256" y="1"/>
                  </a:moveTo>
                  <a:lnTo>
                    <a:pt x="1" y="3190"/>
                  </a:lnTo>
                  <a:lnTo>
                    <a:pt x="594" y="3190"/>
                  </a:lnTo>
                  <a:lnTo>
                    <a:pt x="3256" y="572"/>
                  </a:lnTo>
                  <a:lnTo>
                    <a:pt x="3256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" name="Google Shape;173;p2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 txBox="1">
            <a:spLocks noGrp="1"/>
          </p:cNvSpPr>
          <p:nvPr>
            <p:ph type="subTitle" idx="1"/>
          </p:nvPr>
        </p:nvSpPr>
        <p:spPr>
          <a:xfrm>
            <a:off x="1651646" y="1771100"/>
            <a:ext cx="2378100" cy="554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68575" tIns="34275" rIns="68575" bIns="34275" anchor="b" anchorCtr="0">
            <a:normAutofit/>
          </a:bodyPr>
          <a:lstStyle>
            <a:lvl1pPr lvl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9pPr>
          </a:lstStyle>
          <a:p>
            <a:endParaRPr/>
          </a:p>
        </p:txBody>
      </p:sp>
      <p:sp>
        <p:nvSpPr>
          <p:cNvPr id="176" name="Google Shape;176;p26"/>
          <p:cNvSpPr txBox="1">
            <a:spLocks noGrp="1"/>
          </p:cNvSpPr>
          <p:nvPr>
            <p:ph type="subTitle" idx="2"/>
          </p:nvPr>
        </p:nvSpPr>
        <p:spPr>
          <a:xfrm>
            <a:off x="5114250" y="1771100"/>
            <a:ext cx="2378100" cy="554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68575" tIns="34275" rIns="68575" bIns="34275" anchor="b" anchorCtr="0">
            <a:normAutofit/>
          </a:bodyPr>
          <a:lstStyle>
            <a:lvl1pPr lvl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9pPr>
          </a:lstStyle>
          <a:p>
            <a:endParaRPr/>
          </a:p>
        </p:txBody>
      </p:sp>
      <p:sp>
        <p:nvSpPr>
          <p:cNvPr id="177" name="Google Shape;177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651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78" name="Google Shape;178;p26"/>
          <p:cNvPicPr preferRelativeResize="0"/>
          <p:nvPr/>
        </p:nvPicPr>
        <p:blipFill rotWithShape="1">
          <a:blip r:embed="rId2">
            <a:alphaModFix/>
          </a:blip>
          <a:srcRect l="47514" t="9395" r="43085"/>
          <a:stretch/>
        </p:blipFill>
        <p:spPr>
          <a:xfrm>
            <a:off x="1924" y="0"/>
            <a:ext cx="355651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9" name="Google Shape;179;p26"/>
          <p:cNvGrpSpPr/>
          <p:nvPr/>
        </p:nvGrpSpPr>
        <p:grpSpPr>
          <a:xfrm>
            <a:off x="7198751" y="4536789"/>
            <a:ext cx="1230148" cy="634671"/>
            <a:chOff x="446775" y="1938400"/>
            <a:chExt cx="1552825" cy="801150"/>
          </a:xfrm>
        </p:grpSpPr>
        <p:sp>
          <p:nvSpPr>
            <p:cNvPr id="180" name="Google Shape;180;p26"/>
            <p:cNvSpPr/>
            <p:nvPr/>
          </p:nvSpPr>
          <p:spPr>
            <a:xfrm>
              <a:off x="446775" y="1938400"/>
              <a:ext cx="68225" cy="66825"/>
            </a:xfrm>
            <a:custGeom>
              <a:avLst/>
              <a:gdLst/>
              <a:ahLst/>
              <a:cxnLst/>
              <a:rect l="l" t="t" r="r" b="b"/>
              <a:pathLst>
                <a:path w="2729" h="2673" extrusionOk="0">
                  <a:moveTo>
                    <a:pt x="2145" y="0"/>
                  </a:moveTo>
                  <a:lnTo>
                    <a:pt x="1" y="2101"/>
                  </a:lnTo>
                  <a:lnTo>
                    <a:pt x="1" y="2672"/>
                  </a:lnTo>
                  <a:lnTo>
                    <a:pt x="2728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6"/>
            <p:cNvSpPr/>
            <p:nvPr/>
          </p:nvSpPr>
          <p:spPr>
            <a:xfrm>
              <a:off x="446775" y="1938400"/>
              <a:ext cx="192475" cy="188625"/>
            </a:xfrm>
            <a:custGeom>
              <a:avLst/>
              <a:gdLst/>
              <a:ahLst/>
              <a:cxnLst/>
              <a:rect l="l" t="t" r="r" b="b"/>
              <a:pathLst>
                <a:path w="7699" h="7545" extrusionOk="0">
                  <a:moveTo>
                    <a:pt x="7116" y="0"/>
                  </a:moveTo>
                  <a:lnTo>
                    <a:pt x="1" y="6961"/>
                  </a:lnTo>
                  <a:lnTo>
                    <a:pt x="1" y="7544"/>
                  </a:lnTo>
                  <a:lnTo>
                    <a:pt x="7699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6"/>
            <p:cNvSpPr/>
            <p:nvPr/>
          </p:nvSpPr>
          <p:spPr>
            <a:xfrm>
              <a:off x="446775" y="1938400"/>
              <a:ext cx="316750" cy="310125"/>
            </a:xfrm>
            <a:custGeom>
              <a:avLst/>
              <a:gdLst/>
              <a:ahLst/>
              <a:cxnLst/>
              <a:rect l="l" t="t" r="r" b="b"/>
              <a:pathLst>
                <a:path w="12670" h="12405" extrusionOk="0">
                  <a:moveTo>
                    <a:pt x="12087" y="0"/>
                  </a:moveTo>
                  <a:lnTo>
                    <a:pt x="1" y="11822"/>
                  </a:lnTo>
                  <a:lnTo>
                    <a:pt x="1" y="12405"/>
                  </a:lnTo>
                  <a:lnTo>
                    <a:pt x="12670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6"/>
            <p:cNvSpPr/>
            <p:nvPr/>
          </p:nvSpPr>
          <p:spPr>
            <a:xfrm>
              <a:off x="446775" y="1938400"/>
              <a:ext cx="441025" cy="431650"/>
            </a:xfrm>
            <a:custGeom>
              <a:avLst/>
              <a:gdLst/>
              <a:ahLst/>
              <a:cxnLst/>
              <a:rect l="l" t="t" r="r" b="b"/>
              <a:pathLst>
                <a:path w="17641" h="17266" extrusionOk="0">
                  <a:moveTo>
                    <a:pt x="17046" y="0"/>
                  </a:moveTo>
                  <a:lnTo>
                    <a:pt x="1" y="16694"/>
                  </a:lnTo>
                  <a:lnTo>
                    <a:pt x="1" y="17266"/>
                  </a:lnTo>
                  <a:lnTo>
                    <a:pt x="17640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6"/>
            <p:cNvSpPr/>
            <p:nvPr/>
          </p:nvSpPr>
          <p:spPr>
            <a:xfrm>
              <a:off x="446775" y="1938400"/>
              <a:ext cx="565275" cy="553450"/>
            </a:xfrm>
            <a:custGeom>
              <a:avLst/>
              <a:gdLst/>
              <a:ahLst/>
              <a:cxnLst/>
              <a:rect l="l" t="t" r="r" b="b"/>
              <a:pathLst>
                <a:path w="22611" h="22138" extrusionOk="0">
                  <a:moveTo>
                    <a:pt x="22017" y="0"/>
                  </a:moveTo>
                  <a:lnTo>
                    <a:pt x="1" y="21555"/>
                  </a:lnTo>
                  <a:lnTo>
                    <a:pt x="1" y="22137"/>
                  </a:lnTo>
                  <a:lnTo>
                    <a:pt x="2261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6"/>
            <p:cNvSpPr/>
            <p:nvPr/>
          </p:nvSpPr>
          <p:spPr>
            <a:xfrm>
              <a:off x="446775" y="1938400"/>
              <a:ext cx="689550" cy="674975"/>
            </a:xfrm>
            <a:custGeom>
              <a:avLst/>
              <a:gdLst/>
              <a:ahLst/>
              <a:cxnLst/>
              <a:rect l="l" t="t" r="r" b="b"/>
              <a:pathLst>
                <a:path w="27582" h="26999" extrusionOk="0">
                  <a:moveTo>
                    <a:pt x="26988" y="0"/>
                  </a:moveTo>
                  <a:lnTo>
                    <a:pt x="1" y="26426"/>
                  </a:lnTo>
                  <a:lnTo>
                    <a:pt x="1" y="26998"/>
                  </a:lnTo>
                  <a:lnTo>
                    <a:pt x="2758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6"/>
            <p:cNvSpPr/>
            <p:nvPr/>
          </p:nvSpPr>
          <p:spPr>
            <a:xfrm>
              <a:off x="446775" y="1938400"/>
              <a:ext cx="813825" cy="796475"/>
            </a:xfrm>
            <a:custGeom>
              <a:avLst/>
              <a:gdLst/>
              <a:ahLst/>
              <a:cxnLst/>
              <a:rect l="l" t="t" r="r" b="b"/>
              <a:pathLst>
                <a:path w="32553" h="31859" extrusionOk="0">
                  <a:moveTo>
                    <a:pt x="31959" y="0"/>
                  </a:moveTo>
                  <a:lnTo>
                    <a:pt x="1" y="31287"/>
                  </a:lnTo>
                  <a:lnTo>
                    <a:pt x="1" y="31859"/>
                  </a:lnTo>
                  <a:lnTo>
                    <a:pt x="3255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6"/>
            <p:cNvSpPr/>
            <p:nvPr/>
          </p:nvSpPr>
          <p:spPr>
            <a:xfrm>
              <a:off x="551800" y="1938400"/>
              <a:ext cx="832800" cy="801150"/>
            </a:xfrm>
            <a:custGeom>
              <a:avLst/>
              <a:gdLst/>
              <a:ahLst/>
              <a:cxnLst/>
              <a:rect l="l" t="t" r="r" b="b"/>
              <a:pathLst>
                <a:path w="33312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84" y="32046"/>
                  </a:lnTo>
                  <a:lnTo>
                    <a:pt x="3331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6"/>
            <p:cNvSpPr/>
            <p:nvPr/>
          </p:nvSpPr>
          <p:spPr>
            <a:xfrm>
              <a:off x="676075" y="1938400"/>
              <a:ext cx="832775" cy="801150"/>
            </a:xfrm>
            <a:custGeom>
              <a:avLst/>
              <a:gdLst/>
              <a:ahLst/>
              <a:cxnLst/>
              <a:rect l="l" t="t" r="r" b="b"/>
              <a:pathLst>
                <a:path w="33311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83" y="32046"/>
                  </a:lnTo>
                  <a:lnTo>
                    <a:pt x="3331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6"/>
            <p:cNvSpPr/>
            <p:nvPr/>
          </p:nvSpPr>
          <p:spPr>
            <a:xfrm>
              <a:off x="800075" y="1938400"/>
              <a:ext cx="833050" cy="801150"/>
            </a:xfrm>
            <a:custGeom>
              <a:avLst/>
              <a:gdLst/>
              <a:ahLst/>
              <a:cxnLst/>
              <a:rect l="l" t="t" r="r" b="b"/>
              <a:pathLst>
                <a:path w="33322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94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6"/>
            <p:cNvSpPr/>
            <p:nvPr/>
          </p:nvSpPr>
          <p:spPr>
            <a:xfrm>
              <a:off x="924325" y="1938400"/>
              <a:ext cx="833075" cy="801150"/>
            </a:xfrm>
            <a:custGeom>
              <a:avLst/>
              <a:gdLst/>
              <a:ahLst/>
              <a:cxnLst/>
              <a:rect l="l" t="t" r="r" b="b"/>
              <a:pathLst>
                <a:path w="33323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95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6"/>
            <p:cNvSpPr/>
            <p:nvPr/>
          </p:nvSpPr>
          <p:spPr>
            <a:xfrm>
              <a:off x="1172875" y="1938400"/>
              <a:ext cx="826725" cy="801150"/>
            </a:xfrm>
            <a:custGeom>
              <a:avLst/>
              <a:gdLst/>
              <a:ahLst/>
              <a:cxnLst/>
              <a:rect l="l" t="t" r="r" b="b"/>
              <a:pathLst>
                <a:path w="33069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83" y="32046"/>
                  </a:lnTo>
                  <a:lnTo>
                    <a:pt x="33069" y="242"/>
                  </a:lnTo>
                  <a:lnTo>
                    <a:pt x="33069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6"/>
            <p:cNvSpPr/>
            <p:nvPr/>
          </p:nvSpPr>
          <p:spPr>
            <a:xfrm>
              <a:off x="1297150" y="2051650"/>
              <a:ext cx="702450" cy="687900"/>
            </a:xfrm>
            <a:custGeom>
              <a:avLst/>
              <a:gdLst/>
              <a:ahLst/>
              <a:cxnLst/>
              <a:rect l="l" t="t" r="r" b="b"/>
              <a:pathLst>
                <a:path w="28098" h="27516" extrusionOk="0">
                  <a:moveTo>
                    <a:pt x="28098" y="1"/>
                  </a:moveTo>
                  <a:lnTo>
                    <a:pt x="0" y="27516"/>
                  </a:lnTo>
                  <a:lnTo>
                    <a:pt x="583" y="27516"/>
                  </a:lnTo>
                  <a:lnTo>
                    <a:pt x="28098" y="573"/>
                  </a:lnTo>
                  <a:lnTo>
                    <a:pt x="28098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6"/>
            <p:cNvSpPr/>
            <p:nvPr/>
          </p:nvSpPr>
          <p:spPr>
            <a:xfrm>
              <a:off x="1669675" y="2416500"/>
              <a:ext cx="329925" cy="323050"/>
            </a:xfrm>
            <a:custGeom>
              <a:avLst/>
              <a:gdLst/>
              <a:ahLst/>
              <a:cxnLst/>
              <a:rect l="l" t="t" r="r" b="b"/>
              <a:pathLst>
                <a:path w="13197" h="12922" extrusionOk="0">
                  <a:moveTo>
                    <a:pt x="13197" y="0"/>
                  </a:moveTo>
                  <a:lnTo>
                    <a:pt x="0" y="12922"/>
                  </a:lnTo>
                  <a:lnTo>
                    <a:pt x="594" y="12922"/>
                  </a:lnTo>
                  <a:lnTo>
                    <a:pt x="13197" y="572"/>
                  </a:lnTo>
                  <a:lnTo>
                    <a:pt x="13197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6"/>
            <p:cNvSpPr/>
            <p:nvPr/>
          </p:nvSpPr>
          <p:spPr>
            <a:xfrm>
              <a:off x="1048600" y="1938400"/>
              <a:ext cx="833050" cy="801150"/>
            </a:xfrm>
            <a:custGeom>
              <a:avLst/>
              <a:gdLst/>
              <a:ahLst/>
              <a:cxnLst/>
              <a:rect l="l" t="t" r="r" b="b"/>
              <a:pathLst>
                <a:path w="33322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94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6"/>
            <p:cNvSpPr/>
            <p:nvPr/>
          </p:nvSpPr>
          <p:spPr>
            <a:xfrm>
              <a:off x="1421400" y="2173175"/>
              <a:ext cx="578200" cy="566375"/>
            </a:xfrm>
            <a:custGeom>
              <a:avLst/>
              <a:gdLst/>
              <a:ahLst/>
              <a:cxnLst/>
              <a:rect l="l" t="t" r="r" b="b"/>
              <a:pathLst>
                <a:path w="23128" h="22655" extrusionOk="0">
                  <a:moveTo>
                    <a:pt x="23128" y="1"/>
                  </a:moveTo>
                  <a:lnTo>
                    <a:pt x="1" y="22655"/>
                  </a:lnTo>
                  <a:lnTo>
                    <a:pt x="584" y="22655"/>
                  </a:lnTo>
                  <a:lnTo>
                    <a:pt x="23128" y="584"/>
                  </a:lnTo>
                  <a:lnTo>
                    <a:pt x="23128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6"/>
            <p:cNvSpPr/>
            <p:nvPr/>
          </p:nvSpPr>
          <p:spPr>
            <a:xfrm>
              <a:off x="1545400" y="2294700"/>
              <a:ext cx="454200" cy="444850"/>
            </a:xfrm>
            <a:custGeom>
              <a:avLst/>
              <a:gdLst/>
              <a:ahLst/>
              <a:cxnLst/>
              <a:rect l="l" t="t" r="r" b="b"/>
              <a:pathLst>
                <a:path w="18168" h="17794" extrusionOk="0">
                  <a:moveTo>
                    <a:pt x="18168" y="0"/>
                  </a:moveTo>
                  <a:lnTo>
                    <a:pt x="0" y="17794"/>
                  </a:lnTo>
                  <a:lnTo>
                    <a:pt x="594" y="17794"/>
                  </a:lnTo>
                  <a:lnTo>
                    <a:pt x="18168" y="583"/>
                  </a:lnTo>
                  <a:lnTo>
                    <a:pt x="18168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6"/>
            <p:cNvSpPr/>
            <p:nvPr/>
          </p:nvSpPr>
          <p:spPr>
            <a:xfrm>
              <a:off x="1793925" y="2538000"/>
              <a:ext cx="205675" cy="201550"/>
            </a:xfrm>
            <a:custGeom>
              <a:avLst/>
              <a:gdLst/>
              <a:ahLst/>
              <a:cxnLst/>
              <a:rect l="l" t="t" r="r" b="b"/>
              <a:pathLst>
                <a:path w="8227" h="8062" extrusionOk="0">
                  <a:moveTo>
                    <a:pt x="8227" y="1"/>
                  </a:moveTo>
                  <a:lnTo>
                    <a:pt x="1" y="8062"/>
                  </a:lnTo>
                  <a:lnTo>
                    <a:pt x="595" y="8062"/>
                  </a:lnTo>
                  <a:lnTo>
                    <a:pt x="8227" y="584"/>
                  </a:lnTo>
                  <a:lnTo>
                    <a:pt x="8227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6"/>
            <p:cNvSpPr/>
            <p:nvPr/>
          </p:nvSpPr>
          <p:spPr>
            <a:xfrm>
              <a:off x="1918200" y="2659800"/>
              <a:ext cx="81400" cy="79750"/>
            </a:xfrm>
            <a:custGeom>
              <a:avLst/>
              <a:gdLst/>
              <a:ahLst/>
              <a:cxnLst/>
              <a:rect l="l" t="t" r="r" b="b"/>
              <a:pathLst>
                <a:path w="3256" h="3190" extrusionOk="0">
                  <a:moveTo>
                    <a:pt x="3256" y="1"/>
                  </a:moveTo>
                  <a:lnTo>
                    <a:pt x="1" y="3190"/>
                  </a:lnTo>
                  <a:lnTo>
                    <a:pt x="594" y="3190"/>
                  </a:lnTo>
                  <a:lnTo>
                    <a:pt x="3256" y="572"/>
                  </a:lnTo>
                  <a:lnTo>
                    <a:pt x="3256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" name="Google Shape;199;p26"/>
          <p:cNvSpPr txBox="1">
            <a:spLocks noGrp="1"/>
          </p:cNvSpPr>
          <p:nvPr>
            <p:ph type="body" idx="3"/>
          </p:nvPr>
        </p:nvSpPr>
        <p:spPr>
          <a:xfrm>
            <a:off x="1651646" y="2512425"/>
            <a:ext cx="2378100" cy="1846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429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26"/>
          <p:cNvSpPr txBox="1">
            <a:spLocks noGrp="1"/>
          </p:cNvSpPr>
          <p:nvPr>
            <p:ph type="body" idx="4"/>
          </p:nvPr>
        </p:nvSpPr>
        <p:spPr>
          <a:xfrm>
            <a:off x="5114250" y="2512425"/>
            <a:ext cx="2378100" cy="1846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429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2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0" y="4635500"/>
            <a:ext cx="9144005" cy="50800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rmAutofit/>
          </a:bodyPr>
          <a:lstStyle/>
          <a:p>
            <a:pPr>
              <a:buSzPts val="6000"/>
            </a:pPr>
            <a:r>
              <a:rPr lang="en-US" dirty="0"/>
              <a:t>Runtime Analysis</a:t>
            </a:r>
            <a:endParaRPr dirty="0"/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755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0" indent="0">
              <a:spcBef>
                <a:spcPts val="0"/>
              </a:spcBef>
              <a:buSzPts val="2400"/>
            </a:pPr>
            <a:r>
              <a:rPr lang="en-US" dirty="0"/>
              <a:t>Hitesh Boinpally</a:t>
            </a:r>
          </a:p>
          <a:p>
            <a:pPr marL="0" indent="0">
              <a:spcBef>
                <a:spcPts val="0"/>
              </a:spcBef>
              <a:buSzPts val="2400"/>
            </a:pPr>
            <a:r>
              <a:rPr lang="en-US" dirty="0"/>
              <a:t>Summer 2023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Next Idea: Count # of Steps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6005614" cy="3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950" dirty="0">
                <a:latin typeface="Calibri" panose="020F0502020204030204" pitchFamily="34" charset="0"/>
                <a:cs typeface="Calibri" panose="020F0502020204030204" pitchFamily="34" charset="0"/>
              </a:rPr>
              <a:t>Rather than worry about precise times, instead we’ll focus on “counting steps”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950" dirty="0">
                <a:latin typeface="Calibri" panose="020F0502020204030204" pitchFamily="34" charset="0"/>
                <a:cs typeface="Calibri" panose="020F0502020204030204" pitchFamily="34" charset="0"/>
              </a:rPr>
              <a:t>We won’t be too particular in what is and isn’t a “step”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650" dirty="0">
                <a:solidFill>
                  <a:schemeClr val="accent5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 += 5</a:t>
            </a:r>
            <a:r>
              <a:rPr lang="en-US" sz="1650" dirty="0">
                <a:latin typeface="Calibri" panose="020F0502020204030204" pitchFamily="34" charset="0"/>
                <a:cs typeface="Calibri" panose="020F0502020204030204" pitchFamily="34" charset="0"/>
              </a:rPr>
              <a:t>: could be considered 1 or 3 steps</a:t>
            </a:r>
            <a:endParaRPr lang="en-US" sz="165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950" dirty="0">
                <a:latin typeface="Calibri" panose="020F0502020204030204" pitchFamily="34" charset="0"/>
                <a:cs typeface="Calibri" panose="020F0502020204030204" pitchFamily="34" charset="0"/>
              </a:rPr>
              <a:t>Gives us a fast, easy way to compare programs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950" dirty="0">
                <a:latin typeface="Calibri" panose="020F0502020204030204" pitchFamily="34" charset="0"/>
                <a:cs typeface="Calibri" panose="020F0502020204030204" pitchFamily="34" charset="0"/>
              </a:rPr>
              <a:t>Care about how programs perform for </a:t>
            </a:r>
            <a:r>
              <a:rPr lang="en-US" sz="1950" b="1" dirty="0">
                <a:latin typeface="Calibri" panose="020F0502020204030204" pitchFamily="34" charset="0"/>
                <a:cs typeface="Calibri" panose="020F0502020204030204" pitchFamily="34" charset="0"/>
              </a:rPr>
              <a:t>massive inputs</a:t>
            </a: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10 -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10</a:t>
            </a:fld>
            <a:endParaRPr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690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Example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382078" cy="3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950" dirty="0">
                <a:latin typeface="Calibri" panose="020F0502020204030204" pitchFamily="34" charset="0"/>
                <a:cs typeface="Calibri" panose="020F0502020204030204" pitchFamily="34" charset="0"/>
              </a:rPr>
              <a:t>Care about how programs perform for </a:t>
            </a:r>
            <a:r>
              <a:rPr lang="en-US" sz="1950" b="1" dirty="0">
                <a:latin typeface="Calibri" panose="020F0502020204030204" pitchFamily="34" charset="0"/>
                <a:cs typeface="Calibri" panose="020F0502020204030204" pitchFamily="34" charset="0"/>
              </a:rPr>
              <a:t>massive inputs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950" dirty="0">
                <a:latin typeface="Calibri" panose="020F0502020204030204" pitchFamily="34" charset="0"/>
                <a:cs typeface="Calibri" panose="020F0502020204030204" pitchFamily="34" charset="0"/>
              </a:rPr>
              <a:t>What’s the runtime for the following program?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endParaRPr lang="en-US" sz="19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static void </a:t>
            </a:r>
            <a:r>
              <a:rPr lang="en-US" sz="2000" dirty="0" err="1">
                <a:solidFill>
                  <a:srgbClr val="00627A"/>
                </a:solidFill>
                <a:effectLst/>
                <a:latin typeface="Consolas" panose="020B0609020204030204" pitchFamily="49" charset="0"/>
              </a:rPr>
              <a:t>loopAnalysis</a:t>
            </a:r>
            <a:r>
              <a:rPr lang="en-US" sz="20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int </a:t>
            </a:r>
            <a:r>
              <a:rPr lang="en-US" sz="20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n) {</a:t>
            </a:r>
            <a:br>
              <a:rPr lang="en-US" sz="20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for </a:t>
            </a:r>
            <a:r>
              <a:rPr lang="en-US" sz="20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int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sz="2000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&lt; n;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++) {</a:t>
            </a:r>
            <a:br>
              <a:rPr lang="en-US" sz="20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000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000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000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sz="20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"some basic action"</a:t>
            </a:r>
            <a:r>
              <a:rPr lang="en-US" sz="20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sz="20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sz="20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endParaRPr lang="en-US" sz="19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10 -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11</a:t>
            </a:fld>
            <a:endParaRPr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452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Agenda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20853" cy="3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Tactics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endParaRPr lang="en-US" sz="2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10 -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12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6" name="Google Shape;110;p3">
            <a:extLst>
              <a:ext uri="{FF2B5EF4-FFF2-40B4-BE49-F238E27FC236}">
                <a16:creationId xmlns:a16="http://schemas.microsoft.com/office/drawing/2014/main" id="{F4C4ACF6-F5D5-4745-AEF7-3FF6154B0FD0}"/>
              </a:ext>
            </a:extLst>
          </p:cNvPr>
          <p:cNvSpPr/>
          <p:nvPr/>
        </p:nvSpPr>
        <p:spPr>
          <a:xfrm flipH="1">
            <a:off x="2353298" y="2176788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9283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Agenda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20853" cy="3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Tactics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endParaRPr lang="en-US" sz="2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10 -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2</a:t>
            </a:fld>
            <a:endParaRPr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058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Agenda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20853" cy="3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Tactics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endParaRPr lang="en-US" sz="2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10 -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3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6" name="Google Shape;110;p3">
            <a:extLst>
              <a:ext uri="{FF2B5EF4-FFF2-40B4-BE49-F238E27FC236}">
                <a16:creationId xmlns:a16="http://schemas.microsoft.com/office/drawing/2014/main" id="{F4C4ACF6-F5D5-4745-AEF7-3FF6154B0FD0}"/>
              </a:ext>
            </a:extLst>
          </p:cNvPr>
          <p:cNvSpPr/>
          <p:nvPr/>
        </p:nvSpPr>
        <p:spPr>
          <a:xfrm flipH="1">
            <a:off x="2348434" y="1495854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965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Optimized Code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5727363" cy="3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950" dirty="0">
                <a:latin typeface="Calibri" panose="020F0502020204030204" pitchFamily="34" charset="0"/>
                <a:cs typeface="Calibri" panose="020F0502020204030204" pitchFamily="34" charset="0"/>
              </a:rPr>
              <a:t>We now know lots of ways to write code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950" dirty="0">
                <a:latin typeface="Calibri" panose="020F0502020204030204" pitchFamily="34" charset="0"/>
                <a:cs typeface="Calibri" panose="020F0502020204030204" pitchFamily="34" charset="0"/>
              </a:rPr>
              <a:t>We want some way to determine the most “efficient” implementation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endParaRPr lang="en-US" sz="19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950" dirty="0">
                <a:latin typeface="Calibri" panose="020F0502020204030204" pitchFamily="34" charset="0"/>
                <a:cs typeface="Calibri" panose="020F0502020204030204" pitchFamily="34" charset="0"/>
              </a:rPr>
              <a:t>Efficiency can mean different things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650" dirty="0">
                <a:latin typeface="Calibri" panose="020F0502020204030204" pitchFamily="34" charset="0"/>
                <a:cs typeface="Calibri" panose="020F0502020204030204" pitchFamily="34" charset="0"/>
              </a:rPr>
              <a:t>Developer time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650" dirty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650" dirty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10 -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4</a:t>
            </a:fld>
            <a:endParaRPr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042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Optimized Code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5727363" cy="3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950" dirty="0">
                <a:latin typeface="Calibri" panose="020F0502020204030204" pitchFamily="34" charset="0"/>
                <a:cs typeface="Calibri" panose="020F0502020204030204" pitchFamily="34" charset="0"/>
              </a:rPr>
              <a:t>We now know lots of ways to write code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950" dirty="0">
                <a:latin typeface="Calibri" panose="020F0502020204030204" pitchFamily="34" charset="0"/>
                <a:cs typeface="Calibri" panose="020F0502020204030204" pitchFamily="34" charset="0"/>
              </a:rPr>
              <a:t>We want some way to determine the most “efficient” implementation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endParaRPr lang="en-US" sz="19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950" dirty="0">
                <a:latin typeface="Calibri" panose="020F0502020204030204" pitchFamily="34" charset="0"/>
                <a:cs typeface="Calibri" panose="020F0502020204030204" pitchFamily="34" charset="0"/>
              </a:rPr>
              <a:t>Efficiency can mean different things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650" dirty="0">
                <a:latin typeface="Calibri" panose="020F0502020204030204" pitchFamily="34" charset="0"/>
                <a:cs typeface="Calibri" panose="020F0502020204030204" pitchFamily="34" charset="0"/>
              </a:rPr>
              <a:t>Developer time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650" dirty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650" b="1" dirty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10 -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5</a:t>
            </a:fld>
            <a:endParaRPr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149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Agenda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20853" cy="3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Tactics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endParaRPr lang="en-US" sz="2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10 -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6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6" name="Google Shape;110;p3">
            <a:extLst>
              <a:ext uri="{FF2B5EF4-FFF2-40B4-BE49-F238E27FC236}">
                <a16:creationId xmlns:a16="http://schemas.microsoft.com/office/drawing/2014/main" id="{F4C4ACF6-F5D5-4745-AEF7-3FF6154B0FD0}"/>
              </a:ext>
            </a:extLst>
          </p:cNvPr>
          <p:cNvSpPr/>
          <p:nvPr/>
        </p:nvSpPr>
        <p:spPr>
          <a:xfrm flipH="1">
            <a:off x="2353298" y="1841186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0607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Initial Idea: Time the Program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5727363" cy="3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950" dirty="0">
                <a:latin typeface="Calibri" panose="020F0502020204030204" pitchFamily="34" charset="0"/>
                <a:cs typeface="Calibri" panose="020F0502020204030204" pitchFamily="34" charset="0"/>
              </a:rPr>
              <a:t>An intuitive solution – just time the program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950" dirty="0">
                <a:latin typeface="Calibri" panose="020F0502020204030204" pitchFamily="34" charset="0"/>
                <a:cs typeface="Calibri" panose="020F0502020204030204" pitchFamily="34" charset="0"/>
              </a:rPr>
              <a:t>Check time when it starts, run the program, then see what the time is afterwards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650" dirty="0">
                <a:latin typeface="Calibri" panose="020F0502020204030204" pitchFamily="34" charset="0"/>
                <a:cs typeface="Calibri" panose="020F0502020204030204" pitchFamily="34" charset="0"/>
              </a:rPr>
              <a:t>Compare other programs using this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950" dirty="0">
                <a:latin typeface="Calibri" panose="020F0502020204030204" pitchFamily="34" charset="0"/>
                <a:cs typeface="Calibri" panose="020F0502020204030204" pitchFamily="34" charset="0"/>
              </a:rPr>
              <a:t>Called “wall-clock time”</a:t>
            </a: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10 -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7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F22239-CA4F-480E-9C62-5F103ABEE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0721" y="504865"/>
            <a:ext cx="2210088" cy="221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79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Initial Idea: Time the Program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5727363" cy="3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950" dirty="0">
                <a:latin typeface="Calibri" panose="020F0502020204030204" pitchFamily="34" charset="0"/>
                <a:cs typeface="Calibri" panose="020F0502020204030204" pitchFamily="34" charset="0"/>
              </a:rPr>
              <a:t>An intuitive solution – just time the program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950" dirty="0">
                <a:latin typeface="Calibri" panose="020F0502020204030204" pitchFamily="34" charset="0"/>
                <a:cs typeface="Calibri" panose="020F0502020204030204" pitchFamily="34" charset="0"/>
              </a:rPr>
              <a:t>Check time when it starts, run the program, then see what the time is afterwards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650" dirty="0">
                <a:latin typeface="Calibri" panose="020F0502020204030204" pitchFamily="34" charset="0"/>
                <a:cs typeface="Calibri" panose="020F0502020204030204" pitchFamily="34" charset="0"/>
              </a:rPr>
              <a:t>Compare other programs using this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950" dirty="0">
                <a:latin typeface="Calibri" panose="020F0502020204030204" pitchFamily="34" charset="0"/>
                <a:cs typeface="Calibri" panose="020F0502020204030204" pitchFamily="34" charset="0"/>
              </a:rPr>
              <a:t>Called “wall-clock time”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endParaRPr lang="en-US" sz="19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950" b="1" dirty="0">
                <a:latin typeface="Calibri" panose="020F0502020204030204" pitchFamily="34" charset="0"/>
                <a:cs typeface="Calibri" panose="020F0502020204030204" pitchFamily="34" charset="0"/>
              </a:rPr>
              <a:t>Problem: Too many variables in the runtime of a program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650" dirty="0">
                <a:latin typeface="Calibri" panose="020F0502020204030204" pitchFamily="34" charset="0"/>
                <a:cs typeface="Calibri" panose="020F0502020204030204" pitchFamily="34" charset="0"/>
              </a:rPr>
              <a:t>“Multi-Tasking”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650" dirty="0">
                <a:latin typeface="Calibri" panose="020F0502020204030204" pitchFamily="34" charset="0"/>
                <a:cs typeface="Calibri" panose="020F0502020204030204" pitchFamily="34" charset="0"/>
              </a:rPr>
              <a:t>Computer specs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650" dirty="0">
                <a:latin typeface="Calibri" panose="020F0502020204030204" pitchFamily="34" charset="0"/>
                <a:cs typeface="Calibri" panose="020F0502020204030204" pitchFamily="34" charset="0"/>
              </a:rPr>
              <a:t>Different servers</a:t>
            </a: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10 -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8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9221C9-83DD-4DC1-874B-C00060AE4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0721" y="504865"/>
            <a:ext cx="2210088" cy="221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32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Next Idea: Count # of Steps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6005614" cy="3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950" dirty="0">
                <a:latin typeface="Calibri" panose="020F0502020204030204" pitchFamily="34" charset="0"/>
                <a:cs typeface="Calibri" panose="020F0502020204030204" pitchFamily="34" charset="0"/>
              </a:rPr>
              <a:t>Rather than worry about precise times, instead we’ll focus on “counting steps”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950" dirty="0">
                <a:latin typeface="Calibri" panose="020F0502020204030204" pitchFamily="34" charset="0"/>
                <a:cs typeface="Calibri" panose="020F0502020204030204" pitchFamily="34" charset="0"/>
              </a:rPr>
              <a:t>We won’t be too particular in what is and isn’t a “step”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650" dirty="0">
                <a:solidFill>
                  <a:schemeClr val="accent5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 += 5</a:t>
            </a:r>
            <a:r>
              <a:rPr lang="en-US" sz="1650" dirty="0">
                <a:latin typeface="Calibri" panose="020F0502020204030204" pitchFamily="34" charset="0"/>
                <a:cs typeface="Calibri" panose="020F0502020204030204" pitchFamily="34" charset="0"/>
              </a:rPr>
              <a:t>: could be considered 1 or 3 steps</a:t>
            </a:r>
            <a:endParaRPr lang="en-US" sz="165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950" dirty="0">
                <a:latin typeface="Calibri" panose="020F0502020204030204" pitchFamily="34" charset="0"/>
                <a:cs typeface="Calibri" panose="020F0502020204030204" pitchFamily="34" charset="0"/>
              </a:rPr>
              <a:t>Gives us a fast, easy way to compare programs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950" dirty="0">
                <a:latin typeface="Calibri" panose="020F0502020204030204" pitchFamily="34" charset="0"/>
                <a:cs typeface="Calibri" panose="020F0502020204030204" pitchFamily="34" charset="0"/>
              </a:rPr>
              <a:t>Care about how programs perform for </a:t>
            </a:r>
            <a:r>
              <a:rPr lang="en-US" sz="1950" b="1" dirty="0">
                <a:latin typeface="Calibri" panose="020F0502020204030204" pitchFamily="34" charset="0"/>
                <a:cs typeface="Calibri" panose="020F0502020204030204" pitchFamily="34" charset="0"/>
              </a:rPr>
              <a:t>massive inputs</a:t>
            </a: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10 -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9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9221C9-83DD-4DC1-874B-C00060AE4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0721" y="504865"/>
            <a:ext cx="2210088" cy="221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2026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Allen School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330065"/>
      </a:accent1>
      <a:accent2>
        <a:srgbClr val="917B4C"/>
      </a:accent2>
      <a:accent3>
        <a:srgbClr val="E8D3A2"/>
      </a:accent3>
      <a:accent4>
        <a:srgbClr val="330065"/>
      </a:accent4>
      <a:accent5>
        <a:srgbClr val="917B4C"/>
      </a:accent5>
      <a:accent6>
        <a:srgbClr val="E8D3A2"/>
      </a:accent6>
      <a:hlink>
        <a:srgbClr val="33006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4007</TotalTime>
  <Words>779</Words>
  <Application>Microsoft Office PowerPoint</Application>
  <PresentationFormat>On-screen Show (16:9)</PresentationFormat>
  <Paragraphs>125</Paragraphs>
  <Slides>12</Slides>
  <Notes>12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Oswald Medium</vt:lpstr>
      <vt:lpstr>Consolas</vt:lpstr>
      <vt:lpstr>Arial</vt:lpstr>
      <vt:lpstr>Calibri</vt:lpstr>
      <vt:lpstr>Simple Light</vt:lpstr>
      <vt:lpstr>Office Theme</vt:lpstr>
      <vt:lpstr>Runtime Analysis</vt:lpstr>
      <vt:lpstr>Agenda</vt:lpstr>
      <vt:lpstr>Agenda</vt:lpstr>
      <vt:lpstr>Optimized Code</vt:lpstr>
      <vt:lpstr>Optimized Code</vt:lpstr>
      <vt:lpstr>Agenda</vt:lpstr>
      <vt:lpstr>Initial Idea: Time the Program</vt:lpstr>
      <vt:lpstr>Initial Idea: Time the Program</vt:lpstr>
      <vt:lpstr>Next Idea: Count # of Steps</vt:lpstr>
      <vt:lpstr>Next Idea: Count # of Steps</vt:lpstr>
      <vt:lpstr>Example</vt:lpstr>
      <vt:lpstr>Agenda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Runtime Analysis</dc:title>
  <cp:lastModifiedBy>hiteshb</cp:lastModifiedBy>
  <cp:revision>111</cp:revision>
  <dcterms:modified xsi:type="dcterms:W3CDTF">2023-07-28T17:14:13Z</dcterms:modified>
</cp:coreProperties>
</file>