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7"/>
  </p:notesMasterIdLst>
  <p:sldIdLst>
    <p:sldId id="301" r:id="rId3"/>
    <p:sldId id="455" r:id="rId4"/>
    <p:sldId id="489" r:id="rId5"/>
    <p:sldId id="477" r:id="rId6"/>
    <p:sldId id="479" r:id="rId7"/>
    <p:sldId id="490" r:id="rId8"/>
    <p:sldId id="484" r:id="rId9"/>
    <p:sldId id="485" r:id="rId10"/>
    <p:sldId id="486" r:id="rId11"/>
    <p:sldId id="487" r:id="rId12"/>
    <p:sldId id="488" r:id="rId13"/>
    <p:sldId id="491" r:id="rId14"/>
    <p:sldId id="480" r:id="rId15"/>
    <p:sldId id="492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nsolas" panose="020B0609020204030204" pitchFamily="49" charset="0"/>
      <p:regular r:id="rId22"/>
      <p:bold r:id="rId23"/>
      <p:italic r:id="rId24"/>
      <p:boldItalic r:id="rId25"/>
    </p:embeddedFont>
    <p:embeddedFont>
      <p:font typeface="Oswald Medium" panose="00000600000000000000" pitchFamily="2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8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0F863-E168-47D1-A8E3-760704B806C2}">
  <a:tblStyle styleId="{2420F863-E168-47D1-A8E3-760704B806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63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6490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Let’s now go update contains accordingly</a:t>
            </a: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5723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0661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5528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Let’s now go update contains accordingly</a:t>
            </a: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0801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7028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2662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4084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6646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1017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7869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2393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116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6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4"/>
          </p:nvPr>
        </p:nvSpPr>
        <p:spPr>
          <a:xfrm>
            <a:off x="4627959" y="1875433"/>
            <a:ext cx="3887400" cy="26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720000" y="2131475"/>
            <a:ext cx="3748500" cy="189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886300" cy="65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 rotWithShape="1">
          <a:blip r:embed="rId2">
            <a:alphaModFix/>
          </a:blip>
          <a:srcRect l="43998" t="9395" r="37150"/>
          <a:stretch/>
        </p:blipFill>
        <p:spPr>
          <a:xfrm>
            <a:off x="8430826" y="0"/>
            <a:ext cx="713175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5"/>
          <p:cNvGrpSpPr/>
          <p:nvPr/>
        </p:nvGrpSpPr>
        <p:grpSpPr>
          <a:xfrm>
            <a:off x="818210" y="4536789"/>
            <a:ext cx="1230148" cy="634671"/>
            <a:chOff x="446775" y="1938400"/>
            <a:chExt cx="1552825" cy="801150"/>
          </a:xfrm>
        </p:grpSpPr>
        <p:sp>
          <p:nvSpPr>
            <p:cNvPr id="131" name="Google Shape;131;p25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25"/>
          <p:cNvGrpSpPr/>
          <p:nvPr/>
        </p:nvGrpSpPr>
        <p:grpSpPr>
          <a:xfrm>
            <a:off x="7619050" y="3707600"/>
            <a:ext cx="2336700" cy="2336700"/>
            <a:chOff x="-3409125" y="2800550"/>
            <a:chExt cx="2336700" cy="2336700"/>
          </a:xfrm>
        </p:grpSpPr>
        <p:sp>
          <p:nvSpPr>
            <p:cNvPr id="151" name="Google Shape;151;p25"/>
            <p:cNvSpPr/>
            <p:nvPr/>
          </p:nvSpPr>
          <p:spPr>
            <a:xfrm>
              <a:off x="-3409125" y="2800550"/>
              <a:ext cx="2336700" cy="23367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-3068550" y="3141125"/>
              <a:ext cx="1655400" cy="1655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25"/>
          <p:cNvGrpSpPr/>
          <p:nvPr/>
        </p:nvGrpSpPr>
        <p:grpSpPr>
          <a:xfrm>
            <a:off x="7191010" y="-27960"/>
            <a:ext cx="1230148" cy="634671"/>
            <a:chOff x="446775" y="1938400"/>
            <a:chExt cx="1552825" cy="801150"/>
          </a:xfrm>
        </p:grpSpPr>
        <p:sp>
          <p:nvSpPr>
            <p:cNvPr id="154" name="Google Shape;154;p25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subTitle" idx="1"/>
          </p:nvPr>
        </p:nvSpPr>
        <p:spPr>
          <a:xfrm>
            <a:off x="1651646" y="1771100"/>
            <a:ext cx="2378100" cy="55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subTitle" idx="2"/>
          </p:nvPr>
        </p:nvSpPr>
        <p:spPr>
          <a:xfrm>
            <a:off x="5114250" y="1771100"/>
            <a:ext cx="2378100" cy="55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5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 rotWithShape="1">
          <a:blip r:embed="rId2">
            <a:alphaModFix/>
          </a:blip>
          <a:srcRect l="47514" t="9395" r="43085"/>
          <a:stretch/>
        </p:blipFill>
        <p:spPr>
          <a:xfrm>
            <a:off x="1924" y="0"/>
            <a:ext cx="355651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26"/>
          <p:cNvGrpSpPr/>
          <p:nvPr/>
        </p:nvGrpSpPr>
        <p:grpSpPr>
          <a:xfrm>
            <a:off x="7198751" y="4536789"/>
            <a:ext cx="1230148" cy="634671"/>
            <a:chOff x="446775" y="1938400"/>
            <a:chExt cx="1552825" cy="801150"/>
          </a:xfrm>
        </p:grpSpPr>
        <p:sp>
          <p:nvSpPr>
            <p:cNvPr id="180" name="Google Shape;180;p26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6"/>
          <p:cNvSpPr txBox="1">
            <a:spLocks noGrp="1"/>
          </p:cNvSpPr>
          <p:nvPr>
            <p:ph type="body" idx="3"/>
          </p:nvPr>
        </p:nvSpPr>
        <p:spPr>
          <a:xfrm>
            <a:off x="1651646" y="2512425"/>
            <a:ext cx="2378100" cy="184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4"/>
          </p:nvPr>
        </p:nvSpPr>
        <p:spPr>
          <a:xfrm>
            <a:off x="5114250" y="2512425"/>
            <a:ext cx="2378100" cy="184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635500"/>
            <a:ext cx="9144005" cy="5080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>
              <a:buSzPts val="6000"/>
            </a:pPr>
            <a:r>
              <a:rPr lang="en-US" dirty="0"/>
              <a:t>Binary Search Trees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75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2400"/>
            </a:pPr>
            <a:r>
              <a:rPr lang="en-US" dirty="0"/>
              <a:t>Hitesh Boinpally</a:t>
            </a:r>
          </a:p>
          <a:p>
            <a:pPr marL="0" indent="0">
              <a:spcBef>
                <a:spcPts val="0"/>
              </a:spcBef>
              <a:buSzPts val="2400"/>
            </a:pPr>
            <a:r>
              <a:rPr lang="en-US" dirty="0"/>
              <a:t>Summer 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Aside: Searching 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572736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Given an array of numbers, check if a certain number is in it.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How many elements do we have to go through in the worst case?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All of them if the element isn’t in the list</a:t>
            </a: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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195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What if the array was sorted?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Find the element 27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10 -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10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6EA4386-CD9A-49D7-9D20-4EC85BD6F0B3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794267"/>
          <a:ext cx="6095999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326296493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56328973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10574393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1189637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7145215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23756622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66543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706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26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Binary Search Trees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5266602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92500" lnSpcReduction="10000"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We can apply these properties to trees to speed up our searching ability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Think: </a:t>
            </a:r>
            <a:r>
              <a:rPr lang="en-US" sz="1650" dirty="0" err="1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TreeSets</a:t>
            </a:r>
            <a:endParaRPr lang="en-US" sz="195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195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sz="195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Binary Search Tree (BST):</a:t>
            </a: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 binary tree with the following property: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For every non-empty node `root`: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elements of root's left subtree contain data "less than" root's data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elements of root's right subtree contain data "greater than" root’s data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root's left and right subtrees are also binary search trees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1650" dirty="0">
              <a:latin typeface="Consolas" panose="020B0609020204030204" pitchFamily="49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10 -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9977629-742B-4CBE-BC17-5D0FC05A306C}"/>
              </a:ext>
            </a:extLst>
          </p:cNvPr>
          <p:cNvSpPr/>
          <p:nvPr/>
        </p:nvSpPr>
        <p:spPr>
          <a:xfrm>
            <a:off x="7202284" y="1706229"/>
            <a:ext cx="640080" cy="64008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3F3331-5174-47A3-9F0B-B1FF2F1BACCF}"/>
              </a:ext>
            </a:extLst>
          </p:cNvPr>
          <p:cNvSpPr/>
          <p:nvPr/>
        </p:nvSpPr>
        <p:spPr>
          <a:xfrm>
            <a:off x="6415490" y="2401557"/>
            <a:ext cx="640080" cy="64008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-6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1FCB2F4-C041-48B7-82C4-4BFED0F60B63}"/>
              </a:ext>
            </a:extLst>
          </p:cNvPr>
          <p:cNvSpPr/>
          <p:nvPr/>
        </p:nvSpPr>
        <p:spPr>
          <a:xfrm>
            <a:off x="7955551" y="2411658"/>
            <a:ext cx="640080" cy="64008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8A7E46-C343-403D-ADA1-D100E76929D3}"/>
              </a:ext>
            </a:extLst>
          </p:cNvPr>
          <p:cNvSpPr/>
          <p:nvPr/>
        </p:nvSpPr>
        <p:spPr>
          <a:xfrm>
            <a:off x="7486300" y="3196377"/>
            <a:ext cx="640080" cy="64008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07E103-DEA5-4719-B0D5-DE4419D158B9}"/>
              </a:ext>
            </a:extLst>
          </p:cNvPr>
          <p:cNvSpPr/>
          <p:nvPr/>
        </p:nvSpPr>
        <p:spPr>
          <a:xfrm>
            <a:off x="5907694" y="3186276"/>
            <a:ext cx="640080" cy="64008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-10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4B5CE0-0616-4835-9347-D884ECC315F2}"/>
              </a:ext>
            </a:extLst>
          </p:cNvPr>
          <p:cNvSpPr/>
          <p:nvPr/>
        </p:nvSpPr>
        <p:spPr>
          <a:xfrm>
            <a:off x="8402798" y="3196377"/>
            <a:ext cx="640080" cy="64008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301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264539-43DB-4BC6-8BD8-A705E2CCB47A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 flipH="1">
            <a:off x="6735530" y="2252571"/>
            <a:ext cx="560492" cy="148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31E52D-8FAB-4A9F-9386-B4F0DEB42E1D}"/>
              </a:ext>
            </a:extLst>
          </p:cNvPr>
          <p:cNvCxnSpPr>
            <a:cxnSpLocks/>
            <a:stCxn id="6" idx="5"/>
            <a:endCxn id="8" idx="0"/>
          </p:cNvCxnSpPr>
          <p:nvPr/>
        </p:nvCxnSpPr>
        <p:spPr>
          <a:xfrm>
            <a:off x="7748626" y="2252571"/>
            <a:ext cx="526965" cy="1590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349E4A-AD58-4A7C-9068-25D070EEE534}"/>
              </a:ext>
            </a:extLst>
          </p:cNvPr>
          <p:cNvCxnSpPr>
            <a:cxnSpLocks/>
            <a:stCxn id="7" idx="3"/>
            <a:endCxn id="10" idx="0"/>
          </p:cNvCxnSpPr>
          <p:nvPr/>
        </p:nvCxnSpPr>
        <p:spPr>
          <a:xfrm flipH="1">
            <a:off x="6227734" y="2947899"/>
            <a:ext cx="281494" cy="2383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A97038-3E4E-418D-A3EE-63D1627570F8}"/>
              </a:ext>
            </a:extLst>
          </p:cNvPr>
          <p:cNvCxnSpPr>
            <a:stCxn id="8" idx="3"/>
            <a:endCxn id="9" idx="0"/>
          </p:cNvCxnSpPr>
          <p:nvPr/>
        </p:nvCxnSpPr>
        <p:spPr>
          <a:xfrm flipH="1">
            <a:off x="7806340" y="2958000"/>
            <a:ext cx="242949" cy="2383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F6B925-432B-4FCB-B68B-E1C1535B303C}"/>
              </a:ext>
            </a:extLst>
          </p:cNvPr>
          <p:cNvCxnSpPr>
            <a:stCxn id="8" idx="5"/>
            <a:endCxn id="11" idx="0"/>
          </p:cNvCxnSpPr>
          <p:nvPr/>
        </p:nvCxnSpPr>
        <p:spPr>
          <a:xfrm>
            <a:off x="8501893" y="2958000"/>
            <a:ext cx="220945" cy="2383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9CA68A4-3622-417D-AF76-B9D4F45DF4A6}"/>
              </a:ext>
            </a:extLst>
          </p:cNvPr>
          <p:cNvSpPr txBox="1"/>
          <p:nvPr/>
        </p:nvSpPr>
        <p:spPr>
          <a:xfrm>
            <a:off x="6974583" y="1155297"/>
            <a:ext cx="1004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A08C02B-F501-48D9-9623-E867AB8202F4}"/>
              </a:ext>
            </a:extLst>
          </p:cNvPr>
          <p:cNvCxnSpPr>
            <a:stCxn id="17" idx="2"/>
            <a:endCxn id="6" idx="0"/>
          </p:cNvCxnSpPr>
          <p:nvPr/>
        </p:nvCxnSpPr>
        <p:spPr>
          <a:xfrm>
            <a:off x="7476604" y="1432296"/>
            <a:ext cx="45720" cy="2739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3E27801C-FB20-46D9-8543-3BF784944AA8}"/>
              </a:ext>
            </a:extLst>
          </p:cNvPr>
          <p:cNvSpPr/>
          <p:nvPr/>
        </p:nvSpPr>
        <p:spPr>
          <a:xfrm>
            <a:off x="6735530" y="3196377"/>
            <a:ext cx="640080" cy="64008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506D4DA-D3EA-4D96-947A-599E85E5FFB3}"/>
              </a:ext>
            </a:extLst>
          </p:cNvPr>
          <p:cNvCxnSpPr>
            <a:cxnSpLocks/>
            <a:stCxn id="7" idx="5"/>
            <a:endCxn id="25" idx="0"/>
          </p:cNvCxnSpPr>
          <p:nvPr/>
        </p:nvCxnSpPr>
        <p:spPr>
          <a:xfrm>
            <a:off x="6961832" y="2947899"/>
            <a:ext cx="93738" cy="2484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231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Trees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Binary Search Trees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Modifying a Tree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10 -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079FE95B-1394-453B-83D4-36B27FF98A7B}"/>
              </a:ext>
            </a:extLst>
          </p:cNvPr>
          <p:cNvSpPr/>
          <p:nvPr/>
        </p:nvSpPr>
        <p:spPr>
          <a:xfrm flipH="1">
            <a:off x="3316336" y="2176292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0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4514383" cy="411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sz="2000" dirty="0"/>
              <a:t>What’s the output of this program?</a:t>
            </a:r>
            <a:endParaRPr sz="2000"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10 -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A4E692-4066-4E37-BDB6-6D861C4EC7BA}"/>
              </a:ext>
            </a:extLst>
          </p:cNvPr>
          <p:cNvSpPr txBox="1"/>
          <p:nvPr/>
        </p:nvSpPr>
        <p:spPr>
          <a:xfrm>
            <a:off x="6582002" y="435260"/>
            <a:ext cx="2799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slido.com</a:t>
            </a:r>
            <a:b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code: #su_cse123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643FBEF-8F76-4157-8C7E-5221E7F31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27919" y="182208"/>
            <a:ext cx="1370143" cy="1370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897B50-FCCF-4A84-A44E-82A2743B6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551" y="850283"/>
            <a:ext cx="3086099" cy="36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6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>
                <a:latin typeface="Consolas" panose="020B0609020204030204" pitchFamily="49" charset="0"/>
              </a:rPr>
              <a:t>x = change(x)</a:t>
            </a:r>
            <a:endParaRPr dirty="0">
              <a:latin typeface="Consolas" panose="020B0609020204030204" pitchFamily="49" charset="0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6436489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 modify a binary tree, need to change the </a:t>
            </a:r>
            <a:r>
              <a:rPr lang="en-US" sz="1950" dirty="0" err="1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overallRoot</a:t>
            </a: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or a </a:t>
            </a:r>
            <a:r>
              <a:rPr lang="en-US" sz="195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root</a:t>
            </a: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’s </a:t>
            </a:r>
            <a:r>
              <a:rPr lang="en-US" sz="195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.left</a:t>
            </a: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/ </a:t>
            </a:r>
            <a:r>
              <a:rPr lang="en-US" sz="195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.right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Similar to the </a:t>
            </a:r>
            <a:r>
              <a:rPr lang="en-US" sz="165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front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or </a:t>
            </a:r>
            <a:r>
              <a:rPr lang="en-US" sz="165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.next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of a linked node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195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For trees we utilize the </a:t>
            </a:r>
            <a:r>
              <a:rPr lang="en-US" sz="195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x = change(x)</a:t>
            </a: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pattern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 few components: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Pass in the original value of </a:t>
            </a:r>
            <a:r>
              <a:rPr lang="en-US" sz="165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x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Change the value somehow in the method </a:t>
            </a:r>
            <a:r>
              <a:rPr lang="en-US" sz="165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change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Return the updated value of </a:t>
            </a:r>
            <a:r>
              <a:rPr lang="en-US" sz="165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x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Re-assign the updated value to </a:t>
            </a:r>
            <a:r>
              <a:rPr lang="en-US" sz="165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x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195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10 -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14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3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Review of Trees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Binary Search Trees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Modifying a Tree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10 -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2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5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Trees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Binary Search Trees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Modifying a Tree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10 -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079FE95B-1394-453B-83D4-36B27FF98A7B}"/>
              </a:ext>
            </a:extLst>
          </p:cNvPr>
          <p:cNvSpPr/>
          <p:nvPr/>
        </p:nvSpPr>
        <p:spPr>
          <a:xfrm flipH="1">
            <a:off x="3316336" y="1463438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53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Trees Defined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572736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Tree:</a:t>
            </a: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 Nodes linked together in some hierarchical fashion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Binary Tree:</a:t>
            </a: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 A tree where each node has at most 2 children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sz="22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sz="2250" b="1" dirty="0">
                <a:latin typeface="Calibri" panose="020F0502020204030204" pitchFamily="34" charset="0"/>
                <a:cs typeface="Calibri" panose="020F0502020204030204" pitchFamily="34" charset="0"/>
              </a:rPr>
              <a:t>Recursive Definition:</a:t>
            </a: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A tree is either: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Empty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A node with data, and a left and right subtree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10 -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958390C-9735-4234-8973-EAA078EBC8FB}"/>
              </a:ext>
            </a:extLst>
          </p:cNvPr>
          <p:cNvSpPr/>
          <p:nvPr/>
        </p:nvSpPr>
        <p:spPr>
          <a:xfrm>
            <a:off x="7359987" y="1693542"/>
            <a:ext cx="365760" cy="36576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939A85-C898-4442-974D-4BA1AB50D074}"/>
              </a:ext>
            </a:extLst>
          </p:cNvPr>
          <p:cNvSpPr/>
          <p:nvPr/>
        </p:nvSpPr>
        <p:spPr>
          <a:xfrm>
            <a:off x="6775984" y="2388870"/>
            <a:ext cx="365760" cy="36576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D58012-39B9-4BD7-A2E6-D96D31B401E6}"/>
              </a:ext>
            </a:extLst>
          </p:cNvPr>
          <p:cNvSpPr/>
          <p:nvPr/>
        </p:nvSpPr>
        <p:spPr>
          <a:xfrm>
            <a:off x="7955901" y="2388870"/>
            <a:ext cx="365760" cy="36576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A5BB49-7E71-4874-BBAF-5E01B4FCB385}"/>
              </a:ext>
            </a:extLst>
          </p:cNvPr>
          <p:cNvSpPr/>
          <p:nvPr/>
        </p:nvSpPr>
        <p:spPr>
          <a:xfrm>
            <a:off x="7486650" y="3173589"/>
            <a:ext cx="365760" cy="36576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20F72D-B136-4140-AA63-AAE3FBCE3BD2}"/>
              </a:ext>
            </a:extLst>
          </p:cNvPr>
          <p:cNvSpPr/>
          <p:nvPr/>
        </p:nvSpPr>
        <p:spPr>
          <a:xfrm>
            <a:off x="6272753" y="3173589"/>
            <a:ext cx="365760" cy="36576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E34860-2393-4369-A65D-092285EF6B0D}"/>
              </a:ext>
            </a:extLst>
          </p:cNvPr>
          <p:cNvSpPr/>
          <p:nvPr/>
        </p:nvSpPr>
        <p:spPr>
          <a:xfrm>
            <a:off x="8403148" y="3173589"/>
            <a:ext cx="365760" cy="36576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9B91182-2700-48BC-BF66-450E9A35CAF3}"/>
              </a:ext>
            </a:extLst>
          </p:cNvPr>
          <p:cNvCxnSpPr>
            <a:cxnSpLocks/>
            <a:stCxn id="2" idx="3"/>
            <a:endCxn id="7" idx="0"/>
          </p:cNvCxnSpPr>
          <p:nvPr/>
        </p:nvCxnSpPr>
        <p:spPr>
          <a:xfrm flipH="1">
            <a:off x="6958864" y="2005738"/>
            <a:ext cx="454687" cy="3831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DE8F6B-E31D-474B-A9A7-416A2EB36428}"/>
              </a:ext>
            </a:extLst>
          </p:cNvPr>
          <p:cNvCxnSpPr>
            <a:cxnSpLocks/>
            <a:stCxn id="2" idx="5"/>
            <a:endCxn id="8" idx="0"/>
          </p:cNvCxnSpPr>
          <p:nvPr/>
        </p:nvCxnSpPr>
        <p:spPr>
          <a:xfrm>
            <a:off x="7672183" y="2005738"/>
            <a:ext cx="466598" cy="3831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AAF307C-6BB0-42A0-8B8B-93ECD10A205F}"/>
              </a:ext>
            </a:extLst>
          </p:cNvPr>
          <p:cNvCxnSpPr>
            <a:cxnSpLocks/>
            <a:stCxn id="7" idx="3"/>
            <a:endCxn id="10" idx="0"/>
          </p:cNvCxnSpPr>
          <p:nvPr/>
        </p:nvCxnSpPr>
        <p:spPr>
          <a:xfrm flipH="1">
            <a:off x="6455633" y="2701066"/>
            <a:ext cx="373915" cy="4725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4CF55E-0423-434E-A3A9-1C7CADA8B285}"/>
              </a:ext>
            </a:extLst>
          </p:cNvPr>
          <p:cNvCxnSpPr>
            <a:stCxn id="8" idx="3"/>
            <a:endCxn id="9" idx="0"/>
          </p:cNvCxnSpPr>
          <p:nvPr/>
        </p:nvCxnSpPr>
        <p:spPr>
          <a:xfrm flipH="1">
            <a:off x="7669530" y="2701066"/>
            <a:ext cx="339935" cy="4725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A2697E2-6E7D-4C73-BA5C-9830FB67E46D}"/>
              </a:ext>
            </a:extLst>
          </p:cNvPr>
          <p:cNvCxnSpPr>
            <a:stCxn id="8" idx="5"/>
            <a:endCxn id="11" idx="0"/>
          </p:cNvCxnSpPr>
          <p:nvPr/>
        </p:nvCxnSpPr>
        <p:spPr>
          <a:xfrm>
            <a:off x="8268097" y="2701066"/>
            <a:ext cx="317931" cy="4725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55A3F7A-B8BA-4838-AE4D-596473ACC7AB}"/>
              </a:ext>
            </a:extLst>
          </p:cNvPr>
          <p:cNvSpPr txBox="1"/>
          <p:nvPr/>
        </p:nvSpPr>
        <p:spPr>
          <a:xfrm>
            <a:off x="7040846" y="1147294"/>
            <a:ext cx="1004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8AA3474-50FA-4451-8627-1C879B68767C}"/>
              </a:ext>
            </a:extLst>
          </p:cNvPr>
          <p:cNvCxnSpPr>
            <a:stCxn id="27" idx="2"/>
            <a:endCxn id="2" idx="0"/>
          </p:cNvCxnSpPr>
          <p:nvPr/>
        </p:nvCxnSpPr>
        <p:spPr>
          <a:xfrm>
            <a:off x="7542867" y="1455071"/>
            <a:ext cx="0" cy="2384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04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Printing Trees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1" y="1369220"/>
            <a:ext cx="5609166" cy="318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 to print out the contents of the tree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ways to do so: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sz="19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10 -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5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102B54-874F-479E-B149-F73D722ED9A0}"/>
              </a:ext>
            </a:extLst>
          </p:cNvPr>
          <p:cNvSpPr/>
          <p:nvPr/>
        </p:nvSpPr>
        <p:spPr>
          <a:xfrm>
            <a:off x="7202284" y="1706229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B67CEF-0C92-42EC-B838-CB939E6064CA}"/>
              </a:ext>
            </a:extLst>
          </p:cNvPr>
          <p:cNvSpPr/>
          <p:nvPr/>
        </p:nvSpPr>
        <p:spPr>
          <a:xfrm>
            <a:off x="6618281" y="2401557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60DF68-CD14-4707-86CA-2D85A2454E56}"/>
              </a:ext>
            </a:extLst>
          </p:cNvPr>
          <p:cNvSpPr/>
          <p:nvPr/>
        </p:nvSpPr>
        <p:spPr>
          <a:xfrm>
            <a:off x="7798198" y="2401557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446417-FEBA-4364-A8A6-66A8E83E3BA8}"/>
              </a:ext>
            </a:extLst>
          </p:cNvPr>
          <p:cNvSpPr/>
          <p:nvPr/>
        </p:nvSpPr>
        <p:spPr>
          <a:xfrm>
            <a:off x="7328947" y="3186276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19E62B-D42C-487C-84D0-15E9E2232525}"/>
              </a:ext>
            </a:extLst>
          </p:cNvPr>
          <p:cNvSpPr/>
          <p:nvPr/>
        </p:nvSpPr>
        <p:spPr>
          <a:xfrm>
            <a:off x="6115050" y="3186276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6C07CB-232D-476B-B6E4-35889BC07CEA}"/>
              </a:ext>
            </a:extLst>
          </p:cNvPr>
          <p:cNvSpPr/>
          <p:nvPr/>
        </p:nvSpPr>
        <p:spPr>
          <a:xfrm>
            <a:off x="8245445" y="3186276"/>
            <a:ext cx="54864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C75A23-1378-40C5-890B-79B163969E39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 flipH="1">
            <a:off x="6892601" y="2174523"/>
            <a:ext cx="390029" cy="227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DB0460-0834-499D-ACF8-3CD16B8D8176}"/>
              </a:ext>
            </a:extLst>
          </p:cNvPr>
          <p:cNvCxnSpPr>
            <a:cxnSpLocks/>
            <a:stCxn id="10" idx="5"/>
            <a:endCxn id="12" idx="0"/>
          </p:cNvCxnSpPr>
          <p:nvPr/>
        </p:nvCxnSpPr>
        <p:spPr>
          <a:xfrm>
            <a:off x="7670578" y="2174523"/>
            <a:ext cx="401940" cy="227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F0D845-E5C8-4D43-8EDA-CD8632DBAB4A}"/>
              </a:ext>
            </a:extLst>
          </p:cNvPr>
          <p:cNvCxnSpPr>
            <a:cxnSpLocks/>
            <a:stCxn id="11" idx="3"/>
            <a:endCxn id="14" idx="0"/>
          </p:cNvCxnSpPr>
          <p:nvPr/>
        </p:nvCxnSpPr>
        <p:spPr>
          <a:xfrm flipH="1">
            <a:off x="6389370" y="2869851"/>
            <a:ext cx="309257" cy="316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DF9F72-27F2-4BE2-B987-12DD9CD074DA}"/>
              </a:ext>
            </a:extLst>
          </p:cNvPr>
          <p:cNvCxnSpPr>
            <a:stCxn id="12" idx="3"/>
            <a:endCxn id="13" idx="0"/>
          </p:cNvCxnSpPr>
          <p:nvPr/>
        </p:nvCxnSpPr>
        <p:spPr>
          <a:xfrm flipH="1">
            <a:off x="7603267" y="2869851"/>
            <a:ext cx="275277" cy="316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1FC589-A09D-4685-84E5-624CD47711B3}"/>
              </a:ext>
            </a:extLst>
          </p:cNvPr>
          <p:cNvCxnSpPr>
            <a:stCxn id="12" idx="5"/>
            <a:endCxn id="15" idx="0"/>
          </p:cNvCxnSpPr>
          <p:nvPr/>
        </p:nvCxnSpPr>
        <p:spPr>
          <a:xfrm>
            <a:off x="8266492" y="2869851"/>
            <a:ext cx="253273" cy="316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81CE0C5-003B-403C-B930-8C4F5B48A7D3}"/>
              </a:ext>
            </a:extLst>
          </p:cNvPr>
          <p:cNvSpPr txBox="1"/>
          <p:nvPr/>
        </p:nvSpPr>
        <p:spPr>
          <a:xfrm>
            <a:off x="6974583" y="1155297"/>
            <a:ext cx="1004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nsolas" panose="020B0609020204030204" pitchFamily="49" charset="0"/>
              </a:rPr>
              <a:t>root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40DD8F-DD69-4D30-859A-3778DEC08D22}"/>
              </a:ext>
            </a:extLst>
          </p:cNvPr>
          <p:cNvCxnSpPr>
            <a:stCxn id="21" idx="2"/>
            <a:endCxn id="10" idx="0"/>
          </p:cNvCxnSpPr>
          <p:nvPr/>
        </p:nvCxnSpPr>
        <p:spPr>
          <a:xfrm>
            <a:off x="7476604" y="1432296"/>
            <a:ext cx="0" cy="2739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AD22240-0708-4C73-A011-D33CE0785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93206"/>
              </p:ext>
            </p:extLst>
          </p:nvPr>
        </p:nvGraphicFramePr>
        <p:xfrm>
          <a:off x="898938" y="2571669"/>
          <a:ext cx="3305552" cy="1163247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1290139">
                  <a:extLst>
                    <a:ext uri="{9D8B030D-6E8A-4147-A177-3AD203B41FA5}">
                      <a16:colId xmlns:a16="http://schemas.microsoft.com/office/drawing/2014/main" val="137374531"/>
                    </a:ext>
                  </a:extLst>
                </a:gridCol>
                <a:gridCol w="2015413">
                  <a:extLst>
                    <a:ext uri="{9D8B030D-6E8A-4147-A177-3AD203B41FA5}">
                      <a16:colId xmlns:a16="http://schemas.microsoft.com/office/drawing/2014/main" val="1294241365"/>
                    </a:ext>
                  </a:extLst>
                </a:gridCol>
              </a:tblGrid>
              <a:tr h="38774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Pre-order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48 21 5 10 8 6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9472749"/>
                  </a:ext>
                </a:extLst>
              </a:tr>
              <a:tr h="38774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In-order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5 21 48 8 10 6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4047209"/>
                  </a:ext>
                </a:extLst>
              </a:tr>
              <a:tr h="38774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Post-order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5 21 8 6 10 48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779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09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Trees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Binary Search Trees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Modifying a Tree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10 -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079FE95B-1394-453B-83D4-36B27FF98A7B}"/>
              </a:ext>
            </a:extLst>
          </p:cNvPr>
          <p:cNvSpPr/>
          <p:nvPr/>
        </p:nvSpPr>
        <p:spPr>
          <a:xfrm flipH="1">
            <a:off x="3316336" y="1821730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56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Aside: Searching 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572736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Given an array of numbers, check if a certain number is in it.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How many elements do we have to go through in the worst case?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10 -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7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74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Aside: Searching 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572736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Given an array of numbers, check if a certain number is in it.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How many elements do we have to go through in the worst case?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All of them if the element isn’t in the list</a:t>
            </a: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</a:t>
            </a:r>
            <a:endParaRPr lang="en-US" sz="1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10 -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8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40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Aside: Searching 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572736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Given an array of numbers, check if a certain number is in it.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How many elements do we have to go through in the worst case?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All of them if the element isn’t in the list</a:t>
            </a: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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195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What if the array was sorted?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10 -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9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8179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603</Words>
  <Application>Microsoft Office PowerPoint</Application>
  <PresentationFormat>On-screen Show (16:9)</PresentationFormat>
  <Paragraphs>137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Oswald Medium</vt:lpstr>
      <vt:lpstr>Consolas</vt:lpstr>
      <vt:lpstr>Arial</vt:lpstr>
      <vt:lpstr>Calibri</vt:lpstr>
      <vt:lpstr>Simple Light</vt:lpstr>
      <vt:lpstr>Office Theme</vt:lpstr>
      <vt:lpstr>Binary Search Trees</vt:lpstr>
      <vt:lpstr>Agenda</vt:lpstr>
      <vt:lpstr>Agenda</vt:lpstr>
      <vt:lpstr>Trees Defined</vt:lpstr>
      <vt:lpstr>Printing Trees</vt:lpstr>
      <vt:lpstr>Agenda</vt:lpstr>
      <vt:lpstr>Aside: Searching </vt:lpstr>
      <vt:lpstr>Aside: Searching </vt:lpstr>
      <vt:lpstr>Aside: Searching </vt:lpstr>
      <vt:lpstr>Aside: Searching </vt:lpstr>
      <vt:lpstr>Binary Search Trees</vt:lpstr>
      <vt:lpstr>Agenda</vt:lpstr>
      <vt:lpstr>What’s the output of this program?</vt:lpstr>
      <vt:lpstr>x = change(x)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 Search Trees</dc:title>
  <cp:lastModifiedBy>hiteshb</cp:lastModifiedBy>
  <cp:revision>105</cp:revision>
  <dcterms:modified xsi:type="dcterms:W3CDTF">2023-07-26T07:09:35Z</dcterms:modified>
</cp:coreProperties>
</file>