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4" r:id="rId4"/>
    <p:sldId id="295" r:id="rId5"/>
    <p:sldId id="298" r:id="rId6"/>
    <p:sldId id="296" r:id="rId7"/>
    <p:sldId id="297" r:id="rId8"/>
    <p:sldId id="302" r:id="rId9"/>
    <p:sldId id="301" r:id="rId10"/>
    <p:sldId id="299" r:id="rId11"/>
    <p:sldId id="303" r:id="rId12"/>
    <p:sldId id="304" r:id="rId13"/>
    <p:sldId id="30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qpDy4ZiU+9KyhCZTzhpl61a5W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8A4304-1338-4ECB-9FE2-51631FE1324B}">
  <a:tblStyle styleId="{308A4304-1338-4ECB-9FE2-51631FE132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A"/>
          </a:solidFill>
        </a:fill>
      </a:tcStyle>
    </a:wholeTbl>
    <a:band1H>
      <a:tcTxStyle b="off" i="off"/>
      <a:tcStyle>
        <a:tcBdr/>
        <a:fill>
          <a:solidFill>
            <a:srgbClr val="CCCAD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AD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296"/>
  </p:normalViewPr>
  <p:slideViewPr>
    <p:cSldViewPr snapToGrid="0">
      <p:cViewPr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17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Switch to in-class work on IntelliJ / Ed</a:t>
            </a: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802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874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explain virtual IPL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1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Implementing Data Structures;</a:t>
            </a:r>
            <a:br>
              <a:rPr lang="en-US" dirty="0"/>
            </a:br>
            <a:r>
              <a:rPr lang="en-US" dirty="0"/>
              <a:t>Pre-/Post-Conditions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Hitesh Boinpally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2780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OOP Review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>
                <a:solidFill>
                  <a:schemeClr val="accent2"/>
                </a:solidFill>
              </a:rPr>
              <a:t>ArrayIntList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600" dirty="0">
                <a:solidFill>
                  <a:schemeClr val="accent5"/>
                </a:solidFill>
              </a:rPr>
              <a:t>Pre-/Post-Conditions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/>
              <a:t>P0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ACCEA15D-A2A0-4054-BF6D-BD7315B5C972}"/>
              </a:ext>
            </a:extLst>
          </p:cNvPr>
          <p:cNvSpPr/>
          <p:nvPr/>
        </p:nvSpPr>
        <p:spPr>
          <a:xfrm flipH="1">
            <a:off x="3214966" y="2474809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10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2780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OOP Review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ArrayIntList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600" dirty="0"/>
              <a:t>Pre-/Post-Conditions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>
                <a:solidFill>
                  <a:schemeClr val="accent5"/>
                </a:solidFill>
              </a:rPr>
              <a:t>P0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ACCEA15D-A2A0-4054-BF6D-BD7315B5C972}"/>
              </a:ext>
            </a:extLst>
          </p:cNvPr>
          <p:cNvSpPr/>
          <p:nvPr/>
        </p:nvSpPr>
        <p:spPr>
          <a:xfrm flipH="1">
            <a:off x="1763853" y="331466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1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9E9C-282E-470F-95F5-8C7CD4B2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P0 – Warm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9D411-05A9-4C15-8494-5295943CA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First programming assignment!</a:t>
            </a:r>
          </a:p>
          <a:p>
            <a:pPr lvl="1">
              <a:buSzPct val="100000"/>
            </a:pPr>
            <a:r>
              <a:rPr lang="en-US" dirty="0"/>
              <a:t>Review of previous concepts that you are expected to know</a:t>
            </a:r>
          </a:p>
          <a:p>
            <a:pPr lvl="1">
              <a:buSzPct val="100000"/>
            </a:pPr>
            <a:r>
              <a:rPr lang="en-US" dirty="0"/>
              <a:t>Make sure to complete </a:t>
            </a:r>
            <a:r>
              <a:rPr lang="en-US" b="1" dirty="0"/>
              <a:t>all components</a:t>
            </a:r>
          </a:p>
          <a:p>
            <a:pPr lvl="1">
              <a:buSzPct val="100000"/>
            </a:pPr>
            <a:r>
              <a:rPr lang="en-US" dirty="0"/>
              <a:t>Due next </a:t>
            </a:r>
            <a:r>
              <a:rPr lang="en-US" b="1" dirty="0"/>
              <a:t>Wednesday 6/28</a:t>
            </a:r>
          </a:p>
          <a:p>
            <a:pPr>
              <a:buSzPct val="100000"/>
            </a:pPr>
            <a:r>
              <a:rPr lang="en-US" dirty="0"/>
              <a:t>Workflow</a:t>
            </a:r>
          </a:p>
          <a:p>
            <a:pPr lvl="1">
              <a:buSzPct val="100000"/>
            </a:pPr>
            <a:r>
              <a:rPr lang="en-US" dirty="0"/>
              <a:t>Use IntelliJ to develop and debug</a:t>
            </a:r>
          </a:p>
          <a:p>
            <a:pPr lvl="1">
              <a:buSzPct val="100000"/>
            </a:pPr>
            <a:r>
              <a:rPr lang="en-US" dirty="0"/>
              <a:t>Mark your homework on Ed to turn it in</a:t>
            </a:r>
          </a:p>
          <a:p>
            <a:pPr lvl="1">
              <a:buSzPct val="100000"/>
            </a:pPr>
            <a:r>
              <a:rPr lang="en-US" dirty="0"/>
              <a:t>Ed test cases should be treated as final check!</a:t>
            </a:r>
          </a:p>
          <a:p>
            <a:pPr lvl="2">
              <a:buSzPct val="100000"/>
            </a:pPr>
            <a:r>
              <a:rPr lang="en-US" dirty="0"/>
              <a:t>Don’t try to debug from these cases</a:t>
            </a:r>
          </a:p>
          <a:p>
            <a:pPr lvl="2">
              <a:buSzPct val="100000"/>
            </a:pPr>
            <a:r>
              <a:rPr lang="en-US" dirty="0"/>
              <a:t>Instead use IntelliJ to debug your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8A18D-47AA-45DC-8E26-96F77BAD3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0EB5A84A-55B9-4F6A-8DC7-86F02473558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119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9E9C-282E-470F-95F5-8C7CD4B2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P0 – Warm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9D411-05A9-4C15-8494-5295943CA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To be making </a:t>
            </a:r>
            <a:r>
              <a:rPr lang="en-US" b="1" dirty="0"/>
              <a:t>effective progress</a:t>
            </a:r>
            <a:r>
              <a:rPr lang="en-US" dirty="0"/>
              <a:t> in the course:</a:t>
            </a:r>
          </a:p>
          <a:p>
            <a:pPr lvl="1">
              <a:buSzPct val="100000"/>
            </a:pPr>
            <a:r>
              <a:rPr lang="en-US" dirty="0"/>
              <a:t>You should be passing all test cases on Ed</a:t>
            </a:r>
          </a:p>
          <a:p>
            <a:pPr lvl="1">
              <a:buSzPct val="100000"/>
            </a:pPr>
            <a:r>
              <a:rPr lang="en-US" dirty="0"/>
              <a:t>You should be following good code quality principles</a:t>
            </a:r>
          </a:p>
          <a:p>
            <a:pPr lvl="1">
              <a:buSzPct val="100000"/>
            </a:pPr>
            <a:r>
              <a:rPr lang="en-US" dirty="0"/>
              <a:t>Resubmissions exist, but don’t let that be a crutch!</a:t>
            </a:r>
          </a:p>
          <a:p>
            <a:pPr>
              <a:buSzPct val="100000"/>
            </a:pPr>
            <a:r>
              <a:rPr lang="en-US" dirty="0"/>
              <a:t>We’re here to help!</a:t>
            </a:r>
          </a:p>
          <a:p>
            <a:pPr lvl="1">
              <a:buSzPct val="100000"/>
            </a:pPr>
            <a:r>
              <a:rPr lang="en-US" dirty="0"/>
              <a:t>Review content covered in pre-class work, lessons, section, etc.</a:t>
            </a:r>
          </a:p>
          <a:p>
            <a:pPr lvl="1">
              <a:buSzPct val="100000"/>
            </a:pPr>
            <a:r>
              <a:rPr lang="en-US" dirty="0"/>
              <a:t>Stop by IPL / Hitesh’s OH</a:t>
            </a:r>
          </a:p>
          <a:p>
            <a:pPr lvl="1">
              <a:buSzPct val="100000"/>
            </a:pPr>
            <a:r>
              <a:rPr lang="en-US" dirty="0"/>
              <a:t>Post on the Ed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8A18D-47AA-45DC-8E26-96F77BAD3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B9ECA8AE-2D49-43E0-8729-0DEC5087B11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791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2780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OOP Review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/>
              <a:t>ArrayIntList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600" dirty="0"/>
              <a:t>Pre-/Post-Conditions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/>
              <a:t>P0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2780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>
                <a:solidFill>
                  <a:schemeClr val="accent5"/>
                </a:solidFill>
              </a:rPr>
              <a:t>OOP Review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/>
              <a:t>ArrayIntList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600" dirty="0"/>
              <a:t>Pre-/Post-Conditions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/>
              <a:t>P0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ACCEA15D-A2A0-4054-BF6D-BD7315B5C972}"/>
              </a:ext>
            </a:extLst>
          </p:cNvPr>
          <p:cNvSpPr/>
          <p:nvPr/>
        </p:nvSpPr>
        <p:spPr>
          <a:xfrm flipH="1">
            <a:off x="3209996" y="2067305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7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FAF0-B58A-446F-B835-C6487DAD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0075-860F-4F13-BA24-62E710C6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141804" cy="4218516"/>
          </a:xfrm>
        </p:spPr>
        <p:txBody>
          <a:bodyPr/>
          <a:lstStyle/>
          <a:p>
            <a:pPr>
              <a:buSzPct val="100000"/>
            </a:pPr>
            <a:r>
              <a:rPr lang="en-US" b="1" dirty="0"/>
              <a:t>class</a:t>
            </a:r>
          </a:p>
          <a:p>
            <a:pPr lvl="1">
              <a:buSzPct val="100000"/>
            </a:pPr>
            <a:r>
              <a:rPr lang="en-US" dirty="0"/>
              <a:t>A complete program or</a:t>
            </a:r>
          </a:p>
          <a:p>
            <a:pPr lvl="1">
              <a:buSzPct val="100000"/>
            </a:pPr>
            <a:r>
              <a:rPr lang="en-US" dirty="0"/>
              <a:t>A template for some entity or type</a:t>
            </a:r>
          </a:p>
          <a:p>
            <a:pPr lvl="2">
              <a:buSzPct val="100000"/>
            </a:pPr>
            <a:r>
              <a:rPr lang="en-US" dirty="0"/>
              <a:t>State and behavior</a:t>
            </a:r>
          </a:p>
          <a:p>
            <a:pPr lvl="1">
              <a:buSzPct val="100000"/>
            </a:pPr>
            <a:r>
              <a:rPr lang="en-US" dirty="0"/>
              <a:t>“blueprint”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C0F23-22B8-47D9-8EE1-2C1888BCE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9" name="Google Shape;99;p2">
            <a:extLst>
              <a:ext uri="{FF2B5EF4-FFF2-40B4-BE49-F238E27FC236}">
                <a16:creationId xmlns:a16="http://schemas.microsoft.com/office/drawing/2014/main" id="{698156AE-B245-4B39-989D-ADAF3353775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09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FAF0-B58A-446F-B835-C6487DAD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0075-860F-4F13-BA24-62E710C6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141804" cy="4218516"/>
          </a:xfrm>
        </p:spPr>
        <p:txBody>
          <a:bodyPr/>
          <a:lstStyle/>
          <a:p>
            <a:pPr>
              <a:buSzPct val="100000"/>
            </a:pPr>
            <a:r>
              <a:rPr lang="en-US" b="1" dirty="0"/>
              <a:t>class</a:t>
            </a:r>
          </a:p>
          <a:p>
            <a:pPr lvl="1">
              <a:buSzPct val="100000"/>
            </a:pPr>
            <a:r>
              <a:rPr lang="en-US" dirty="0"/>
              <a:t>A complete program or</a:t>
            </a:r>
          </a:p>
          <a:p>
            <a:pPr lvl="1">
              <a:buSzPct val="100000"/>
            </a:pPr>
            <a:r>
              <a:rPr lang="en-US" dirty="0"/>
              <a:t>A template for some entity or type</a:t>
            </a:r>
          </a:p>
          <a:p>
            <a:pPr lvl="2">
              <a:buSzPct val="100000"/>
            </a:pPr>
            <a:r>
              <a:rPr lang="en-US" dirty="0"/>
              <a:t>State and behavior</a:t>
            </a:r>
          </a:p>
          <a:p>
            <a:pPr lvl="1">
              <a:buSzPct val="100000"/>
            </a:pPr>
            <a:r>
              <a:rPr lang="en-US" dirty="0"/>
              <a:t>“blueprint”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C0F23-22B8-47D9-8EE1-2C1888BCE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45EF7-564A-47BD-99F5-FE94F7853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4658" r="5830" b="4004"/>
          <a:stretch/>
        </p:blipFill>
        <p:spPr>
          <a:xfrm>
            <a:off x="7161144" y="303143"/>
            <a:ext cx="2408125" cy="3250096"/>
          </a:xfrm>
          <a:prstGeom prst="rect">
            <a:avLst/>
          </a:prstGeom>
        </p:spPr>
      </p:pic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FD3653AF-3275-4796-8C0C-835118F33D6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4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FAF0-B58A-446F-B835-C6487DAD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0075-860F-4F13-BA24-62E710C6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8454887" cy="4218516"/>
          </a:xfrm>
        </p:spPr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complete program or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template for some entity or type</a:t>
            </a:r>
          </a:p>
          <a:p>
            <a:pPr lvl="2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 and behavior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“blueprint”</a:t>
            </a:r>
          </a:p>
          <a:p>
            <a:pPr lvl="1"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b="1" dirty="0"/>
              <a:t>Object</a:t>
            </a:r>
          </a:p>
          <a:p>
            <a:pPr lvl="1">
              <a:buSzPct val="100000"/>
            </a:pPr>
            <a:r>
              <a:rPr lang="en-US" dirty="0"/>
              <a:t>A particular instance of a class, contains state and behavior</a:t>
            </a:r>
          </a:p>
          <a:p>
            <a:pPr lvl="1">
              <a:buSzPct val="100000"/>
            </a:pPr>
            <a:r>
              <a:rPr lang="en-US" dirty="0">
                <a:latin typeface="Consolas" panose="020B0609020204030204" pitchFamily="49" charset="0"/>
              </a:rPr>
              <a:t>ArrayIntList myList =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ArrayIntList();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C0F23-22B8-47D9-8EE1-2C1888BCE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45EF7-564A-47BD-99F5-FE94F7853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4658" r="5830" b="4004"/>
          <a:stretch/>
        </p:blipFill>
        <p:spPr>
          <a:xfrm>
            <a:off x="7161144" y="303143"/>
            <a:ext cx="2408125" cy="3250096"/>
          </a:xfrm>
          <a:prstGeom prst="rect">
            <a:avLst/>
          </a:prstGeom>
        </p:spPr>
      </p:pic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8E708D87-EF4A-424D-A139-10CDF0C6577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41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FAF0-B58A-446F-B835-C6487DAD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vs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C0F23-22B8-47D9-8EE1-2C1888BCE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45EF7-564A-47BD-99F5-FE94F7853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4658" r="5830" b="4004"/>
          <a:stretch/>
        </p:blipFill>
        <p:spPr>
          <a:xfrm>
            <a:off x="7161144" y="303143"/>
            <a:ext cx="2408125" cy="3250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97A676-C1A0-4791-82CB-AA0F3A8A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4" t="23261" r="21663" b="346"/>
          <a:stretch/>
        </p:blipFill>
        <p:spPr>
          <a:xfrm>
            <a:off x="9698477" y="2893603"/>
            <a:ext cx="1887235" cy="3289852"/>
          </a:xfrm>
          <a:prstGeom prst="rect">
            <a:avLst/>
          </a:prstGeom>
        </p:spPr>
      </p:pic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C7962E2D-AF7C-46BA-9827-87816FEFC56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C34FF5-963F-4DC3-9FA3-53CE4147A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8454887" cy="4218516"/>
          </a:xfrm>
        </p:spPr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complete program or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template for some entity or type</a:t>
            </a:r>
          </a:p>
          <a:p>
            <a:pPr lvl="2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 and behavior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“blueprint”</a:t>
            </a:r>
          </a:p>
          <a:p>
            <a:pPr lvl="1"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b="1" dirty="0"/>
              <a:t>Object</a:t>
            </a:r>
          </a:p>
          <a:p>
            <a:pPr lvl="1">
              <a:buSzPct val="100000"/>
            </a:pPr>
            <a:r>
              <a:rPr lang="en-US" dirty="0"/>
              <a:t>A particular instance of a class, contains state and behavior</a:t>
            </a:r>
          </a:p>
          <a:p>
            <a:pPr lvl="1">
              <a:buSzPct val="100000"/>
            </a:pPr>
            <a:r>
              <a:rPr lang="en-US" dirty="0">
                <a:latin typeface="Consolas" panose="020B0609020204030204" pitchFamily="49" charset="0"/>
              </a:rPr>
              <a:t>ArrayIntList myList = </a:t>
            </a: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ArrayIntList();</a:t>
            </a:r>
          </a:p>
        </p:txBody>
      </p:sp>
    </p:spTree>
    <p:extLst>
      <p:ext uri="{BB962C8B-B14F-4D97-AF65-F5344CB8AC3E}">
        <p14:creationId xmlns:p14="http://schemas.microsoft.com/office/powerpoint/2010/main" val="235298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2EBC-9F32-4E8C-88EC-D6B734EB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vs Implementer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72BE7-4193-4891-9132-52A112688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b="1" dirty="0"/>
              <a:t>Client</a:t>
            </a:r>
          </a:p>
          <a:p>
            <a:pPr lvl="1">
              <a:buSzPct val="100000"/>
            </a:pPr>
            <a:r>
              <a:rPr lang="en-US" dirty="0"/>
              <a:t>Working with objects – what you’ve seen so far</a:t>
            </a:r>
          </a:p>
          <a:p>
            <a:pPr lvl="1">
              <a:buSzPct val="100000"/>
            </a:pPr>
            <a:r>
              <a:rPr lang="en-US" dirty="0"/>
              <a:t>Constructing objects, calling their methods, etc.</a:t>
            </a:r>
          </a:p>
          <a:p>
            <a:pPr lvl="1">
              <a:buSzPct val="100000"/>
            </a:pPr>
            <a:r>
              <a:rPr lang="en-US" dirty="0"/>
              <a:t>Programs that utilize implemented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05348-9078-41C4-8025-8B531D5834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3E932-4D89-426F-813D-401648546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0" t="27608" r="22880" b="29131"/>
          <a:stretch/>
        </p:blipFill>
        <p:spPr>
          <a:xfrm>
            <a:off x="7300806" y="136525"/>
            <a:ext cx="4540011" cy="2042492"/>
          </a:xfrm>
          <a:prstGeom prst="rect">
            <a:avLst/>
          </a:prstGeom>
        </p:spPr>
      </p:pic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8397B0E4-0F9B-46E0-9C17-E43429C277A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0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2EBC-9F32-4E8C-88EC-D6B734EB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vs Implementer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72BE7-4193-4891-9132-52A112688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with objects – what you’ve seen so far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Constructing objects, calling their methods, etc.</a:t>
            </a:r>
          </a:p>
          <a:p>
            <a:pPr lvl="1">
              <a:buSzPct val="10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Programs that utilize implemented classes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b="1" dirty="0"/>
              <a:t>Implementer</a:t>
            </a:r>
          </a:p>
          <a:p>
            <a:pPr lvl="1">
              <a:buSzPct val="100000"/>
            </a:pPr>
            <a:r>
              <a:rPr lang="en-US" dirty="0"/>
              <a:t>Designing classes for others to use</a:t>
            </a:r>
          </a:p>
          <a:p>
            <a:pPr lvl="1">
              <a:buSzPct val="100000"/>
            </a:pPr>
            <a:r>
              <a:rPr lang="en-US" dirty="0"/>
              <a:t>Provide </a:t>
            </a:r>
            <a:r>
              <a:rPr lang="en-US" b="1" dirty="0"/>
              <a:t>abstraction</a:t>
            </a:r>
            <a:r>
              <a:rPr lang="en-US" dirty="0"/>
              <a:t> layer</a:t>
            </a:r>
          </a:p>
          <a:p>
            <a:pPr lvl="1"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05348-9078-41C4-8025-8B531D5834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3E932-4D89-426F-813D-401648546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0" t="27608" r="22880" b="29131"/>
          <a:stretch/>
        </p:blipFill>
        <p:spPr>
          <a:xfrm>
            <a:off x="7300806" y="136525"/>
            <a:ext cx="4540011" cy="2042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A0B818-DF5C-4150-A966-B3A6FD1EA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896" y="3478696"/>
            <a:ext cx="4392400" cy="2470725"/>
          </a:xfrm>
          <a:prstGeom prst="rect">
            <a:avLst/>
          </a:prstGeom>
        </p:spPr>
      </p:pic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CE3915D7-BE4B-43C0-B858-179331E1E6B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lt1"/>
                </a:solidFill>
              </a:rPr>
              <a:t>Lesson 1 -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05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451</Words>
  <Application>Microsoft Office PowerPoint</Application>
  <PresentationFormat>Widescreen</PresentationFormat>
  <Paragraphs>116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Consolas</vt:lpstr>
      <vt:lpstr>Office Theme</vt:lpstr>
      <vt:lpstr>Implementing Data Structures; Pre-/Post-Conditions</vt:lpstr>
      <vt:lpstr>Agenda</vt:lpstr>
      <vt:lpstr>Agenda</vt:lpstr>
      <vt:lpstr>Classes vs Objects</vt:lpstr>
      <vt:lpstr>Classes vs Objects</vt:lpstr>
      <vt:lpstr>Classes vs Objects</vt:lpstr>
      <vt:lpstr>Classes vs Objects</vt:lpstr>
      <vt:lpstr>Client vs Implementer</vt:lpstr>
      <vt:lpstr>Client vs Implementer</vt:lpstr>
      <vt:lpstr>Agenda</vt:lpstr>
      <vt:lpstr>Agenda</vt:lpstr>
      <vt:lpstr>P0 – Warm Up</vt:lpstr>
      <vt:lpstr>P0 – Warm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123!</dc:title>
  <dc:creator>Brett Wortzman</dc:creator>
  <cp:lastModifiedBy>cse-loaner</cp:lastModifiedBy>
  <cp:revision>13</cp:revision>
  <dcterms:created xsi:type="dcterms:W3CDTF">2020-09-29T18:40:50Z</dcterms:created>
  <dcterms:modified xsi:type="dcterms:W3CDTF">2023-06-23T07:32:36Z</dcterms:modified>
</cp:coreProperties>
</file>