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87" r:id="rId12"/>
    <p:sldId id="267" r:id="rId13"/>
    <p:sldId id="288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90" r:id="rId34"/>
    <p:sldId id="291" r:id="rId35"/>
    <p:sldId id="293" r:id="rId36"/>
    <p:sldId id="292" r:id="rId3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jqpDy4ZiU+9KyhCZTzhpl61a5W1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08A4304-1338-4ECB-9FE2-51631FE1324B}">
  <a:tblStyle styleId="{308A4304-1338-4ECB-9FE2-51631FE1324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6EA"/>
          </a:solidFill>
        </a:fill>
      </a:tcStyle>
    </a:wholeTbl>
    <a:band1H>
      <a:tcTxStyle b="off" i="off"/>
      <a:tcStyle>
        <a:tcBdr/>
        <a:fill>
          <a:solidFill>
            <a:srgbClr val="CCCAD2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CCAD2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6296"/>
  </p:normalViewPr>
  <p:slideViewPr>
    <p:cSldViewPr snapToGrid="0">
      <p:cViewPr varScale="1">
        <p:scale>
          <a:sx n="121" d="100"/>
          <a:sy n="121" d="100"/>
        </p:scale>
        <p:origin x="2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customschemas.google.com/relationships/presentationmetadata" Target="meta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 dirty="0"/>
          </a:p>
        </p:txBody>
      </p:sp>
      <p:sp>
        <p:nvSpPr>
          <p:cNvPr id="193" name="Google Shape;19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1" name="Google Shape;20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9355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1" name="Google Shape;20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1" name="Google Shape;20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52204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13" name="Google Shape;21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23" name="Google Shape;2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30" name="Google Shape;23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39" name="Google Shape;23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49" name="Google Shape;24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 dirty="0"/>
          </a:p>
        </p:txBody>
      </p:sp>
      <p:sp>
        <p:nvSpPr>
          <p:cNvPr id="259" name="Google Shape;25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 dirty="0"/>
          </a:p>
        </p:txBody>
      </p:sp>
      <p:sp>
        <p:nvSpPr>
          <p:cNvPr id="267" name="Google Shape;267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75" name="Google Shape;275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85" name="Google Shape;28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95" name="Google Shape;29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i="1" dirty="0"/>
              <a:t>Mention other tools coming soon: IntelliJ, </a:t>
            </a:r>
            <a:r>
              <a:rPr lang="en-US" i="1" dirty="0" err="1"/>
              <a:t>MyDigitalHand</a:t>
            </a:r>
            <a:r>
              <a:rPr lang="en-US" i="1" dirty="0"/>
              <a:t>, </a:t>
            </a:r>
            <a:r>
              <a:rPr lang="en-US" i="1" dirty="0" err="1"/>
              <a:t>Sli.do</a:t>
            </a:r>
            <a:endParaRPr i="1" dirty="0"/>
          </a:p>
        </p:txBody>
      </p:sp>
      <p:sp>
        <p:nvSpPr>
          <p:cNvPr id="310" name="Google Shape;31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29" name="Google Shape;32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9" name="Google Shape;33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7" name="Google Shape;34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5" name="Google Shape;35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3" name="Google Shape;36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1" name="Google Shape;37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1" name="Google Shape;38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1" name="Google Shape;38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63832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1" name="Google Shape;1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9" name="Google Shape;1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9" name="Google Shape;16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84" name="Google Shape;1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Google Shape;38;p3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593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3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37"/>
          <p:cNvSpPr txBox="1">
            <a:spLocks noGrp="1"/>
          </p:cNvSpPr>
          <p:nvPr>
            <p:ph type="body" idx="4"/>
          </p:nvPr>
        </p:nvSpPr>
        <p:spPr>
          <a:xfrm>
            <a:off x="6170612" y="2500577"/>
            <a:ext cx="5183188" cy="359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4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6180666"/>
            <a:ext cx="12192000" cy="67733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s.uw.edu/123/syllabus/#revision-resubmission-and-reattempts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s.uw.edu/123/syllabus/#grades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s.uw.edu/123/syllabus/#academic-honesty-and-collaboration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cs.uw.edu/123/syllabus/#academic-honesty-and-collaboration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lacement.cs.washington.edu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cs.washington.edu/academics/ugrad/nonmajor-options/intro-cours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Welcome to CSE 123!</a:t>
            </a:r>
            <a:endParaRPr/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007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Hitesh Boinpally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Summer 2023</a:t>
            </a:r>
            <a:endParaRPr dirty="0"/>
          </a:p>
        </p:txBody>
      </p:sp>
      <p:sp>
        <p:nvSpPr>
          <p:cNvPr id="91" name="Google Shape;91;p1"/>
          <p:cNvSpPr txBox="1"/>
          <p:nvPr/>
        </p:nvSpPr>
        <p:spPr>
          <a:xfrm>
            <a:off x="1524000" y="4701912"/>
            <a:ext cx="9144000" cy="1007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Help Us Improve!</a:t>
            </a:r>
            <a:endParaRPr/>
          </a:p>
        </p:txBody>
      </p:sp>
      <p:sp>
        <p:nvSpPr>
          <p:cNvPr id="196" name="Google Shape;196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CSE 123 is </a:t>
            </a:r>
            <a:r>
              <a:rPr lang="en-US" b="1" i="1" dirty="0"/>
              <a:t>still brand new!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We worked hard to build a course we think will be effective and supportive and help you succeed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We probably didn’t get it all right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We appreciate your patience and understanding if we need to make adjustments during the quarter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Please give us lots of feedback!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2800"/>
              <a:buChar char="•"/>
            </a:pPr>
            <a:r>
              <a:rPr lang="en-US" dirty="0"/>
              <a:t>Post on Ed and/or use the Anonymous Feedback Tool</a:t>
            </a:r>
            <a:endParaRPr dirty="0"/>
          </a:p>
        </p:txBody>
      </p:sp>
      <p:sp>
        <p:nvSpPr>
          <p:cNvPr id="197" name="Google Shape;19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solidFill>
                  <a:schemeClr val="lt1"/>
                </a:solidFill>
              </a:rPr>
              <a:t>Lesson 0 - Spring 2023</a:t>
            </a:r>
            <a:endParaRPr dirty="0"/>
          </a:p>
        </p:txBody>
      </p:sp>
      <p:sp>
        <p:nvSpPr>
          <p:cNvPr id="198" name="Google Shape;19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10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Course Components</a:t>
            </a:r>
            <a:endParaRPr dirty="0"/>
          </a:p>
        </p:txBody>
      </p:sp>
      <p:sp>
        <p:nvSpPr>
          <p:cNvPr id="204" name="Google Shape;204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51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Lessons (aka Lectures)</a:t>
            </a:r>
            <a:endParaRPr/>
          </a:p>
        </p:txBody>
      </p:sp>
      <p:sp>
        <p:nvSpPr>
          <p:cNvPr id="205" name="Google Shape;205;p11"/>
          <p:cNvSpPr txBox="1">
            <a:spLocks noGrp="1"/>
          </p:cNvSpPr>
          <p:nvPr>
            <p:ph type="body" idx="2"/>
          </p:nvPr>
        </p:nvSpPr>
        <p:spPr>
          <a:xfrm>
            <a:off x="839788" y="2195145"/>
            <a:ext cx="5157787" cy="3228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WF, 10:50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Held live on campus; recordings released after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First introductions to course concepts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Mix of presentation of content and practice activities/problems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Required (but not graded) pre-work for most sessions</a:t>
            </a:r>
            <a:endParaRPr dirty="0"/>
          </a:p>
        </p:txBody>
      </p:sp>
      <p:sp>
        <p:nvSpPr>
          <p:cNvPr id="208" name="Google Shape;20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0 - Spring 2023</a:t>
            </a:r>
            <a:endParaRPr dirty="0"/>
          </a:p>
        </p:txBody>
      </p:sp>
      <p:sp>
        <p:nvSpPr>
          <p:cNvPr id="209" name="Google Shape;20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0754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Course Components</a:t>
            </a:r>
            <a:endParaRPr/>
          </a:p>
        </p:txBody>
      </p:sp>
      <p:sp>
        <p:nvSpPr>
          <p:cNvPr id="204" name="Google Shape;204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51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Lessons (aka Lectures)</a:t>
            </a:r>
            <a:endParaRPr/>
          </a:p>
        </p:txBody>
      </p:sp>
      <p:sp>
        <p:nvSpPr>
          <p:cNvPr id="205" name="Google Shape;205;p11"/>
          <p:cNvSpPr txBox="1">
            <a:spLocks noGrp="1"/>
          </p:cNvSpPr>
          <p:nvPr>
            <p:ph type="body" idx="2"/>
          </p:nvPr>
        </p:nvSpPr>
        <p:spPr>
          <a:xfrm>
            <a:off x="839788" y="2195145"/>
            <a:ext cx="5157787" cy="3228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WF, 10:50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Held live on campus; recordings released after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First introductions to course concepts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Mix of presentation of content and practice activities/problems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Required (but not graded) pre-work for most sessions</a:t>
            </a:r>
            <a:endParaRPr dirty="0"/>
          </a:p>
        </p:txBody>
      </p:sp>
      <p:sp>
        <p:nvSpPr>
          <p:cNvPr id="206" name="Google Shape;206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513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Sections</a:t>
            </a:r>
            <a:endParaRPr/>
          </a:p>
        </p:txBody>
      </p:sp>
      <p:sp>
        <p:nvSpPr>
          <p:cNvPr id="207" name="Google Shape;207;p11"/>
          <p:cNvSpPr txBox="1">
            <a:spLocks noGrp="1"/>
          </p:cNvSpPr>
          <p:nvPr>
            <p:ph type="body" idx="4"/>
          </p:nvPr>
        </p:nvSpPr>
        <p:spPr>
          <a:xfrm>
            <a:off x="6170612" y="2195145"/>
            <a:ext cx="5183188" cy="3223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 err="1"/>
              <a:t>TuTh</a:t>
            </a:r>
            <a:r>
              <a:rPr lang="en-US" dirty="0"/>
              <a:t>, various times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Led by TAs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Held live in person; </a:t>
            </a:r>
            <a:r>
              <a:rPr lang="en-US" b="1" i="1" dirty="0"/>
              <a:t>not </a:t>
            </a:r>
            <a:r>
              <a:rPr lang="en-US" dirty="0"/>
              <a:t>recorded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Materials will be released online afterwards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Additional review, discussion, and practice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Mostly practice problems</a:t>
            </a:r>
            <a:endParaRPr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208" name="Google Shape;20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0 - Spring 2023</a:t>
            </a:r>
            <a:endParaRPr dirty="0"/>
          </a:p>
        </p:txBody>
      </p:sp>
      <p:sp>
        <p:nvSpPr>
          <p:cNvPr id="209" name="Google Shape;20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Course Components</a:t>
            </a:r>
            <a:endParaRPr/>
          </a:p>
        </p:txBody>
      </p:sp>
      <p:sp>
        <p:nvSpPr>
          <p:cNvPr id="204" name="Google Shape;204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51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Lessons (aka Lectures)</a:t>
            </a:r>
            <a:endParaRPr/>
          </a:p>
        </p:txBody>
      </p:sp>
      <p:sp>
        <p:nvSpPr>
          <p:cNvPr id="205" name="Google Shape;205;p11"/>
          <p:cNvSpPr txBox="1">
            <a:spLocks noGrp="1"/>
          </p:cNvSpPr>
          <p:nvPr>
            <p:ph type="body" idx="2"/>
          </p:nvPr>
        </p:nvSpPr>
        <p:spPr>
          <a:xfrm>
            <a:off x="839788" y="2195145"/>
            <a:ext cx="5157787" cy="3228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WF, 10:50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Held live on campus; recordings released after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First introductions to course concepts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Mix of presentation of content and practice activities/problems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Required (but not graded) pre-work for most sessions</a:t>
            </a:r>
            <a:endParaRPr dirty="0"/>
          </a:p>
        </p:txBody>
      </p:sp>
      <p:sp>
        <p:nvSpPr>
          <p:cNvPr id="206" name="Google Shape;206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513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Sections</a:t>
            </a:r>
            <a:endParaRPr/>
          </a:p>
        </p:txBody>
      </p:sp>
      <p:sp>
        <p:nvSpPr>
          <p:cNvPr id="207" name="Google Shape;207;p11"/>
          <p:cNvSpPr txBox="1">
            <a:spLocks noGrp="1"/>
          </p:cNvSpPr>
          <p:nvPr>
            <p:ph type="body" idx="4"/>
          </p:nvPr>
        </p:nvSpPr>
        <p:spPr>
          <a:xfrm>
            <a:off x="6170612" y="2195145"/>
            <a:ext cx="5183188" cy="3223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 err="1"/>
              <a:t>TuTh</a:t>
            </a:r>
            <a:r>
              <a:rPr lang="en-US" dirty="0"/>
              <a:t>, various times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Led by TAs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Held live in person; </a:t>
            </a:r>
            <a:r>
              <a:rPr lang="en-US" b="1" i="1" dirty="0"/>
              <a:t>not </a:t>
            </a:r>
            <a:r>
              <a:rPr lang="en-US" dirty="0"/>
              <a:t>recorded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Materials will be released online afterwards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Additional review, discussion, and practice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Mostly practice problems</a:t>
            </a:r>
            <a:endParaRPr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208" name="Google Shape;20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0 - Spring 2023</a:t>
            </a:r>
            <a:endParaRPr dirty="0"/>
          </a:p>
        </p:txBody>
      </p:sp>
      <p:sp>
        <p:nvSpPr>
          <p:cNvPr id="209" name="Google Shape;20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210" name="Google Shape;210;p11"/>
          <p:cNvSpPr txBox="1"/>
          <p:nvPr/>
        </p:nvSpPr>
        <p:spPr>
          <a:xfrm>
            <a:off x="839788" y="5418840"/>
            <a:ext cx="107331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Attendance is not taken, but you are responsible for all material (including announcements).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1340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216" name="Google Shape;216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About us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About this course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Learning objectives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Other similar courses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Course components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lang="en-US" dirty="0">
                <a:solidFill>
                  <a:schemeClr val="accent5"/>
                </a:solidFill>
              </a:rPr>
              <a:t>Our learning model</a:t>
            </a:r>
            <a:endParaRPr dirty="0"/>
          </a:p>
        </p:txBody>
      </p:sp>
      <p:sp>
        <p:nvSpPr>
          <p:cNvPr id="217" name="Google Shape;217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Tools and resources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Course Website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Ed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IntelliJ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solidFill>
                  <a:schemeClr val="tx1"/>
                </a:solidFill>
              </a:rPr>
              <a:t>Assessment and grading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solidFill>
                  <a:schemeClr val="tx1"/>
                </a:solidFill>
              </a:rPr>
              <a:t>Collaboration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solidFill>
                  <a:schemeClr val="lt1"/>
                </a:solidFill>
              </a:rPr>
              <a:t>Lesson 0 - Spring 2023</a:t>
            </a:r>
            <a:endParaRPr dirty="0"/>
          </a:p>
        </p:txBody>
      </p:sp>
      <p:sp>
        <p:nvSpPr>
          <p:cNvPr id="219" name="Google Shape;21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14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20" name="Google Shape;220;p12"/>
          <p:cNvSpPr/>
          <p:nvPr/>
        </p:nvSpPr>
        <p:spPr>
          <a:xfrm flipH="1">
            <a:off x="4095656" y="4181465"/>
            <a:ext cx="580171" cy="157655"/>
          </a:xfrm>
          <a:prstGeom prst="rightArrow">
            <a:avLst>
              <a:gd name="adj1" fmla="val 50000"/>
              <a:gd name="adj2" fmla="val 102000"/>
            </a:avLst>
          </a:prstGeom>
          <a:solidFill>
            <a:schemeClr val="accent2"/>
          </a:solidFill>
          <a:ln w="12700" cap="flat" cmpd="sng">
            <a:solidFill>
              <a:srgbClr val="6959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solidFill>
                  <a:schemeClr val="lt1"/>
                </a:solidFill>
              </a:rPr>
              <a:t>Lesson 0 - Spring 2023</a:t>
            </a:r>
            <a:endParaRPr dirty="0"/>
          </a:p>
        </p:txBody>
      </p:sp>
      <p:sp>
        <p:nvSpPr>
          <p:cNvPr id="226" name="Google Shape;22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15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227" name="Google Shape;227;p13" descr="https://lh3.googleusercontent.com/hc_rn47Rrv_0lYi1TgIpEV0y6gMYkyYCu-bWRckykKcw-J6095JOR8X8-sgIyLfyJPofnQ4XpqGntu1A0ga4oKIbiRT8rsGoIJIYMaAk7jsaM3TRPXTP6SmgCiplpDZWWhf74HxWKC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1520" y="411480"/>
            <a:ext cx="8108959" cy="5407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Digression: A Pandemic Hobby</a:t>
            </a:r>
            <a:endParaRPr dirty="0"/>
          </a:p>
        </p:txBody>
      </p:sp>
      <p:sp>
        <p:nvSpPr>
          <p:cNvPr id="233" name="Google Shape;23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i="1"/>
              <a:t>Amigurumi: </a:t>
            </a:r>
            <a:r>
              <a:rPr lang="en-US"/>
              <a:t>Japanese art of creating crocheted or knitted stuffed toys</a:t>
            </a:r>
            <a:endParaRPr i="1"/>
          </a:p>
        </p:txBody>
      </p:sp>
      <p:sp>
        <p:nvSpPr>
          <p:cNvPr id="234" name="Google Shape;23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0 - Spring 2023</a:t>
            </a:r>
            <a:endParaRPr dirty="0"/>
          </a:p>
        </p:txBody>
      </p:sp>
      <p:sp>
        <p:nvSpPr>
          <p:cNvPr id="235" name="Google Shape;23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236" name="Google Shape;236;p14" descr="Woobles penguin"/>
          <p:cNvPicPr preferRelativeResize="0"/>
          <p:nvPr/>
        </p:nvPicPr>
        <p:blipFill rotWithShape="1">
          <a:blip r:embed="rId3">
            <a:alphaModFix/>
          </a:blip>
          <a:srcRect l="14000" t="23600" r="4998"/>
          <a:stretch/>
        </p:blipFill>
        <p:spPr>
          <a:xfrm>
            <a:off x="838200" y="2534195"/>
            <a:ext cx="3372312" cy="318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Digression: A Pandemic Hobby</a:t>
            </a:r>
            <a:endParaRPr dirty="0"/>
          </a:p>
        </p:txBody>
      </p:sp>
      <p:sp>
        <p:nvSpPr>
          <p:cNvPr id="242" name="Google Shape;242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273937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i="1"/>
              <a:t>Amigurumi: </a:t>
            </a:r>
            <a:r>
              <a:rPr lang="en-US"/>
              <a:t>Japanese art of creating crocheted or knitted stuffed toys</a:t>
            </a:r>
            <a:endParaRPr i="1"/>
          </a:p>
        </p:txBody>
      </p:sp>
      <p:sp>
        <p:nvSpPr>
          <p:cNvPr id="243" name="Google Shape;24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0 - Spring 2023</a:t>
            </a:r>
            <a:endParaRPr dirty="0"/>
          </a:p>
        </p:txBody>
      </p:sp>
      <p:sp>
        <p:nvSpPr>
          <p:cNvPr id="244" name="Google Shape;24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245" name="Google Shape;245;p15"/>
          <p:cNvPicPr preferRelativeResize="0"/>
          <p:nvPr/>
        </p:nvPicPr>
        <p:blipFill rotWithShape="1">
          <a:blip r:embed="rId3">
            <a:alphaModFix/>
          </a:blip>
          <a:srcRect l="45418" t="9557" r="15276" b="13343"/>
          <a:stretch/>
        </p:blipFill>
        <p:spPr>
          <a:xfrm>
            <a:off x="7672334" y="2534196"/>
            <a:ext cx="3439803" cy="318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5" descr="Woobles penguin"/>
          <p:cNvPicPr preferRelativeResize="0"/>
          <p:nvPr/>
        </p:nvPicPr>
        <p:blipFill rotWithShape="1">
          <a:blip r:embed="rId4">
            <a:alphaModFix/>
          </a:blip>
          <a:srcRect l="14000" t="23600" r="4998"/>
          <a:stretch/>
        </p:blipFill>
        <p:spPr>
          <a:xfrm>
            <a:off x="838200" y="2534196"/>
            <a:ext cx="3372312" cy="318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Digression: A Pandemic Hobby</a:t>
            </a:r>
            <a:endParaRPr dirty="0"/>
          </a:p>
        </p:txBody>
      </p:sp>
      <p:sp>
        <p:nvSpPr>
          <p:cNvPr id="252" name="Google Shape;252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273937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i="1"/>
              <a:t>Amigurumi: </a:t>
            </a:r>
            <a:r>
              <a:rPr lang="en-US"/>
              <a:t>Japanese art of creating crocheted or knitted stuffed toys</a:t>
            </a:r>
            <a:endParaRPr i="1"/>
          </a:p>
        </p:txBody>
      </p:sp>
      <p:sp>
        <p:nvSpPr>
          <p:cNvPr id="253" name="Google Shape;25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0 - Spring 2023</a:t>
            </a:r>
            <a:endParaRPr dirty="0"/>
          </a:p>
        </p:txBody>
      </p:sp>
      <p:sp>
        <p:nvSpPr>
          <p:cNvPr id="254" name="Google Shape;25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255" name="Google Shape;255;p16"/>
          <p:cNvPicPr preferRelativeResize="0"/>
          <p:nvPr/>
        </p:nvPicPr>
        <p:blipFill rotWithShape="1">
          <a:blip r:embed="rId3">
            <a:alphaModFix/>
          </a:blip>
          <a:srcRect l="14269" t="9557" r="15276" b="13343"/>
          <a:stretch/>
        </p:blipFill>
        <p:spPr>
          <a:xfrm>
            <a:off x="4946470" y="2534196"/>
            <a:ext cx="6165668" cy="318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6" descr="Woobles penguin"/>
          <p:cNvPicPr preferRelativeResize="0"/>
          <p:nvPr/>
        </p:nvPicPr>
        <p:blipFill rotWithShape="1">
          <a:blip r:embed="rId4">
            <a:alphaModFix/>
          </a:blip>
          <a:srcRect l="14000" t="23600" r="4998"/>
          <a:stretch/>
        </p:blipFill>
        <p:spPr>
          <a:xfrm>
            <a:off x="838200" y="2534196"/>
            <a:ext cx="3372312" cy="318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Course Culture and Support</a:t>
            </a:r>
            <a:endParaRPr/>
          </a:p>
        </p:txBody>
      </p:sp>
      <p:sp>
        <p:nvSpPr>
          <p:cNvPr id="262" name="Google Shape;262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Currently almost 100 students enrolled!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Wide range of backgrounds, interests, and goals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Support and help each other!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Form study groups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If you have a question, others almost certainly do too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Lots of ways to get support from us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Message board, IPL, section</a:t>
            </a:r>
            <a:endParaRPr dirty="0"/>
          </a:p>
          <a:p>
            <a:pPr marL="685800" lvl="1" indent="-5080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2800"/>
              <a:buNone/>
            </a:pPr>
            <a:endParaRPr dirty="0"/>
          </a:p>
        </p:txBody>
      </p:sp>
      <p:sp>
        <p:nvSpPr>
          <p:cNvPr id="263" name="Google Shape;263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solidFill>
                  <a:schemeClr val="lt1"/>
                </a:solidFill>
              </a:rPr>
              <a:t>Lesson 0 - Spring 2023</a:t>
            </a:r>
            <a:endParaRPr dirty="0"/>
          </a:p>
        </p:txBody>
      </p:sp>
      <p:sp>
        <p:nvSpPr>
          <p:cNvPr id="264" name="Google Shape;264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19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97" name="Google Shape;9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About us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About this course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Learning objectives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Other similar courses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Course components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Our learning model</a:t>
            </a:r>
            <a:endParaRPr dirty="0"/>
          </a:p>
        </p:txBody>
      </p:sp>
      <p:sp>
        <p:nvSpPr>
          <p:cNvPr id="98" name="Google Shape;98;p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Tools and resources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Course Website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Ed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IntelliJ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solidFill>
                  <a:schemeClr val="tx1"/>
                </a:solidFill>
              </a:rPr>
              <a:t>Assessment and grading</a:t>
            </a:r>
            <a:endParaRPr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solidFill>
                  <a:schemeClr val="tx1"/>
                </a:solidFill>
              </a:rPr>
              <a:t>Collaboration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99" name="Google Shape;9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solidFill>
                  <a:schemeClr val="lt1"/>
                </a:solidFill>
              </a:rPr>
              <a:t>Lesson 0 - Spring 2023</a:t>
            </a:r>
            <a:endParaRPr dirty="0"/>
          </a:p>
        </p:txBody>
      </p:sp>
      <p:sp>
        <p:nvSpPr>
          <p:cNvPr id="100" name="Google Shape;10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2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Course Culture and Support</a:t>
            </a:r>
            <a:endParaRPr/>
          </a:p>
        </p:txBody>
      </p:sp>
      <p:sp>
        <p:nvSpPr>
          <p:cNvPr id="270" name="Google Shape;270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Policies designed with flexibility in mind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Resubmissions/Retakes, lecture recordings, etc.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But life and the world still happen…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endParaRPr b="1"/>
          </a:p>
          <a:p>
            <a:pPr marL="2286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</a:pPr>
            <a:r>
              <a:rPr lang="en-US" b="1" i="1"/>
              <a:t>Please reach out ASAP 	</a:t>
            </a:r>
            <a:r>
              <a:rPr lang="en-US" i="1"/>
              <a:t>if you’re struggling or have circumstances that require extra support</a:t>
            </a:r>
            <a:endParaRPr b="1" i="1"/>
          </a:p>
          <a:p>
            <a:pPr marL="228600" lvl="0" indent="-5080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2800"/>
              <a:buNone/>
            </a:pPr>
            <a:endParaRPr/>
          </a:p>
        </p:txBody>
      </p:sp>
      <p:sp>
        <p:nvSpPr>
          <p:cNvPr id="271" name="Google Shape;271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solidFill>
                  <a:schemeClr val="lt1"/>
                </a:solidFill>
              </a:rPr>
              <a:t>Lesson 0 - Spring 2023</a:t>
            </a:r>
            <a:endParaRPr dirty="0"/>
          </a:p>
        </p:txBody>
      </p:sp>
      <p:sp>
        <p:nvSpPr>
          <p:cNvPr id="272" name="Google Shape;272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20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278" name="Google Shape;278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About us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About this course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Learning objectives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Other similar courses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Course components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Our learning model</a:t>
            </a:r>
            <a:endParaRPr/>
          </a:p>
        </p:txBody>
      </p:sp>
      <p:sp>
        <p:nvSpPr>
          <p:cNvPr id="279" name="Google Shape;279;p4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solidFill>
                  <a:schemeClr val="accent5"/>
                </a:solidFill>
              </a:rPr>
              <a:t>Tools and resources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>
                <a:solidFill>
                  <a:schemeClr val="accent5"/>
                </a:solidFill>
              </a:rPr>
              <a:t>Course Website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>
                <a:solidFill>
                  <a:schemeClr val="accent5"/>
                </a:solidFill>
              </a:rPr>
              <a:t>Ed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>
                <a:solidFill>
                  <a:schemeClr val="accent5"/>
                </a:solidFill>
              </a:rPr>
              <a:t>IntelliJ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solidFill>
                  <a:schemeClr val="tx1"/>
                </a:solidFill>
              </a:rPr>
              <a:t>Assessment and grading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solidFill>
                  <a:schemeClr val="tx1"/>
                </a:solidFill>
              </a:rPr>
              <a:t>Collaboration</a:t>
            </a:r>
          </a:p>
        </p:txBody>
      </p:sp>
      <p:sp>
        <p:nvSpPr>
          <p:cNvPr id="280" name="Google Shape;280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solidFill>
                  <a:schemeClr val="lt1"/>
                </a:solidFill>
              </a:rPr>
              <a:t>Lesson 0 - Spring 2023</a:t>
            </a:r>
            <a:endParaRPr dirty="0"/>
          </a:p>
        </p:txBody>
      </p:sp>
      <p:sp>
        <p:nvSpPr>
          <p:cNvPr id="281" name="Google Shape;281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21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82" name="Google Shape;282;p48"/>
          <p:cNvSpPr/>
          <p:nvPr/>
        </p:nvSpPr>
        <p:spPr>
          <a:xfrm flipH="1">
            <a:off x="9467756" y="2009765"/>
            <a:ext cx="580171" cy="157655"/>
          </a:xfrm>
          <a:prstGeom prst="rightArrow">
            <a:avLst>
              <a:gd name="adj1" fmla="val 50000"/>
              <a:gd name="adj2" fmla="val 102000"/>
            </a:avLst>
          </a:prstGeom>
          <a:solidFill>
            <a:schemeClr val="accent2"/>
          </a:solidFill>
          <a:ln w="12700" cap="flat" cmpd="sng">
            <a:solidFill>
              <a:srgbClr val="6959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Course Website</a:t>
            </a:r>
            <a:endParaRPr/>
          </a:p>
        </p:txBody>
      </p:sp>
      <p:sp>
        <p:nvSpPr>
          <p:cNvPr id="288" name="Google Shape;28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0 - Spring 2023</a:t>
            </a:r>
            <a:endParaRPr dirty="0"/>
          </a:p>
        </p:txBody>
      </p:sp>
      <p:sp>
        <p:nvSpPr>
          <p:cNvPr id="289" name="Google Shape;28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290" name="Google Shape;290;p19"/>
          <p:cNvSpPr txBox="1"/>
          <p:nvPr/>
        </p:nvSpPr>
        <p:spPr>
          <a:xfrm>
            <a:off x="1129328" y="1613158"/>
            <a:ext cx="3473152" cy="646331"/>
          </a:xfrm>
          <a:prstGeom prst="rect">
            <a:avLst/>
          </a:prstGeom>
          <a:solidFill>
            <a:schemeClr val="accent1"/>
          </a:solidFill>
          <a:ln w="9525" cap="sq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cs.uw.edu/123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9"/>
          <p:cNvSpPr txBox="1"/>
          <p:nvPr/>
        </p:nvSpPr>
        <p:spPr>
          <a:xfrm>
            <a:off x="838200" y="2423160"/>
            <a:ext cx="4320540" cy="336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Primary source of course information (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Canvas)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Calendar will contain links to (almost) all resources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Screenshot of the course website (cs.uw.edu/123)">
            <a:extLst>
              <a:ext uri="{FF2B5EF4-FFF2-40B4-BE49-F238E27FC236}">
                <a16:creationId xmlns:a16="http://schemas.microsoft.com/office/drawing/2014/main" id="{61681415-991F-A048-9B68-FBCC5CD8B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740" y="2423160"/>
            <a:ext cx="6762471" cy="336438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web page&#10;&#10;Description automatically generated with low confidence">
            <a:extLst>
              <a:ext uri="{FF2B5EF4-FFF2-40B4-BE49-F238E27FC236}">
                <a16:creationId xmlns:a16="http://schemas.microsoft.com/office/drawing/2014/main" id="{82E0BACA-9D01-BD41-AD1A-D2D934234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32" y="2531010"/>
            <a:ext cx="4012438" cy="3106404"/>
          </a:xfrm>
          <a:prstGeom prst="rect">
            <a:avLst/>
          </a:prstGeom>
        </p:spPr>
      </p:pic>
      <p:pic>
        <p:nvPicPr>
          <p:cNvPr id="12" name="Picture 11" descr="Screenshot of the course website (cs.uw.edu/123)">
            <a:extLst>
              <a:ext uri="{FF2B5EF4-FFF2-40B4-BE49-F238E27FC236}">
                <a16:creationId xmlns:a16="http://schemas.microsoft.com/office/drawing/2014/main" id="{12FFF003-2C32-1D43-965F-2A1E7F8B4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529" y="1673828"/>
            <a:ext cx="6762471" cy="3364389"/>
          </a:xfrm>
          <a:prstGeom prst="rect">
            <a:avLst/>
          </a:prstGeom>
        </p:spPr>
      </p:pic>
      <p:sp>
        <p:nvSpPr>
          <p:cNvPr id="299" name="Google Shape;29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Course Website</a:t>
            </a:r>
            <a:endParaRPr/>
          </a:p>
        </p:txBody>
      </p:sp>
      <p:sp>
        <p:nvSpPr>
          <p:cNvPr id="300" name="Google Shape;300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0 - Spring 2023</a:t>
            </a:r>
            <a:endParaRPr dirty="0"/>
          </a:p>
        </p:txBody>
      </p:sp>
      <p:sp>
        <p:nvSpPr>
          <p:cNvPr id="301" name="Google Shape;30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303" name="Google Shape;303;p20"/>
          <p:cNvSpPr/>
          <p:nvPr/>
        </p:nvSpPr>
        <p:spPr>
          <a:xfrm>
            <a:off x="5654898" y="3283047"/>
            <a:ext cx="441102" cy="145953"/>
          </a:xfrm>
          <a:prstGeom prst="rect">
            <a:avLst/>
          </a:prstGeom>
          <a:noFill/>
          <a:ln w="28575" cap="flat" cmpd="sng">
            <a:solidFill>
              <a:srgbClr val="25004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20"/>
          <p:cNvSpPr txBox="1"/>
          <p:nvPr/>
        </p:nvSpPr>
        <p:spPr>
          <a:xfrm>
            <a:off x="516980" y="1880485"/>
            <a:ext cx="5638800" cy="552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Please review the syllabus ASAP.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0"/>
          <p:cNvSpPr/>
          <p:nvPr/>
        </p:nvSpPr>
        <p:spPr>
          <a:xfrm>
            <a:off x="600332" y="2531010"/>
            <a:ext cx="4023549" cy="3137421"/>
          </a:xfrm>
          <a:prstGeom prst="rect">
            <a:avLst/>
          </a:prstGeom>
          <a:noFill/>
          <a:ln w="57150" cap="flat" cmpd="sng">
            <a:solidFill>
              <a:srgbClr val="25004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6" name="Google Shape;306;p20"/>
          <p:cNvCxnSpPr>
            <a:cxnSpLocks/>
          </p:cNvCxnSpPr>
          <p:nvPr/>
        </p:nvCxnSpPr>
        <p:spPr>
          <a:xfrm flipH="1" flipV="1">
            <a:off x="4623881" y="2531010"/>
            <a:ext cx="1021962" cy="752038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7" name="Google Shape;307;p20"/>
          <p:cNvCxnSpPr>
            <a:cxnSpLocks/>
          </p:cNvCxnSpPr>
          <p:nvPr/>
        </p:nvCxnSpPr>
        <p:spPr>
          <a:xfrm flipH="1">
            <a:off x="4661998" y="3429000"/>
            <a:ext cx="992900" cy="2239432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18168" y="42489"/>
            <a:ext cx="1324785" cy="2196749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Ed</a:t>
            </a:r>
            <a:endParaRPr dirty="0"/>
          </a:p>
        </p:txBody>
      </p:sp>
      <p:sp>
        <p:nvSpPr>
          <p:cNvPr id="315" name="Google Shape;315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072269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Our online learning platform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Lessons, sections, assignments posted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Linked from calendar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Submit graded work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Receive/View feedback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Message board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Including announcements</a:t>
            </a:r>
            <a:endParaRPr dirty="0"/>
          </a:p>
        </p:txBody>
      </p:sp>
      <p:sp>
        <p:nvSpPr>
          <p:cNvPr id="316" name="Google Shape;31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0 - Spring 2023</a:t>
            </a:r>
            <a:endParaRPr dirty="0"/>
          </a:p>
        </p:txBody>
      </p:sp>
      <p:sp>
        <p:nvSpPr>
          <p:cNvPr id="317" name="Google Shape;31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318" name="Google Shape;318;p21"/>
          <p:cNvSpPr/>
          <p:nvPr/>
        </p:nvSpPr>
        <p:spPr>
          <a:xfrm>
            <a:off x="10776493" y="1876439"/>
            <a:ext cx="278083" cy="136885"/>
          </a:xfrm>
          <a:prstGeom prst="rect">
            <a:avLst/>
          </a:prstGeom>
          <a:noFill/>
          <a:ln w="28575" cap="flat" cmpd="sng">
            <a:solidFill>
              <a:srgbClr val="25004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A screenshot of the course's EdStem page.">
            <a:extLst>
              <a:ext uri="{FF2B5EF4-FFF2-40B4-BE49-F238E27FC236}">
                <a16:creationId xmlns:a16="http://schemas.microsoft.com/office/drawing/2014/main" id="{63F34BA3-73A2-914E-9C76-6E376B87A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066" y="2424989"/>
            <a:ext cx="6309707" cy="361915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1DEC4-6425-6847-B7DC-00A98EF26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IntelliJ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FEA4E1-9ED9-7641-A369-BFD8BB2A2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SzPct val="100000"/>
            </a:pPr>
            <a:r>
              <a:rPr lang="en-US" b="0" i="0" dirty="0">
                <a:solidFill>
                  <a:srgbClr val="10162F"/>
                </a:solidFill>
                <a:effectLst/>
                <a:latin typeface="Apercu"/>
              </a:rPr>
              <a:t>Integrated Development Environment (IDE)</a:t>
            </a:r>
          </a:p>
          <a:p>
            <a:pPr>
              <a:buSzPct val="100000"/>
            </a:pPr>
            <a:r>
              <a:rPr lang="en-US" dirty="0">
                <a:solidFill>
                  <a:srgbClr val="10162F"/>
                </a:solidFill>
                <a:latin typeface="Apercu"/>
              </a:rPr>
              <a:t>Used in the “real-world” to develop programs</a:t>
            </a:r>
          </a:p>
          <a:p>
            <a:pPr>
              <a:buSzPct val="100000"/>
            </a:pPr>
            <a:r>
              <a:rPr lang="en-US" dirty="0">
                <a:solidFill>
                  <a:srgbClr val="10162F"/>
                </a:solidFill>
                <a:latin typeface="Apercu"/>
              </a:rPr>
              <a:t>Scary at first, but makes debugging </a:t>
            </a:r>
            <a:r>
              <a:rPr lang="en-US" b="1" u="sng" dirty="0">
                <a:solidFill>
                  <a:srgbClr val="10162F"/>
                </a:solidFill>
                <a:latin typeface="Apercu"/>
              </a:rPr>
              <a:t>much</a:t>
            </a:r>
            <a:r>
              <a:rPr lang="en-US" dirty="0">
                <a:solidFill>
                  <a:srgbClr val="10162F"/>
                </a:solidFill>
                <a:latin typeface="Apercu"/>
              </a:rPr>
              <a:t> easier</a:t>
            </a:r>
          </a:p>
          <a:p>
            <a:pPr lvl="1">
              <a:buSzPct val="100000"/>
            </a:pPr>
            <a:r>
              <a:rPr lang="en-US" dirty="0">
                <a:solidFill>
                  <a:srgbClr val="10162F"/>
                </a:solidFill>
                <a:latin typeface="Apercu"/>
              </a:rPr>
              <a:t>Especially with data structures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9E45DA-1059-C34D-A019-EEAB491A65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25</a:t>
            </a:fld>
            <a:endParaRPr lang="en-US"/>
          </a:p>
        </p:txBody>
      </p:sp>
      <p:sp>
        <p:nvSpPr>
          <p:cNvPr id="5" name="Google Shape;316;p21">
            <a:extLst>
              <a:ext uri="{FF2B5EF4-FFF2-40B4-BE49-F238E27FC236}">
                <a16:creationId xmlns:a16="http://schemas.microsoft.com/office/drawing/2014/main" id="{415B1F83-9EB8-EA41-BC6D-4BC5CAFF6D0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0 - Spring 2023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0548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332" name="Google Shape;332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About us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About this course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Learning objectives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Other similar courses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Course components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Our learning model</a:t>
            </a:r>
            <a:endParaRPr/>
          </a:p>
        </p:txBody>
      </p:sp>
      <p:sp>
        <p:nvSpPr>
          <p:cNvPr id="333" name="Google Shape;333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Tools and resources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Course Website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Ed</a:t>
            </a:r>
            <a:endParaRPr dirty="0">
              <a:solidFill>
                <a:srgbClr val="DDDDDD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 dirty="0">
                <a:solidFill>
                  <a:schemeClr val="accent2"/>
                </a:solidFill>
              </a:rPr>
              <a:t>Assessment and grading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Collaboration</a:t>
            </a:r>
            <a:endParaRPr dirty="0"/>
          </a:p>
        </p:txBody>
      </p:sp>
      <p:sp>
        <p:nvSpPr>
          <p:cNvPr id="334" name="Google Shape;334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solidFill>
                  <a:schemeClr val="lt1"/>
                </a:solidFill>
              </a:rPr>
              <a:t>Lesson 0 - Spring 2023</a:t>
            </a:r>
            <a:endParaRPr dirty="0"/>
          </a:p>
        </p:txBody>
      </p:sp>
      <p:sp>
        <p:nvSpPr>
          <p:cNvPr id="335" name="Google Shape;335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26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36" name="Google Shape;336;p24"/>
          <p:cNvSpPr/>
          <p:nvPr/>
        </p:nvSpPr>
        <p:spPr>
          <a:xfrm flipH="1">
            <a:off x="10075979" y="3271345"/>
            <a:ext cx="580171" cy="157655"/>
          </a:xfrm>
          <a:prstGeom prst="rightArrow">
            <a:avLst>
              <a:gd name="adj1" fmla="val 50000"/>
              <a:gd name="adj2" fmla="val 102000"/>
            </a:avLst>
          </a:prstGeom>
          <a:solidFill>
            <a:schemeClr val="accent2"/>
          </a:solidFill>
          <a:ln w="12700" cap="flat" cmpd="sng">
            <a:solidFill>
              <a:srgbClr val="6959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Assignments and Grading</a:t>
            </a:r>
            <a:endParaRPr/>
          </a:p>
        </p:txBody>
      </p:sp>
      <p:sp>
        <p:nvSpPr>
          <p:cNvPr id="342" name="Google Shape;342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Our goal in the course is for you to </a:t>
            </a:r>
            <a:r>
              <a:rPr lang="en-US" b="1" dirty="0"/>
              <a:t>gain proficiency the concepts and skills </a:t>
            </a:r>
            <a:r>
              <a:rPr lang="en-US" dirty="0"/>
              <a:t>we teach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We assess your proficiency by asking you to apply the concepts and skills on tasks or problems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By necessity, we are assessing your </a:t>
            </a:r>
            <a:r>
              <a:rPr lang="en-US" i="1" dirty="0"/>
              <a:t>work</a:t>
            </a:r>
            <a:r>
              <a:rPr lang="en-US" dirty="0"/>
              <a:t> as a proxy for your proficiency</a:t>
            </a:r>
            <a:endParaRPr dirty="0"/>
          </a:p>
        </p:txBody>
      </p:sp>
      <p:sp>
        <p:nvSpPr>
          <p:cNvPr id="343" name="Google Shape;34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0 - Spring 2023</a:t>
            </a:r>
            <a:endParaRPr dirty="0"/>
          </a:p>
        </p:txBody>
      </p:sp>
      <p:sp>
        <p:nvSpPr>
          <p:cNvPr id="344" name="Google Shape;34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Assignments</a:t>
            </a:r>
            <a:endParaRPr/>
          </a:p>
        </p:txBody>
      </p:sp>
      <p:sp>
        <p:nvSpPr>
          <p:cNvPr id="350" name="Google Shape;350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Your learning in this course will be assessed in four ways: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Programming Assignments (~biweekly, 4 total)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dirty="0"/>
              <a:t>Structured programming assignments to assess your proficiency of programming concepts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Creative Projects (~biweekly, 3 total)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dirty="0"/>
              <a:t>Smaller, more open-ended assignments to give you space to explore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Quizzes (3 total, take-home)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dirty="0"/>
              <a:t>Series of problems covering all material up to that point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Final Exam (Thursday, August 17 and Friday, August 18)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dirty="0"/>
              <a:t>Final, culminating assessment of all your skills and knowledge</a:t>
            </a:r>
            <a:endParaRPr dirty="0"/>
          </a:p>
          <a:p>
            <a:pPr marL="1143000" lvl="2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endParaRPr b="1" dirty="0"/>
          </a:p>
        </p:txBody>
      </p:sp>
      <p:sp>
        <p:nvSpPr>
          <p:cNvPr id="351" name="Google Shape;3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0 - Spring 2023</a:t>
            </a:r>
            <a:endParaRPr dirty="0"/>
          </a:p>
        </p:txBody>
      </p:sp>
      <p:sp>
        <p:nvSpPr>
          <p:cNvPr id="352" name="Google Shape;3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Resubmission/Retakes</a:t>
            </a:r>
            <a:endParaRPr/>
          </a:p>
        </p:txBody>
      </p:sp>
      <p:sp>
        <p:nvSpPr>
          <p:cNvPr id="358" name="Google Shape;358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647"/>
              <a:buNone/>
            </a:pPr>
            <a:r>
              <a:rPr lang="en-US" i="1" dirty="0"/>
              <a:t>Learning takes time, and doesn’t always happen on the first try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7647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7647"/>
              <a:buChar char="•"/>
            </a:pPr>
            <a:r>
              <a:rPr lang="en-US" dirty="0"/>
              <a:t>One previous Programming Assignment or Creative Project can be </a:t>
            </a:r>
            <a:r>
              <a:rPr lang="en-US" b="1" dirty="0"/>
              <a:t>resubmitted</a:t>
            </a:r>
            <a:r>
              <a:rPr lang="en-US" dirty="0"/>
              <a:t> each week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17647"/>
              <a:buChar char="•"/>
            </a:pPr>
            <a:r>
              <a:rPr lang="en-US" dirty="0"/>
              <a:t>Must be accompanied by a write-up describing changes (via Google Form)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17647"/>
              <a:buChar char="•"/>
            </a:pPr>
            <a:r>
              <a:rPr lang="en-US" dirty="0"/>
              <a:t>Grade on resubmission will replace original grade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17647"/>
              <a:buChar char="•"/>
            </a:pPr>
            <a:r>
              <a:rPr lang="en-US" dirty="0"/>
              <a:t>Each assignment should only be resubmitted once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7647"/>
              <a:buChar char="•"/>
            </a:pPr>
            <a:r>
              <a:rPr lang="en-US" dirty="0"/>
              <a:t>See the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syllabus</a:t>
            </a:r>
            <a:r>
              <a:rPr lang="en-US" dirty="0"/>
              <a:t> for more details</a:t>
            </a:r>
            <a:endParaRPr dirty="0"/>
          </a:p>
        </p:txBody>
      </p:sp>
      <p:sp>
        <p:nvSpPr>
          <p:cNvPr id="359" name="Google Shape;35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0 - Spring 2023</a:t>
            </a:r>
            <a:endParaRPr dirty="0"/>
          </a:p>
        </p:txBody>
      </p:sp>
      <p:sp>
        <p:nvSpPr>
          <p:cNvPr id="360" name="Google Shape;36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lang="en-US">
                <a:solidFill>
                  <a:schemeClr val="accent5"/>
                </a:solidFill>
              </a:rPr>
              <a:t>About us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About this course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Learning objectives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Other similar courses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Course components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Our learning model</a:t>
            </a:r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Tools and resources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Course Website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Ed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IntelliJ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solidFill>
                  <a:schemeClr val="tx1"/>
                </a:solidFill>
              </a:rPr>
              <a:t>Assessment and grading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solidFill>
                  <a:schemeClr val="tx1"/>
                </a:solidFill>
              </a:rPr>
              <a:t>Collaboration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solidFill>
                  <a:schemeClr val="lt1"/>
                </a:solidFill>
              </a:rPr>
              <a:t>Lesson 0 - Spring 2023</a:t>
            </a:r>
            <a:endParaRPr dirty="0"/>
          </a:p>
        </p:txBody>
      </p:sp>
      <p:sp>
        <p:nvSpPr>
          <p:cNvPr id="109" name="Google Shape;109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3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10" name="Google Shape;110;p3"/>
          <p:cNvSpPr/>
          <p:nvPr/>
        </p:nvSpPr>
        <p:spPr>
          <a:xfrm flipH="1">
            <a:off x="2554014" y="1992762"/>
            <a:ext cx="580171" cy="157655"/>
          </a:xfrm>
          <a:prstGeom prst="rightArrow">
            <a:avLst>
              <a:gd name="adj1" fmla="val 50000"/>
              <a:gd name="adj2" fmla="val 102000"/>
            </a:avLst>
          </a:prstGeom>
          <a:solidFill>
            <a:schemeClr val="accent2"/>
          </a:solidFill>
          <a:ln w="12700" cap="flat" cmpd="sng">
            <a:solidFill>
              <a:srgbClr val="6959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Grading</a:t>
            </a:r>
            <a:endParaRPr/>
          </a:p>
        </p:txBody>
      </p:sp>
      <p:sp>
        <p:nvSpPr>
          <p:cNvPr id="366" name="Google Shape;366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92202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i="1" dirty="0"/>
              <a:t>Grades should reflect your proficiency in the course objectives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i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All assignments will be graded </a:t>
            </a:r>
            <a:r>
              <a:rPr lang="en-US" b="1" dirty="0"/>
              <a:t>E (Excellent), S (Satisfactory), or N (Not yet)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dirty="0"/>
              <a:t>Under certain circumstances, a grade of U (</a:t>
            </a:r>
            <a:r>
              <a:rPr lang="en-US" dirty="0" err="1"/>
              <a:t>Unassessable</a:t>
            </a:r>
            <a:r>
              <a:rPr lang="en-US" dirty="0"/>
              <a:t>) may be assigned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dirty="0"/>
              <a:t>In some cases, not all grades will be given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Final grades will be assigned based on the </a:t>
            </a:r>
            <a:r>
              <a:rPr lang="en-US" b="1" dirty="0"/>
              <a:t>amount of work at each level</a:t>
            </a:r>
            <a:endParaRPr dirty="0"/>
          </a:p>
          <a:p>
            <a:pPr marL="228600" lvl="0" indent="-1174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See the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syllabus</a:t>
            </a:r>
            <a:r>
              <a:rPr lang="en-US" dirty="0"/>
              <a:t> for more details</a:t>
            </a:r>
            <a:endParaRPr dirty="0"/>
          </a:p>
        </p:txBody>
      </p:sp>
      <p:sp>
        <p:nvSpPr>
          <p:cNvPr id="367" name="Google Shape;36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0 - Spring 2023</a:t>
            </a:r>
            <a:endParaRPr dirty="0"/>
          </a:p>
        </p:txBody>
      </p:sp>
      <p:sp>
        <p:nvSpPr>
          <p:cNvPr id="368" name="Google Shape;36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374" name="Google Shape;374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About us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About this course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Learning objectives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Other similar courses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Course components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Our learning model</a:t>
            </a:r>
            <a:endParaRPr/>
          </a:p>
        </p:txBody>
      </p:sp>
      <p:sp>
        <p:nvSpPr>
          <p:cNvPr id="375" name="Google Shape;375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Tools and resources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Course Website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Ed</a:t>
            </a:r>
            <a:endParaRPr dirty="0">
              <a:solidFill>
                <a:srgbClr val="DDDDDD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Assessment and grading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 dirty="0">
                <a:solidFill>
                  <a:schemeClr val="accent2"/>
                </a:solidFill>
              </a:rPr>
              <a:t>Collaboration</a:t>
            </a:r>
            <a:endParaRPr dirty="0"/>
          </a:p>
        </p:txBody>
      </p:sp>
      <p:sp>
        <p:nvSpPr>
          <p:cNvPr id="376" name="Google Shape;37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solidFill>
                  <a:schemeClr val="lt1"/>
                </a:solidFill>
              </a:rPr>
              <a:t>Lesson 0 - Spring 2023</a:t>
            </a:r>
            <a:endParaRPr dirty="0"/>
          </a:p>
        </p:txBody>
      </p:sp>
      <p:sp>
        <p:nvSpPr>
          <p:cNvPr id="377" name="Google Shape;37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31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78" name="Google Shape;378;p29"/>
          <p:cNvSpPr/>
          <p:nvPr/>
        </p:nvSpPr>
        <p:spPr>
          <a:xfrm flipH="1">
            <a:off x="8472914" y="3771842"/>
            <a:ext cx="580171" cy="157655"/>
          </a:xfrm>
          <a:prstGeom prst="rightArrow">
            <a:avLst>
              <a:gd name="adj1" fmla="val 50000"/>
              <a:gd name="adj2" fmla="val 102000"/>
            </a:avLst>
          </a:prstGeom>
          <a:solidFill>
            <a:schemeClr val="accent2"/>
          </a:solidFill>
          <a:ln w="12700" cap="flat" cmpd="sng">
            <a:solidFill>
              <a:srgbClr val="6959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Collaboration Policy</a:t>
            </a:r>
            <a:endParaRPr/>
          </a:p>
        </p:txBody>
      </p:sp>
      <p:sp>
        <p:nvSpPr>
          <p:cNvPr id="384" name="Google Shape;384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i="1" dirty="0"/>
              <a:t>Learning is hard, but it’s easier when you learn from each other</a:t>
            </a:r>
            <a:endParaRPr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You are encouraged to form study groups; work together on pre-class work, practice and review; and discuss your ideas and approaches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All work you submit for grading </a:t>
            </a:r>
            <a:r>
              <a:rPr lang="en-US" b="1" dirty="0"/>
              <a:t>must be </a:t>
            </a:r>
            <a:r>
              <a:rPr lang="en-US" b="1" i="1" dirty="0"/>
              <a:t>predominantly </a:t>
            </a:r>
            <a:r>
              <a:rPr lang="en-US" b="1" dirty="0"/>
              <a:t>and </a:t>
            </a:r>
            <a:r>
              <a:rPr lang="en-US" b="1" i="1" dirty="0"/>
              <a:t>substantially </a:t>
            </a:r>
            <a:r>
              <a:rPr lang="en-US" b="1" dirty="0"/>
              <a:t>your own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Work that violates policy may be withdrawn within 72 hours</a:t>
            </a:r>
            <a:endParaRPr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See the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syllabus</a:t>
            </a:r>
            <a:r>
              <a:rPr lang="en-US" dirty="0"/>
              <a:t> for more details</a:t>
            </a:r>
            <a:endParaRPr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385" name="Google Shape;38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0 - Spring 2023</a:t>
            </a:r>
            <a:endParaRPr dirty="0"/>
          </a:p>
        </p:txBody>
      </p:sp>
      <p:sp>
        <p:nvSpPr>
          <p:cNvPr id="386" name="Google Shape;38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FD3EE-4C1E-274A-A651-CE7FCA307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aside: Chat GPT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9A3CE-C540-D14F-9D73-5D28C9C0F58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33</a:t>
            </a:fld>
            <a:endParaRPr lang="en-US"/>
          </a:p>
        </p:txBody>
      </p:sp>
      <p:pic>
        <p:nvPicPr>
          <p:cNvPr id="2050" name="Picture 2" descr="Teaching wrong maths to ChatGPT : r/ChatGPT">
            <a:extLst>
              <a:ext uri="{FF2B5EF4-FFF2-40B4-BE49-F238E27FC236}">
                <a16:creationId xmlns:a16="http://schemas.microsoft.com/office/drawing/2014/main" id="{E5263F8C-8535-2746-979D-7DC6CB626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7520"/>
            <a:ext cx="6128657" cy="256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atGPT Now Has 'Improved' Math Capabilities And Can No Longer Be Bullied  Into Giving The Wrong Answer">
            <a:extLst>
              <a:ext uri="{FF2B5EF4-FFF2-40B4-BE49-F238E27FC236}">
                <a16:creationId xmlns:a16="http://schemas.microsoft.com/office/drawing/2014/main" id="{0D450A21-B1F0-7042-BF39-CA00E66AB4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2" r="16427"/>
          <a:stretch/>
        </p:blipFill>
        <p:spPr bwMode="auto">
          <a:xfrm>
            <a:off x="206829" y="1317172"/>
            <a:ext cx="3015343" cy="338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hatGPT simple math calculation mistake - API - OpenAI API Community Forum">
            <a:extLst>
              <a:ext uri="{FF2B5EF4-FFF2-40B4-BE49-F238E27FC236}">
                <a16:creationId xmlns:a16="http://schemas.microsoft.com/office/drawing/2014/main" id="{2AB3CF99-F6FC-624A-8799-9D29578A2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889" y="3352800"/>
            <a:ext cx="5683283" cy="229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/ChatGPT - Chat GPT giving wrong answers to an easy question and also sure about it’s answer.">
            <a:extLst>
              <a:ext uri="{FF2B5EF4-FFF2-40B4-BE49-F238E27FC236}">
                <a16:creationId xmlns:a16="http://schemas.microsoft.com/office/drawing/2014/main" id="{0DBD1410-B13A-234D-B864-C0CF4F834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622" y="2541666"/>
            <a:ext cx="2492471" cy="338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316;p21">
            <a:extLst>
              <a:ext uri="{FF2B5EF4-FFF2-40B4-BE49-F238E27FC236}">
                <a16:creationId xmlns:a16="http://schemas.microsoft.com/office/drawing/2014/main" id="{C3217A4A-C471-764B-B80F-87FA37F53099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0 - Spring 2023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65165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92E3B-52CD-1244-87C0-5225A9666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aside: Chat GPT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87745-2F1B-A34F-81BD-0EBD54DAC6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34</a:t>
            </a:fld>
            <a:endParaRPr lang="en-US"/>
          </a:p>
        </p:txBody>
      </p:sp>
      <p:pic>
        <p:nvPicPr>
          <p:cNvPr id="3074" name="Picture 2" descr="r/GPT3 - ChatGPT pretends to run a function and says the wrong result. I call it out and it admits to not running the code">
            <a:extLst>
              <a:ext uri="{FF2B5EF4-FFF2-40B4-BE49-F238E27FC236}">
                <a16:creationId xmlns:a16="http://schemas.microsoft.com/office/drawing/2014/main" id="{D4974099-3BF4-D54E-83C4-83C126F4E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26" y="1327150"/>
            <a:ext cx="4230231" cy="473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/GPT3 - ChatGPT pretends to run a function and says the wrong result. I call it out and it admits to not running the code">
            <a:extLst>
              <a:ext uri="{FF2B5EF4-FFF2-40B4-BE49-F238E27FC236}">
                <a16:creationId xmlns:a16="http://schemas.microsoft.com/office/drawing/2014/main" id="{F1AB29A4-9AB3-8444-B622-B4B95F8D43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18"/>
          <a:stretch/>
        </p:blipFill>
        <p:spPr bwMode="auto">
          <a:xfrm>
            <a:off x="5889171" y="1738584"/>
            <a:ext cx="5913832" cy="338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316;p21">
            <a:extLst>
              <a:ext uri="{FF2B5EF4-FFF2-40B4-BE49-F238E27FC236}">
                <a16:creationId xmlns:a16="http://schemas.microsoft.com/office/drawing/2014/main" id="{D771398D-5966-D84B-8544-6E688C846221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0 - Spring 2023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03230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Collaboration Policy</a:t>
            </a:r>
            <a:endParaRPr/>
          </a:p>
        </p:txBody>
      </p:sp>
      <p:sp>
        <p:nvSpPr>
          <p:cNvPr id="384" name="Google Shape;384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i="1" dirty="0"/>
              <a:t>Learning is hard, but it’s easier when you learn from each other</a:t>
            </a:r>
            <a:endParaRPr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You are encouraged to form study groups; work together on pre-class work, practice and review; and discuss your ideas and approaches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All work you submit for grading </a:t>
            </a:r>
            <a:r>
              <a:rPr lang="en-US" b="1" dirty="0"/>
              <a:t>must be </a:t>
            </a:r>
            <a:r>
              <a:rPr lang="en-US" b="1" i="1" dirty="0"/>
              <a:t>predominantly </a:t>
            </a:r>
            <a:r>
              <a:rPr lang="en-US" b="1" dirty="0"/>
              <a:t>and </a:t>
            </a:r>
            <a:r>
              <a:rPr lang="en-US" b="1" i="1" dirty="0"/>
              <a:t>substantially </a:t>
            </a:r>
            <a:r>
              <a:rPr lang="en-US" b="1" dirty="0"/>
              <a:t>your own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Work that violates policy may be withdrawn within 72 hours</a:t>
            </a:r>
            <a:endParaRPr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See the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syllabus</a:t>
            </a:r>
            <a:r>
              <a:rPr lang="en-US" dirty="0"/>
              <a:t> for more details</a:t>
            </a:r>
            <a:endParaRPr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385" name="Google Shape;38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0 - Spring 2023</a:t>
            </a:r>
            <a:endParaRPr dirty="0"/>
          </a:p>
        </p:txBody>
      </p:sp>
      <p:sp>
        <p:nvSpPr>
          <p:cNvPr id="386" name="Google Shape;38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858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100DB-6B89-374A-AADC-94E139226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We’re excited for the quarter!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EF627-D4EE-7543-8BD7-9A3EA47BA4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B5CBCC9E-5310-924C-902B-8030F7CD4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861" y="1551302"/>
            <a:ext cx="7744278" cy="4305882"/>
          </a:xfrm>
          <a:prstGeom prst="rect">
            <a:avLst/>
          </a:prstGeom>
        </p:spPr>
      </p:pic>
      <p:sp>
        <p:nvSpPr>
          <p:cNvPr id="7" name="Google Shape;316;p21">
            <a:extLst>
              <a:ext uri="{FF2B5EF4-FFF2-40B4-BE49-F238E27FC236}">
                <a16:creationId xmlns:a16="http://schemas.microsoft.com/office/drawing/2014/main" id="{717609BE-BF08-E748-820D-233096659130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0 - Spring 2023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9646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Hi, I’m Hitesh! (he/him)</a:t>
            </a:r>
            <a:endParaRPr dirty="0"/>
          </a:p>
        </p:txBody>
      </p:sp>
      <p:sp>
        <p:nvSpPr>
          <p:cNvPr id="116" name="Google Shape;116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7555361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Year Master’s Student in CS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Intro TA for 8 quarters</a:t>
            </a:r>
          </a:p>
          <a:p>
            <a:pPr marL="685800" lvl="1" indent="-228600">
              <a:spcBef>
                <a:spcPts val="1000"/>
              </a:spcBef>
              <a:buSzPts val="2800"/>
            </a:pPr>
            <a:r>
              <a:rPr lang="en-US" dirty="0"/>
              <a:t>CSE 143</a:t>
            </a:r>
          </a:p>
          <a:p>
            <a:pPr marL="685800" lvl="1" indent="-228600">
              <a:spcBef>
                <a:spcPts val="1000"/>
              </a:spcBef>
              <a:buSzPts val="2800"/>
            </a:pPr>
            <a:r>
              <a:rPr lang="en-US" dirty="0"/>
              <a:t>CSE 122</a:t>
            </a:r>
          </a:p>
          <a:p>
            <a:pPr marL="685800" lvl="1" indent="-228600">
              <a:spcBef>
                <a:spcPts val="1000"/>
              </a:spcBef>
              <a:buSzPts val="2800"/>
            </a:pPr>
            <a:r>
              <a:rPr lang="en-US" dirty="0"/>
              <a:t>CSE 123</a:t>
            </a:r>
          </a:p>
          <a:p>
            <a:pPr marL="228600" indent="-228600">
              <a:buSzPts val="2800"/>
            </a:pPr>
            <a:r>
              <a:rPr lang="en-US" dirty="0"/>
              <a:t>First time instructor!</a:t>
            </a:r>
          </a:p>
          <a:p>
            <a:pPr marL="228600" indent="-228600">
              <a:buSzPts val="2800"/>
            </a:pPr>
            <a:r>
              <a:rPr lang="en-US" dirty="0"/>
              <a:t>Office Hours: Tuesdays 1-3pm</a:t>
            </a:r>
          </a:p>
          <a:p>
            <a:pPr marL="685800" lvl="1" indent="-228600">
              <a:buSzPts val="2800"/>
            </a:pPr>
            <a:r>
              <a:rPr lang="en-US" dirty="0"/>
              <a:t>CSE1 216 and on Zoom</a:t>
            </a:r>
            <a:endParaRPr dirty="0"/>
          </a:p>
        </p:txBody>
      </p:sp>
      <p:sp>
        <p:nvSpPr>
          <p:cNvPr id="117" name="Google Shape;11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0 - Spring 2023</a:t>
            </a:r>
            <a:endParaRPr dirty="0"/>
          </a:p>
        </p:txBody>
      </p:sp>
      <p:sp>
        <p:nvSpPr>
          <p:cNvPr id="118" name="Google Shape;11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026" name="Picture 2" descr="Photo of Hitesh Boinpally">
            <a:extLst>
              <a:ext uri="{FF2B5EF4-FFF2-40B4-BE49-F238E27FC236}">
                <a16:creationId xmlns:a16="http://schemas.microsoft.com/office/drawing/2014/main" id="{90792084-DF6C-F44D-BAA5-FAB4C376A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561" y="1513416"/>
            <a:ext cx="3257782" cy="325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Meet your 8 TAs!</a:t>
            </a:r>
            <a:endParaRPr dirty="0"/>
          </a:p>
        </p:txBody>
      </p:sp>
      <p:sp>
        <p:nvSpPr>
          <p:cNvPr id="134" name="Google Shape;13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5" name="Picture 4" descr="A perso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643106A3-8EEA-F5EE-7546-16D236F40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65" y="1416845"/>
            <a:ext cx="2290913" cy="2290913"/>
          </a:xfrm>
          <a:prstGeom prst="rect">
            <a:avLst/>
          </a:prstGeom>
        </p:spPr>
      </p:pic>
      <p:pic>
        <p:nvPicPr>
          <p:cNvPr id="17" name="Picture 1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EF9B4E2-AC69-BC5F-3902-C4500E60F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44" y="3865033"/>
            <a:ext cx="2290915" cy="2290915"/>
          </a:xfrm>
          <a:prstGeom prst="rect">
            <a:avLst/>
          </a:prstGeom>
        </p:spPr>
      </p:pic>
      <p:pic>
        <p:nvPicPr>
          <p:cNvPr id="35" name="Picture 34" descr="A picture containing tree, person, outdoor, wooden&#10;&#10;Description automatically generated">
            <a:extLst>
              <a:ext uri="{FF2B5EF4-FFF2-40B4-BE49-F238E27FC236}">
                <a16:creationId xmlns:a16="http://schemas.microsoft.com/office/drawing/2014/main" id="{C80157B4-5066-B2B7-27C4-F1419778A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611" y="3747217"/>
            <a:ext cx="2290915" cy="2290915"/>
          </a:xfrm>
          <a:prstGeom prst="rect">
            <a:avLst/>
          </a:prstGeom>
        </p:spPr>
      </p:pic>
      <p:pic>
        <p:nvPicPr>
          <p:cNvPr id="43" name="Picture 42" descr="A person standing in a grassy field with the arms out&#10;&#10;Description automatically generated with medium confidence">
            <a:extLst>
              <a:ext uri="{FF2B5EF4-FFF2-40B4-BE49-F238E27FC236}">
                <a16:creationId xmlns:a16="http://schemas.microsoft.com/office/drawing/2014/main" id="{0104BC05-F508-65C5-37EE-EF21AF58DB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9141" y="3749674"/>
            <a:ext cx="2290915" cy="2290915"/>
          </a:xfrm>
          <a:prstGeom prst="rect">
            <a:avLst/>
          </a:prstGeom>
        </p:spPr>
      </p:pic>
      <p:pic>
        <p:nvPicPr>
          <p:cNvPr id="57" name="Picture 56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4DE341FF-FBF3-1482-72A7-A8A28149B7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1432" y="819868"/>
            <a:ext cx="2290914" cy="2290914"/>
          </a:xfrm>
          <a:prstGeom prst="rect">
            <a:avLst/>
          </a:prstGeom>
        </p:spPr>
      </p:pic>
      <p:sp>
        <p:nvSpPr>
          <p:cNvPr id="63" name="Google Shape;117;p4">
            <a:extLst>
              <a:ext uri="{FF2B5EF4-FFF2-40B4-BE49-F238E27FC236}">
                <a16:creationId xmlns:a16="http://schemas.microsoft.com/office/drawing/2014/main" id="{CCCDAAC3-D43A-B6DF-CA64-24604EA6E2EB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0 - Spring 2023</a:t>
            </a:r>
            <a:endParaRPr dirty="0"/>
          </a:p>
        </p:txBody>
      </p:sp>
      <p:pic>
        <p:nvPicPr>
          <p:cNvPr id="4" name="Picture 3" descr="A person taking a selfie&#10;&#10;Description automatically generated">
            <a:extLst>
              <a:ext uri="{FF2B5EF4-FFF2-40B4-BE49-F238E27FC236}">
                <a16:creationId xmlns:a16="http://schemas.microsoft.com/office/drawing/2014/main" id="{485D5504-35C7-D74F-B624-1481FA5D2C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9526" y="1142999"/>
            <a:ext cx="2290915" cy="2290915"/>
          </a:xfrm>
          <a:prstGeom prst="rect">
            <a:avLst/>
          </a:prstGeom>
        </p:spPr>
      </p:pic>
      <p:pic>
        <p:nvPicPr>
          <p:cNvPr id="8" name="Picture 7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C30A921C-E68A-9F4E-9272-E4A88C443F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2367" y="3939610"/>
            <a:ext cx="2259065" cy="2098522"/>
          </a:xfrm>
          <a:prstGeom prst="rect">
            <a:avLst/>
          </a:prstGeom>
        </p:spPr>
      </p:pic>
      <p:pic>
        <p:nvPicPr>
          <p:cNvPr id="12" name="Picture 11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92B23E28-A77A-2344-B736-0A85CE74FC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9698" y="1489588"/>
            <a:ext cx="2290913" cy="2290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3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3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3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3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3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3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6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3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3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9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3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3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2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3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3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3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3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8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3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3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31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3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3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162" name="Google Shape;16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About us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>
                <a:solidFill>
                  <a:schemeClr val="accent2"/>
                </a:solidFill>
              </a:rPr>
              <a:t>About this course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</a:pPr>
            <a:r>
              <a:rPr lang="en-US">
                <a:solidFill>
                  <a:schemeClr val="accent2"/>
                </a:solidFill>
              </a:rPr>
              <a:t>Learning objectives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</a:pPr>
            <a:r>
              <a:rPr lang="en-US">
                <a:solidFill>
                  <a:schemeClr val="accent2"/>
                </a:solidFill>
              </a:rPr>
              <a:t>Other similar courses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</a:pPr>
            <a:r>
              <a:rPr lang="en-US">
                <a:solidFill>
                  <a:schemeClr val="accent2"/>
                </a:solidFill>
              </a:rPr>
              <a:t>Course components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Our learning model</a:t>
            </a:r>
            <a:endParaRPr/>
          </a:p>
        </p:txBody>
      </p:sp>
      <p:sp>
        <p:nvSpPr>
          <p:cNvPr id="163" name="Google Shape;163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Tools and resources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Course Website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Ed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IntelliJ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solidFill>
                  <a:schemeClr val="tx1"/>
                </a:solidFill>
              </a:rPr>
              <a:t>Assessment and grading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solidFill>
                  <a:schemeClr val="tx1"/>
                </a:solidFill>
              </a:rPr>
              <a:t>Collaboration</a:t>
            </a:r>
          </a:p>
        </p:txBody>
      </p:sp>
      <p:sp>
        <p:nvSpPr>
          <p:cNvPr id="164" name="Google Shape;16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solidFill>
                  <a:schemeClr val="lt1"/>
                </a:solidFill>
              </a:rPr>
              <a:t>Lesson 0 - Spring 2023</a:t>
            </a:r>
            <a:endParaRPr dirty="0"/>
          </a:p>
        </p:txBody>
      </p:sp>
      <p:sp>
        <p:nvSpPr>
          <p:cNvPr id="165" name="Google Shape;16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6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66" name="Google Shape;166;p8"/>
          <p:cNvSpPr/>
          <p:nvPr/>
        </p:nvSpPr>
        <p:spPr>
          <a:xfrm flipH="1">
            <a:off x="3827868" y="2522483"/>
            <a:ext cx="580171" cy="157655"/>
          </a:xfrm>
          <a:prstGeom prst="rightArrow">
            <a:avLst>
              <a:gd name="adj1" fmla="val 50000"/>
              <a:gd name="adj2" fmla="val 102000"/>
            </a:avLst>
          </a:prstGeom>
          <a:solidFill>
            <a:schemeClr val="accent2"/>
          </a:solidFill>
          <a:ln w="12700" cap="flat" cmpd="sng">
            <a:solidFill>
              <a:srgbClr val="6959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Learning Objectives</a:t>
            </a:r>
            <a:endParaRPr/>
          </a:p>
        </p:txBody>
      </p:sp>
      <p:sp>
        <p:nvSpPr>
          <p:cNvPr id="172" name="Google Shape;172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r>
              <a:rPr lang="en-US" i="1" dirty="0"/>
              <a:t>or, “What will I learn in this class?”</a:t>
            </a:r>
            <a:endParaRPr sz="500" i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b="1" dirty="0"/>
              <a:t>Seven themes: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Computational Thinking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Code Comprehension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Code Writing</a:t>
            </a:r>
            <a:endParaRPr dirty="0"/>
          </a:p>
          <a:p>
            <a:pPr marL="4572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dirty="0"/>
          </a:p>
          <a:p>
            <a:pPr marL="4572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dirty="0"/>
          </a:p>
          <a:p>
            <a:pPr marL="4572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dirty="0"/>
          </a:p>
          <a:p>
            <a:pPr marL="4572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Communication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Testing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Debugging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Ethics/Impact</a:t>
            </a:r>
            <a:endParaRPr dirty="0"/>
          </a:p>
        </p:txBody>
      </p:sp>
      <p:sp>
        <p:nvSpPr>
          <p:cNvPr id="173" name="Google Shape;17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0 - Spring 2023</a:t>
            </a:r>
            <a:endParaRPr dirty="0"/>
          </a:p>
        </p:txBody>
      </p:sp>
      <p:sp>
        <p:nvSpPr>
          <p:cNvPr id="174" name="Google Shape;17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Prerequisite Knowledge</a:t>
            </a:r>
            <a:endParaRPr/>
          </a:p>
        </p:txBody>
      </p:sp>
      <p:sp>
        <p:nvSpPr>
          <p:cNvPr id="180" name="Google Shape;180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Comfort with control structures 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loops, conditionals, methods/functions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Experience with using basic data structures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arrays, lists, sets, maps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Experience with console and file input/output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Exposure to simple object-oriented programming 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classes, interfaces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Programming experience </a:t>
            </a:r>
            <a:r>
              <a:rPr lang="en-US" i="1"/>
              <a:t>in Java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Or willingness to pick up on your own</a:t>
            </a:r>
            <a:endParaRPr/>
          </a:p>
        </p:txBody>
      </p:sp>
      <p:sp>
        <p:nvSpPr>
          <p:cNvPr id="181" name="Google Shape;181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5" name="Google Shape;173;p9">
            <a:extLst>
              <a:ext uri="{FF2B5EF4-FFF2-40B4-BE49-F238E27FC236}">
                <a16:creationId xmlns:a16="http://schemas.microsoft.com/office/drawing/2014/main" id="{A77A0FFE-C5B7-254B-88AD-56B18E7B075C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0 - Spring 2023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Other Similar Courses</a:t>
            </a:r>
            <a:endParaRPr/>
          </a:p>
        </p:txBody>
      </p:sp>
      <p:graphicFrame>
        <p:nvGraphicFramePr>
          <p:cNvPr id="187" name="Google Shape;187;p10"/>
          <p:cNvGraphicFramePr/>
          <p:nvPr>
            <p:extLst>
              <p:ext uri="{D42A27DB-BD31-4B8C-83A1-F6EECF244321}">
                <p14:modId xmlns:p14="http://schemas.microsoft.com/office/powerpoint/2010/main" val="2866526374"/>
              </p:ext>
            </p:extLst>
          </p:nvPr>
        </p:nvGraphicFramePr>
        <p:xfrm>
          <a:off x="838200" y="1825625"/>
          <a:ext cx="10515600" cy="3581460"/>
        </p:xfrm>
        <a:graphic>
          <a:graphicData uri="http://schemas.openxmlformats.org/drawingml/2006/table">
            <a:tbl>
              <a:tblPr firstRow="1" bandRow="1">
                <a:noFill/>
                <a:tableStyleId>{308A4304-1338-4ECB-9FE2-51631FE1324B}</a:tableStyleId>
              </a:tblPr>
              <a:tblGrid>
                <a:gridCol w="1646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6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Course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Good choice if…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CSE 123</a:t>
                      </a:r>
                      <a:endParaRPr sz="16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/>
                        <a:t>You done a fair bit of programming, at least some of which is in Java AND</a:t>
                      </a:r>
                      <a:endParaRPr/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/>
                        <a:t>You are, or want to be, in a major such as CS, CE, ECE, Info, etc. that requires Java programming OR</a:t>
                      </a:r>
                      <a:endParaRPr/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/>
                        <a:t>You’re interested in creating software (whether as a hobby, side-gig, career, etc.)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CSE 122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/>
                        <a:t>You’ve done some programming (roughly one course worth) in </a:t>
                      </a:r>
                      <a:r>
                        <a:rPr lang="en-US" sz="1600" i="1" u="none" strike="noStrike" cap="none"/>
                        <a:t>any</a:t>
                      </a:r>
                      <a:r>
                        <a:rPr lang="en-US" sz="1600" i="0" u="none" strike="noStrike" cap="none"/>
                        <a:t> programming language AND</a:t>
                      </a:r>
                      <a:endParaRPr/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/>
                        <a:t>You are, or want to be, in a major such as CS, CE, ECE, Info, etc. that requires Java programming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 dirty="0"/>
                        <a:t>CSE 143*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/>
                        <a:t>You took CSE 142 at UW, at a community college, or through UW in the High School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CSE 163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 dirty="0"/>
                        <a:t>You’re interested in data science and analysis OR</a:t>
                      </a:r>
                      <a:endParaRPr sz="1400" u="none" strike="noStrike" cap="none" dirty="0"/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 dirty="0"/>
                        <a:t>You want to learn Python* OR</a:t>
                      </a:r>
                      <a:endParaRPr sz="1400" u="none" strike="noStrike" cap="none" dirty="0"/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 dirty="0"/>
                        <a:t>You are, or want to be, in a major such as Physics, Bio, Stat, etc. where analyzing data through programming is useful</a:t>
                      </a:r>
                      <a:endParaRPr sz="160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 dirty="0"/>
                        <a:t>CSE 154*</a:t>
                      </a:r>
                      <a:endParaRPr sz="16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 dirty="0"/>
                        <a:t>You’re interested in web development (HTML, CSS, JS)</a:t>
                      </a:r>
                      <a:endParaRPr sz="160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8" name="Google Shape;18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0 - Spring 2023</a:t>
            </a:r>
            <a:endParaRPr dirty="0"/>
          </a:p>
        </p:txBody>
      </p:sp>
      <p:sp>
        <p:nvSpPr>
          <p:cNvPr id="189" name="Google Shape;18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90" name="Google Shape;190;p10"/>
          <p:cNvSpPr txBox="1"/>
          <p:nvPr/>
        </p:nvSpPr>
        <p:spPr>
          <a:xfrm>
            <a:off x="838200" y="5616743"/>
            <a:ext cx="892116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See </a:t>
            </a:r>
            <a:r>
              <a:rPr lang="en-US" sz="1600" b="0" i="1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Guided Self-Placement</a:t>
            </a:r>
            <a:r>
              <a:rPr lang="en-US" sz="16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600" b="0" i="1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Introductory Courses</a:t>
            </a:r>
            <a:r>
              <a:rPr lang="en-US" sz="16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 more info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/>
              <a:t>* Not offered this summer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len School">
      <a:dk1>
        <a:srgbClr val="000000"/>
      </a:dk1>
      <a:lt1>
        <a:srgbClr val="FFFFFF"/>
      </a:lt1>
      <a:dk2>
        <a:srgbClr val="373545"/>
      </a:dk2>
      <a:lt2>
        <a:srgbClr val="DCD8DC"/>
      </a:lt2>
      <a:accent1>
        <a:srgbClr val="330065"/>
      </a:accent1>
      <a:accent2>
        <a:srgbClr val="917B4C"/>
      </a:accent2>
      <a:accent3>
        <a:srgbClr val="E8D3A2"/>
      </a:accent3>
      <a:accent4>
        <a:srgbClr val="330065"/>
      </a:accent4>
      <a:accent5>
        <a:srgbClr val="917B4C"/>
      </a:accent5>
      <a:accent6>
        <a:srgbClr val="E8D3A2"/>
      </a:accent6>
      <a:hlink>
        <a:srgbClr val="33006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1694</Words>
  <Application>Microsoft Macintosh PowerPoint</Application>
  <PresentationFormat>Widescreen</PresentationFormat>
  <Paragraphs>352</Paragraphs>
  <Slides>36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Apercu</vt:lpstr>
      <vt:lpstr>Arial</vt:lpstr>
      <vt:lpstr>Calibri</vt:lpstr>
      <vt:lpstr>Office Theme</vt:lpstr>
      <vt:lpstr>Welcome to CSE 123!</vt:lpstr>
      <vt:lpstr>Agenda</vt:lpstr>
      <vt:lpstr>Agenda</vt:lpstr>
      <vt:lpstr>Hi, I’m Hitesh! (he/him)</vt:lpstr>
      <vt:lpstr>Meet your 8 TAs!</vt:lpstr>
      <vt:lpstr>Agenda</vt:lpstr>
      <vt:lpstr>Learning Objectives</vt:lpstr>
      <vt:lpstr>Prerequisite Knowledge</vt:lpstr>
      <vt:lpstr>Other Similar Courses</vt:lpstr>
      <vt:lpstr>Help Us Improve!</vt:lpstr>
      <vt:lpstr>Course Components</vt:lpstr>
      <vt:lpstr>Course Components</vt:lpstr>
      <vt:lpstr>Course Components</vt:lpstr>
      <vt:lpstr>Agenda</vt:lpstr>
      <vt:lpstr>PowerPoint Presentation</vt:lpstr>
      <vt:lpstr>Digression: A Pandemic Hobby</vt:lpstr>
      <vt:lpstr>Digression: A Pandemic Hobby</vt:lpstr>
      <vt:lpstr>Digression: A Pandemic Hobby</vt:lpstr>
      <vt:lpstr>Course Culture and Support</vt:lpstr>
      <vt:lpstr>Course Culture and Support</vt:lpstr>
      <vt:lpstr>Agenda</vt:lpstr>
      <vt:lpstr>Course Website</vt:lpstr>
      <vt:lpstr>Course Website</vt:lpstr>
      <vt:lpstr>Ed</vt:lpstr>
      <vt:lpstr>IntelliJ</vt:lpstr>
      <vt:lpstr>Agenda</vt:lpstr>
      <vt:lpstr>Assignments and Grading</vt:lpstr>
      <vt:lpstr>Assignments</vt:lpstr>
      <vt:lpstr>Resubmission/Retakes</vt:lpstr>
      <vt:lpstr>Grading</vt:lpstr>
      <vt:lpstr>Agenda</vt:lpstr>
      <vt:lpstr>Collaboration Policy</vt:lpstr>
      <vt:lpstr>Quick aside: Chat GPT</vt:lpstr>
      <vt:lpstr>Quick aside: Chat GPT</vt:lpstr>
      <vt:lpstr>Collaboration Policy</vt:lpstr>
      <vt:lpstr>We’re excited for the quarter!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CSE 123!</dc:title>
  <dc:creator>Brett Wortzman</dc:creator>
  <cp:lastModifiedBy>hiteshb</cp:lastModifiedBy>
  <cp:revision>6</cp:revision>
  <dcterms:created xsi:type="dcterms:W3CDTF">2020-09-29T18:40:50Z</dcterms:created>
  <dcterms:modified xsi:type="dcterms:W3CDTF">2023-06-21T07:11:25Z</dcterms:modified>
</cp:coreProperties>
</file>