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y="5143500" cx="9144000"/>
  <p:notesSz cx="6858000" cy="9144000"/>
  <p:embeddedFontLst>
    <p:embeddedFont>
      <p:font typeface="Oswald Medium"/>
      <p:regular r:id="rId53"/>
      <p:bold r:id="rId54"/>
    </p:embeddedFont>
    <p:embeddedFont>
      <p:font typeface="Titillium Web"/>
      <p:regular r:id="rId55"/>
      <p:bold r:id="rId56"/>
      <p:italic r:id="rId57"/>
      <p:boldItalic r:id="rId58"/>
    </p:embeddedFont>
    <p:embeddedFont>
      <p:font typeface="Source Code Pro"/>
      <p:regular r:id="rId59"/>
      <p:bold r:id="rId60"/>
      <p:italic r:id="rId61"/>
      <p:boldItalic r:id="rId62"/>
    </p:embeddedFont>
    <p:embeddedFont>
      <p:font typeface="Oswald SemiBold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SourceCodePro-boldItalic.fntdata"/><Relationship Id="rId61" Type="http://schemas.openxmlformats.org/officeDocument/2006/relationships/font" Target="fonts/SourceCodePro-italic.fntdata"/><Relationship Id="rId20" Type="http://schemas.openxmlformats.org/officeDocument/2006/relationships/slide" Target="slides/slide13.xml"/><Relationship Id="rId64" Type="http://schemas.openxmlformats.org/officeDocument/2006/relationships/font" Target="fonts/OswaldSemiBold-bold.fntdata"/><Relationship Id="rId63" Type="http://schemas.openxmlformats.org/officeDocument/2006/relationships/font" Target="fonts/OswaldSemiBold-regular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SourceCodePro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font" Target="fonts/OswaldMedium-regular.fntdata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font" Target="fonts/TitilliumWeb-regular.fntdata"/><Relationship Id="rId10" Type="http://schemas.openxmlformats.org/officeDocument/2006/relationships/slide" Target="slides/slide3.xml"/><Relationship Id="rId54" Type="http://schemas.openxmlformats.org/officeDocument/2006/relationships/font" Target="fonts/OswaldMedium-bold.fntdata"/><Relationship Id="rId13" Type="http://schemas.openxmlformats.org/officeDocument/2006/relationships/slide" Target="slides/slide6.xml"/><Relationship Id="rId57" Type="http://schemas.openxmlformats.org/officeDocument/2006/relationships/font" Target="fonts/TitilliumWeb-italic.fntdata"/><Relationship Id="rId12" Type="http://schemas.openxmlformats.org/officeDocument/2006/relationships/slide" Target="slides/slide5.xml"/><Relationship Id="rId56" Type="http://schemas.openxmlformats.org/officeDocument/2006/relationships/font" Target="fonts/TitilliumWeb-bold.fntdata"/><Relationship Id="rId15" Type="http://schemas.openxmlformats.org/officeDocument/2006/relationships/slide" Target="slides/slide8.xml"/><Relationship Id="rId59" Type="http://schemas.openxmlformats.org/officeDocument/2006/relationships/font" Target="fonts/SourceCodePro-regular.fntdata"/><Relationship Id="rId14" Type="http://schemas.openxmlformats.org/officeDocument/2006/relationships/slide" Target="slides/slide7.xml"/><Relationship Id="rId58" Type="http://schemas.openxmlformats.org/officeDocument/2006/relationships/font" Target="fonts/TitilliumWeb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a15def407_0_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1a15def407_0_6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a15def407_0_1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1a15def407_0_1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a15def407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1a15def407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1a15def407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1a15def407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a15def407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1a15def407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1a15def407_0_1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1a15def407_0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a15def407_0_1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1a15def407_0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1a15def407_0_1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1a15def407_0_1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1a15def407_0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1a15def407_0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1a15def407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1a15def407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1a15def407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1a15def407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a15def407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a15def407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solutions from last lesson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1a15def407_0_1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1a15def407_0_1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a15def407_0_1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1a15def407_0_1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1a15def407_0_1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1a15def407_0_1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1a15def407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1a15def407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1a15def407_0_1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1a15def407_0_1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1a15def407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1a15def407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1a15def407_0_1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1a15def407_0_1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1a15def407_0_1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1a15def407_0_1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1a15def407_0_1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1a15def407_0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1a15def407_0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1a15def407_0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a15def407_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1a15def407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1a15def407_0_1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1a15def407_0_1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1a15def407_0_1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1a15def407_0_1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1a15def407_0_1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1a15def407_0_1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1a15def407_0_1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1a15def407_0_1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1a15def407_0_1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1a15def407_0_1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1a15def407_0_1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1a15def407_0_1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1a15def407_0_1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1a15def407_0_1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1a15def407_0_2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1a15def407_0_2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1a15def407_0_2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1a15def407_0_2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1a15def407_0_2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1a15def407_0_2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a15def407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a15def407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1a15def407_0_2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1a15def407_0_2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1a15def407_0_2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1a15def407_0_2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1a15def407_0_2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21a15def407_0_2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1a15def407_0_2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21a15def407_0_2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21a15def407_0_2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21a15def407_0_2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1a15def407_0_2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1a15def407_0_2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a15def407_0_1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a15def407_0_1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a15def407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a15def407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a15def407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a15def407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a15def407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a15def407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a15def407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1a15def407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to actual implementation at this point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7"/>
          <p:cNvSpPr txBox="1"/>
          <p:nvPr>
            <p:ph idx="4" type="body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42900" lvl="1" marL="9144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b="0" l="43998" r="37150" t="9395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rect b="b" l="l" r="r" t="t"/>
              <a:pathLst>
                <a:path extrusionOk="0" h="2673" w="2729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rect b="b" l="l" r="r" t="t"/>
              <a:pathLst>
                <a:path extrusionOk="0" h="7545" w="7699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rect b="b" l="l" r="r" t="t"/>
              <a:pathLst>
                <a:path extrusionOk="0" h="12405" w="1267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rect b="b" l="l" r="r" t="t"/>
              <a:pathLst>
                <a:path extrusionOk="0" h="17266" w="17641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rect b="b" l="l" r="r" t="t"/>
              <a:pathLst>
                <a:path extrusionOk="0" h="22138" w="22611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rect b="b" l="l" r="r" t="t"/>
              <a:pathLst>
                <a:path extrusionOk="0" h="26999" w="27582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rect b="b" l="l" r="r" t="t"/>
              <a:pathLst>
                <a:path extrusionOk="0" h="31859" w="32553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rect b="b" l="l" r="r" t="t"/>
              <a:pathLst>
                <a:path extrusionOk="0" h="32046" w="33312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rect b="b" l="l" r="r" t="t"/>
              <a:pathLst>
                <a:path extrusionOk="0" h="32046" w="33311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rect b="b" l="l" r="r" t="t"/>
              <a:pathLst>
                <a:path extrusionOk="0" h="32046" w="33323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rect b="b" l="l" r="r" t="t"/>
              <a:pathLst>
                <a:path extrusionOk="0" h="32046" w="33069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rect b="b" l="l" r="r" t="t"/>
              <a:pathLst>
                <a:path extrusionOk="0" h="27516" w="28098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rect b="b" l="l" r="r" t="t"/>
              <a:pathLst>
                <a:path extrusionOk="0" h="12922" w="13197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rect b="b" l="l" r="r" t="t"/>
              <a:pathLst>
                <a:path extrusionOk="0" h="22655" w="23128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rect b="b" l="l" r="r" t="t"/>
              <a:pathLst>
                <a:path extrusionOk="0" h="17794" w="18168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rect b="b" l="l" r="r" t="t"/>
              <a:pathLst>
                <a:path extrusionOk="0" h="8062" w="8227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rect b="b" l="l" r="r" t="t"/>
              <a:pathLst>
                <a:path extrusionOk="0" h="3190" w="3256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rect b="b" l="l" r="r" t="t"/>
              <a:pathLst>
                <a:path extrusionOk="0" h="2673" w="2729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rect b="b" l="l" r="r" t="t"/>
              <a:pathLst>
                <a:path extrusionOk="0" h="7545" w="7699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rect b="b" l="l" r="r" t="t"/>
              <a:pathLst>
                <a:path extrusionOk="0" h="12405" w="1267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rect b="b" l="l" r="r" t="t"/>
              <a:pathLst>
                <a:path extrusionOk="0" h="17266" w="17641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rect b="b" l="l" r="r" t="t"/>
              <a:pathLst>
                <a:path extrusionOk="0" h="22138" w="22611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rect b="b" l="l" r="r" t="t"/>
              <a:pathLst>
                <a:path extrusionOk="0" h="26999" w="27582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rect b="b" l="l" r="r" t="t"/>
              <a:pathLst>
                <a:path extrusionOk="0" h="31859" w="32553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rect b="b" l="l" r="r" t="t"/>
              <a:pathLst>
                <a:path extrusionOk="0" h="32046" w="33312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rect b="b" l="l" r="r" t="t"/>
              <a:pathLst>
                <a:path extrusionOk="0" h="32046" w="33311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rect b="b" l="l" r="r" t="t"/>
              <a:pathLst>
                <a:path extrusionOk="0" h="32046" w="33323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rect b="b" l="l" r="r" t="t"/>
              <a:pathLst>
                <a:path extrusionOk="0" h="32046" w="33069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rect b="b" l="l" r="r" t="t"/>
              <a:pathLst>
                <a:path extrusionOk="0" h="27516" w="28098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rect b="b" l="l" r="r" t="t"/>
              <a:pathLst>
                <a:path extrusionOk="0" h="12922" w="13197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rect b="b" l="l" r="r" t="t"/>
              <a:pathLst>
                <a:path extrusionOk="0" h="22655" w="23128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rect b="b" l="l" r="r" t="t"/>
              <a:pathLst>
                <a:path extrusionOk="0" h="17794" w="18168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rect b="b" l="l" r="r" t="t"/>
              <a:pathLst>
                <a:path extrusionOk="0" h="8062" w="8227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rect b="b" l="l" r="r" t="t"/>
              <a:pathLst>
                <a:path extrusionOk="0" h="3190" w="3256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2" type="subTitle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b="0" l="47514" r="43085" t="939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rect b="b" l="l" r="r" t="t"/>
              <a:pathLst>
                <a:path extrusionOk="0" h="2673" w="2729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rect b="b" l="l" r="r" t="t"/>
              <a:pathLst>
                <a:path extrusionOk="0" h="7545" w="7699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rect b="b" l="l" r="r" t="t"/>
              <a:pathLst>
                <a:path extrusionOk="0" h="12405" w="1267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rect b="b" l="l" r="r" t="t"/>
              <a:pathLst>
                <a:path extrusionOk="0" h="17266" w="17641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rect b="b" l="l" r="r" t="t"/>
              <a:pathLst>
                <a:path extrusionOk="0" h="22138" w="22611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rect b="b" l="l" r="r" t="t"/>
              <a:pathLst>
                <a:path extrusionOk="0" h="26999" w="27582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rect b="b" l="l" r="r" t="t"/>
              <a:pathLst>
                <a:path extrusionOk="0" h="31859" w="32553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rect b="b" l="l" r="r" t="t"/>
              <a:pathLst>
                <a:path extrusionOk="0" h="32046" w="33312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rect b="b" l="l" r="r" t="t"/>
              <a:pathLst>
                <a:path extrusionOk="0" h="32046" w="33311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rect b="b" l="l" r="r" t="t"/>
              <a:pathLst>
                <a:path extrusionOk="0" h="32046" w="33323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rect b="b" l="l" r="r" t="t"/>
              <a:pathLst>
                <a:path extrusionOk="0" h="32046" w="33069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rect b="b" l="l" r="r" t="t"/>
              <a:pathLst>
                <a:path extrusionOk="0" h="27516" w="28098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rect b="b" l="l" r="r" t="t"/>
              <a:pathLst>
                <a:path extrusionOk="0" h="12922" w="13197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rect b="b" l="l" r="r" t="t"/>
              <a:pathLst>
                <a:path extrusionOk="0" h="32046" w="33322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rect b="b" l="l" r="r" t="t"/>
              <a:pathLst>
                <a:path extrusionOk="0" h="22655" w="23128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rect b="b" l="l" r="r" t="t"/>
              <a:pathLst>
                <a:path extrusionOk="0" h="17794" w="18168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rect b="b" l="l" r="r" t="t"/>
              <a:pathLst>
                <a:path extrusionOk="0" h="8062" w="8227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rect b="b" l="l" r="r" t="t"/>
              <a:pathLst>
                <a:path extrusionOk="0" h="3190" w="3256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26"/>
          <p:cNvSpPr txBox="1"/>
          <p:nvPr>
            <p:ph idx="3" type="body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429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26"/>
          <p:cNvSpPr txBox="1"/>
          <p:nvPr>
            <p:ph idx="4" type="body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42900" lvl="1" marL="914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ctrTitle"/>
          </p:nvPr>
        </p:nvSpPr>
        <p:spPr>
          <a:xfrm>
            <a:off x="234300" y="1767227"/>
            <a:ext cx="68580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6000">
                <a:latin typeface="Oswald SemiBold"/>
                <a:ea typeface="Oswald SemiBold"/>
                <a:cs typeface="Oswald SemiBold"/>
                <a:sym typeface="Oswald SemiBold"/>
              </a:rPr>
              <a:t>Lesson 7</a:t>
            </a:r>
            <a:endParaRPr sz="60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3800">
                <a:latin typeface="Titillium Web"/>
                <a:ea typeface="Titillium Web"/>
                <a:cs typeface="Titillium Web"/>
                <a:sym typeface="Titillium Web"/>
              </a:rPr>
              <a:t>Linked Lists</a:t>
            </a:r>
            <a:endParaRPr sz="3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</a:t>
            </a: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type="title"/>
          </p:nvPr>
        </p:nvSpPr>
        <p:spPr>
          <a:xfrm>
            <a:off x="322375" y="-90081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printList</a:t>
            </a:r>
            <a:r>
              <a:rPr lang="en"/>
              <a:t> Revisited</a:t>
            </a:r>
            <a:endParaRPr/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6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5368700" y="864750"/>
            <a:ext cx="37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50" y="775418"/>
            <a:ext cx="4204825" cy="375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322375" y="-90081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printList</a:t>
            </a:r>
            <a:r>
              <a:rPr lang="en"/>
              <a:t> Revisited</a:t>
            </a:r>
            <a:endParaRPr/>
          </a:p>
        </p:txBody>
      </p:sp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4837225" y="5339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37"/>
          <p:cNvCxnSpPr/>
          <p:nvPr/>
        </p:nvCxnSpPr>
        <p:spPr>
          <a:xfrm rot="10800000">
            <a:off x="4754880" y="733200"/>
            <a:ext cx="18000" cy="384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4861"/>
          <a:stretch/>
        </p:blipFill>
        <p:spPr>
          <a:xfrm>
            <a:off x="4837225" y="1035000"/>
            <a:ext cx="4165051" cy="12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50" y="775418"/>
            <a:ext cx="4204825" cy="375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title"/>
          </p:nvPr>
        </p:nvSpPr>
        <p:spPr>
          <a:xfrm>
            <a:off x="322375" y="-90081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printList</a:t>
            </a:r>
            <a:r>
              <a:rPr lang="en"/>
              <a:t> Revisited</a:t>
            </a:r>
            <a:endParaRPr/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8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8"/>
          <p:cNvSpPr txBox="1"/>
          <p:nvPr/>
        </p:nvSpPr>
        <p:spPr>
          <a:xfrm>
            <a:off x="4837225" y="5339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38"/>
          <p:cNvCxnSpPr/>
          <p:nvPr/>
        </p:nvCxnSpPr>
        <p:spPr>
          <a:xfrm rot="10800000">
            <a:off x="4754880" y="733200"/>
            <a:ext cx="18000" cy="384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9" name="Google Shape;339;p38"/>
          <p:cNvPicPr preferRelativeResize="0"/>
          <p:nvPr/>
        </p:nvPicPr>
        <p:blipFill rotWithShape="1">
          <a:blip r:embed="rId3">
            <a:alphaModFix/>
          </a:blip>
          <a:srcRect b="0" l="0" r="0" t="4861"/>
          <a:stretch/>
        </p:blipFill>
        <p:spPr>
          <a:xfrm>
            <a:off x="4837225" y="1035000"/>
            <a:ext cx="4165051" cy="12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8"/>
          <p:cNvSpPr txBox="1"/>
          <p:nvPr/>
        </p:nvSpPr>
        <p:spPr>
          <a:xfrm rot="338">
            <a:off x="5141096" y="2487926"/>
            <a:ext cx="304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What will be the output of this program?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50" y="775418"/>
            <a:ext cx="4204825" cy="375617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8"/>
          <p:cNvSpPr/>
          <p:nvPr/>
        </p:nvSpPr>
        <p:spPr>
          <a:xfrm>
            <a:off x="5141100" y="1576375"/>
            <a:ext cx="1488600" cy="500400"/>
          </a:xfrm>
          <a:prstGeom prst="rect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>
            <p:ph type="title"/>
          </p:nvPr>
        </p:nvSpPr>
        <p:spPr>
          <a:xfrm>
            <a:off x="322375" y="-90081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printList</a:t>
            </a:r>
            <a:r>
              <a:rPr lang="en"/>
              <a:t> Revisited</a:t>
            </a:r>
            <a:endParaRPr/>
          </a:p>
        </p:txBody>
      </p:sp>
      <p:sp>
        <p:nvSpPr>
          <p:cNvPr id="348" name="Google Shape;348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39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4837225" y="5339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4754880" y="733200"/>
            <a:ext cx="18000" cy="384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39"/>
          <p:cNvSpPr txBox="1"/>
          <p:nvPr/>
        </p:nvSpPr>
        <p:spPr>
          <a:xfrm rot="338">
            <a:off x="5141096" y="2487926"/>
            <a:ext cx="3048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What will be the output of this program?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E91F0"/>
                </a:solidFill>
                <a:latin typeface="Calibri"/>
                <a:ea typeface="Calibri"/>
                <a:cs typeface="Calibri"/>
                <a:sym typeface="Calibri"/>
              </a:rPr>
              <a:t>We’re losing the </a:t>
            </a:r>
            <a:r>
              <a:rPr b="1" lang="en" sz="1500">
                <a:solidFill>
                  <a:srgbClr val="4E91F0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b="1" lang="en" sz="1500">
                <a:solidFill>
                  <a:srgbClr val="4E91F0"/>
                </a:solidFill>
                <a:latin typeface="Calibri"/>
                <a:ea typeface="Calibri"/>
                <a:cs typeface="Calibri"/>
                <a:sym typeface="Calibri"/>
              </a:rPr>
              <a:t> of our list!</a:t>
            </a:r>
            <a:endParaRPr b="1" sz="1500">
              <a:solidFill>
                <a:srgbClr val="4E91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50" y="775418"/>
            <a:ext cx="4204825" cy="375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9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837225" y="1017900"/>
            <a:ext cx="4204825" cy="12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/>
          <p:nvPr/>
        </p:nvSpPr>
        <p:spPr>
          <a:xfrm>
            <a:off x="5141100" y="1576375"/>
            <a:ext cx="2893800" cy="500400"/>
          </a:xfrm>
          <a:prstGeom prst="rect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p40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361" name="Google Shape;361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62" name="Google Shape;362;p40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363" name="Google Shape;363;p40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40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365" name="Google Shape;365;p40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366" name="Google Shape;366;p40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367" name="Google Shape;367;p40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9" name="Google Shape;369;p40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370" name="Google Shape;370;p40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40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40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4" name="Google Shape;374;p40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6576325" y="1103000"/>
            <a:ext cx="14847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Google Shape;382;p41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383" name="Google Shape;383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4" name="Google Shape;384;p41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385" name="Google Shape;385;p41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6" name="Google Shape;386;p41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387" name="Google Shape;387;p41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388" name="Google Shape;388;p41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389" name="Google Shape;389;p41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1" name="Google Shape;391;p41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392" name="Google Shape;392;p41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41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5" name="Google Shape;395;p41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6" name="Google Shape;396;p41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1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1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1"/>
          <p:cNvSpPr/>
          <p:nvPr/>
        </p:nvSpPr>
        <p:spPr>
          <a:xfrm>
            <a:off x="7134100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p42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405" name="Google Shape;405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6" name="Google Shape;406;p42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07" name="Google Shape;407;p42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8" name="Google Shape;408;p42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409" name="Google Shape;409;p42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10" name="Google Shape;410;p42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42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42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Google Shape;414;p42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2"/>
          <p:cNvSpPr/>
          <p:nvPr/>
        </p:nvSpPr>
        <p:spPr>
          <a:xfrm>
            <a:off x="7134100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42"/>
          <p:cNvGrpSpPr/>
          <p:nvPr/>
        </p:nvGrpSpPr>
        <p:grpSpPr>
          <a:xfrm>
            <a:off x="3119025" y="2289613"/>
            <a:ext cx="1529113" cy="1421507"/>
            <a:chOff x="677975" y="3032750"/>
            <a:chExt cx="1529113" cy="1421507"/>
          </a:xfrm>
        </p:grpSpPr>
        <p:sp>
          <p:nvSpPr>
            <p:cNvPr id="419" name="Google Shape;419;p42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1" name="Google Shape;421;p42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Google Shape;426;p43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427" name="Google Shape;427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43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29" name="Google Shape;429;p43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43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431" name="Google Shape;431;p43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32" name="Google Shape;432;p43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43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5" name="Google Shape;435;p43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6" name="Google Shape;436;p43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3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"/>
          <p:cNvSpPr/>
          <p:nvPr/>
        </p:nvSpPr>
        <p:spPr>
          <a:xfrm>
            <a:off x="7134100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0" name="Google Shape;440;p43"/>
          <p:cNvGrpSpPr/>
          <p:nvPr/>
        </p:nvGrpSpPr>
        <p:grpSpPr>
          <a:xfrm>
            <a:off x="3119025" y="2289613"/>
            <a:ext cx="1529113" cy="1421507"/>
            <a:chOff x="677975" y="3032750"/>
            <a:chExt cx="1529113" cy="1421507"/>
          </a:xfrm>
        </p:grpSpPr>
        <p:sp>
          <p:nvSpPr>
            <p:cNvPr id="441" name="Google Shape;441;p4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43" name="Google Shape;443;p43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444" name="Google Shape;44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839988">
            <a:off x="-3214" y="3448376"/>
            <a:ext cx="2190384" cy="106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" name="Google Shape;449;p44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450" name="Google Shape;450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1" name="Google Shape;451;p44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52" name="Google Shape;452;p44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44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44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44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7" name="Google Shape;457;p44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4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4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"/>
          <p:cNvSpPr/>
          <p:nvPr/>
        </p:nvSpPr>
        <p:spPr>
          <a:xfrm>
            <a:off x="7134100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44"/>
          <p:cNvGrpSpPr/>
          <p:nvPr/>
        </p:nvGrpSpPr>
        <p:grpSpPr>
          <a:xfrm>
            <a:off x="3119025" y="2289613"/>
            <a:ext cx="1529113" cy="1421507"/>
            <a:chOff x="677975" y="3032750"/>
            <a:chExt cx="1529113" cy="1421507"/>
          </a:xfrm>
        </p:grpSpPr>
        <p:sp>
          <p:nvSpPr>
            <p:cNvPr id="462" name="Google Shape;462;p4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4" name="Google Shape;464;p44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45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470" name="Google Shape;470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1" name="Google Shape;471;p45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72" name="Google Shape;472;p45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Google Shape;473;p45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" name="Google Shape;474;p45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5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6" name="Google Shape;476;p45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7" name="Google Shape;477;p45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5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5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5"/>
          <p:cNvSpPr/>
          <p:nvPr/>
        </p:nvSpPr>
        <p:spPr>
          <a:xfrm>
            <a:off x="7503325" y="1103000"/>
            <a:ext cx="558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45"/>
          <p:cNvGrpSpPr/>
          <p:nvPr/>
        </p:nvGrpSpPr>
        <p:grpSpPr>
          <a:xfrm>
            <a:off x="3119025" y="2289613"/>
            <a:ext cx="1529113" cy="1421507"/>
            <a:chOff x="677975" y="3032750"/>
            <a:chExt cx="1529113" cy="1421507"/>
          </a:xfrm>
        </p:grpSpPr>
        <p:sp>
          <p:nvSpPr>
            <p:cNvPr id="482" name="Google Shape;482;p4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84" name="Google Shape;484;p45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Nodes So Far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628650" y="1369225"/>
            <a:ext cx="50823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Small sequences of nodes connected together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ListNode</a:t>
            </a:r>
            <a:r>
              <a:rPr lang="en"/>
              <a:t> class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Traversals over these sequences with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while</a:t>
            </a:r>
            <a:r>
              <a:rPr lang="en"/>
              <a:t> loops</a:t>
            </a:r>
            <a:endParaRPr/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4912500" y="2997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121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7" name="Google Shape;217;p28"/>
          <p:cNvGraphicFramePr/>
          <p:nvPr/>
        </p:nvGraphicFramePr>
        <p:xfrm>
          <a:off x="7072450" y="2997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122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8" name="Google Shape;218;p28"/>
          <p:cNvSpPr txBox="1"/>
          <p:nvPr/>
        </p:nvSpPr>
        <p:spPr>
          <a:xfrm>
            <a:off x="3205775" y="3444925"/>
            <a:ext cx="8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urier"/>
                <a:ea typeface="Courier"/>
                <a:cs typeface="Courier"/>
                <a:sym typeface="Courier"/>
              </a:rPr>
              <a:t>node</a:t>
            </a:r>
            <a:endParaRPr sz="14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219" name="Google Shape;219;p28"/>
          <p:cNvCxnSpPr/>
          <p:nvPr/>
        </p:nvCxnSpPr>
        <p:spPr>
          <a:xfrm>
            <a:off x="4016725" y="364501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8"/>
          <p:cNvCxnSpPr/>
          <p:nvPr/>
        </p:nvCxnSpPr>
        <p:spPr>
          <a:xfrm>
            <a:off x="6194050" y="364501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8"/>
          <p:cNvCxnSpPr/>
          <p:nvPr/>
        </p:nvCxnSpPr>
        <p:spPr>
          <a:xfrm flipH="1" rot="10800000">
            <a:off x="7938250" y="3400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8"/>
          <p:cNvSpPr/>
          <p:nvPr/>
        </p:nvSpPr>
        <p:spPr>
          <a:xfrm>
            <a:off x="3908050" y="3522625"/>
            <a:ext cx="244800" cy="244800"/>
          </a:xfrm>
          <a:prstGeom prst="rect">
            <a:avLst/>
          </a:prstGeom>
          <a:noFill/>
          <a:ln cap="flat" cmpd="sng" w="9525">
            <a:solidFill>
              <a:srgbClr val="4E91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46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490" name="Google Shape;490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1" name="Google Shape;491;p46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492" name="Google Shape;492;p46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46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46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6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46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7" name="Google Shape;497;p46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6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6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6"/>
          <p:cNvSpPr/>
          <p:nvPr/>
        </p:nvSpPr>
        <p:spPr>
          <a:xfrm>
            <a:off x="7503325" y="1103000"/>
            <a:ext cx="558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" name="Google Shape;501;p46"/>
          <p:cNvGrpSpPr/>
          <p:nvPr/>
        </p:nvGrpSpPr>
        <p:grpSpPr>
          <a:xfrm>
            <a:off x="5381175" y="2326288"/>
            <a:ext cx="1529113" cy="1421507"/>
            <a:chOff x="677975" y="3032750"/>
            <a:chExt cx="1529113" cy="1421507"/>
          </a:xfrm>
        </p:grpSpPr>
        <p:sp>
          <p:nvSpPr>
            <p:cNvPr id="502" name="Google Shape;502;p46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04" name="Google Shape;504;p46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" name="Google Shape;509;p47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510" name="Google Shape;510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1" name="Google Shape;511;p47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512" name="Google Shape;512;p47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p47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4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7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6" name="Google Shape;516;p47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7" name="Google Shape;517;p47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7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7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7"/>
          <p:cNvSpPr/>
          <p:nvPr/>
        </p:nvSpPr>
        <p:spPr>
          <a:xfrm>
            <a:off x="7503325" y="1103000"/>
            <a:ext cx="558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47"/>
          <p:cNvGrpSpPr/>
          <p:nvPr/>
        </p:nvGrpSpPr>
        <p:grpSpPr>
          <a:xfrm>
            <a:off x="5381175" y="2326288"/>
            <a:ext cx="1529113" cy="1421507"/>
            <a:chOff x="677975" y="3032750"/>
            <a:chExt cx="1529113" cy="1421507"/>
          </a:xfrm>
        </p:grpSpPr>
        <p:sp>
          <p:nvSpPr>
            <p:cNvPr id="522" name="Google Shape;522;p47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4" name="Google Shape;524;p47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525" name="Google Shape;52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839988">
            <a:off x="2401786" y="3448376"/>
            <a:ext cx="2190384" cy="106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Google Shape;530;p48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531" name="Google Shape;531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2" name="Google Shape;532;p48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48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8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5" name="Google Shape;535;p48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6" name="Google Shape;536;p48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8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8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8"/>
          <p:cNvSpPr/>
          <p:nvPr/>
        </p:nvSpPr>
        <p:spPr>
          <a:xfrm>
            <a:off x="7503325" y="1103000"/>
            <a:ext cx="558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p48"/>
          <p:cNvGrpSpPr/>
          <p:nvPr/>
        </p:nvGrpSpPr>
        <p:grpSpPr>
          <a:xfrm>
            <a:off x="5381175" y="2326288"/>
            <a:ext cx="1529113" cy="1421507"/>
            <a:chOff x="677975" y="3032750"/>
            <a:chExt cx="1529113" cy="1421507"/>
          </a:xfrm>
        </p:grpSpPr>
        <p:sp>
          <p:nvSpPr>
            <p:cNvPr id="541" name="Google Shape;541;p48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43" name="Google Shape;543;p48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" name="Google Shape;548;p49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549" name="Google Shape;549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0" name="Google Shape;550;p49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1" name="Google Shape;551;p49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9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49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4" name="Google Shape;554;p49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9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9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9"/>
          <p:cNvSpPr/>
          <p:nvPr/>
        </p:nvSpPr>
        <p:spPr>
          <a:xfrm>
            <a:off x="7881900" y="1103000"/>
            <a:ext cx="2556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49"/>
          <p:cNvGrpSpPr/>
          <p:nvPr/>
        </p:nvGrpSpPr>
        <p:grpSpPr>
          <a:xfrm>
            <a:off x="5381175" y="2324013"/>
            <a:ext cx="1529113" cy="1421507"/>
            <a:chOff x="677975" y="3032750"/>
            <a:chExt cx="1529113" cy="1421507"/>
          </a:xfrm>
        </p:grpSpPr>
        <p:sp>
          <p:nvSpPr>
            <p:cNvPr id="559" name="Google Shape;559;p49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61" name="Google Shape;561;p49"/>
            <p:cNvCxnSpPr/>
            <p:nvPr/>
          </p:nvCxnSpPr>
          <p:spPr>
            <a:xfrm>
              <a:off x="1618488" y="3219457"/>
              <a:ext cx="588600" cy="12348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50"/>
          <p:cNvGrpSpPr/>
          <p:nvPr/>
        </p:nvGrpSpPr>
        <p:grpSpPr>
          <a:xfrm>
            <a:off x="5381175" y="2324013"/>
            <a:ext cx="1087500" cy="400200"/>
            <a:chOff x="677975" y="3032750"/>
            <a:chExt cx="1087500" cy="400200"/>
          </a:xfrm>
        </p:grpSpPr>
        <p:sp>
          <p:nvSpPr>
            <p:cNvPr id="567" name="Google Shape;567;p50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68" name="Google Shape;568;p50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0" name="Google Shape;570;p50"/>
          <p:cNvCxnSpPr/>
          <p:nvPr/>
        </p:nvCxnSpPr>
        <p:spPr>
          <a:xfrm flipH="1" rot="10800000">
            <a:off x="6188425" y="2393350"/>
            <a:ext cx="288300" cy="2613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1" name="Google Shape;571;p50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0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3" name="Google Shape;573;p50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4" name="Google Shape;574;p50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0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0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51"/>
          <p:cNvGrpSpPr/>
          <p:nvPr/>
        </p:nvGrpSpPr>
        <p:grpSpPr>
          <a:xfrm>
            <a:off x="5381175" y="2324013"/>
            <a:ext cx="1087500" cy="400200"/>
            <a:chOff x="677975" y="3032750"/>
            <a:chExt cx="1087500" cy="400200"/>
          </a:xfrm>
        </p:grpSpPr>
        <p:sp>
          <p:nvSpPr>
            <p:cNvPr id="582" name="Google Shape;582;p51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5" name="Google Shape;585;p51"/>
          <p:cNvCxnSpPr/>
          <p:nvPr/>
        </p:nvCxnSpPr>
        <p:spPr>
          <a:xfrm flipH="1" rot="10800000">
            <a:off x="6188425" y="2393350"/>
            <a:ext cx="288300" cy="2613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51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1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8" name="Google Shape;588;p51"/>
          <p:cNvCxnSpPr/>
          <p:nvPr/>
        </p:nvCxnSpPr>
        <p:spPr>
          <a:xfrm>
            <a:off x="4621050" y="99525"/>
            <a:ext cx="18000" cy="22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9" name="Google Shape;589;p51"/>
          <p:cNvPicPr preferRelativeResize="0"/>
          <p:nvPr/>
        </p:nvPicPr>
        <p:blipFill rotWithShape="1">
          <a:blip r:embed="rId3">
            <a:alphaModFix/>
          </a:blip>
          <a:srcRect b="5773" l="0" r="0" t="29714"/>
          <a:stretch/>
        </p:blipFill>
        <p:spPr>
          <a:xfrm>
            <a:off x="367175" y="198725"/>
            <a:ext cx="4204825" cy="24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1"/>
          <p:cNvPicPr preferRelativeResize="0"/>
          <p:nvPr/>
        </p:nvPicPr>
        <p:blipFill rotWithShape="1">
          <a:blip r:embed="rId4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2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ront =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front.next;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System.out.print(“, 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” + front.data);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front = front.next;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6" name="Google Shape;596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52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2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52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2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2"/>
          <p:cNvSpPr/>
          <p:nvPr/>
        </p:nvSpPr>
        <p:spPr>
          <a:xfrm>
            <a:off x="6576325" y="1103000"/>
            <a:ext cx="14847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2" name="Google Shape;602;p52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3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ListNode curr = front.next;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curr.data);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curr = curr.next;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8" name="Google Shape;608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53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3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53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3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3"/>
          <p:cNvSpPr/>
          <p:nvPr/>
        </p:nvSpPr>
        <p:spPr>
          <a:xfrm>
            <a:off x="6576325" y="1103000"/>
            <a:ext cx="14847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4" name="Google Shape;614;p53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15" name="Google Shape;615;p53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6" name="Google Shape;616;p53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617" name="Google Shape;617;p53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53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19" name="Google Shape;619;p53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620" name="Google Shape;620;p53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621" name="Google Shape;621;p5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22" name="Google Shape;622;p5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3" name="Google Shape;623;p53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624" name="Google Shape;624;p53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ListNode curr = front.next;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curr.data);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curr = curr.next;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0" name="Google Shape;630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Google Shape;631;p54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4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" name="Google Shape;633;p54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4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4"/>
          <p:cNvSpPr/>
          <p:nvPr/>
        </p:nvSpPr>
        <p:spPr>
          <a:xfrm>
            <a:off x="7134150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6" name="Google Shape;636;p54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37" name="Google Shape;637;p54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8" name="Google Shape;638;p54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639" name="Google Shape;639;p54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0" name="Google Shape;640;p54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41" name="Google Shape;641;p54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642" name="Google Shape;642;p54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643" name="Google Shape;643;p5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5" name="Google Shape;645;p54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646" name="Google Shape;646;p54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b="1" lang="en" sz="1300">
                <a:highlight>
                  <a:srgbClr val="FFE7B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ListNode curr = front.next;</a:t>
            </a:r>
            <a:endParaRPr b="1" sz="1300">
              <a:highlight>
                <a:srgbClr val="FFE7B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= 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2" name="Google Shape;652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3" name="Google Shape;653;p55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55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55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5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5"/>
          <p:cNvSpPr/>
          <p:nvPr/>
        </p:nvSpPr>
        <p:spPr>
          <a:xfrm>
            <a:off x="7133925" y="11030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8" name="Google Shape;658;p55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59" name="Google Shape;659;p55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0" name="Google Shape;660;p55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661" name="Google Shape;661;p55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2" name="Google Shape;662;p55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63" name="Google Shape;663;p55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664" name="Google Shape;664;p55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665" name="Google Shape;665;p5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66" name="Google Shape;666;p5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7" name="Google Shape;667;p55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668" name="Google Shape;668;p55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69" name="Google Shape;669;p55"/>
          <p:cNvGrpSpPr/>
          <p:nvPr/>
        </p:nvGrpSpPr>
        <p:grpSpPr>
          <a:xfrm>
            <a:off x="2767175" y="2395325"/>
            <a:ext cx="1835713" cy="1288907"/>
            <a:chOff x="677975" y="3032750"/>
            <a:chExt cx="1835713" cy="1288907"/>
          </a:xfrm>
        </p:grpSpPr>
        <p:sp>
          <p:nvSpPr>
            <p:cNvPr id="670" name="Google Shape;670;p5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71" name="Google Shape;671;p5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2" name="Google Shape;672;p55"/>
            <p:cNvCxnSpPr/>
            <p:nvPr/>
          </p:nvCxnSpPr>
          <p:spPr>
            <a:xfrm>
              <a:off x="1618488" y="3219457"/>
              <a:ext cx="895200" cy="11022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New collection named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6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b="1" lang="en" sz="1300">
                <a:highlight>
                  <a:srgbClr val="FFE7B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ListNode curr = front.next;</a:t>
            </a:r>
            <a:endParaRPr b="1" sz="1300">
              <a:highlight>
                <a:srgbClr val="FFE7B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curr.data);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curr = curr.next;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8" name="Google Shape;678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56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6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56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6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6"/>
          <p:cNvSpPr/>
          <p:nvPr/>
        </p:nvSpPr>
        <p:spPr>
          <a:xfrm>
            <a:off x="7503325" y="1103000"/>
            <a:ext cx="5574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4" name="Google Shape;684;p56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85" name="Google Shape;685;p56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" name="Google Shape;686;p56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687" name="Google Shape;687;p56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8" name="Google Shape;688;p56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89" name="Google Shape;689;p56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690" name="Google Shape;690;p56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691" name="Google Shape;691;p56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92" name="Google Shape;692;p56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3" name="Google Shape;693;p56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694" name="Google Shape;694;p56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95" name="Google Shape;695;p56"/>
          <p:cNvGrpSpPr/>
          <p:nvPr/>
        </p:nvGrpSpPr>
        <p:grpSpPr>
          <a:xfrm>
            <a:off x="5037900" y="2332275"/>
            <a:ext cx="1835713" cy="1288907"/>
            <a:chOff x="677975" y="3032750"/>
            <a:chExt cx="1835713" cy="1288907"/>
          </a:xfrm>
        </p:grpSpPr>
        <p:sp>
          <p:nvSpPr>
            <p:cNvPr id="696" name="Google Shape;696;p56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697" name="Google Shape;697;p56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8" name="Google Shape;698;p56"/>
            <p:cNvCxnSpPr/>
            <p:nvPr/>
          </p:nvCxnSpPr>
          <p:spPr>
            <a:xfrm>
              <a:off x="1618488" y="3219457"/>
              <a:ext cx="895200" cy="11022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b="1" lang="en" sz="1300">
                <a:highlight>
                  <a:srgbClr val="FFE7B3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ListNode curr = front.next;</a:t>
            </a:r>
            <a:endParaRPr b="1" sz="1300">
              <a:highlight>
                <a:srgbClr val="FFE7B3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curr.data);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curr = curr.next;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4" name="Google Shape;704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5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57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57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7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9" name="Google Shape;709;p57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10" name="Google Shape;710;p57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1" name="Google Shape;711;p57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712" name="Google Shape;712;p57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3" name="Google Shape;713;p57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14" name="Google Shape;714;p57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715" name="Google Shape;715;p57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716" name="Google Shape;716;p57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17" name="Google Shape;717;p57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18" name="Google Shape;718;p57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719" name="Google Shape;719;p57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20" name="Google Shape;720;p57"/>
          <p:cNvGrpSpPr/>
          <p:nvPr/>
        </p:nvGrpSpPr>
        <p:grpSpPr>
          <a:xfrm>
            <a:off x="5037900" y="2332275"/>
            <a:ext cx="1087500" cy="400200"/>
            <a:chOff x="677975" y="3032750"/>
            <a:chExt cx="1087500" cy="400200"/>
          </a:xfrm>
        </p:grpSpPr>
        <p:sp>
          <p:nvSpPr>
            <p:cNvPr id="721" name="Google Shape;721;p57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22" name="Google Shape;722;p57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23" name="Google Shape;723;p57"/>
          <p:cNvCxnSpPr/>
          <p:nvPr/>
        </p:nvCxnSpPr>
        <p:spPr>
          <a:xfrm flipH="1" rot="10800000">
            <a:off x="5837100" y="2401725"/>
            <a:ext cx="288300" cy="2613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8"/>
          <p:cNvSpPr txBox="1"/>
          <p:nvPr/>
        </p:nvSpPr>
        <p:spPr>
          <a:xfrm>
            <a:off x="-39850" y="0"/>
            <a:ext cx="485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public 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printList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front == null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“[”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+ front.data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ListNode curr = front.next;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7B2DB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!= null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“, ”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+ curr.data);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curr = curr.next;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4FF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System.out.println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 sz="1300">
                <a:solidFill>
                  <a:srgbClr val="EC0D5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“]”</a:t>
            </a:r>
            <a:r>
              <a:rPr lang="en" sz="1300">
                <a:solidFill>
                  <a:srgbClr val="314FF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</a:t>
            </a:r>
            <a:r>
              <a:rPr lang="en" sz="1300">
                <a:solidFill>
                  <a:srgbClr val="7B381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7B381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1933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solidFill>
                <a:srgbClr val="31933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9" name="Google Shape;729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0" name="Google Shape;730;p58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8"/>
          <p:cNvSpPr txBox="1"/>
          <p:nvPr/>
        </p:nvSpPr>
        <p:spPr>
          <a:xfrm>
            <a:off x="4765150" y="56525"/>
            <a:ext cx="372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Client Code: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p58"/>
          <p:cNvPicPr preferRelativeResize="0"/>
          <p:nvPr/>
        </p:nvPicPr>
        <p:blipFill rotWithShape="1">
          <a:blip r:embed="rId3">
            <a:alphaModFix/>
          </a:blip>
          <a:srcRect b="0" l="0" r="0" t="2950"/>
          <a:stretch/>
        </p:blipFill>
        <p:spPr>
          <a:xfrm>
            <a:off x="4688100" y="459425"/>
            <a:ext cx="4455900" cy="13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58"/>
          <p:cNvSpPr/>
          <p:nvPr/>
        </p:nvSpPr>
        <p:spPr>
          <a:xfrm>
            <a:off x="6576325" y="1337300"/>
            <a:ext cx="927000" cy="2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4" name="Google Shape;734;p58"/>
          <p:cNvCxnSpPr/>
          <p:nvPr/>
        </p:nvCxnSpPr>
        <p:spPr>
          <a:xfrm flipH="1">
            <a:off x="4706025" y="99075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35" name="Google Shape;735;p58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6" name="Google Shape;736;p58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737" name="Google Shape;737;p58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8" name="Google Shape;738;p58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39" name="Google Shape;739;p58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740" name="Google Shape;740;p58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741" name="Google Shape;741;p58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42" name="Google Shape;742;p58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43" name="Google Shape;743;p58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744" name="Google Shape;744;p58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45" name="Google Shape;7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325" y="1317500"/>
            <a:ext cx="1424400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ourier"/>
                <a:ea typeface="Courier"/>
                <a:cs typeface="Courier"/>
                <a:sym typeface="Courier"/>
              </a:rPr>
              <a:t>remove(int value)</a:t>
            </a:r>
            <a:r>
              <a:rPr lang="en" sz="3900"/>
              <a:t> Visualization</a:t>
            </a:r>
            <a:endParaRPr sz="3900"/>
          </a:p>
        </p:txBody>
      </p:sp>
      <p:sp>
        <p:nvSpPr>
          <p:cNvPr id="751" name="Google Shape;751;p5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3" name="Google Shape;753;p59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60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759" name="Google Shape;759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0" name="Google Shape;760;p60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p60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2" name="Google Shape;762;p60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3" name="Google Shape;763;p60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764" name="Google Shape;764;p60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5" name="Google Shape;765;p60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66" name="Google Shape;766;p60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767" name="Google Shape;767;p60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768" name="Google Shape;768;p60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70" name="Google Shape;770;p60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771" name="Google Shape;771;p60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2" name="Google Shape;772;p60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773" name="Google Shape;773;p60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74" name="Google Shape;774;p60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775" name="Google Shape;775;p60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1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781" name="Google Shape;781;p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2" name="Google Shape;782;p61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4" name="Google Shape;784;p61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5" name="Google Shape;785;p61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786" name="Google Shape;786;p61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7" name="Google Shape;787;p61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788" name="Google Shape;788;p61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789" name="Google Shape;789;p61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790" name="Google Shape;790;p61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92" name="Google Shape;792;p61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793" name="Google Shape;793;p61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94" name="Google Shape;794;p61"/>
          <p:cNvGrpSpPr/>
          <p:nvPr/>
        </p:nvGrpSpPr>
        <p:grpSpPr>
          <a:xfrm>
            <a:off x="655400" y="3891282"/>
            <a:ext cx="1272313" cy="685393"/>
            <a:chOff x="677975" y="2747557"/>
            <a:chExt cx="1272313" cy="685393"/>
          </a:xfrm>
        </p:grpSpPr>
        <p:sp>
          <p:nvSpPr>
            <p:cNvPr id="795" name="Google Shape;795;p61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97" name="Google Shape;797;p61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798" name="Google Shape;798;p61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799" name="Google Shape;799;p61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00" name="Google Shape;800;p61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01" name="Google Shape;801;p61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2" name="Google Shape;802;p61"/>
          <p:cNvSpPr/>
          <p:nvPr/>
        </p:nvSpPr>
        <p:spPr>
          <a:xfrm>
            <a:off x="361050" y="1297125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2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08" name="Google Shape;808;p6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9" name="Google Shape;809;p62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62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1" name="Google Shape;811;p62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2" name="Google Shape;812;p62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13" name="Google Shape;813;p62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4" name="Google Shape;814;p62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15" name="Google Shape;815;p62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816" name="Google Shape;816;p62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17" name="Google Shape;817;p62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18" name="Google Shape;818;p62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19" name="Google Shape;819;p62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20" name="Google Shape;820;p62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21" name="Google Shape;821;p62"/>
          <p:cNvGrpSpPr/>
          <p:nvPr/>
        </p:nvGrpSpPr>
        <p:grpSpPr>
          <a:xfrm>
            <a:off x="2480825" y="3900282"/>
            <a:ext cx="1272313" cy="685393"/>
            <a:chOff x="677975" y="2747557"/>
            <a:chExt cx="1272313" cy="685393"/>
          </a:xfrm>
        </p:grpSpPr>
        <p:sp>
          <p:nvSpPr>
            <p:cNvPr id="822" name="Google Shape;822;p62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23" name="Google Shape;823;p62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24" name="Google Shape;824;p62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25" name="Google Shape;825;p62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826" name="Google Shape;826;p62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27" name="Google Shape;827;p62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28" name="Google Shape;828;p62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9" name="Google Shape;829;p62"/>
          <p:cNvSpPr/>
          <p:nvPr/>
        </p:nvSpPr>
        <p:spPr>
          <a:xfrm>
            <a:off x="361050" y="1649263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3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35" name="Google Shape;835;p6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6" name="Google Shape;836;p63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7" name="Google Shape;837;p63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8" name="Google Shape;838;p63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9" name="Google Shape;839;p63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40" name="Google Shape;840;p63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1" name="Google Shape;841;p63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42" name="Google Shape;842;p63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843" name="Google Shape;843;p63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44" name="Google Shape;844;p63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45" name="Google Shape;845;p63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46" name="Google Shape;846;p63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47" name="Google Shape;847;p63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848" name="Google Shape;848;p63"/>
          <p:cNvGrpSpPr/>
          <p:nvPr/>
        </p:nvGrpSpPr>
        <p:grpSpPr>
          <a:xfrm>
            <a:off x="4373338" y="3900282"/>
            <a:ext cx="1272313" cy="685393"/>
            <a:chOff x="677975" y="2747557"/>
            <a:chExt cx="1272313" cy="685393"/>
          </a:xfrm>
        </p:grpSpPr>
        <p:sp>
          <p:nvSpPr>
            <p:cNvPr id="849" name="Google Shape;849;p6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50" name="Google Shape;850;p6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1" name="Google Shape;851;p63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52" name="Google Shape;852;p63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853" name="Google Shape;853;p63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54" name="Google Shape;854;p63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55" name="Google Shape;855;p63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6" name="Google Shape;856;p63"/>
          <p:cNvSpPr/>
          <p:nvPr/>
        </p:nvSpPr>
        <p:spPr>
          <a:xfrm>
            <a:off x="361050" y="1649250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62" name="Google Shape;862;p6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3" name="Google Shape;863;p64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4" name="Google Shape;864;p64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5" name="Google Shape;865;p64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6" name="Google Shape;866;p64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67" name="Google Shape;867;p64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8" name="Google Shape;868;p64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69" name="Google Shape;869;p64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870" name="Google Shape;870;p64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71" name="Google Shape;871;p64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73" name="Google Shape;873;p64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74" name="Google Shape;874;p64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5" name="Google Shape;875;p64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876" name="Google Shape;876;p64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77" name="Google Shape;877;p64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78" name="Google Shape;878;p64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9" name="Google Shape;879;p64"/>
          <p:cNvSpPr/>
          <p:nvPr/>
        </p:nvSpPr>
        <p:spPr>
          <a:xfrm>
            <a:off x="452000" y="22347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0" name="Google Shape;880;p64"/>
          <p:cNvGrpSpPr/>
          <p:nvPr/>
        </p:nvGrpSpPr>
        <p:grpSpPr>
          <a:xfrm>
            <a:off x="6332963" y="3900282"/>
            <a:ext cx="1272313" cy="685393"/>
            <a:chOff x="677975" y="2747557"/>
            <a:chExt cx="1272313" cy="685393"/>
          </a:xfrm>
        </p:grpSpPr>
        <p:sp>
          <p:nvSpPr>
            <p:cNvPr id="881" name="Google Shape;881;p6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83" name="Google Shape;883;p64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889" name="Google Shape;889;p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65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1" name="Google Shape;891;p65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2" name="Google Shape;892;p65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3" name="Google Shape;893;p65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894" name="Google Shape;894;p65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5" name="Google Shape;895;p65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896" name="Google Shape;896;p65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897" name="Google Shape;897;p65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898" name="Google Shape;898;p65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899" name="Google Shape;899;p65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00" name="Google Shape;900;p65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901" name="Google Shape;901;p65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2" name="Google Shape;902;p65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903" name="Google Shape;903;p65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04" name="Google Shape;904;p65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05" name="Google Shape;905;p65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6" name="Google Shape;906;p65"/>
          <p:cNvSpPr/>
          <p:nvPr/>
        </p:nvSpPr>
        <p:spPr>
          <a:xfrm>
            <a:off x="452000" y="22347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65"/>
          <p:cNvGrpSpPr/>
          <p:nvPr/>
        </p:nvGrpSpPr>
        <p:grpSpPr>
          <a:xfrm>
            <a:off x="6332963" y="3900282"/>
            <a:ext cx="1272313" cy="685393"/>
            <a:chOff x="677975" y="2747557"/>
            <a:chExt cx="1272313" cy="685393"/>
          </a:xfrm>
        </p:grpSpPr>
        <p:sp>
          <p:nvSpPr>
            <p:cNvPr id="908" name="Google Shape;908;p6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09" name="Google Shape;909;p6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10" name="Google Shape;910;p65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11" name="Google Shape;911;p65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2" name="Google Shape;912;p65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>
                <a:solidFill>
                  <a:srgbClr val="868686"/>
                </a:solidFill>
              </a:rPr>
              <a:t>New collection named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>
              <a:solidFill>
                <a:srgbClr val="86868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Same kinds of methods as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ArrayIntList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get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indexOf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remove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size</a:t>
            </a:r>
            <a:r>
              <a:rPr lang="en"/>
              <a:t>,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toString</a:t>
            </a: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⚠️ Without “Stopping One Early” ⚠️</a:t>
            </a:r>
            <a:endParaRPr sz="2500"/>
          </a:p>
        </p:txBody>
      </p:sp>
      <p:sp>
        <p:nvSpPr>
          <p:cNvPr id="918" name="Google Shape;918;p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9" name="Google Shape;919;p66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0" name="Google Shape;920;p66"/>
          <p:cNvPicPr preferRelativeResize="0"/>
          <p:nvPr/>
        </p:nvPicPr>
        <p:blipFill rotWithShape="1">
          <a:blip r:embed="rId3">
            <a:alphaModFix/>
          </a:blip>
          <a:srcRect b="0" l="0" r="0" t="1960"/>
          <a:stretch/>
        </p:blipFill>
        <p:spPr>
          <a:xfrm>
            <a:off x="68975" y="580650"/>
            <a:ext cx="4678175" cy="279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1" name="Google Shape;921;p66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2" name="Google Shape;922;p66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23" name="Google Shape;923;p66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4" name="Google Shape;924;p66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25" name="Google Shape;925;p66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926" name="Google Shape;926;p66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27" name="Google Shape;927;p66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28" name="Google Shape;928;p66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29" name="Google Shape;929;p66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930" name="Google Shape;930;p66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1" name="Google Shape;931;p66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932" name="Google Shape;932;p66"/>
          <p:cNvCxnSpPr/>
          <p:nvPr/>
        </p:nvCxnSpPr>
        <p:spPr>
          <a:xfrm flipH="1">
            <a:off x="5006950" y="5730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33" name="Google Shape;933;p66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34" name="Google Shape;934;p66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5" name="Google Shape;935;p66"/>
          <p:cNvSpPr/>
          <p:nvPr/>
        </p:nvSpPr>
        <p:spPr>
          <a:xfrm>
            <a:off x="452000" y="18686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66"/>
          <p:cNvGrpSpPr/>
          <p:nvPr/>
        </p:nvGrpSpPr>
        <p:grpSpPr>
          <a:xfrm>
            <a:off x="4294688" y="3936945"/>
            <a:ext cx="1272313" cy="685393"/>
            <a:chOff x="677975" y="2747557"/>
            <a:chExt cx="1272313" cy="685393"/>
          </a:xfrm>
        </p:grpSpPr>
        <p:sp>
          <p:nvSpPr>
            <p:cNvPr id="937" name="Google Shape;937;p66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38" name="Google Shape;938;p66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39" name="Google Shape;939;p66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40" name="Google Shape;940;p66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1" name="Google Shape;941;p66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7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</a:t>
            </a:r>
            <a:r>
              <a:rPr lang="en" sz="2500"/>
              <a:t> With “Stopping One Early” ✅</a:t>
            </a:r>
            <a:endParaRPr sz="2500"/>
          </a:p>
        </p:txBody>
      </p:sp>
      <p:sp>
        <p:nvSpPr>
          <p:cNvPr id="948" name="Google Shape;948;p6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9" name="Google Shape;949;p6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0" name="Google Shape;950;p67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1" name="Google Shape;951;p67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52" name="Google Shape;952;p67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p67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54" name="Google Shape;954;p67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955" name="Google Shape;955;p67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56" name="Google Shape;956;p67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57" name="Google Shape;957;p67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58" name="Google Shape;958;p67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959" name="Google Shape;959;p67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0" name="Google Shape;960;p67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961" name="Google Shape;961;p67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62" name="Google Shape;962;p67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63" name="Google Shape;963;p67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4" name="Google Shape;964;p67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5" name="Google Shape;965;p67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6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2" name="Google Shape;972;p68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73" name="Google Shape;973;p68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4" name="Google Shape;974;p68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75" name="Google Shape;975;p68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6" name="Google Shape;976;p68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77" name="Google Shape;977;p68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978" name="Google Shape;978;p68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979" name="Google Shape;979;p68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80" name="Google Shape;980;p68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81" name="Google Shape;981;p68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982" name="Google Shape;982;p68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3" name="Google Shape;983;p68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984" name="Google Shape;984;p68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985" name="Google Shape;985;p68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986" name="Google Shape;986;p68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87" name="Google Shape;987;p68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988" name="Google Shape;988;p68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989" name="Google Shape;989;p68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90" name="Google Shape;990;p68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91" name="Google Shape;991;p68"/>
          <p:cNvSpPr/>
          <p:nvPr/>
        </p:nvSpPr>
        <p:spPr>
          <a:xfrm>
            <a:off x="361050" y="15670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68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3" name="Google Shape;993;p68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4" name="Google Shape;994;p68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6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1" name="Google Shape;1001;p69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02" name="Google Shape;1002;p69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3" name="Google Shape;1003;p69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1004" name="Google Shape;1004;p69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5" name="Google Shape;1005;p69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006" name="Google Shape;1006;p69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1007" name="Google Shape;1007;p69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1008" name="Google Shape;1008;p69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09" name="Google Shape;1009;p69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10" name="Google Shape;1010;p69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011" name="Google Shape;1011;p69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2" name="Google Shape;1012;p69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1013" name="Google Shape;1013;p69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014" name="Google Shape;1014;p69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1015" name="Google Shape;1015;p69"/>
          <p:cNvCxnSpPr/>
          <p:nvPr/>
        </p:nvCxnSpPr>
        <p:spPr>
          <a:xfrm flipH="1" rot="10800000">
            <a:off x="4781900" y="3783288"/>
            <a:ext cx="785100" cy="87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016" name="Google Shape;1016;p69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1017" name="Google Shape;1017;p69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18" name="Google Shape;1018;p69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19" name="Google Shape;1019;p69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20" name="Google Shape;1020;p69"/>
          <p:cNvSpPr/>
          <p:nvPr/>
        </p:nvSpPr>
        <p:spPr>
          <a:xfrm>
            <a:off x="361050" y="21525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69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2" name="Google Shape;1022;p69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3" name="Google Shape;1023;p69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200"/>
            <a:ext cx="5323575" cy="27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7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0" name="Google Shape;1030;p70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31" name="Google Shape;1031;p70"/>
          <p:cNvGraphicFramePr/>
          <p:nvPr/>
        </p:nvGraphicFramePr>
        <p:xfrm>
          <a:off x="7681463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2" name="Google Shape;1032;p70"/>
          <p:cNvGraphicFramePr/>
          <p:nvPr/>
        </p:nvGraphicFramePr>
        <p:xfrm>
          <a:off x="5698988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1033" name="Google Shape;1033;p70"/>
          <p:cNvCxnSpPr/>
          <p:nvPr/>
        </p:nvCxnSpPr>
        <p:spPr>
          <a:xfrm>
            <a:off x="6728900" y="3775738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4" name="Google Shape;1034;p70"/>
          <p:cNvCxnSpPr/>
          <p:nvPr/>
        </p:nvCxnSpPr>
        <p:spPr>
          <a:xfrm flipH="1" rot="10800000">
            <a:off x="8327900" y="3559375"/>
            <a:ext cx="674400" cy="5391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035" name="Google Shape;1035;p70"/>
          <p:cNvGraphicFramePr/>
          <p:nvPr/>
        </p:nvGraphicFramePr>
        <p:xfrm>
          <a:off x="2029475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1036" name="Google Shape;1036;p70"/>
          <p:cNvGrpSpPr/>
          <p:nvPr/>
        </p:nvGrpSpPr>
        <p:grpSpPr>
          <a:xfrm>
            <a:off x="452000" y="2941525"/>
            <a:ext cx="1484688" cy="877757"/>
            <a:chOff x="452000" y="2941525"/>
            <a:chExt cx="1484688" cy="877757"/>
          </a:xfrm>
        </p:grpSpPr>
        <p:sp>
          <p:nvSpPr>
            <p:cNvPr id="1037" name="Google Shape;1037;p70"/>
            <p:cNvSpPr txBox="1"/>
            <p:nvPr/>
          </p:nvSpPr>
          <p:spPr>
            <a:xfrm>
              <a:off x="452000" y="2941525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38" name="Google Shape;1038;p70"/>
            <p:cNvSpPr/>
            <p:nvPr/>
          </p:nvSpPr>
          <p:spPr>
            <a:xfrm>
              <a:off x="1133275" y="3017725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39" name="Google Shape;1039;p70"/>
            <p:cNvCxnSpPr/>
            <p:nvPr/>
          </p:nvCxnSpPr>
          <p:spPr>
            <a:xfrm>
              <a:off x="1262888" y="3141282"/>
              <a:ext cx="673800" cy="678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040" name="Google Shape;1040;p70"/>
          <p:cNvCxnSpPr/>
          <p:nvPr/>
        </p:nvCxnSpPr>
        <p:spPr>
          <a:xfrm flipH="1" rot="10800000">
            <a:off x="3026800" y="3791525"/>
            <a:ext cx="7008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1" name="Google Shape;1041;p70"/>
          <p:cNvSpPr txBox="1"/>
          <p:nvPr/>
        </p:nvSpPr>
        <p:spPr>
          <a:xfrm>
            <a:off x="5162850" y="619100"/>
            <a:ext cx="29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Client calls </a:t>
            </a:r>
            <a:r>
              <a:rPr b="1" lang="en">
                <a:latin typeface="Courier"/>
                <a:ea typeface="Courier"/>
                <a:cs typeface="Courier"/>
                <a:sym typeface="Courier"/>
              </a:rPr>
              <a:t>list.remove(-3)</a:t>
            </a:r>
            <a:endParaRPr b="1">
              <a:latin typeface="Courier"/>
              <a:ea typeface="Courier"/>
              <a:cs typeface="Courier"/>
              <a:sym typeface="Courier"/>
            </a:endParaRPr>
          </a:p>
        </p:txBody>
      </p:sp>
      <p:cxnSp>
        <p:nvCxnSpPr>
          <p:cNvPr id="1042" name="Google Shape;1042;p70"/>
          <p:cNvCxnSpPr/>
          <p:nvPr/>
        </p:nvCxnSpPr>
        <p:spPr>
          <a:xfrm flipH="1">
            <a:off x="5341675" y="558500"/>
            <a:ext cx="5100" cy="223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043" name="Google Shape;1043;p70"/>
          <p:cNvGraphicFramePr/>
          <p:nvPr/>
        </p:nvGraphicFramePr>
        <p:xfrm>
          <a:off x="3829350" y="316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666750"/>
                <a:gridCol w="66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42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grpSp>
        <p:nvGrpSpPr>
          <p:cNvPr id="1044" name="Google Shape;1044;p70"/>
          <p:cNvGrpSpPr/>
          <p:nvPr/>
        </p:nvGrpSpPr>
        <p:grpSpPr>
          <a:xfrm>
            <a:off x="2493113" y="3941945"/>
            <a:ext cx="1272313" cy="685393"/>
            <a:chOff x="677975" y="2747557"/>
            <a:chExt cx="1272313" cy="685393"/>
          </a:xfrm>
        </p:grpSpPr>
        <p:sp>
          <p:nvSpPr>
            <p:cNvPr id="1045" name="Google Shape;1045;p70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curr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1046" name="Google Shape;1046;p70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47" name="Google Shape;1047;p70"/>
            <p:cNvCxnSpPr/>
            <p:nvPr/>
          </p:nvCxnSpPr>
          <p:spPr>
            <a:xfrm flipH="1" rot="10800000">
              <a:off x="1618488" y="2747557"/>
              <a:ext cx="331800" cy="4719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48" name="Google Shape;1048;p70"/>
          <p:cNvSpPr/>
          <p:nvPr/>
        </p:nvSpPr>
        <p:spPr>
          <a:xfrm>
            <a:off x="361050" y="2152588"/>
            <a:ext cx="674400" cy="21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766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70"/>
          <p:cNvSpPr txBox="1"/>
          <p:nvPr/>
        </p:nvSpPr>
        <p:spPr>
          <a:xfrm>
            <a:off x="5341675" y="2450800"/>
            <a:ext cx="21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the reference we need to change!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0" name="Google Shape;1050;p70"/>
          <p:cNvCxnSpPr/>
          <p:nvPr/>
        </p:nvCxnSpPr>
        <p:spPr>
          <a:xfrm flipH="1">
            <a:off x="5323575" y="3044675"/>
            <a:ext cx="252300" cy="6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1" name="Google Shape;1051;p70"/>
          <p:cNvCxnSpPr/>
          <p:nvPr/>
        </p:nvCxnSpPr>
        <p:spPr>
          <a:xfrm>
            <a:off x="4925350" y="3822500"/>
            <a:ext cx="1188600" cy="663900"/>
          </a:xfrm>
          <a:prstGeom prst="curvedConnector3">
            <a:avLst>
              <a:gd fmla="val 10809" name="adj1"/>
            </a:avLst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70"/>
          <p:cNvCxnSpPr/>
          <p:nvPr/>
        </p:nvCxnSpPr>
        <p:spPr>
          <a:xfrm flipH="1" rot="10800000">
            <a:off x="6038900" y="3961950"/>
            <a:ext cx="1456200" cy="52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3" name="Google Shape;1053;p70"/>
          <p:cNvCxnSpPr/>
          <p:nvPr/>
        </p:nvCxnSpPr>
        <p:spPr>
          <a:xfrm>
            <a:off x="7398725" y="3961675"/>
            <a:ext cx="192600" cy="10800"/>
          </a:xfrm>
          <a:prstGeom prst="straightConnector1">
            <a:avLst/>
          </a:prstGeom>
          <a:noFill/>
          <a:ln cap="flat" cmpd="sng" w="28575">
            <a:solidFill>
              <a:srgbClr val="31933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4" name="Google Shape;1054;p70"/>
          <p:cNvSpPr txBox="1"/>
          <p:nvPr>
            <p:ph type="title"/>
          </p:nvPr>
        </p:nvSpPr>
        <p:spPr>
          <a:xfrm>
            <a:off x="1035450" y="-3"/>
            <a:ext cx="7073100" cy="57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✅ With “Stopping One Early” ✅</a:t>
            </a:r>
            <a:endParaRPr sz="2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 list</a:t>
            </a:r>
            <a:endParaRPr/>
          </a:p>
        </p:txBody>
      </p:sp>
      <p:sp>
        <p:nvSpPr>
          <p:cNvPr id="1060" name="Google Shape;1060;p71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are only two ways to change a linked list: 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the value of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/>
              <a:t> (modify the front of the list) 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the value of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&lt;node&gt;.next</a:t>
            </a:r>
            <a:r>
              <a:rPr lang="en"/>
              <a:t> (modify middle or end of list to point somewhere else) 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Implications: 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add in the middle, need a reference to the </a:t>
            </a:r>
            <a:r>
              <a:rPr i="1" lang="en"/>
              <a:t>previous</a:t>
            </a:r>
            <a:r>
              <a:rPr lang="en"/>
              <a:t> node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 is often a special case</a:t>
            </a:r>
            <a:endParaRPr/>
          </a:p>
        </p:txBody>
      </p:sp>
      <p:sp>
        <p:nvSpPr>
          <p:cNvPr id="1061" name="Google Shape;1061;p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>
                <a:solidFill>
                  <a:srgbClr val="868686"/>
                </a:solidFill>
              </a:rPr>
              <a:t>New collection named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>
              <a:solidFill>
                <a:srgbClr val="86868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>
                <a:solidFill>
                  <a:srgbClr val="868686"/>
                </a:solidFill>
              </a:rPr>
              <a:t>Same kinds of methods as the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ArrayIntList</a:t>
            </a:r>
            <a:endParaRPr>
              <a:solidFill>
                <a:srgbClr val="86868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get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indexOf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remove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size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toString</a:t>
            </a:r>
            <a:endParaRPr>
              <a:solidFill>
                <a:srgbClr val="86868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Calibri"/>
              <a:buChar char="●"/>
            </a:pPr>
            <a:r>
              <a:rPr lang="en"/>
              <a:t>Implemented with chain of linked nodes</a:t>
            </a:r>
            <a:endParaRPr/>
          </a:p>
        </p:txBody>
      </p:sp>
      <p:sp>
        <p:nvSpPr>
          <p:cNvPr id="246" name="Google Shape;246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628650" y="1369219"/>
            <a:ext cx="7886700" cy="316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>
                <a:solidFill>
                  <a:srgbClr val="868686"/>
                </a:solidFill>
              </a:rPr>
              <a:t>New collection named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>
              <a:solidFill>
                <a:srgbClr val="868686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●"/>
            </a:pPr>
            <a:r>
              <a:rPr lang="en">
                <a:solidFill>
                  <a:srgbClr val="868686"/>
                </a:solidFill>
              </a:rPr>
              <a:t>Same kinds of methods as the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ArrayIntList</a:t>
            </a:r>
            <a:endParaRPr>
              <a:solidFill>
                <a:srgbClr val="86868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add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get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indexOf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remove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size</a:t>
            </a:r>
            <a:r>
              <a:rPr lang="en">
                <a:solidFill>
                  <a:srgbClr val="868686"/>
                </a:solidFill>
              </a:rPr>
              <a:t>,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toString</a:t>
            </a:r>
            <a:endParaRPr>
              <a:solidFill>
                <a:srgbClr val="86868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/>
              <a:t>Implemented with chain of linked nodes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reference to its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/>
              <a:t> as a field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/>
              <a:t> is the end of the list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If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/>
              <a:t> is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/>
              <a:t>, list is empty</a:t>
            </a:r>
            <a:endParaRPr/>
          </a:p>
        </p:txBody>
      </p:sp>
      <p:sp>
        <p:nvSpPr>
          <p:cNvPr id="254" name="Google Shape;254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3"/>
          <p:cNvSpPr txBox="1"/>
          <p:nvPr>
            <p:ph idx="1" type="body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868686"/>
                </a:solidFill>
              </a:rPr>
              <a:t>Implemented with chain of linked nodes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</a:rPr>
              <a:t>Keeps reference to its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as a field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 is the end of the list; if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is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, list is empty</a:t>
            </a:r>
            <a:endParaRPr>
              <a:solidFill>
                <a:srgbClr val="868686"/>
              </a:solidFill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add(index, v</a:t>
            </a: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indexOf(value)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remove(index)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size()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toString()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</p:txBody>
      </p:sp>
      <p:grpSp>
        <p:nvGrpSpPr>
          <p:cNvPr id="264" name="Google Shape;264;p33"/>
          <p:cNvGrpSpPr/>
          <p:nvPr/>
        </p:nvGrpSpPr>
        <p:grpSpPr>
          <a:xfrm>
            <a:off x="306200" y="2810425"/>
            <a:ext cx="1087500" cy="400200"/>
            <a:chOff x="677975" y="3032750"/>
            <a:chExt cx="1087500" cy="400200"/>
          </a:xfrm>
        </p:grpSpPr>
        <p:sp>
          <p:nvSpPr>
            <p:cNvPr id="265" name="Google Shape;265;p33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33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33"/>
          <p:cNvCxnSpPr/>
          <p:nvPr/>
        </p:nvCxnSpPr>
        <p:spPr>
          <a:xfrm flipH="1" rot="10800000">
            <a:off x="1124712" y="2891075"/>
            <a:ext cx="277800" cy="2334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3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868686"/>
                </a:solidFill>
              </a:rPr>
              <a:t>Implemented with chain of linked nodes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</a:rPr>
              <a:t>Keeps reference to its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as a field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 is the end of the list; if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is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, list is empty</a:t>
            </a:r>
            <a:endParaRPr>
              <a:solidFill>
                <a:srgbClr val="868686"/>
              </a:solidFill>
            </a:endParaRPr>
          </a:p>
        </p:txBody>
      </p:sp>
      <p:graphicFrame>
        <p:nvGraphicFramePr>
          <p:cNvPr id="277" name="Google Shape;277;p34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278" name="Google Shape;278;p34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add(index, value)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indexOf(value)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remove(index)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size()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toString()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</p:txBody>
      </p:sp>
      <p:grpSp>
        <p:nvGrpSpPr>
          <p:cNvPr id="279" name="Google Shape;279;p34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280" name="Google Shape;280;p34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2" name="Google Shape;282;p34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83" name="Google Shape;283;p34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2309425" y="27123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ListNode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34"/>
          <p:cNvCxnSpPr/>
          <p:nvPr/>
        </p:nvCxnSpPr>
        <p:spPr>
          <a:xfrm flipH="1" rot="10800000">
            <a:off x="3169800" y="3569113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4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35"/>
          <p:cNvGraphicFramePr/>
          <p:nvPr/>
        </p:nvGraphicFramePr>
        <p:xfrm>
          <a:off x="6978213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27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292" name="Google Shape;292;p35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</a:t>
            </a:r>
            <a:r>
              <a:rPr lang="en">
                <a:latin typeface="Courier"/>
                <a:ea typeface="Courier"/>
                <a:cs typeface="Courier"/>
                <a:sym typeface="Courier"/>
              </a:rPr>
              <a:t>LinkedIntList</a:t>
            </a:r>
            <a:r>
              <a:rPr lang="en"/>
              <a:t>!</a:t>
            </a:r>
            <a:endParaRPr/>
          </a:p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5"/>
          <p:cNvSpPr txBox="1"/>
          <p:nvPr>
            <p:ph idx="1" type="body"/>
          </p:nvPr>
        </p:nvSpPr>
        <p:spPr>
          <a:xfrm>
            <a:off x="628650" y="988225"/>
            <a:ext cx="7209900" cy="166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68686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868686"/>
                </a:solidFill>
              </a:rPr>
              <a:t>Implemented with chain of linked nodes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</a:rPr>
              <a:t>Keeps reference to its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as a field</a:t>
            </a:r>
            <a:endParaRPr>
              <a:solidFill>
                <a:srgbClr val="86868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868686"/>
              </a:buClr>
              <a:buSzPts val="1400"/>
              <a:buChar char="○"/>
            </a:pP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 is the end of the list; if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front</a:t>
            </a:r>
            <a:r>
              <a:rPr lang="en">
                <a:solidFill>
                  <a:srgbClr val="868686"/>
                </a:solidFill>
              </a:rPr>
              <a:t> is </a:t>
            </a:r>
            <a:r>
              <a:rPr lang="en">
                <a:solidFill>
                  <a:srgbClr val="868686"/>
                </a:solidFill>
                <a:latin typeface="Courier"/>
                <a:ea typeface="Courier"/>
                <a:cs typeface="Courier"/>
                <a:sym typeface="Courier"/>
              </a:rPr>
              <a:t>null</a:t>
            </a:r>
            <a:r>
              <a:rPr lang="en">
                <a:solidFill>
                  <a:srgbClr val="868686"/>
                </a:solidFill>
              </a:rPr>
              <a:t>, list is empty</a:t>
            </a:r>
            <a:endParaRPr>
              <a:solidFill>
                <a:srgbClr val="868686"/>
              </a:solidFill>
            </a:endParaRPr>
          </a:p>
        </p:txBody>
      </p:sp>
      <p:graphicFrame>
        <p:nvGraphicFramePr>
          <p:cNvPr id="295" name="Google Shape;295;p35"/>
          <p:cNvGraphicFramePr/>
          <p:nvPr/>
        </p:nvGraphicFramePr>
        <p:xfrm>
          <a:off x="4690938" y="319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-3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cxnSp>
        <p:nvCxnSpPr>
          <p:cNvPr id="296" name="Google Shape;296;p35"/>
          <p:cNvCxnSpPr/>
          <p:nvPr/>
        </p:nvCxnSpPr>
        <p:spPr>
          <a:xfrm>
            <a:off x="6031900" y="3811763"/>
            <a:ext cx="878400" cy="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7" name="Google Shape;297;p35"/>
          <p:cNvCxnSpPr/>
          <p:nvPr/>
        </p:nvCxnSpPr>
        <p:spPr>
          <a:xfrm flipH="1" rot="10800000">
            <a:off x="7838600" y="3595388"/>
            <a:ext cx="861000" cy="541800"/>
          </a:xfrm>
          <a:prstGeom prst="straightConnector1">
            <a:avLst/>
          </a:prstGeom>
          <a:noFill/>
          <a:ln cap="flat" cmpd="sng" w="28575">
            <a:solidFill>
              <a:srgbClr val="EE766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98" name="Google Shape;298;p35"/>
          <p:cNvGraphicFramePr/>
          <p:nvPr/>
        </p:nvGraphicFramePr>
        <p:xfrm>
          <a:off x="2309425" y="317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{2420F863-E168-47D1-A8E3-760704B806C2}</a:tableStyleId>
              </a:tblPr>
              <a:tblGrid>
                <a:gridCol w="860375"/>
                <a:gridCol w="860375"/>
              </a:tblGrid>
              <a:tr h="27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data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000000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next</a:t>
                      </a:r>
                      <a:endParaRPr b="1"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16</a:t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ourier"/>
                        <a:ea typeface="Courier"/>
                        <a:cs typeface="Courier"/>
                        <a:sym typeface="Couri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E91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B3"/>
                    </a:solidFill>
                  </a:tcPr>
                </a:tc>
              </a:tr>
            </a:tbl>
          </a:graphicData>
        </a:graphic>
      </p:graphicFrame>
      <p:sp>
        <p:nvSpPr>
          <p:cNvPr id="299" name="Google Shape;299;p35"/>
          <p:cNvSpPr txBox="1"/>
          <p:nvPr/>
        </p:nvSpPr>
        <p:spPr>
          <a:xfrm>
            <a:off x="0" y="2841300"/>
            <a:ext cx="2013000" cy="1693200"/>
          </a:xfrm>
          <a:prstGeom prst="rect">
            <a:avLst/>
          </a:prstGeom>
          <a:solidFill>
            <a:srgbClr val="DFDEF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add(index, value)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indexOf(value)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remove(index)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size()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"/>
                <a:ea typeface="Courier"/>
                <a:cs typeface="Courier"/>
                <a:sym typeface="Courier"/>
              </a:rPr>
              <a:t>toString()</a:t>
            </a:r>
            <a:endParaRPr sz="1200">
              <a:latin typeface="Courier"/>
              <a:ea typeface="Courier"/>
              <a:cs typeface="Courier"/>
              <a:sym typeface="Courier"/>
            </a:endParaRPr>
          </a:p>
        </p:txBody>
      </p:sp>
      <p:grpSp>
        <p:nvGrpSpPr>
          <p:cNvPr id="300" name="Google Shape;300;p35"/>
          <p:cNvGrpSpPr/>
          <p:nvPr/>
        </p:nvGrpSpPr>
        <p:grpSpPr>
          <a:xfrm>
            <a:off x="306200" y="2810425"/>
            <a:ext cx="1920913" cy="990707"/>
            <a:chOff x="677975" y="3032750"/>
            <a:chExt cx="1920913" cy="990707"/>
          </a:xfrm>
        </p:grpSpPr>
        <p:sp>
          <p:nvSpPr>
            <p:cNvPr id="301" name="Google Shape;301;p35"/>
            <p:cNvSpPr txBox="1"/>
            <p:nvPr/>
          </p:nvSpPr>
          <p:spPr>
            <a:xfrm>
              <a:off x="677975" y="3032750"/>
              <a:ext cx="81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urier"/>
                  <a:ea typeface="Courier"/>
                  <a:cs typeface="Courier"/>
                  <a:sym typeface="Courier"/>
                </a:rPr>
                <a:t>front</a:t>
              </a:r>
              <a:endParaRPr b="1" sz="14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1488875" y="3095900"/>
              <a:ext cx="276600" cy="273900"/>
            </a:xfrm>
            <a:prstGeom prst="rect">
              <a:avLst/>
            </a:prstGeom>
            <a:solidFill>
              <a:srgbClr val="FFE7B3"/>
            </a:solidFill>
            <a:ln cap="flat" cmpd="sng" w="9525">
              <a:solidFill>
                <a:srgbClr val="4E91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3" name="Google Shape;303;p35"/>
            <p:cNvCxnSpPr/>
            <p:nvPr/>
          </p:nvCxnSpPr>
          <p:spPr>
            <a:xfrm>
              <a:off x="1618488" y="3219457"/>
              <a:ext cx="980400" cy="804000"/>
            </a:xfrm>
            <a:prstGeom prst="straightConnector1">
              <a:avLst/>
            </a:prstGeom>
            <a:noFill/>
            <a:ln cap="flat" cmpd="sng" w="28575">
              <a:solidFill>
                <a:srgbClr val="4E91F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04" name="Google Shape;304;p35"/>
          <p:cNvSpPr txBox="1"/>
          <p:nvPr/>
        </p:nvSpPr>
        <p:spPr>
          <a:xfrm>
            <a:off x="0" y="24947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LinkedIntList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2309425" y="271237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ListNode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35"/>
          <p:cNvCxnSpPr/>
          <p:nvPr/>
        </p:nvCxnSpPr>
        <p:spPr>
          <a:xfrm flipH="1" rot="10800000">
            <a:off x="3694000" y="3801275"/>
            <a:ext cx="927000" cy="10500"/>
          </a:xfrm>
          <a:prstGeom prst="straightConnector1">
            <a:avLst/>
          </a:prstGeom>
          <a:noFill/>
          <a:ln cap="flat" cmpd="sng" w="28575">
            <a:solidFill>
              <a:srgbClr val="4E91F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7" name="Google Shape;307;p35"/>
          <p:cNvSpPr txBox="1"/>
          <p:nvPr/>
        </p:nvSpPr>
        <p:spPr>
          <a:xfrm>
            <a:off x="4690950" y="2725513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ListNode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6978225" y="2725525"/>
            <a:ext cx="182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ListNode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7 - Spring 2023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