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3" r:id="rId4"/>
    <p:sldId id="272" r:id="rId5"/>
    <p:sldId id="263" r:id="rId6"/>
    <p:sldId id="264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HniEjpUu9/53ZcarIF2nLEIEk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ba Garz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EEE0-7874-40D9-B02F-F258DE8F10CE}">
  <a:tblStyle styleId="{2F6EEEE0-7874-40D9-B02F-F258DE8F10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/>
      <a:tcStyle>
        <a:tcBdr/>
        <a:fill>
          <a:solidFill>
            <a:srgbClr val="CCCA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A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05d9513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05d95136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b05d95136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3/23wi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stem.org/us/courses/37900/discussion/3169053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pn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e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openxmlformats.org/officeDocument/2006/relationships/image" Target="../media/image26.jpg"/><Relationship Id="rId29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24" Type="http://schemas.openxmlformats.org/officeDocument/2006/relationships/image" Target="../media/image30.jpg"/><Relationship Id="rId32" Type="http://schemas.openxmlformats.org/officeDocument/2006/relationships/image" Target="../media/image38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28" Type="http://schemas.openxmlformats.org/officeDocument/2006/relationships/image" Target="../media/image34.jpg"/><Relationship Id="rId10" Type="http://schemas.openxmlformats.org/officeDocument/2006/relationships/image" Target="../media/image16.png"/><Relationship Id="rId19" Type="http://schemas.openxmlformats.org/officeDocument/2006/relationships/image" Target="../media/image25.JPG"/><Relationship Id="rId31" Type="http://schemas.openxmlformats.org/officeDocument/2006/relationships/image" Target="../media/image37.jp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JPG"/><Relationship Id="rId22" Type="http://schemas.openxmlformats.org/officeDocument/2006/relationships/image" Target="../media/image28.jpg"/><Relationship Id="rId27" Type="http://schemas.openxmlformats.org/officeDocument/2006/relationships/image" Target="../media/image33.jpg"/><Relationship Id="rId30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154/" TargetMode="External"/><Relationship Id="rId13" Type="http://schemas.openxmlformats.org/officeDocument/2006/relationships/hyperlink" Target="https://courses.cs.washington.edu/courses/cse412/" TargetMode="External"/><Relationship Id="rId3" Type="http://schemas.openxmlformats.org/officeDocument/2006/relationships/hyperlink" Target="http://courses.cs.washington.edu/courses/cse311/" TargetMode="External"/><Relationship Id="rId7" Type="http://schemas.openxmlformats.org/officeDocument/2006/relationships/hyperlink" Target="http://courses.cs.washington.edu/courses/cse341/" TargetMode="External"/><Relationship Id="rId12" Type="http://schemas.openxmlformats.org/officeDocument/2006/relationships/hyperlink" Target="https://courses.cs.washington.edu/courses/cse374/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cs.washington.edu/academics/ugrad/nonmajor-options/nonmajor-course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ourses.cs.washington.edu/courses/cse340/" TargetMode="External"/><Relationship Id="rId11" Type="http://schemas.openxmlformats.org/officeDocument/2006/relationships/hyperlink" Target="https://courses.cs.washington.edu/courses/cse373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www.cs.washington.edu/academics/ugrad/current-students" TargetMode="External"/><Relationship Id="rId10" Type="http://schemas.openxmlformats.org/officeDocument/2006/relationships/hyperlink" Target="https://courses.cs.washington.edu/courses/cse180/" TargetMode="External"/><Relationship Id="rId4" Type="http://schemas.openxmlformats.org/officeDocument/2006/relationships/hyperlink" Target="http://courses.cs.washington.edu/courses/cse351/" TargetMode="External"/><Relationship Id="rId9" Type="http://schemas.openxmlformats.org/officeDocument/2006/relationships/hyperlink" Target="https://courses.cs.washington.edu/courses/cse163/" TargetMode="External"/><Relationship Id="rId14" Type="http://schemas.openxmlformats.org/officeDocument/2006/relationships/hyperlink" Target="https://courses.cs.washington.edu/courses/cse41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an/Projec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42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Spring 2023 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781294" y="39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Thank you!!!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Spring 2023</a:t>
            </a:r>
            <a:endParaRPr dirty="0"/>
          </a:p>
        </p:txBody>
      </p:sp>
      <p:sp>
        <p:nvSpPr>
          <p:cNvPr id="271" name="Google Shape;2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3981694" y="5405243"/>
            <a:ext cx="4114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Me (Almost) Anything!</a:t>
            </a:r>
            <a:endParaRPr dirty="0"/>
          </a:p>
        </p:txBody>
      </p:sp>
      <p:pic>
        <p:nvPicPr>
          <p:cNvPr id="2" name="Google Shape;272;p15">
            <a:extLst>
              <a:ext uri="{FF2B5EF4-FFF2-40B4-BE49-F238E27FC236}">
                <a16:creationId xmlns:a16="http://schemas.microsoft.com/office/drawing/2014/main" id="{6A87C238-C7B1-7E41-84C4-D284E78581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3307" y="1595136"/>
            <a:ext cx="5371574" cy="358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b05d951360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105" name="Google Shape;105;g1b05d951360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6" name="Google Shape;106;g1b05d951360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P3 due tonight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Final exam next Tuesday (6/6), 12:30-2:20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Read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exam policies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One note page, no more than 8.5” x 11”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Reference sheet</a:t>
            </a:r>
            <a:r>
              <a:rPr lang="en-US" sz="2800" dirty="0"/>
              <a:t> </a:t>
            </a:r>
            <a:r>
              <a:rPr lang="en-US" dirty="0"/>
              <a:t>posted 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Assigned seats</a:t>
            </a:r>
            <a:endParaRPr dirty="0"/>
          </a:p>
          <a:p>
            <a:pPr>
              <a:spcBef>
                <a:spcPts val="0"/>
              </a:spcBef>
              <a:buFont typeface="Arial"/>
              <a:buChar char="●"/>
            </a:pPr>
            <a:r>
              <a:rPr lang="en-US" dirty="0"/>
              <a:t>R8 due next Wednesday (6/7)</a:t>
            </a:r>
          </a:p>
          <a:p>
            <a:pPr lvl="1">
              <a:spcBef>
                <a:spcPts val="0"/>
              </a:spcBef>
              <a:buFont typeface="Arial"/>
              <a:buChar char="●"/>
            </a:pPr>
            <a:r>
              <a:rPr lang="en-US" dirty="0">
                <a:hlinkClick r:id="rId4"/>
              </a:rPr>
              <a:t>Can use to extend P3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Thank your TAs!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3" name="Picture 2" descr="A picture containing person, outdoor, posing&#10;&#10;Description automatically generated">
            <a:extLst>
              <a:ext uri="{FF2B5EF4-FFF2-40B4-BE49-F238E27FC236}">
                <a16:creationId xmlns:a16="http://schemas.microsoft.com/office/drawing/2014/main" id="{EBE84F54-6FD8-DD22-46CC-CF42AFB8E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256" y="4577741"/>
            <a:ext cx="914400" cy="914400"/>
          </a:xfrm>
          <a:prstGeom prst="rect">
            <a:avLst/>
          </a:prstGeom>
        </p:spPr>
      </p:pic>
      <p:pic>
        <p:nvPicPr>
          <p:cNvPr id="5" name="Picture 4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643106A3-8EEA-F5EE-7546-16D236F40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198" y="1518164"/>
            <a:ext cx="914400" cy="914400"/>
          </a:xfrm>
          <a:prstGeom prst="rect">
            <a:avLst/>
          </a:prstGeom>
        </p:spPr>
      </p:pic>
      <p:pic>
        <p:nvPicPr>
          <p:cNvPr id="7" name="Picture 6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CEF5FEB7-1F1D-54BF-D70B-7818D1108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70" y="5034941"/>
            <a:ext cx="914400" cy="914400"/>
          </a:xfrm>
          <a:prstGeom prst="rect">
            <a:avLst/>
          </a:prstGeom>
        </p:spPr>
      </p:pic>
      <p:pic>
        <p:nvPicPr>
          <p:cNvPr id="9" name="Picture 8" descr="A person wearing a pink hat&#10;&#10;Description automatically generated with low confidence">
            <a:extLst>
              <a:ext uri="{FF2B5EF4-FFF2-40B4-BE49-F238E27FC236}">
                <a16:creationId xmlns:a16="http://schemas.microsoft.com/office/drawing/2014/main" id="{A45C0D60-7ACC-87B8-673F-9AAE776C5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596" y="4725846"/>
            <a:ext cx="914400" cy="914400"/>
          </a:xfrm>
          <a:prstGeom prst="rect">
            <a:avLst/>
          </a:prstGeom>
        </p:spPr>
      </p:pic>
      <p:pic>
        <p:nvPicPr>
          <p:cNvPr id="11" name="Picture 10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F6E6C45E-2FE7-2A3A-5117-96555041A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984" y="3925324"/>
            <a:ext cx="913821" cy="914400"/>
          </a:xfrm>
          <a:prstGeom prst="rect">
            <a:avLst/>
          </a:prstGeom>
        </p:spPr>
      </p:pic>
      <p:pic>
        <p:nvPicPr>
          <p:cNvPr id="13" name="Picture 12" descr="A child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24CB518E-EA25-840F-A8DD-EBD341E38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2786" y="4942090"/>
            <a:ext cx="892817" cy="914400"/>
          </a:xfrm>
          <a:prstGeom prst="rect">
            <a:avLst/>
          </a:prstGeom>
        </p:spPr>
      </p:pic>
      <p:pic>
        <p:nvPicPr>
          <p:cNvPr id="15" name="Picture 14" descr="A person standing on a hill with the su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ADEB9BB-DE53-F02B-523D-E3CA8FC44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5209" y="5034941"/>
            <a:ext cx="914400" cy="914400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EF9B4E2-AC69-BC5F-3902-C4500E60F0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651" y="3834797"/>
            <a:ext cx="914400" cy="914400"/>
          </a:xfrm>
          <a:prstGeom prst="rect">
            <a:avLst/>
          </a:prstGeom>
        </p:spPr>
      </p:pic>
      <p:pic>
        <p:nvPicPr>
          <p:cNvPr id="19" name="Picture 18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BFF9FF65-E97A-08E9-F137-DD19D92D2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1971" y="1672598"/>
            <a:ext cx="914400" cy="914400"/>
          </a:xfrm>
          <a:prstGeom prst="rect">
            <a:avLst/>
          </a:prstGeom>
        </p:spPr>
      </p:pic>
      <p:pic>
        <p:nvPicPr>
          <p:cNvPr id="21" name="Picture 2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D627392-D295-F0F5-4DC5-7BBA9640E4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0318" y="3475511"/>
            <a:ext cx="914400" cy="914400"/>
          </a:xfrm>
          <a:prstGeom prst="rect">
            <a:avLst/>
          </a:prstGeom>
        </p:spPr>
      </p:pic>
      <p:pic>
        <p:nvPicPr>
          <p:cNvPr id="23" name="Picture 2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10A52E0-4697-1259-5092-86E7008F87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4929" y="2603803"/>
            <a:ext cx="914400" cy="914400"/>
          </a:xfrm>
          <a:prstGeom prst="rect">
            <a:avLst/>
          </a:prstGeom>
        </p:spPr>
      </p:pic>
      <p:pic>
        <p:nvPicPr>
          <p:cNvPr id="25" name="Picture 2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3C6D1F4-2737-901C-23BE-C08D8CB06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4977" y="2227348"/>
            <a:ext cx="914400" cy="914400"/>
          </a:xfrm>
          <a:prstGeom prst="rect">
            <a:avLst/>
          </a:prstGeom>
        </p:spPr>
      </p:pic>
      <p:pic>
        <p:nvPicPr>
          <p:cNvPr id="27" name="Picture 26" descr="A person wearing a hat and sunglasses&#10;&#10;Description automatically generated with medium confidence">
            <a:extLst>
              <a:ext uri="{FF2B5EF4-FFF2-40B4-BE49-F238E27FC236}">
                <a16:creationId xmlns:a16="http://schemas.microsoft.com/office/drawing/2014/main" id="{4A72E342-2D06-C9AC-163A-0E122ECC63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82200" y="3141748"/>
            <a:ext cx="914400" cy="914400"/>
          </a:xfrm>
          <a:prstGeom prst="rect">
            <a:avLst/>
          </a:prstGeom>
        </p:spPr>
      </p:pic>
      <p:pic>
        <p:nvPicPr>
          <p:cNvPr id="29" name="Picture 2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51E0A30-7A06-8161-6B43-3C5181C478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70719" y="2779914"/>
            <a:ext cx="913948" cy="914400"/>
          </a:xfrm>
          <a:prstGeom prst="rect">
            <a:avLst/>
          </a:prstGeom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id="{80AF5FCB-CE72-A54B-F26E-E7D62E7756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000" t="709" b="-709"/>
          <a:stretch/>
        </p:blipFill>
        <p:spPr>
          <a:xfrm rot="5400000">
            <a:off x="8813305" y="2882121"/>
            <a:ext cx="914400" cy="914400"/>
          </a:xfrm>
          <a:prstGeom prst="rect">
            <a:avLst/>
          </a:prstGeom>
        </p:spPr>
      </p:pic>
      <p:pic>
        <p:nvPicPr>
          <p:cNvPr id="33" name="Picture 32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87EA8339-F258-64DC-A36E-7EBC93C6C3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7448" y="4201674"/>
            <a:ext cx="914400" cy="914400"/>
          </a:xfrm>
          <a:prstGeom prst="rect">
            <a:avLst/>
          </a:prstGeom>
        </p:spPr>
      </p:pic>
      <p:pic>
        <p:nvPicPr>
          <p:cNvPr id="35" name="Picture 34" descr="A picture containing tree, person, outdoor, wooden&#10;&#10;Description automatically generated">
            <a:extLst>
              <a:ext uri="{FF2B5EF4-FFF2-40B4-BE49-F238E27FC236}">
                <a16:creationId xmlns:a16="http://schemas.microsoft.com/office/drawing/2014/main" id="{C80157B4-5066-B2B7-27C4-F1419778A0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742" y="4990572"/>
            <a:ext cx="914400" cy="914400"/>
          </a:xfrm>
          <a:prstGeom prst="rect">
            <a:avLst/>
          </a:prstGeom>
        </p:spPr>
      </p:pic>
      <p:pic>
        <p:nvPicPr>
          <p:cNvPr id="37" name="Picture 3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B362C2E5-9296-D5B3-EF24-593105ADD0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88416" y="1509072"/>
            <a:ext cx="855120" cy="914400"/>
          </a:xfrm>
          <a:prstGeom prst="rect">
            <a:avLst/>
          </a:prstGeom>
        </p:spPr>
      </p:pic>
      <p:pic>
        <p:nvPicPr>
          <p:cNvPr id="39" name="Picture 3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2D840D3-42DB-77DB-5A2F-0B43954A12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42563" y="2661493"/>
            <a:ext cx="914400" cy="914400"/>
          </a:xfrm>
          <a:prstGeom prst="rect">
            <a:avLst/>
          </a:prstGeom>
        </p:spPr>
      </p:pic>
      <p:pic>
        <p:nvPicPr>
          <p:cNvPr id="41" name="Picture 40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E411F19A-3532-6996-C55D-B542552863D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3968" r="1032"/>
          <a:stretch/>
        </p:blipFill>
        <p:spPr>
          <a:xfrm rot="5400000">
            <a:off x="9679817" y="1828327"/>
            <a:ext cx="914400" cy="914400"/>
          </a:xfrm>
          <a:prstGeom prst="rect">
            <a:avLst/>
          </a:prstGeom>
        </p:spPr>
      </p:pic>
      <p:pic>
        <p:nvPicPr>
          <p:cNvPr id="43" name="Picture 42" descr="A person standing in a grassy field with the arms out&#10;&#10;Description automatically generated with medium confidence">
            <a:extLst>
              <a:ext uri="{FF2B5EF4-FFF2-40B4-BE49-F238E27FC236}">
                <a16:creationId xmlns:a16="http://schemas.microsoft.com/office/drawing/2014/main" id="{0104BC05-F508-65C5-37EE-EF21AF58DB1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78942" y="1318770"/>
            <a:ext cx="914400" cy="914400"/>
          </a:xfrm>
          <a:prstGeom prst="rect">
            <a:avLst/>
          </a:prstGeom>
        </p:spPr>
      </p:pic>
      <p:pic>
        <p:nvPicPr>
          <p:cNvPr id="45" name="Picture 44" descr="A picture containing person, glasses, close&#10;&#10;Description automatically generated">
            <a:extLst>
              <a:ext uri="{FF2B5EF4-FFF2-40B4-BE49-F238E27FC236}">
                <a16:creationId xmlns:a16="http://schemas.microsoft.com/office/drawing/2014/main" id="{F9933AFC-03AB-EF32-9263-BB87501D2D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3911" y="4882636"/>
            <a:ext cx="914400" cy="914400"/>
          </a:xfrm>
          <a:prstGeom prst="rect">
            <a:avLst/>
          </a:prstGeom>
        </p:spPr>
      </p:pic>
      <p:pic>
        <p:nvPicPr>
          <p:cNvPr id="47" name="Picture 4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5C8A39C-8286-0946-41C7-DE0CDEC7B17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2455" y="2815414"/>
            <a:ext cx="914400" cy="914400"/>
          </a:xfrm>
          <a:prstGeom prst="rect">
            <a:avLst/>
          </a:prstGeom>
        </p:spPr>
      </p:pic>
      <p:pic>
        <p:nvPicPr>
          <p:cNvPr id="49" name="Picture 48" descr="A picture containing person&#10;&#10;Description automatically generated">
            <a:extLst>
              <a:ext uri="{FF2B5EF4-FFF2-40B4-BE49-F238E27FC236}">
                <a16:creationId xmlns:a16="http://schemas.microsoft.com/office/drawing/2014/main" id="{B275B4EF-5D94-E964-3114-53870DB3D4AA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7949" t="-512" r="-779" b="512"/>
          <a:stretch/>
        </p:blipFill>
        <p:spPr>
          <a:xfrm>
            <a:off x="448666" y="1668699"/>
            <a:ext cx="914400" cy="914400"/>
          </a:xfrm>
          <a:prstGeom prst="rect">
            <a:avLst/>
          </a:prstGeom>
        </p:spPr>
      </p:pic>
      <p:pic>
        <p:nvPicPr>
          <p:cNvPr id="51" name="Picture 50" descr="A person with red hair and glasses&#10;&#10;Description automatically generated with low confidence">
            <a:extLst>
              <a:ext uri="{FF2B5EF4-FFF2-40B4-BE49-F238E27FC236}">
                <a16:creationId xmlns:a16="http://schemas.microsoft.com/office/drawing/2014/main" id="{D65EDAF3-92B0-571D-0494-E43E6C07AF1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23413" y="4162035"/>
            <a:ext cx="914400" cy="914400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F4463E3F-EBDD-D0F5-B26C-CCDB6BAB8C8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08794" y="3272614"/>
            <a:ext cx="906065" cy="914400"/>
          </a:xfrm>
          <a:prstGeom prst="rect">
            <a:avLst/>
          </a:prstGeom>
        </p:spPr>
      </p:pic>
      <p:pic>
        <p:nvPicPr>
          <p:cNvPr id="55" name="Picture 54" descr="A person standing in front of a waterfall&#10;&#10;Description automatically generated">
            <a:extLst>
              <a:ext uri="{FF2B5EF4-FFF2-40B4-BE49-F238E27FC236}">
                <a16:creationId xmlns:a16="http://schemas.microsoft.com/office/drawing/2014/main" id="{485B74F0-91BE-1F11-8351-EFD21F47A90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88118" y="1668700"/>
            <a:ext cx="914400" cy="914400"/>
          </a:xfrm>
          <a:prstGeom prst="rect">
            <a:avLst/>
          </a:prstGeom>
        </p:spPr>
      </p:pic>
      <p:pic>
        <p:nvPicPr>
          <p:cNvPr id="57" name="Picture 5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DE341FF-FBF3-1482-72A7-A8A28149B7E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83228" y="2706856"/>
            <a:ext cx="914400" cy="914400"/>
          </a:xfrm>
          <a:prstGeom prst="rect">
            <a:avLst/>
          </a:prstGeom>
        </p:spPr>
      </p:pic>
      <p:pic>
        <p:nvPicPr>
          <p:cNvPr id="59" name="Picture 58" descr="A person standing in front of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A30501F-DA28-35C2-FDC1-5C26E0D1A66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01353" y="3900082"/>
            <a:ext cx="914400" cy="914400"/>
          </a:xfrm>
          <a:prstGeom prst="rect">
            <a:avLst/>
          </a:prstGeom>
        </p:spPr>
      </p:pic>
      <p:pic>
        <p:nvPicPr>
          <p:cNvPr id="61" name="Picture 60" descr="A person wearing a head scarf&#10;&#10;Description automatically generated with low confidence">
            <a:extLst>
              <a:ext uri="{FF2B5EF4-FFF2-40B4-BE49-F238E27FC236}">
                <a16:creationId xmlns:a16="http://schemas.microsoft.com/office/drawing/2014/main" id="{FC3B49E0-1F43-FE5E-19A6-E6C8265FDB7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00719" y="3729814"/>
            <a:ext cx="914400" cy="914400"/>
          </a:xfrm>
          <a:prstGeom prst="rect">
            <a:avLst/>
          </a:prstGeom>
        </p:spPr>
      </p:pic>
      <p:sp>
        <p:nvSpPr>
          <p:cNvPr id="63" name="Google Shape;117;p4">
            <a:extLst>
              <a:ext uri="{FF2B5EF4-FFF2-40B4-BE49-F238E27FC236}">
                <a16:creationId xmlns:a16="http://schemas.microsoft.com/office/drawing/2014/main" id="{CCCDAAC3-D43A-B6DF-CA64-24604EA6E2E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3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3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3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3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3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3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3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3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8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3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3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1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3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4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3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7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3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3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3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3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3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6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3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9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3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62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3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9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3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28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3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61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33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94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3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33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27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3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6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3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3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3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26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3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33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9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33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92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3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33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3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8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33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91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3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33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24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33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7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3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33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i="1" dirty="0"/>
              <a:t>or, “What did I learn in this class?”</a:t>
            </a:r>
            <a:endParaRPr sz="5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Seven themes: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Computational Thinking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Comprehension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Writing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Communication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Testing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Debugging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Ethics/Impact</a:t>
            </a:r>
            <a:endParaRPr dirty="0"/>
          </a:p>
        </p:txBody>
      </p:sp>
      <p:sp>
        <p:nvSpPr>
          <p:cNvPr id="173" name="Google Shape;17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Wrap-Up – Spring 2023</a:t>
            </a:r>
            <a:endParaRPr dirty="0"/>
          </a:p>
        </p:txBody>
      </p:sp>
      <p:sp>
        <p:nvSpPr>
          <p:cNvPr id="174" name="Google Shape;1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Wrap-Up – Spring 2023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5" name="Google Shape;19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96" name="Google Shape;196;p7" descr="https://lh3.googleusercontent.com/hc_rn47Rrv_0lYi1TgIpEV0y6gMYkyYCu-bWRckykKcw-J6095JOR8X8-sgIyLfyJPofnQ4XpqGntu1A0ga4oKIbiRT8rsGoIJIYMaAk7jsaM3TRPXTP6SmgCiplpDZWWhf74HxWK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New Hobby</a:t>
            </a:r>
            <a:endParaRPr/>
          </a:p>
        </p:txBody>
      </p:sp>
      <p:sp>
        <p:nvSpPr>
          <p:cNvPr id="202" name="Google Shape;20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03" name="Google Shape;20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Spring 2023</a:t>
            </a:r>
            <a:endParaRPr dirty="0"/>
          </a:p>
        </p:txBody>
      </p:sp>
      <p:sp>
        <p:nvSpPr>
          <p:cNvPr id="204" name="Google Shape;20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9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/>
              <a:t>or “What can I do with what I learned?”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Digitize basketball players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Help DHH people identify sounds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7"/>
              </a:rPr>
              <a:t>Recognize disinformation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8"/>
              </a:rPr>
              <a:t>Make movies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9"/>
              </a:rPr>
              <a:t>Improve digital collaboration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10"/>
              </a:rPr>
              <a:t>Fix Olympic badminton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And so much more!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Spring 2023</a:t>
            </a: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776612" y="1625997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CSE Majors</a:t>
            </a:r>
            <a:endParaRPr dirty="0"/>
          </a:p>
        </p:txBody>
      </p:sp>
      <p:graphicFrame>
        <p:nvGraphicFramePr>
          <p:cNvPr id="249" name="Google Shape;249;p13"/>
          <p:cNvGraphicFramePr/>
          <p:nvPr>
            <p:extLst>
              <p:ext uri="{D42A27DB-BD31-4B8C-83A1-F6EECF244321}">
                <p14:modId xmlns:p14="http://schemas.microsoft.com/office/powerpoint/2010/main" val="3417902699"/>
              </p:ext>
            </p:extLst>
          </p:nvPr>
        </p:nvGraphicFramePr>
        <p:xfrm>
          <a:off x="838199" y="2104972"/>
          <a:ext cx="4761475" cy="23673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84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Overview</a:t>
                      </a:r>
                      <a:endParaRPr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3"/>
                        </a:rPr>
                        <a:t>CSE 311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Mathematical foundations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4"/>
                        </a:rPr>
                        <a:t>CSE 351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Low-level computer organization/abstraction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5"/>
                        </a:rPr>
                        <a:t>CSE 331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Software design/implementation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6"/>
                        </a:rPr>
                        <a:t>CSE 340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Interaction programming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253958414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7"/>
                        </a:rPr>
                        <a:t>CSE 341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Programming languages (!)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0" name="Google Shape;250;p13"/>
          <p:cNvSpPr txBox="1">
            <a:spLocks noGrp="1"/>
          </p:cNvSpPr>
          <p:nvPr>
            <p:ph type="body" idx="3"/>
          </p:nvPr>
        </p:nvSpPr>
        <p:spPr>
          <a:xfrm>
            <a:off x="6169024" y="1669049"/>
            <a:ext cx="4788098" cy="39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/>
              <a:t>Non-CSE Majors/Open to All (*)</a:t>
            </a:r>
            <a:endParaRPr dirty="0"/>
          </a:p>
        </p:txBody>
      </p:sp>
      <p:sp>
        <p:nvSpPr>
          <p:cNvPr id="251" name="Google Shape;2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Spring 2023</a:t>
            </a:r>
            <a:endParaRPr dirty="0"/>
          </a:p>
        </p:txBody>
      </p:sp>
      <p:sp>
        <p:nvSpPr>
          <p:cNvPr id="252" name="Google Shape;2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aphicFrame>
        <p:nvGraphicFramePr>
          <p:cNvPr id="253" name="Google Shape;253;p13"/>
          <p:cNvGraphicFramePr/>
          <p:nvPr>
            <p:extLst>
              <p:ext uri="{D42A27DB-BD31-4B8C-83A1-F6EECF244321}">
                <p14:modId xmlns:p14="http://schemas.microsoft.com/office/powerpoint/2010/main" val="1258626937"/>
              </p:ext>
            </p:extLst>
          </p:nvPr>
        </p:nvGraphicFramePr>
        <p:xfrm>
          <a:off x="6169024" y="2104972"/>
          <a:ext cx="5387436" cy="31564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955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Course</a:t>
                      </a:r>
                      <a:endParaRPr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Overview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8"/>
                        </a:rPr>
                        <a:t>CSE 154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web programming (several languages)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9"/>
                        </a:rPr>
                        <a:t>CSE 163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Intermediate programming, data analysis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0"/>
                        </a:rPr>
                        <a:t>CSE 180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Introduction to data science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1"/>
                        </a:rPr>
                        <a:t>CSE 373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structures and algorithms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2"/>
                        </a:rPr>
                        <a:t>CSE 374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Low-level programming and tools (C/C++)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hlinkClick r:id="rId13"/>
                        </a:rPr>
                        <a:t>CSE 412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Visualization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72141963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4"/>
                        </a:rPr>
                        <a:t>CSE 416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Machine Learning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4" name="Google Shape;254;p13"/>
          <p:cNvSpPr txBox="1"/>
          <p:nvPr/>
        </p:nvSpPr>
        <p:spPr>
          <a:xfrm>
            <a:off x="838199" y="5896696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838199" y="1302405"/>
            <a:ext cx="89164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515600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get better at programming?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Practice!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learn to X?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Search online, read books, look at examples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should I work on next?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Anything you can think of!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Here are some ideas</a:t>
            </a:r>
            <a:r>
              <a:rPr lang="en-US" dirty="0"/>
              <a:t>)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Beware</a:t>
            </a:r>
            <a:r>
              <a:rPr lang="en-US" dirty="0"/>
              <a:t>: it’s hard to tell what’s easy and what’s hard.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Should I learn another language? Which one?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That depends–what do you want to do?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  <a:endParaRPr dirty="0"/>
          </a:p>
        </p:txBody>
      </p:sp>
      <p:sp>
        <p:nvSpPr>
          <p:cNvPr id="263" name="Google Shape;2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Spring 2023</a:t>
            </a:r>
            <a:endParaRPr dirty="0"/>
          </a:p>
        </p:txBody>
      </p:sp>
      <p:sp>
        <p:nvSpPr>
          <p:cNvPr id="264" name="Google Shape;2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446</Words>
  <Application>Microsoft Office PowerPoint</Application>
  <PresentationFormat>Widescreen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You Made It!</vt:lpstr>
      <vt:lpstr>Announcements</vt:lpstr>
      <vt:lpstr>Thank your TAs!</vt:lpstr>
      <vt:lpstr>Learning Objectives</vt:lpstr>
      <vt:lpstr>PowerPoint Presentation</vt:lpstr>
      <vt:lpstr>Digression: My New Hobby</vt:lpstr>
      <vt:lpstr>Applications of CS</vt:lpstr>
      <vt:lpstr>Future Courses</vt:lpstr>
      <vt:lpstr>Frequently Asked Questions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Made It!</dc:title>
  <dc:creator>Brett Wortzman</dc:creator>
  <cp:lastModifiedBy>Brett Wortzman</cp:lastModifiedBy>
  <cp:revision>5</cp:revision>
  <dcterms:created xsi:type="dcterms:W3CDTF">2020-09-29T18:40:50Z</dcterms:created>
  <dcterms:modified xsi:type="dcterms:W3CDTF">2023-06-02T18:43:00Z</dcterms:modified>
</cp:coreProperties>
</file>