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jCg4owfst2sKnCTF7FqpvcNit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21A036-38A1-4359-862E-80BE1E4DD9F5}">
  <a:tblStyle styleId="{5C21A036-38A1-4359-862E-80BE1E4DD9F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6EA"/>
          </a:solidFill>
        </a:fill>
      </a:tcStyle>
    </a:wholeTbl>
    <a:band1H>
      <a:tcTxStyle b="off" i="off"/>
      <a:tcStyle>
        <a:fill>
          <a:solidFill>
            <a:srgbClr val="CCCAD2"/>
          </a:solidFill>
        </a:fill>
      </a:tcStyle>
    </a:band1H>
    <a:band2H>
      <a:tcTxStyle b="off" i="off"/>
    </a:band2H>
    <a:band1V>
      <a:tcTxStyle b="off" i="off"/>
      <a:tcStyle>
        <a:fill>
          <a:solidFill>
            <a:srgbClr val="CCCAD2"/>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p:txBody>
      </p:sp>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1800"/>
              <a:t>Brett</a:t>
            </a:r>
            <a:endParaRPr b="0"/>
          </a:p>
        </p:txBody>
      </p:sp>
      <p:sp>
        <p:nvSpPr>
          <p:cNvPr id="196" name="Google Shape;19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p:txBody>
      </p:sp>
      <p:sp>
        <p:nvSpPr>
          <p:cNvPr id="204" name="Google Shape;2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t>:45</a:t>
            </a:r>
            <a:endParaRPr/>
          </a:p>
          <a:p>
            <a:pPr indent="0" lvl="0" marL="0" rtl="0" algn="l">
              <a:lnSpc>
                <a:spcPct val="100000"/>
              </a:lnSpc>
              <a:spcBef>
                <a:spcPts val="0"/>
              </a:spcBef>
              <a:spcAft>
                <a:spcPts val="0"/>
              </a:spcAft>
              <a:buSzPts val="1400"/>
              <a:buNone/>
            </a:pPr>
            <a:r>
              <a:rPr lang="en-US"/>
              <a:t>Elba</a:t>
            </a:r>
            <a:endParaRPr/>
          </a:p>
        </p:txBody>
      </p:sp>
      <p:sp>
        <p:nvSpPr>
          <p:cNvPr id="216" name="Google Shape;2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many know how to ride a bike?</a:t>
            </a:r>
            <a:endParaRPr/>
          </a:p>
          <a:p>
            <a:pPr indent="0" lvl="0" marL="0" rtl="0" algn="l">
              <a:lnSpc>
                <a:spcPct val="100000"/>
              </a:lnSpc>
              <a:spcBef>
                <a:spcPts val="0"/>
              </a:spcBef>
              <a:spcAft>
                <a:spcPts val="0"/>
              </a:spcAft>
              <a:buSzPts val="1400"/>
              <a:buNone/>
            </a:pPr>
            <a:r>
              <a:rPr lang="en-US"/>
              <a:t>How many learned how to ride a bike by listening to someone talk about riding a bike, or watching someone else ride a bike?</a:t>
            </a:r>
            <a:endParaRPr/>
          </a:p>
        </p:txBody>
      </p:sp>
      <p:sp>
        <p:nvSpPr>
          <p:cNvPr id="226" name="Google Shape;2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learned to crochet! I bought a kit, read the instructions, and watched a bunch of videos. This is what I was supposed to make.</a:t>
            </a:r>
            <a:endParaRPr/>
          </a:p>
        </p:txBody>
      </p:sp>
      <p:sp>
        <p:nvSpPr>
          <p:cNvPr id="233" name="Google Shape;2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what I actually made!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Except that wasn’t my first penguin– it was my second…</a:t>
            </a:r>
            <a:endParaRPr/>
          </a:p>
        </p:txBody>
      </p:sp>
      <p:sp>
        <p:nvSpPr>
          <p:cNvPr id="242" name="Google Shape;24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was my first penguin.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did everything “right”: followed instructions, looked for resources, paid attention. But I still made mistakes.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52" name="Google Shape;2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1800"/>
              <a:t>Brett</a:t>
            </a:r>
            <a:endParaRPr b="0"/>
          </a:p>
        </p:txBody>
      </p:sp>
      <p:sp>
        <p:nvSpPr>
          <p:cNvPr id="262" name="Google Shape;26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1800"/>
              <a:t>Brett</a:t>
            </a:r>
            <a:endParaRPr b="0"/>
          </a:p>
        </p:txBody>
      </p:sp>
      <p:sp>
        <p:nvSpPr>
          <p:cNvPr id="270" name="Google Shape;2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t>:55</a:t>
            </a:r>
            <a:endParaRPr/>
          </a:p>
          <a:p>
            <a:pPr indent="0" lvl="0" marL="0" rtl="0" algn="l">
              <a:lnSpc>
                <a:spcPct val="100000"/>
              </a:lnSpc>
              <a:spcBef>
                <a:spcPts val="0"/>
              </a:spcBef>
              <a:spcAft>
                <a:spcPts val="0"/>
              </a:spcAft>
              <a:buSzPts val="1400"/>
              <a:buNone/>
            </a:pPr>
            <a:r>
              <a:rPr lang="en-US"/>
              <a:t>Elba</a:t>
            </a:r>
            <a:endParaRPr/>
          </a:p>
        </p:txBody>
      </p:sp>
      <p:sp>
        <p:nvSpPr>
          <p:cNvPr id="278" name="Google Shape;27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p:txBody>
      </p:sp>
      <p:sp>
        <p:nvSpPr>
          <p:cNvPr id="288" name="Google Shape;28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p:txBody>
      </p:sp>
      <p:sp>
        <p:nvSpPr>
          <p:cNvPr id="298" name="Google Shape;2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Mention other tools coming soon: VS Code, MyDigitalHand, Sli.do</a:t>
            </a:r>
            <a:endParaRPr i="1"/>
          </a:p>
        </p:txBody>
      </p:sp>
      <p:sp>
        <p:nvSpPr>
          <p:cNvPr id="312" name="Google Shape;31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466a290b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8466a290b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28466a290b3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sz="1800"/>
              <a:t>:05</a:t>
            </a:r>
            <a:endParaRPr/>
          </a:p>
          <a:p>
            <a:pPr indent="-228600" lvl="0" marL="457200" marR="0" rtl="0" algn="l">
              <a:lnSpc>
                <a:spcPct val="100000"/>
              </a:lnSpc>
              <a:spcBef>
                <a:spcPts val="0"/>
              </a:spcBef>
              <a:spcAft>
                <a:spcPts val="0"/>
              </a:spcAft>
              <a:buSzPts val="1400"/>
              <a:buNone/>
            </a:pPr>
            <a:r>
              <a:rPr lang="en-US"/>
              <a:t>Elba</a:t>
            </a:r>
            <a:endParaRPr/>
          </a:p>
        </p:txBody>
      </p:sp>
      <p:sp>
        <p:nvSpPr>
          <p:cNvPr id="340" name="Google Shape;34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on down comes next week.</a:t>
            </a:r>
            <a:endParaRPr/>
          </a:p>
        </p:txBody>
      </p:sp>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600"/>
              <a:t>:32</a:t>
            </a:r>
            <a:endParaRPr/>
          </a:p>
          <a:p>
            <a:pPr indent="0" lvl="0" marL="0" rtl="0" algn="l">
              <a:lnSpc>
                <a:spcPct val="100000"/>
              </a:lnSpc>
              <a:spcBef>
                <a:spcPts val="0"/>
              </a:spcBef>
              <a:spcAft>
                <a:spcPts val="0"/>
              </a:spcAft>
              <a:buSzPts val="1400"/>
              <a:buNone/>
            </a:pPr>
            <a:r>
              <a:rPr lang="en-US"/>
              <a:t>Brett</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p:txBody>
      </p:sp>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p:txBody>
      </p:sp>
      <p:sp>
        <p:nvSpPr>
          <p:cNvPr id="122" name="Google Shape;1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Elba</a:t>
            </a:r>
            <a:endParaRPr/>
          </a:p>
        </p:txBody>
      </p:sp>
      <p:sp>
        <p:nvSpPr>
          <p:cNvPr id="131" name="Google Shape;1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t>:37</a:t>
            </a:r>
            <a:endParaRPr/>
          </a:p>
          <a:p>
            <a:pPr indent="0" lvl="0" marL="0" rtl="0" algn="l">
              <a:lnSpc>
                <a:spcPct val="100000"/>
              </a:lnSpc>
              <a:spcBef>
                <a:spcPts val="0"/>
              </a:spcBef>
              <a:spcAft>
                <a:spcPts val="0"/>
              </a:spcAft>
              <a:buSzPts val="1400"/>
              <a:buNone/>
            </a:pPr>
            <a:r>
              <a:rPr lang="en-US"/>
              <a:t>Brett</a:t>
            </a:r>
            <a:endParaRPr/>
          </a:p>
        </p:txBody>
      </p:sp>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Brett</a:t>
            </a:r>
            <a:endParaRPr/>
          </a:p>
        </p:txBody>
      </p:sp>
      <p:sp>
        <p:nvSpPr>
          <p:cNvPr id="171" name="Google Shape;1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4"/>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4"/>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5"/>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37"/>
          <p:cNvSpPr txBox="1"/>
          <p:nvPr>
            <p:ph idx="2" type="body"/>
          </p:nvPr>
        </p:nvSpPr>
        <p:spPr>
          <a:xfrm>
            <a:off x="839788" y="2505075"/>
            <a:ext cx="5157787" cy="359302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37"/>
          <p:cNvSpPr txBox="1"/>
          <p:nvPr>
            <p:ph idx="4" type="body"/>
          </p:nvPr>
        </p:nvSpPr>
        <p:spPr>
          <a:xfrm>
            <a:off x="6170612" y="2500577"/>
            <a:ext cx="5183188" cy="35975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 name="Google Shape;5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2"/>
          <p:cNvSpPr/>
          <p:nvPr>
            <p:ph idx="2" type="pic"/>
          </p:nvPr>
        </p:nvSpPr>
        <p:spPr>
          <a:xfrm>
            <a:off x="5183188" y="987425"/>
            <a:ext cx="6172200" cy="4873625"/>
          </a:xfrm>
          <a:prstGeom prst="rect">
            <a:avLst/>
          </a:prstGeom>
          <a:noFill/>
          <a:ln>
            <a:noFill/>
          </a:ln>
        </p:spPr>
      </p:sp>
      <p:sp>
        <p:nvSpPr>
          <p:cNvPr id="69" name="Google Shape;69;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32"/>
          <p:cNvPicPr preferRelativeResize="0"/>
          <p:nvPr/>
        </p:nvPicPr>
        <p:blipFill rotWithShape="1">
          <a:blip r:embed="rId1">
            <a:alphaModFix/>
          </a:blip>
          <a:srcRect b="0" l="0" r="0" t="0"/>
          <a:stretch/>
        </p:blipFill>
        <p:spPr>
          <a:xfrm>
            <a:off x="0" y="6180666"/>
            <a:ext cx="12192000" cy="67733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lacement.cs.washington.edu/" TargetMode="External"/><Relationship Id="rId4" Type="http://schemas.openxmlformats.org/officeDocument/2006/relationships/hyperlink" Target="https://www.cs.washington.edu/academics/ugrad/nonmajor-options/intro-courses" TargetMode="External"/><Relationship Id="rId5" Type="http://schemas.openxmlformats.org/officeDocument/2006/relationships/hyperlink" Target="https://courses.cs.washington.edu/courses/cse143x/CSE143X.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cs.uw.edu/123/syllabus/#revision-resubmission-and-reattemp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cs.uw.edu/123/syllabus/#grad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cs.uw.edu/123/#academic-honesty-and-collabora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20" Type="http://schemas.openxmlformats.org/officeDocument/2006/relationships/image" Target="../media/image13.png"/><Relationship Id="rId22" Type="http://schemas.openxmlformats.org/officeDocument/2006/relationships/image" Target="../media/image36.jpg"/><Relationship Id="rId21" Type="http://schemas.openxmlformats.org/officeDocument/2006/relationships/image" Target="../media/image9.jpg"/><Relationship Id="rId24" Type="http://schemas.openxmlformats.org/officeDocument/2006/relationships/image" Target="../media/image26.png"/><Relationship Id="rId23"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4.jpg"/><Relationship Id="rId9" Type="http://schemas.openxmlformats.org/officeDocument/2006/relationships/image" Target="../media/image8.jpg"/><Relationship Id="rId25" Type="http://schemas.openxmlformats.org/officeDocument/2006/relationships/image" Target="../media/image21.jpg"/><Relationship Id="rId5" Type="http://schemas.openxmlformats.org/officeDocument/2006/relationships/image" Target="../media/image11.png"/><Relationship Id="rId6" Type="http://schemas.openxmlformats.org/officeDocument/2006/relationships/image" Target="../media/image35.jpg"/><Relationship Id="rId7" Type="http://schemas.openxmlformats.org/officeDocument/2006/relationships/image" Target="../media/image10.jpg"/><Relationship Id="rId8" Type="http://schemas.openxmlformats.org/officeDocument/2006/relationships/image" Target="../media/image7.jpg"/><Relationship Id="rId11" Type="http://schemas.openxmlformats.org/officeDocument/2006/relationships/image" Target="../media/image17.jpg"/><Relationship Id="rId10" Type="http://schemas.openxmlformats.org/officeDocument/2006/relationships/image" Target="../media/image1.jpg"/><Relationship Id="rId13" Type="http://schemas.openxmlformats.org/officeDocument/2006/relationships/image" Target="../media/image6.jpg"/><Relationship Id="rId12" Type="http://schemas.openxmlformats.org/officeDocument/2006/relationships/image" Target="../media/image5.jpg"/><Relationship Id="rId15" Type="http://schemas.openxmlformats.org/officeDocument/2006/relationships/image" Target="../media/image3.jpg"/><Relationship Id="rId14" Type="http://schemas.openxmlformats.org/officeDocument/2006/relationships/image" Target="../media/image25.jpg"/><Relationship Id="rId17" Type="http://schemas.openxmlformats.org/officeDocument/2006/relationships/image" Target="../media/image14.jpg"/><Relationship Id="rId16" Type="http://schemas.openxmlformats.org/officeDocument/2006/relationships/image" Target="../media/image22.jpg"/><Relationship Id="rId19" Type="http://schemas.openxmlformats.org/officeDocument/2006/relationships/image" Target="../media/image15.jpg"/><Relationship Id="rId18" Type="http://schemas.openxmlformats.org/officeDocument/2006/relationships/image" Target="../media/image3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Welcome to CSE 123!</a:t>
            </a:r>
            <a:endParaRPr/>
          </a:p>
        </p:txBody>
      </p:sp>
      <p:sp>
        <p:nvSpPr>
          <p:cNvPr id="90" name="Google Shape;90;p1"/>
          <p:cNvSpPr txBox="1"/>
          <p:nvPr>
            <p:ph idx="1" type="subTitle"/>
          </p:nvPr>
        </p:nvSpPr>
        <p:spPr>
          <a:xfrm>
            <a:off x="1524000" y="3602038"/>
            <a:ext cx="9144000" cy="100779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Brett Wortzman/David Kohlbrenner</a:t>
            </a:r>
            <a:endParaRPr/>
          </a:p>
          <a:p>
            <a:pPr indent="0" lvl="0" marL="0" rtl="0" algn="ctr">
              <a:lnSpc>
                <a:spcPct val="90000"/>
              </a:lnSpc>
              <a:spcBef>
                <a:spcPts val="0"/>
              </a:spcBef>
              <a:spcAft>
                <a:spcPts val="0"/>
              </a:spcAft>
              <a:buClr>
                <a:schemeClr val="dk1"/>
              </a:buClr>
              <a:buSzPts val="2400"/>
              <a:buNone/>
            </a:pPr>
            <a:r>
              <a:rPr lang="en-US"/>
              <a:t>Autumn 2023</a:t>
            </a:r>
            <a:endParaRPr/>
          </a:p>
        </p:txBody>
      </p:sp>
      <p:sp>
        <p:nvSpPr>
          <p:cNvPr id="91" name="Google Shape;91;p1"/>
          <p:cNvSpPr txBox="1"/>
          <p:nvPr/>
        </p:nvSpPr>
        <p:spPr>
          <a:xfrm>
            <a:off x="1524000" y="4701912"/>
            <a:ext cx="9144000" cy="1007799"/>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1" sz="2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Other Similar Courses</a:t>
            </a:r>
            <a:endParaRPr/>
          </a:p>
        </p:txBody>
      </p:sp>
      <p:graphicFrame>
        <p:nvGraphicFramePr>
          <p:cNvPr id="190" name="Google Shape;190;p10"/>
          <p:cNvGraphicFramePr/>
          <p:nvPr/>
        </p:nvGraphicFramePr>
        <p:xfrm>
          <a:off x="838200" y="1825625"/>
          <a:ext cx="3000000" cy="3000000"/>
        </p:xfrm>
        <a:graphic>
          <a:graphicData uri="http://schemas.openxmlformats.org/drawingml/2006/table">
            <a:tbl>
              <a:tblPr bandRow="1" firstRow="1">
                <a:noFill/>
                <a:tableStyleId>{5C21A036-38A1-4359-862E-80BE1E4DD9F5}</a:tableStyleId>
              </a:tblPr>
              <a:tblGrid>
                <a:gridCol w="1646450"/>
                <a:gridCol w="8869150"/>
              </a:tblGrid>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Course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Good choice if…</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123</a:t>
                      </a:r>
                      <a:endParaRPr sz="16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done a fair bit of programming, at least some of which is in Java AND</a:t>
                      </a:r>
                      <a:endParaRPr sz="1400" u="none" cap="none" strike="noStrike"/>
                    </a:p>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are, or want to be, in a major such as CS, CE, ECE, Info, etc. that requires Java programming OR</a:t>
                      </a:r>
                      <a:endParaRPr sz="1400" u="none" cap="none" strike="noStrike"/>
                    </a:p>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You’re interested in creating software (whether as a hobby, side-gig, career, etc.)</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122</a:t>
                      </a:r>
                      <a:endParaRPr sz="14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You’ve done some programming (roughly one course worth) in </a:t>
                      </a:r>
                      <a:r>
                        <a:rPr i="1" lang="en-US" sz="1600" u="none" cap="none" strike="noStrike"/>
                        <a:t>any</a:t>
                      </a:r>
                      <a:r>
                        <a:rPr i="0" lang="en-US" sz="1600" u="none" cap="none" strike="noStrike"/>
                        <a:t> programming language AND</a:t>
                      </a:r>
                      <a:endParaRPr sz="1400" u="none" cap="none" strike="noStrike"/>
                    </a:p>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are, or want to be, in a major such as CS, CE, ECE, Info, etc. that requires Java programming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143</a:t>
                      </a:r>
                      <a:endParaRPr sz="14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took CSE 142 at UW, at a community college, or through UW in the High School</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143X</a:t>
                      </a:r>
                      <a:endParaRPr sz="14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You’ve done a lot of programming, but not in Java</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163*</a:t>
                      </a:r>
                      <a:endParaRPr sz="14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You’re interested in data science and analysis OR</a:t>
                      </a:r>
                      <a:endParaRPr sz="1400" u="none" cap="none" strike="noStrike"/>
                    </a:p>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want to learn Python* OR</a:t>
                      </a:r>
                      <a:endParaRPr sz="1400" u="none" cap="none" strike="noStrike"/>
                    </a:p>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 are, or want to be, in a major such as Physics, Bio, Stat, etc. where analyzing data through programming is useful</a:t>
                      </a:r>
                      <a:endParaRPr sz="16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CSE 154</a:t>
                      </a:r>
                      <a:endParaRPr sz="16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1600"/>
                        <a:buFont typeface="Arial"/>
                        <a:buChar char="•"/>
                      </a:pPr>
                      <a:r>
                        <a:rPr lang="en-US" sz="1600" u="none" cap="none" strike="noStrike"/>
                        <a:t>You’re interested in web development (HTML, CSS, JS)</a:t>
                      </a:r>
                      <a:endParaRPr sz="1600" u="none" cap="none" strike="noStrike"/>
                    </a:p>
                  </a:txBody>
                  <a:tcPr marT="45725" marB="45725" marR="91450" marL="91450"/>
                </a:tc>
              </a:tr>
            </a:tbl>
          </a:graphicData>
        </a:graphic>
      </p:graphicFrame>
      <p:sp>
        <p:nvSpPr>
          <p:cNvPr id="191" name="Google Shape;19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192" name="Google Shape;19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3" name="Google Shape;193;p10"/>
          <p:cNvSpPr txBox="1"/>
          <p:nvPr/>
        </p:nvSpPr>
        <p:spPr>
          <a:xfrm>
            <a:off x="838200" y="5712440"/>
            <a:ext cx="8921163"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*Next offered in 24wi</a:t>
            </a:r>
            <a:br>
              <a:rPr b="0" i="1" lang="en-US" sz="1200" u="none" cap="none" strike="noStrike">
                <a:solidFill>
                  <a:srgbClr val="000000"/>
                </a:solidFill>
                <a:latin typeface="Arial"/>
                <a:ea typeface="Arial"/>
                <a:cs typeface="Arial"/>
                <a:sym typeface="Arial"/>
              </a:rPr>
            </a:br>
            <a:r>
              <a:rPr b="0" i="1" lang="en-US" sz="1200" u="none" cap="none" strike="noStrike">
                <a:solidFill>
                  <a:srgbClr val="000000"/>
                </a:solidFill>
                <a:latin typeface="Arial"/>
                <a:ea typeface="Arial"/>
                <a:cs typeface="Arial"/>
                <a:sym typeface="Arial"/>
              </a:rPr>
              <a:t>See </a:t>
            </a:r>
            <a:r>
              <a:rPr b="0" i="1"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Guided Self-Placement</a:t>
            </a:r>
            <a:r>
              <a:rPr b="0" i="1" lang="en-US" sz="1200" u="none" cap="none" strike="noStrike">
                <a:solidFill>
                  <a:srgbClr val="000000"/>
                </a:solidFill>
                <a:latin typeface="Arial"/>
                <a:ea typeface="Arial"/>
                <a:cs typeface="Arial"/>
                <a:sym typeface="Arial"/>
              </a:rPr>
              <a:t>, </a:t>
            </a:r>
            <a:r>
              <a:rPr b="0" i="1"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Introductory Courses</a:t>
            </a:r>
            <a:r>
              <a:rPr b="0" i="1" lang="en-US" sz="1200" u="none" cap="none" strike="noStrike">
                <a:solidFill>
                  <a:srgbClr val="000000"/>
                </a:solidFill>
                <a:latin typeface="Arial"/>
                <a:ea typeface="Arial"/>
                <a:cs typeface="Arial"/>
                <a:sym typeface="Arial"/>
              </a:rPr>
              <a:t>, and </a:t>
            </a:r>
            <a:r>
              <a:rPr b="0" i="1"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CSE 143/143X</a:t>
            </a:r>
            <a:r>
              <a:rPr b="0" i="1" lang="en-US" sz="1200" u="none" cap="none" strike="noStrike">
                <a:solidFill>
                  <a:srgbClr val="000000"/>
                </a:solidFill>
                <a:latin typeface="Arial"/>
                <a:ea typeface="Arial"/>
                <a:cs typeface="Arial"/>
                <a:sym typeface="Arial"/>
              </a:rPr>
              <a:t> for more info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Help Us Improve!</a:t>
            </a:r>
            <a:endParaRPr/>
          </a:p>
        </p:txBody>
      </p:sp>
      <p:sp>
        <p:nvSpPr>
          <p:cNvPr id="199" name="Google Shape;199;p18"/>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CSE 123 is </a:t>
            </a:r>
            <a:r>
              <a:rPr b="1" i="1" lang="en-US"/>
              <a:t>very new!</a:t>
            </a:r>
            <a:endParaRPr/>
          </a:p>
          <a:p>
            <a:pPr indent="-228600" lvl="0" marL="228600" rtl="0" algn="l">
              <a:lnSpc>
                <a:spcPct val="90000"/>
              </a:lnSpc>
              <a:spcBef>
                <a:spcPts val="600"/>
              </a:spcBef>
              <a:spcAft>
                <a:spcPts val="0"/>
              </a:spcAft>
              <a:buClr>
                <a:schemeClr val="dk1"/>
              </a:buClr>
              <a:buSzPts val="2800"/>
              <a:buChar char="•"/>
            </a:pPr>
            <a:r>
              <a:rPr lang="en-US"/>
              <a:t>We worked hard to build a course we think will be effective and supportive and help you succeed</a:t>
            </a:r>
            <a:endParaRPr/>
          </a:p>
          <a:p>
            <a:pPr indent="-228600" lvl="0" marL="228600" rtl="0" algn="l">
              <a:lnSpc>
                <a:spcPct val="90000"/>
              </a:lnSpc>
              <a:spcBef>
                <a:spcPts val="600"/>
              </a:spcBef>
              <a:spcAft>
                <a:spcPts val="0"/>
              </a:spcAft>
              <a:buClr>
                <a:schemeClr val="dk1"/>
              </a:buClr>
              <a:buSzPts val="2800"/>
              <a:buChar char="•"/>
            </a:pPr>
            <a:r>
              <a:rPr lang="en-US"/>
              <a:t>We probably didn’t get it all right</a:t>
            </a:r>
            <a:endParaRPr/>
          </a:p>
          <a:p>
            <a:pPr indent="-50800" lvl="0" marL="228600" rtl="0" algn="l">
              <a:lnSpc>
                <a:spcPct val="90000"/>
              </a:lnSpc>
              <a:spcBef>
                <a:spcPts val="600"/>
              </a:spcBef>
              <a:spcAft>
                <a:spcPts val="0"/>
              </a:spcAft>
              <a:buClr>
                <a:schemeClr val="dk1"/>
              </a:buClr>
              <a:buSzPts val="2800"/>
              <a:buNone/>
            </a:pPr>
            <a:r>
              <a:t/>
            </a:r>
            <a:endParaRPr/>
          </a:p>
          <a:p>
            <a:pPr indent="-228600" lvl="0" marL="228600" rtl="0" algn="l">
              <a:lnSpc>
                <a:spcPct val="90000"/>
              </a:lnSpc>
              <a:spcBef>
                <a:spcPts val="600"/>
              </a:spcBef>
              <a:spcAft>
                <a:spcPts val="0"/>
              </a:spcAft>
              <a:buClr>
                <a:schemeClr val="dk1"/>
              </a:buClr>
              <a:buSzPts val="2800"/>
              <a:buChar char="•"/>
            </a:pPr>
            <a:r>
              <a:rPr lang="en-US"/>
              <a:t>We appreciate your patience and understanding if we need to make adjustments during the quarter</a:t>
            </a:r>
            <a:endParaRPr/>
          </a:p>
          <a:p>
            <a:pPr indent="-228600" lvl="0" marL="228600" rtl="0" algn="l">
              <a:lnSpc>
                <a:spcPct val="90000"/>
              </a:lnSpc>
              <a:spcBef>
                <a:spcPts val="600"/>
              </a:spcBef>
              <a:spcAft>
                <a:spcPts val="0"/>
              </a:spcAft>
              <a:buClr>
                <a:schemeClr val="dk1"/>
              </a:buClr>
              <a:buSzPts val="2800"/>
              <a:buChar char="•"/>
            </a:pPr>
            <a:r>
              <a:rPr lang="en-US"/>
              <a:t>Please give us lots of feedback!</a:t>
            </a:r>
            <a:endParaRPr/>
          </a:p>
          <a:p>
            <a:pPr indent="-228600" lvl="1" marL="685800" rtl="0" algn="l">
              <a:lnSpc>
                <a:spcPct val="90000"/>
              </a:lnSpc>
              <a:spcBef>
                <a:spcPts val="600"/>
              </a:spcBef>
              <a:spcAft>
                <a:spcPts val="600"/>
              </a:spcAft>
              <a:buSzPts val="2800"/>
              <a:buChar char="•"/>
            </a:pPr>
            <a:r>
              <a:rPr lang="en-US"/>
              <a:t>Post on Ed and/or use the Anonymous Feedback Tool</a:t>
            </a:r>
            <a:endParaRPr/>
          </a:p>
        </p:txBody>
      </p:sp>
      <p:sp>
        <p:nvSpPr>
          <p:cNvPr id="200" name="Google Shape;20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01" name="Google Shape;20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Components</a:t>
            </a:r>
            <a:endParaRPr/>
          </a:p>
        </p:txBody>
      </p:sp>
      <p:sp>
        <p:nvSpPr>
          <p:cNvPr id="207" name="Google Shape;207;p11"/>
          <p:cNvSpPr txBox="1"/>
          <p:nvPr>
            <p:ph idx="1" type="body"/>
          </p:nvPr>
        </p:nvSpPr>
        <p:spPr>
          <a:xfrm>
            <a:off x="839788" y="1681163"/>
            <a:ext cx="5157787" cy="5184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Lessons (aka Lectures)</a:t>
            </a:r>
            <a:endParaRPr/>
          </a:p>
        </p:txBody>
      </p:sp>
      <p:sp>
        <p:nvSpPr>
          <p:cNvPr id="208" name="Google Shape;208;p11"/>
          <p:cNvSpPr txBox="1"/>
          <p:nvPr>
            <p:ph idx="2" type="body"/>
          </p:nvPr>
        </p:nvSpPr>
        <p:spPr>
          <a:xfrm>
            <a:off x="839788" y="2195145"/>
            <a:ext cx="5157787" cy="322819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MW, 12:30 or 2:30</a:t>
            </a:r>
            <a:endParaRPr/>
          </a:p>
          <a:p>
            <a:pPr indent="-228600" lvl="0" marL="228600" rtl="0" algn="l">
              <a:lnSpc>
                <a:spcPct val="90000"/>
              </a:lnSpc>
              <a:spcBef>
                <a:spcPts val="1000"/>
              </a:spcBef>
              <a:spcAft>
                <a:spcPts val="0"/>
              </a:spcAft>
              <a:buClr>
                <a:schemeClr val="dk1"/>
              </a:buClr>
              <a:buSzPct val="100000"/>
              <a:buChar char="•"/>
            </a:pPr>
            <a:r>
              <a:rPr lang="en-US"/>
              <a:t>Held live on campus; recordings released after</a:t>
            </a:r>
            <a:endParaRPr/>
          </a:p>
          <a:p>
            <a:pPr indent="-228600" lvl="0" marL="228600" rtl="0" algn="l">
              <a:lnSpc>
                <a:spcPct val="90000"/>
              </a:lnSpc>
              <a:spcBef>
                <a:spcPts val="1000"/>
              </a:spcBef>
              <a:spcAft>
                <a:spcPts val="0"/>
              </a:spcAft>
              <a:buClr>
                <a:schemeClr val="dk1"/>
              </a:buClr>
              <a:buSzPct val="100000"/>
              <a:buChar char="•"/>
            </a:pPr>
            <a:r>
              <a:rPr lang="en-US"/>
              <a:t>First introductions to course concepts</a:t>
            </a:r>
            <a:endParaRPr/>
          </a:p>
          <a:p>
            <a:pPr indent="-228600" lvl="0" marL="228600" rtl="0" algn="l">
              <a:lnSpc>
                <a:spcPct val="90000"/>
              </a:lnSpc>
              <a:spcBef>
                <a:spcPts val="1000"/>
              </a:spcBef>
              <a:spcAft>
                <a:spcPts val="0"/>
              </a:spcAft>
              <a:buClr>
                <a:schemeClr val="dk1"/>
              </a:buClr>
              <a:buSzPct val="100000"/>
              <a:buChar char="•"/>
            </a:pPr>
            <a:r>
              <a:rPr lang="en-US"/>
              <a:t>Mix of presentation of content and practice activities/problems</a:t>
            </a:r>
            <a:endParaRPr/>
          </a:p>
          <a:p>
            <a:pPr indent="-228600" lvl="0" marL="228600" rtl="0" algn="l">
              <a:lnSpc>
                <a:spcPct val="90000"/>
              </a:lnSpc>
              <a:spcBef>
                <a:spcPts val="1000"/>
              </a:spcBef>
              <a:spcAft>
                <a:spcPts val="0"/>
              </a:spcAft>
              <a:buClr>
                <a:schemeClr val="dk1"/>
              </a:buClr>
              <a:buSzPct val="100000"/>
              <a:buChar char="•"/>
            </a:pPr>
            <a:r>
              <a:rPr lang="en-US"/>
              <a:t>Required (but not graded) pre-work for most sessions</a:t>
            </a:r>
            <a:endParaRPr/>
          </a:p>
        </p:txBody>
      </p:sp>
      <p:sp>
        <p:nvSpPr>
          <p:cNvPr id="209" name="Google Shape;209;p11"/>
          <p:cNvSpPr txBox="1"/>
          <p:nvPr>
            <p:ph idx="3" type="body"/>
          </p:nvPr>
        </p:nvSpPr>
        <p:spPr>
          <a:xfrm>
            <a:off x="6172200" y="1681163"/>
            <a:ext cx="5183188" cy="51398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Sections</a:t>
            </a:r>
            <a:endParaRPr/>
          </a:p>
        </p:txBody>
      </p:sp>
      <p:sp>
        <p:nvSpPr>
          <p:cNvPr id="210" name="Google Shape;210;p11"/>
          <p:cNvSpPr txBox="1"/>
          <p:nvPr>
            <p:ph idx="4" type="body"/>
          </p:nvPr>
        </p:nvSpPr>
        <p:spPr>
          <a:xfrm>
            <a:off x="6170612" y="2195145"/>
            <a:ext cx="5183188" cy="322369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TuTh, various times</a:t>
            </a:r>
            <a:endParaRPr/>
          </a:p>
          <a:p>
            <a:pPr indent="-228600" lvl="0" marL="228600" rtl="0" algn="l">
              <a:lnSpc>
                <a:spcPct val="90000"/>
              </a:lnSpc>
              <a:spcBef>
                <a:spcPts val="1000"/>
              </a:spcBef>
              <a:spcAft>
                <a:spcPts val="0"/>
              </a:spcAft>
              <a:buClr>
                <a:schemeClr val="dk1"/>
              </a:buClr>
              <a:buSzPct val="100000"/>
              <a:buChar char="•"/>
            </a:pPr>
            <a:r>
              <a:rPr lang="en-US"/>
              <a:t>Led by TAs </a:t>
            </a:r>
            <a:endParaRPr/>
          </a:p>
          <a:p>
            <a:pPr indent="-228600" lvl="0" marL="228600" rtl="0" algn="l">
              <a:lnSpc>
                <a:spcPct val="90000"/>
              </a:lnSpc>
              <a:spcBef>
                <a:spcPts val="1000"/>
              </a:spcBef>
              <a:spcAft>
                <a:spcPts val="0"/>
              </a:spcAft>
              <a:buClr>
                <a:schemeClr val="dk1"/>
              </a:buClr>
              <a:buSzPct val="100000"/>
              <a:buChar char="•"/>
            </a:pPr>
            <a:r>
              <a:rPr lang="en-US"/>
              <a:t>Held live in person; </a:t>
            </a:r>
            <a:r>
              <a:rPr b="1" i="1" lang="en-US"/>
              <a:t>not </a:t>
            </a:r>
            <a:r>
              <a:rPr lang="en-US"/>
              <a:t>recorded</a:t>
            </a:r>
            <a:endParaRPr/>
          </a:p>
          <a:p>
            <a:pPr indent="-228600" lvl="1" marL="685800" rtl="0" algn="l">
              <a:lnSpc>
                <a:spcPct val="90000"/>
              </a:lnSpc>
              <a:spcBef>
                <a:spcPts val="500"/>
              </a:spcBef>
              <a:spcAft>
                <a:spcPts val="0"/>
              </a:spcAft>
              <a:buClr>
                <a:schemeClr val="dk1"/>
              </a:buClr>
              <a:buSzPct val="100000"/>
              <a:buChar char="•"/>
            </a:pPr>
            <a:r>
              <a:rPr lang="en-US"/>
              <a:t>Materials will be released online afterwards</a:t>
            </a:r>
            <a:endParaRPr/>
          </a:p>
          <a:p>
            <a:pPr indent="-228600" lvl="0" marL="228600" rtl="0" algn="l">
              <a:lnSpc>
                <a:spcPct val="90000"/>
              </a:lnSpc>
              <a:spcBef>
                <a:spcPts val="1000"/>
              </a:spcBef>
              <a:spcAft>
                <a:spcPts val="0"/>
              </a:spcAft>
              <a:buClr>
                <a:schemeClr val="dk1"/>
              </a:buClr>
              <a:buSzPct val="100000"/>
              <a:buChar char="•"/>
            </a:pPr>
            <a:r>
              <a:rPr lang="en-US"/>
              <a:t>Additional review, discussion, and practice</a:t>
            </a:r>
            <a:endParaRPr/>
          </a:p>
          <a:p>
            <a:pPr indent="-228600" lvl="0" marL="228600" rtl="0" algn="l">
              <a:lnSpc>
                <a:spcPct val="90000"/>
              </a:lnSpc>
              <a:spcBef>
                <a:spcPts val="1000"/>
              </a:spcBef>
              <a:spcAft>
                <a:spcPts val="0"/>
              </a:spcAft>
              <a:buClr>
                <a:schemeClr val="dk1"/>
              </a:buClr>
              <a:buSzPct val="100000"/>
              <a:buChar char="•"/>
            </a:pPr>
            <a:r>
              <a:rPr lang="en-US"/>
              <a:t>Mostly practice problems</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211" name="Google Shape;21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212" name="Google Shape;21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3" name="Google Shape;213;p11"/>
          <p:cNvSpPr txBox="1"/>
          <p:nvPr/>
        </p:nvSpPr>
        <p:spPr>
          <a:xfrm>
            <a:off x="839788" y="5418840"/>
            <a:ext cx="10733164"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Attendance is not taken, but you are responsible for all material (including announcements).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219" name="Google Shape;219;p12"/>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accent5"/>
              </a:buClr>
              <a:buSzPts val="2800"/>
              <a:buChar char="•"/>
            </a:pPr>
            <a:r>
              <a:rPr lang="en-US">
                <a:solidFill>
                  <a:schemeClr val="accent5"/>
                </a:solidFill>
              </a:rPr>
              <a:t>Our learning model</a:t>
            </a:r>
            <a:endParaRPr/>
          </a:p>
        </p:txBody>
      </p:sp>
      <p:sp>
        <p:nvSpPr>
          <p:cNvPr id="220" name="Google Shape;220;p12"/>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221" name="Google Shape;221;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22" name="Google Shape;22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223" name="Google Shape;223;p12"/>
          <p:cNvSpPr/>
          <p:nvPr/>
        </p:nvSpPr>
        <p:spPr>
          <a:xfrm flipH="1">
            <a:off x="4095656" y="4181465"/>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29" name="Google Shape;22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pic>
        <p:nvPicPr>
          <p:cNvPr descr="https://lh3.googleusercontent.com/hc_rn47Rrv_0lYi1TgIpEV0y6gMYkyYCu-bWRckykKcw-J6095JOR8X8-sgIyLfyJPofnQ4XpqGntu1A0ga4oKIbiRT8rsGoIJIYMaAk7jsaM3TRPXTP6SmgCiplpDZWWhf74HxWKCY" id="230" name="Google Shape;230;p13"/>
          <p:cNvPicPr preferRelativeResize="0"/>
          <p:nvPr/>
        </p:nvPicPr>
        <p:blipFill rotWithShape="1">
          <a:blip r:embed="rId3">
            <a:alphaModFix/>
          </a:blip>
          <a:srcRect b="0" l="0" r="0" t="0"/>
          <a:stretch/>
        </p:blipFill>
        <p:spPr>
          <a:xfrm>
            <a:off x="2041520" y="411480"/>
            <a:ext cx="8108959" cy="54076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Digression: My Pandemic Hobby</a:t>
            </a:r>
            <a:endParaRPr/>
          </a:p>
        </p:txBody>
      </p:sp>
      <p:sp>
        <p:nvSpPr>
          <p:cNvPr id="236" name="Google Shape;236;p14"/>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i="1" lang="en-US"/>
              <a:t>Amigurumi: </a:t>
            </a:r>
            <a:r>
              <a:rPr lang="en-US"/>
              <a:t>Japanese art of creating crocheted or knitted stuffed toys</a:t>
            </a:r>
            <a:endParaRPr i="1"/>
          </a:p>
        </p:txBody>
      </p:sp>
      <p:sp>
        <p:nvSpPr>
          <p:cNvPr id="237" name="Google Shape;23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238" name="Google Shape;23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Woobles penguin" id="239" name="Google Shape;239;p14"/>
          <p:cNvPicPr preferRelativeResize="0"/>
          <p:nvPr/>
        </p:nvPicPr>
        <p:blipFill rotWithShape="1">
          <a:blip r:embed="rId3">
            <a:alphaModFix/>
          </a:blip>
          <a:srcRect b="0" l="14000" r="4997" t="23600"/>
          <a:stretch/>
        </p:blipFill>
        <p:spPr>
          <a:xfrm>
            <a:off x="838200" y="2534195"/>
            <a:ext cx="3372312" cy="31808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Digression: My Pandemic Hobby</a:t>
            </a:r>
            <a:endParaRPr/>
          </a:p>
        </p:txBody>
      </p:sp>
      <p:sp>
        <p:nvSpPr>
          <p:cNvPr id="245" name="Google Shape;245;p15"/>
          <p:cNvSpPr txBox="1"/>
          <p:nvPr>
            <p:ph idx="1" type="body"/>
          </p:nvPr>
        </p:nvSpPr>
        <p:spPr>
          <a:xfrm>
            <a:off x="838200" y="1825625"/>
            <a:ext cx="10273937" cy="42185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i="1" lang="en-US"/>
              <a:t>Amigurumi: </a:t>
            </a:r>
            <a:r>
              <a:rPr lang="en-US"/>
              <a:t>Japanese art of creating crocheted or knitted stuffed toys</a:t>
            </a:r>
            <a:endParaRPr i="1"/>
          </a:p>
        </p:txBody>
      </p:sp>
      <p:sp>
        <p:nvSpPr>
          <p:cNvPr id="246" name="Google Shape;24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247" name="Google Shape;24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48" name="Google Shape;248;p15"/>
          <p:cNvPicPr preferRelativeResize="0"/>
          <p:nvPr/>
        </p:nvPicPr>
        <p:blipFill rotWithShape="1">
          <a:blip r:embed="rId3">
            <a:alphaModFix/>
          </a:blip>
          <a:srcRect b="13343" l="45418" r="15276" t="9557"/>
          <a:stretch/>
        </p:blipFill>
        <p:spPr>
          <a:xfrm>
            <a:off x="7672334" y="2534196"/>
            <a:ext cx="3439803" cy="3187338"/>
          </a:xfrm>
          <a:prstGeom prst="rect">
            <a:avLst/>
          </a:prstGeom>
          <a:noFill/>
          <a:ln>
            <a:noFill/>
          </a:ln>
        </p:spPr>
      </p:pic>
      <p:pic>
        <p:nvPicPr>
          <p:cNvPr descr="Woobles penguin" id="249" name="Google Shape;249;p15"/>
          <p:cNvPicPr preferRelativeResize="0"/>
          <p:nvPr/>
        </p:nvPicPr>
        <p:blipFill rotWithShape="1">
          <a:blip r:embed="rId4">
            <a:alphaModFix/>
          </a:blip>
          <a:srcRect b="0" l="14000" r="4997" t="23600"/>
          <a:stretch/>
        </p:blipFill>
        <p:spPr>
          <a:xfrm>
            <a:off x="838200" y="2534196"/>
            <a:ext cx="3372312" cy="31808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Digression: My Pandemic Hobby</a:t>
            </a:r>
            <a:endParaRPr/>
          </a:p>
        </p:txBody>
      </p:sp>
      <p:sp>
        <p:nvSpPr>
          <p:cNvPr id="255" name="Google Shape;255;p16"/>
          <p:cNvSpPr txBox="1"/>
          <p:nvPr>
            <p:ph idx="1" type="body"/>
          </p:nvPr>
        </p:nvSpPr>
        <p:spPr>
          <a:xfrm>
            <a:off x="838200" y="1825625"/>
            <a:ext cx="10273937" cy="42185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i="1" lang="en-US"/>
              <a:t>Amigurumi: </a:t>
            </a:r>
            <a:r>
              <a:rPr lang="en-US"/>
              <a:t>Japanese art of creating crocheted or knitted stuffed toys</a:t>
            </a:r>
            <a:endParaRPr i="1"/>
          </a:p>
        </p:txBody>
      </p:sp>
      <p:sp>
        <p:nvSpPr>
          <p:cNvPr id="256" name="Google Shape;25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257" name="Google Shape;25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58" name="Google Shape;258;p16"/>
          <p:cNvPicPr preferRelativeResize="0"/>
          <p:nvPr/>
        </p:nvPicPr>
        <p:blipFill rotWithShape="1">
          <a:blip r:embed="rId3">
            <a:alphaModFix/>
          </a:blip>
          <a:srcRect b="13343" l="14269" r="15276" t="9557"/>
          <a:stretch/>
        </p:blipFill>
        <p:spPr>
          <a:xfrm>
            <a:off x="4946470" y="2534196"/>
            <a:ext cx="6165668" cy="3187338"/>
          </a:xfrm>
          <a:prstGeom prst="rect">
            <a:avLst/>
          </a:prstGeom>
          <a:noFill/>
          <a:ln>
            <a:noFill/>
          </a:ln>
        </p:spPr>
      </p:pic>
      <p:pic>
        <p:nvPicPr>
          <p:cNvPr descr="Woobles penguin" id="259" name="Google Shape;259;p16"/>
          <p:cNvPicPr preferRelativeResize="0"/>
          <p:nvPr/>
        </p:nvPicPr>
        <p:blipFill rotWithShape="1">
          <a:blip r:embed="rId4">
            <a:alphaModFix/>
          </a:blip>
          <a:srcRect b="0" l="14000" r="4997" t="23600"/>
          <a:stretch/>
        </p:blipFill>
        <p:spPr>
          <a:xfrm>
            <a:off x="838200" y="2534196"/>
            <a:ext cx="3372312" cy="31808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Culture and Support</a:t>
            </a:r>
            <a:endParaRPr/>
          </a:p>
        </p:txBody>
      </p:sp>
      <p:sp>
        <p:nvSpPr>
          <p:cNvPr id="265" name="Google Shape;265;p46"/>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Currently 478 students enrolled!</a:t>
            </a:r>
            <a:endParaRPr/>
          </a:p>
          <a:p>
            <a:pPr indent="-228600" lvl="1" marL="685800" rtl="0" algn="l">
              <a:lnSpc>
                <a:spcPct val="90000"/>
              </a:lnSpc>
              <a:spcBef>
                <a:spcPts val="600"/>
              </a:spcBef>
              <a:spcAft>
                <a:spcPts val="0"/>
              </a:spcAft>
              <a:buSzPts val="2800"/>
              <a:buChar char="•"/>
            </a:pPr>
            <a:r>
              <a:rPr lang="en-US"/>
              <a:t>Wide range of backgrounds, interests, and goals</a:t>
            </a:r>
            <a:endParaRPr/>
          </a:p>
          <a:p>
            <a:pPr indent="-228600" lvl="0" marL="228600" rtl="0" algn="l">
              <a:lnSpc>
                <a:spcPct val="90000"/>
              </a:lnSpc>
              <a:spcBef>
                <a:spcPts val="600"/>
              </a:spcBef>
              <a:spcAft>
                <a:spcPts val="0"/>
              </a:spcAft>
              <a:buSzPts val="2800"/>
              <a:buChar char="•"/>
            </a:pPr>
            <a:r>
              <a:rPr lang="en-US"/>
              <a:t>Support and help each other!</a:t>
            </a:r>
            <a:endParaRPr/>
          </a:p>
          <a:p>
            <a:pPr indent="-228600" lvl="1" marL="685800" rtl="0" algn="l">
              <a:lnSpc>
                <a:spcPct val="90000"/>
              </a:lnSpc>
              <a:spcBef>
                <a:spcPts val="600"/>
              </a:spcBef>
              <a:spcAft>
                <a:spcPts val="0"/>
              </a:spcAft>
              <a:buSzPts val="2800"/>
              <a:buChar char="•"/>
            </a:pPr>
            <a:r>
              <a:rPr lang="en-US"/>
              <a:t>Form study groups</a:t>
            </a:r>
            <a:endParaRPr/>
          </a:p>
          <a:p>
            <a:pPr indent="-228600" lvl="1" marL="685800" rtl="0" algn="l">
              <a:lnSpc>
                <a:spcPct val="90000"/>
              </a:lnSpc>
              <a:spcBef>
                <a:spcPts val="600"/>
              </a:spcBef>
              <a:spcAft>
                <a:spcPts val="0"/>
              </a:spcAft>
              <a:buSzPts val="2800"/>
              <a:buChar char="•"/>
            </a:pPr>
            <a:r>
              <a:rPr lang="en-US"/>
              <a:t>If you have a question, others almost certainly do too</a:t>
            </a:r>
            <a:endParaRPr/>
          </a:p>
          <a:p>
            <a:pPr indent="-228600" lvl="0" marL="228600" rtl="0" algn="l">
              <a:lnSpc>
                <a:spcPct val="90000"/>
              </a:lnSpc>
              <a:spcBef>
                <a:spcPts val="600"/>
              </a:spcBef>
              <a:spcAft>
                <a:spcPts val="0"/>
              </a:spcAft>
              <a:buClr>
                <a:schemeClr val="dk1"/>
              </a:buClr>
              <a:buSzPts val="2800"/>
              <a:buChar char="•"/>
            </a:pPr>
            <a:r>
              <a:rPr lang="en-US"/>
              <a:t>Lots of ways to get support from us</a:t>
            </a:r>
            <a:endParaRPr/>
          </a:p>
          <a:p>
            <a:pPr indent="-228600" lvl="1" marL="685800" rtl="0" algn="l">
              <a:lnSpc>
                <a:spcPct val="90000"/>
              </a:lnSpc>
              <a:spcBef>
                <a:spcPts val="600"/>
              </a:spcBef>
              <a:spcAft>
                <a:spcPts val="0"/>
              </a:spcAft>
              <a:buSzPts val="2800"/>
              <a:buChar char="•"/>
            </a:pPr>
            <a:r>
              <a:rPr lang="en-US"/>
              <a:t>Message board, IPL, section</a:t>
            </a:r>
            <a:endParaRPr/>
          </a:p>
          <a:p>
            <a:pPr indent="-50800" lvl="1" marL="685800" rtl="0" algn="l">
              <a:lnSpc>
                <a:spcPct val="90000"/>
              </a:lnSpc>
              <a:spcBef>
                <a:spcPts val="600"/>
              </a:spcBef>
              <a:spcAft>
                <a:spcPts val="600"/>
              </a:spcAft>
              <a:buSzPts val="2800"/>
              <a:buNone/>
            </a:pPr>
            <a:r>
              <a:t/>
            </a:r>
            <a:endParaRPr/>
          </a:p>
        </p:txBody>
      </p:sp>
      <p:sp>
        <p:nvSpPr>
          <p:cNvPr id="266" name="Google Shape;26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67" name="Google Shape;26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Culture and Support</a:t>
            </a:r>
            <a:endParaRPr/>
          </a:p>
        </p:txBody>
      </p:sp>
      <p:sp>
        <p:nvSpPr>
          <p:cNvPr id="273" name="Google Shape;273;p47"/>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Policies designed with flexibility in mind</a:t>
            </a:r>
            <a:endParaRPr/>
          </a:p>
          <a:p>
            <a:pPr indent="-228600" lvl="1" marL="685800" rtl="0" algn="l">
              <a:lnSpc>
                <a:spcPct val="90000"/>
              </a:lnSpc>
              <a:spcBef>
                <a:spcPts val="600"/>
              </a:spcBef>
              <a:spcAft>
                <a:spcPts val="0"/>
              </a:spcAft>
              <a:buSzPts val="2800"/>
              <a:buChar char="•"/>
            </a:pPr>
            <a:r>
              <a:rPr lang="en-US"/>
              <a:t>Resubmissions, quiz problem drops, lecture recordings, etc.</a:t>
            </a:r>
            <a:endParaRPr/>
          </a:p>
          <a:p>
            <a:pPr indent="-50800" lvl="0" marL="228600" rtl="0" algn="l">
              <a:lnSpc>
                <a:spcPct val="90000"/>
              </a:lnSpc>
              <a:spcBef>
                <a:spcPts val="600"/>
              </a:spcBef>
              <a:spcAft>
                <a:spcPts val="0"/>
              </a:spcAft>
              <a:buSzPts val="2800"/>
              <a:buNone/>
            </a:pPr>
            <a:r>
              <a:t/>
            </a:r>
            <a:endParaRPr/>
          </a:p>
          <a:p>
            <a:pPr indent="-228600" lvl="0" marL="228600" rtl="0" algn="l">
              <a:lnSpc>
                <a:spcPct val="90000"/>
              </a:lnSpc>
              <a:spcBef>
                <a:spcPts val="600"/>
              </a:spcBef>
              <a:spcAft>
                <a:spcPts val="0"/>
              </a:spcAft>
              <a:buSzPts val="2800"/>
              <a:buChar char="•"/>
            </a:pPr>
            <a:r>
              <a:rPr lang="en-US"/>
              <a:t>But life and the world still happen…</a:t>
            </a:r>
            <a:endParaRPr/>
          </a:p>
          <a:p>
            <a:pPr indent="-50800" lvl="0" marL="228600" rtl="0" algn="l">
              <a:lnSpc>
                <a:spcPct val="90000"/>
              </a:lnSpc>
              <a:spcBef>
                <a:spcPts val="600"/>
              </a:spcBef>
              <a:spcAft>
                <a:spcPts val="0"/>
              </a:spcAft>
              <a:buSzPts val="2800"/>
              <a:buNone/>
            </a:pPr>
            <a:r>
              <a:t/>
            </a:r>
            <a:endParaRPr b="1"/>
          </a:p>
          <a:p>
            <a:pPr indent="-228600" lvl="0" marL="228600" rtl="0" algn="l">
              <a:lnSpc>
                <a:spcPct val="90000"/>
              </a:lnSpc>
              <a:spcBef>
                <a:spcPts val="600"/>
              </a:spcBef>
              <a:spcAft>
                <a:spcPts val="0"/>
              </a:spcAft>
              <a:buSzPts val="2800"/>
              <a:buChar char="•"/>
            </a:pPr>
            <a:r>
              <a:rPr b="1" i="1" lang="en-US"/>
              <a:t>Please reach out ASAP 	</a:t>
            </a:r>
            <a:r>
              <a:rPr i="1" lang="en-US"/>
              <a:t>if you’re struggling or have circumstances that require extra support</a:t>
            </a:r>
            <a:endParaRPr b="1" i="1"/>
          </a:p>
          <a:p>
            <a:pPr indent="-50800" lvl="0" marL="228600" rtl="0" algn="l">
              <a:lnSpc>
                <a:spcPct val="90000"/>
              </a:lnSpc>
              <a:spcBef>
                <a:spcPts val="600"/>
              </a:spcBef>
              <a:spcAft>
                <a:spcPts val="600"/>
              </a:spcAft>
              <a:buSzPts val="2800"/>
              <a:buNone/>
            </a:pPr>
            <a:r>
              <a:t/>
            </a:r>
            <a:endParaRPr/>
          </a:p>
        </p:txBody>
      </p:sp>
      <p:sp>
        <p:nvSpPr>
          <p:cNvPr id="274" name="Google Shape;27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75" name="Google Shape;27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97" name="Google Shape;97;p2"/>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98" name="Google Shape;98;p2"/>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99" name="Google Shape;9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100" name="Google Shape;10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281" name="Google Shape;281;p48"/>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282" name="Google Shape;282;p48"/>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2"/>
              </a:buClr>
              <a:buSzPts val="2800"/>
              <a:buChar char="•"/>
            </a:pPr>
            <a:r>
              <a:rPr lang="en-US">
                <a:solidFill>
                  <a:schemeClr val="accent2"/>
                </a:solidFill>
              </a:rPr>
              <a:t>Tools and resources</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Course Website</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Ed</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VS Code</a:t>
            </a:r>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283" name="Google Shape;28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284" name="Google Shape;28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285" name="Google Shape;285;p48"/>
          <p:cNvSpPr/>
          <p:nvPr/>
        </p:nvSpPr>
        <p:spPr>
          <a:xfrm flipH="1">
            <a:off x="9467756" y="2009765"/>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9"/>
          <p:cNvPicPr preferRelativeResize="0"/>
          <p:nvPr/>
        </p:nvPicPr>
        <p:blipFill rotWithShape="1">
          <a:blip r:embed="rId3">
            <a:alphaModFix/>
          </a:blip>
          <a:srcRect b="0" l="3230" r="3823" t="11819"/>
          <a:stretch/>
        </p:blipFill>
        <p:spPr>
          <a:xfrm>
            <a:off x="5250839" y="1565533"/>
            <a:ext cx="6719522" cy="4016637"/>
          </a:xfrm>
          <a:prstGeom prst="rect">
            <a:avLst/>
          </a:prstGeom>
          <a:noFill/>
          <a:ln>
            <a:noFill/>
          </a:ln>
        </p:spPr>
      </p:pic>
      <p:sp>
        <p:nvSpPr>
          <p:cNvPr id="291" name="Google Shape;291;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Website</a:t>
            </a:r>
            <a:endParaRPr/>
          </a:p>
        </p:txBody>
      </p:sp>
      <p:sp>
        <p:nvSpPr>
          <p:cNvPr id="292" name="Google Shape;29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293" name="Google Shape;29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94" name="Google Shape;294;p19"/>
          <p:cNvSpPr txBox="1"/>
          <p:nvPr/>
        </p:nvSpPr>
        <p:spPr>
          <a:xfrm>
            <a:off x="1129328" y="1613158"/>
            <a:ext cx="3473152" cy="646331"/>
          </a:xfrm>
          <a:prstGeom prst="rect">
            <a:avLst/>
          </a:prstGeom>
          <a:solidFill>
            <a:schemeClr val="accent1"/>
          </a:solidFill>
          <a:ln cap="sq"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cs.uw.edu/123</a:t>
            </a:r>
            <a:endParaRPr b="0" i="0" sz="1400" u="none" cap="none" strike="noStrike">
              <a:solidFill>
                <a:srgbClr val="000000"/>
              </a:solidFill>
              <a:latin typeface="Arial"/>
              <a:ea typeface="Arial"/>
              <a:cs typeface="Arial"/>
              <a:sym typeface="Arial"/>
            </a:endParaRPr>
          </a:p>
        </p:txBody>
      </p:sp>
      <p:sp>
        <p:nvSpPr>
          <p:cNvPr id="295" name="Google Shape;295;p19"/>
          <p:cNvSpPr txBox="1"/>
          <p:nvPr/>
        </p:nvSpPr>
        <p:spPr>
          <a:xfrm>
            <a:off x="838200" y="2423160"/>
            <a:ext cx="4320540" cy="336438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Primary source of course information (</a:t>
            </a:r>
            <a:r>
              <a:rPr b="0" i="1" lang="en-US" sz="2800" u="none" cap="none" strike="noStrike">
                <a:solidFill>
                  <a:schemeClr val="dk1"/>
                </a:solidFill>
                <a:latin typeface="Calibri"/>
                <a:ea typeface="Calibri"/>
                <a:cs typeface="Calibri"/>
                <a:sym typeface="Calibri"/>
              </a:rPr>
              <a:t>not</a:t>
            </a:r>
            <a:r>
              <a:rPr b="0" i="0" lang="en-US" sz="2800" u="none" cap="none" strike="noStrike">
                <a:solidFill>
                  <a:schemeClr val="dk1"/>
                </a:solidFill>
                <a:latin typeface="Calibri"/>
                <a:ea typeface="Calibri"/>
                <a:cs typeface="Calibri"/>
                <a:sym typeface="Calibri"/>
              </a:rPr>
              <a:t> Canvas)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Calendar will contain links to (almost) all resources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20"/>
          <p:cNvPicPr preferRelativeResize="0"/>
          <p:nvPr/>
        </p:nvPicPr>
        <p:blipFill rotWithShape="1">
          <a:blip r:embed="rId3">
            <a:alphaModFix/>
          </a:blip>
          <a:srcRect b="19586" l="31875" r="14488" t="8777"/>
          <a:stretch/>
        </p:blipFill>
        <p:spPr>
          <a:xfrm>
            <a:off x="585850" y="2401826"/>
            <a:ext cx="3980250" cy="3211733"/>
          </a:xfrm>
          <a:prstGeom prst="rect">
            <a:avLst/>
          </a:prstGeom>
          <a:noFill/>
          <a:ln>
            <a:noFill/>
          </a:ln>
        </p:spPr>
      </p:pic>
      <p:pic>
        <p:nvPicPr>
          <p:cNvPr id="301" name="Google Shape;301;p20"/>
          <p:cNvPicPr preferRelativeResize="0"/>
          <p:nvPr/>
        </p:nvPicPr>
        <p:blipFill rotWithShape="1">
          <a:blip r:embed="rId4">
            <a:alphaModFix/>
          </a:blip>
          <a:srcRect b="0" l="13560" r="3106" t="8705"/>
          <a:stretch/>
        </p:blipFill>
        <p:spPr>
          <a:xfrm>
            <a:off x="5683960" y="1740901"/>
            <a:ext cx="6453308" cy="4271490"/>
          </a:xfrm>
          <a:prstGeom prst="rect">
            <a:avLst/>
          </a:prstGeom>
          <a:noFill/>
          <a:ln>
            <a:noFill/>
          </a:ln>
        </p:spPr>
      </p:pic>
      <p:sp>
        <p:nvSpPr>
          <p:cNvPr id="302" name="Google Shape;30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Course Website</a:t>
            </a:r>
            <a:endParaRPr/>
          </a:p>
        </p:txBody>
      </p:sp>
      <p:sp>
        <p:nvSpPr>
          <p:cNvPr id="303" name="Google Shape;30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04" name="Google Shape;30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5" name="Google Shape;305;p20"/>
          <p:cNvSpPr/>
          <p:nvPr/>
        </p:nvSpPr>
        <p:spPr>
          <a:xfrm>
            <a:off x="5831205" y="2337739"/>
            <a:ext cx="324575" cy="163526"/>
          </a:xfrm>
          <a:prstGeom prst="rect">
            <a:avLst/>
          </a:prstGeom>
          <a:noFill/>
          <a:ln cap="flat" cmpd="sng" w="28575">
            <a:solidFill>
              <a:srgbClr val="2500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p20"/>
          <p:cNvSpPr txBox="1"/>
          <p:nvPr/>
        </p:nvSpPr>
        <p:spPr>
          <a:xfrm>
            <a:off x="516980" y="1880485"/>
            <a:ext cx="5638800" cy="55299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1" lang="en-US" sz="2400" u="none" cap="none" strike="noStrike">
                <a:solidFill>
                  <a:schemeClr val="dk1"/>
                </a:solidFill>
                <a:latin typeface="Calibri"/>
                <a:ea typeface="Calibri"/>
                <a:cs typeface="Calibri"/>
                <a:sym typeface="Calibri"/>
              </a:rPr>
              <a:t>Please review the syllabus ASAP.</a:t>
            </a:r>
            <a:endParaRPr b="0" i="0" sz="1400" u="none" cap="none" strike="noStrike">
              <a:solidFill>
                <a:srgbClr val="000000"/>
              </a:solidFill>
              <a:latin typeface="Arial"/>
              <a:ea typeface="Arial"/>
              <a:cs typeface="Arial"/>
              <a:sym typeface="Arial"/>
            </a:endParaRPr>
          </a:p>
        </p:txBody>
      </p:sp>
      <p:sp>
        <p:nvSpPr>
          <p:cNvPr id="307" name="Google Shape;307;p20"/>
          <p:cNvSpPr/>
          <p:nvPr/>
        </p:nvSpPr>
        <p:spPr>
          <a:xfrm>
            <a:off x="556788" y="2370910"/>
            <a:ext cx="4067093" cy="3297522"/>
          </a:xfrm>
          <a:prstGeom prst="rect">
            <a:avLst/>
          </a:prstGeom>
          <a:noFill/>
          <a:ln cap="flat" cmpd="sng" w="57150">
            <a:solidFill>
              <a:srgbClr val="2500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08" name="Google Shape;308;p20"/>
          <p:cNvCxnSpPr/>
          <p:nvPr/>
        </p:nvCxnSpPr>
        <p:spPr>
          <a:xfrm flipH="1">
            <a:off x="4652943" y="2337739"/>
            <a:ext cx="1178262" cy="33171"/>
          </a:xfrm>
          <a:prstGeom prst="straightConnector1">
            <a:avLst/>
          </a:prstGeom>
          <a:noFill/>
          <a:ln cap="flat" cmpd="sng" w="28575">
            <a:solidFill>
              <a:schemeClr val="accent1"/>
            </a:solidFill>
            <a:prstDash val="solid"/>
            <a:miter lim="800000"/>
            <a:headEnd len="sm" w="sm" type="none"/>
            <a:tailEnd len="sm" w="sm" type="none"/>
          </a:ln>
        </p:spPr>
      </p:cxnSp>
      <p:cxnSp>
        <p:nvCxnSpPr>
          <p:cNvPr id="309" name="Google Shape;309;p20"/>
          <p:cNvCxnSpPr/>
          <p:nvPr/>
        </p:nvCxnSpPr>
        <p:spPr>
          <a:xfrm flipH="1">
            <a:off x="4661998" y="2501265"/>
            <a:ext cx="1169207" cy="3167167"/>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1"/>
          <p:cNvPicPr preferRelativeResize="0"/>
          <p:nvPr/>
        </p:nvPicPr>
        <p:blipFill rotWithShape="1">
          <a:blip r:embed="rId3">
            <a:alphaModFix/>
          </a:blip>
          <a:srcRect b="0" l="3348" r="3882" t="11868"/>
          <a:stretch/>
        </p:blipFill>
        <p:spPr>
          <a:xfrm>
            <a:off x="5709310" y="2292970"/>
            <a:ext cx="6266687" cy="3751171"/>
          </a:xfrm>
          <a:prstGeom prst="rect">
            <a:avLst/>
          </a:prstGeom>
          <a:noFill/>
          <a:ln>
            <a:noFill/>
          </a:ln>
        </p:spPr>
      </p:pic>
      <p:pic>
        <p:nvPicPr>
          <p:cNvPr id="315" name="Google Shape;315;p21"/>
          <p:cNvPicPr preferRelativeResize="0"/>
          <p:nvPr/>
        </p:nvPicPr>
        <p:blipFill rotWithShape="1">
          <a:blip r:embed="rId4">
            <a:alphaModFix/>
          </a:blip>
          <a:srcRect b="0" l="0" r="0" t="0"/>
          <a:stretch/>
        </p:blipFill>
        <p:spPr>
          <a:xfrm>
            <a:off x="10618168" y="42489"/>
            <a:ext cx="1324785" cy="2196749"/>
          </a:xfrm>
          <a:prstGeom prst="rect">
            <a:avLst/>
          </a:prstGeom>
          <a:noFill/>
          <a:ln>
            <a:noFill/>
          </a:ln>
        </p:spPr>
      </p:pic>
      <p:sp>
        <p:nvSpPr>
          <p:cNvPr id="316" name="Google Shape;31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Ed</a:t>
            </a:r>
            <a:endParaRPr/>
          </a:p>
        </p:txBody>
      </p:sp>
      <p:sp>
        <p:nvSpPr>
          <p:cNvPr id="317" name="Google Shape;317;p21"/>
          <p:cNvSpPr txBox="1"/>
          <p:nvPr>
            <p:ph idx="1" type="body"/>
          </p:nvPr>
        </p:nvSpPr>
        <p:spPr>
          <a:xfrm>
            <a:off x="838200" y="1825625"/>
            <a:ext cx="5072269"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Our online learning platform</a:t>
            </a:r>
            <a:endParaRPr/>
          </a:p>
          <a:p>
            <a:pPr indent="-228600" lvl="0" marL="228600" rtl="0" algn="l">
              <a:lnSpc>
                <a:spcPct val="90000"/>
              </a:lnSpc>
              <a:spcBef>
                <a:spcPts val="1000"/>
              </a:spcBef>
              <a:spcAft>
                <a:spcPts val="0"/>
              </a:spcAft>
              <a:buSzPts val="2800"/>
              <a:buChar char="•"/>
            </a:pPr>
            <a:r>
              <a:rPr lang="en-US"/>
              <a:t>Submit graded work</a:t>
            </a:r>
            <a:endParaRPr/>
          </a:p>
          <a:p>
            <a:pPr indent="-228600" lvl="0" marL="228600" rtl="0" algn="l">
              <a:lnSpc>
                <a:spcPct val="90000"/>
              </a:lnSpc>
              <a:spcBef>
                <a:spcPts val="1000"/>
              </a:spcBef>
              <a:spcAft>
                <a:spcPts val="0"/>
              </a:spcAft>
              <a:buSzPts val="2800"/>
              <a:buChar char="•"/>
            </a:pPr>
            <a:r>
              <a:rPr lang="en-US"/>
              <a:t>Receive/View feedback</a:t>
            </a:r>
            <a:endParaRPr/>
          </a:p>
          <a:p>
            <a:pPr indent="-228600" lvl="0" marL="228600" rtl="0" algn="l">
              <a:lnSpc>
                <a:spcPct val="90000"/>
              </a:lnSpc>
              <a:spcBef>
                <a:spcPts val="1000"/>
              </a:spcBef>
              <a:spcAft>
                <a:spcPts val="0"/>
              </a:spcAft>
              <a:buSzPts val="2800"/>
              <a:buChar char="•"/>
            </a:pPr>
            <a:r>
              <a:rPr lang="en-US"/>
              <a:t>Message board</a:t>
            </a:r>
            <a:endParaRPr/>
          </a:p>
          <a:p>
            <a:pPr indent="-228600" lvl="1" marL="685800" rtl="0" algn="l">
              <a:lnSpc>
                <a:spcPct val="90000"/>
              </a:lnSpc>
              <a:spcBef>
                <a:spcPts val="500"/>
              </a:spcBef>
              <a:spcAft>
                <a:spcPts val="0"/>
              </a:spcAft>
              <a:buSzPts val="2800"/>
              <a:buChar char="•"/>
            </a:pPr>
            <a:r>
              <a:rPr lang="en-US"/>
              <a:t>Including announcements</a:t>
            </a:r>
            <a:endParaRPr/>
          </a:p>
        </p:txBody>
      </p:sp>
      <p:sp>
        <p:nvSpPr>
          <p:cNvPr id="318" name="Google Shape;31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19" name="Google Shape;31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0" name="Google Shape;320;p21"/>
          <p:cNvSpPr/>
          <p:nvPr/>
        </p:nvSpPr>
        <p:spPr>
          <a:xfrm>
            <a:off x="10776493" y="1876439"/>
            <a:ext cx="278083" cy="136885"/>
          </a:xfrm>
          <a:prstGeom prst="rect">
            <a:avLst/>
          </a:prstGeom>
          <a:noFill/>
          <a:ln cap="flat" cmpd="sng" w="28575">
            <a:solidFill>
              <a:srgbClr val="2500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8466a290b3_0_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P0: Warmup/Review</a:t>
            </a:r>
            <a:endParaRPr/>
          </a:p>
        </p:txBody>
      </p:sp>
      <p:sp>
        <p:nvSpPr>
          <p:cNvPr id="327" name="Google Shape;327;g28466a290b3_0_1"/>
          <p:cNvSpPr txBox="1"/>
          <p:nvPr>
            <p:ph idx="1" type="body"/>
          </p:nvPr>
        </p:nvSpPr>
        <p:spPr>
          <a:xfrm>
            <a:off x="838200" y="1825625"/>
            <a:ext cx="10515600" cy="4218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a:t>Will be released today or tomorrow, on Ed.</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Not the standard format for assignments going forward, intended to be a series of shorter review questions.</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Due Wednesday (10/04)</a:t>
            </a:r>
            <a:endParaRPr/>
          </a:p>
        </p:txBody>
      </p:sp>
      <p:sp>
        <p:nvSpPr>
          <p:cNvPr id="328" name="Google Shape;328;g28466a290b3_0_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br>
              <a:rPr lang="en-US"/>
            </a:br>
            <a:r>
              <a:rPr lang="en-US"/>
              <a:t>                       Demo</a:t>
            </a:r>
            <a:endParaRPr/>
          </a:p>
        </p:txBody>
      </p:sp>
      <p:pic>
        <p:nvPicPr>
          <p:cNvPr descr="Visual Studio Code full logo transparent PNG - StickPNG" id="334" name="Google Shape;334;p5"/>
          <p:cNvPicPr preferRelativeResize="0"/>
          <p:nvPr/>
        </p:nvPicPr>
        <p:blipFill rotWithShape="1">
          <a:blip r:embed="rId3">
            <a:alphaModFix/>
          </a:blip>
          <a:srcRect b="0" l="0" r="0" t="0"/>
          <a:stretch/>
        </p:blipFill>
        <p:spPr>
          <a:xfrm>
            <a:off x="844550" y="2297551"/>
            <a:ext cx="4060553" cy="2082520"/>
          </a:xfrm>
          <a:prstGeom prst="rect">
            <a:avLst/>
          </a:prstGeom>
          <a:noFill/>
          <a:ln>
            <a:noFill/>
          </a:ln>
        </p:spPr>
      </p:pic>
      <p:sp>
        <p:nvSpPr>
          <p:cNvPr id="335" name="Google Shape;335;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t/>
            </a:r>
            <a:endParaRPr/>
          </a:p>
        </p:txBody>
      </p:sp>
      <p:sp>
        <p:nvSpPr>
          <p:cNvPr id="336" name="Google Shape;3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a:t>
            </a:r>
            <a:br>
              <a:rPr lang="en-US"/>
            </a:br>
            <a:r>
              <a:rPr lang="en-US"/>
              <a:t>Defining Classes Review</a:t>
            </a:r>
            <a:endParaRPr/>
          </a:p>
        </p:txBody>
      </p:sp>
      <p:sp>
        <p:nvSpPr>
          <p:cNvPr id="343" name="Google Shape;343;p4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t/>
            </a:r>
            <a:endParaRPr/>
          </a:p>
        </p:txBody>
      </p:sp>
      <p:sp>
        <p:nvSpPr>
          <p:cNvPr id="344" name="Google Shape;34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350" name="Google Shape;350;p24"/>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351" name="Google Shape;351;p24"/>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Assessment and grading</a:t>
            </a:r>
            <a:endParaRPr/>
          </a:p>
          <a:p>
            <a:pPr indent="-228600" lvl="0" marL="228600" rtl="0" algn="l">
              <a:lnSpc>
                <a:spcPct val="90000"/>
              </a:lnSpc>
              <a:spcBef>
                <a:spcPts val="1000"/>
              </a:spcBef>
              <a:spcAft>
                <a:spcPts val="0"/>
              </a:spcAft>
              <a:buClr>
                <a:schemeClr val="dk1"/>
              </a:buClr>
              <a:buSzPts val="2800"/>
              <a:buChar char="•"/>
            </a:pPr>
            <a:r>
              <a:rPr lang="en-US"/>
              <a:t>Collaboration</a:t>
            </a:r>
            <a:endParaRPr/>
          </a:p>
        </p:txBody>
      </p:sp>
      <p:sp>
        <p:nvSpPr>
          <p:cNvPr id="352" name="Google Shape;3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353" name="Google Shape;3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354" name="Google Shape;354;p24"/>
          <p:cNvSpPr/>
          <p:nvPr/>
        </p:nvSpPr>
        <p:spPr>
          <a:xfrm flipH="1">
            <a:off x="10056523" y="3687435"/>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 name="Shape 358"/>
        <p:cNvGrpSpPr/>
        <p:nvPr/>
      </p:nvGrpSpPr>
      <p:grpSpPr>
        <a:xfrm>
          <a:off x="0" y="0"/>
          <a:ext cx="0" cy="0"/>
          <a:chOff x="0" y="0"/>
          <a:chExt cx="0" cy="0"/>
        </a:xfrm>
      </p:grpSpPr>
      <p:sp>
        <p:nvSpPr>
          <p:cNvPr id="359" name="Google Shape;35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Our goal in the course is for you to </a:t>
            </a:r>
            <a:r>
              <a:rPr b="1" lang="en-US"/>
              <a:t>gain proficiency the concepts and skills </a:t>
            </a:r>
            <a:r>
              <a:rPr lang="en-US"/>
              <a:t>we teach</a:t>
            </a:r>
            <a:endParaRPr/>
          </a:p>
          <a:p>
            <a:pPr indent="-228600" lvl="0" marL="228600" rtl="0" algn="l">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indent="-228600" lvl="0" marL="228600" rtl="0" algn="l">
              <a:lnSpc>
                <a:spcPct val="90000"/>
              </a:lnSpc>
              <a:spcBef>
                <a:spcPts val="1000"/>
              </a:spcBef>
              <a:spcAft>
                <a:spcPts val="0"/>
              </a:spcAft>
              <a:buClr>
                <a:schemeClr val="dk1"/>
              </a:buClr>
              <a:buSzPts val="2800"/>
              <a:buChar char="•"/>
            </a:pPr>
            <a:r>
              <a:rPr lang="en-US"/>
              <a:t>By necessity, we are assessing your </a:t>
            </a:r>
            <a:r>
              <a:rPr i="1" lang="en-US"/>
              <a:t>work</a:t>
            </a:r>
            <a:r>
              <a:rPr lang="en-US"/>
              <a:t> as a proxy for your proficiency</a:t>
            </a:r>
            <a:endParaRPr/>
          </a:p>
        </p:txBody>
      </p:sp>
      <p:sp>
        <p:nvSpPr>
          <p:cNvPr id="361" name="Google Shape;36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62" name="Google Shape;36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6" name="Shape 366"/>
        <p:cNvGrpSpPr/>
        <p:nvPr/>
      </p:nvGrpSpPr>
      <p:grpSpPr>
        <a:xfrm>
          <a:off x="0" y="0"/>
          <a:ext cx="0" cy="0"/>
          <a:chOff x="0" y="0"/>
          <a:chExt cx="0" cy="0"/>
        </a:xfrm>
      </p:grpSpPr>
      <p:sp>
        <p:nvSpPr>
          <p:cNvPr id="367" name="Google Shape;367;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Your learning in this course will be assessed in four ways:</a:t>
            </a:r>
            <a:endParaRPr/>
          </a:p>
          <a:p>
            <a:pPr indent="-228600" lvl="1" marL="685800" rtl="0" algn="l">
              <a:lnSpc>
                <a:spcPct val="90000"/>
              </a:lnSpc>
              <a:spcBef>
                <a:spcPts val="500"/>
              </a:spcBef>
              <a:spcAft>
                <a:spcPts val="0"/>
              </a:spcAft>
              <a:buClr>
                <a:schemeClr val="dk1"/>
              </a:buClr>
              <a:buSzPts val="2400"/>
              <a:buChar char="•"/>
            </a:pPr>
            <a:r>
              <a:rPr lang="en-US"/>
              <a:t>Programming Assignments (~biweekly, 4 total)</a:t>
            </a:r>
            <a:endParaRPr/>
          </a:p>
          <a:p>
            <a:pPr indent="-228600" lvl="2" marL="1143000" rtl="0" algn="l">
              <a:lnSpc>
                <a:spcPct val="90000"/>
              </a:lnSpc>
              <a:spcBef>
                <a:spcPts val="500"/>
              </a:spcBef>
              <a:spcAft>
                <a:spcPts val="0"/>
              </a:spcAft>
              <a:buClr>
                <a:schemeClr val="dk1"/>
              </a:buClr>
              <a:buSzPts val="2000"/>
              <a:buChar char="•"/>
            </a:pPr>
            <a:r>
              <a:rPr lang="en-US"/>
              <a:t>Structured programming assignments to assess your proficiency of programming concepts</a:t>
            </a:r>
            <a:endParaRPr/>
          </a:p>
          <a:p>
            <a:pPr indent="-228600" lvl="1" marL="685800" rtl="0" algn="l">
              <a:lnSpc>
                <a:spcPct val="90000"/>
              </a:lnSpc>
              <a:spcBef>
                <a:spcPts val="500"/>
              </a:spcBef>
              <a:spcAft>
                <a:spcPts val="0"/>
              </a:spcAft>
              <a:buClr>
                <a:schemeClr val="dk1"/>
              </a:buClr>
              <a:buSzPts val="2400"/>
              <a:buChar char="•"/>
            </a:pPr>
            <a:r>
              <a:rPr lang="en-US"/>
              <a:t>Creative Projects (~biweekly, 4 total)</a:t>
            </a:r>
            <a:endParaRPr/>
          </a:p>
          <a:p>
            <a:pPr indent="-228600" lvl="2" marL="1143000" rtl="0" algn="l">
              <a:lnSpc>
                <a:spcPct val="90000"/>
              </a:lnSpc>
              <a:spcBef>
                <a:spcPts val="500"/>
              </a:spcBef>
              <a:spcAft>
                <a:spcPts val="0"/>
              </a:spcAft>
              <a:buClr>
                <a:schemeClr val="dk1"/>
              </a:buClr>
              <a:buSzPts val="2000"/>
              <a:buChar char="•"/>
            </a:pPr>
            <a:r>
              <a:rPr lang="en-US"/>
              <a:t>Smaller, more open-ended assignments to give you space to explore</a:t>
            </a:r>
            <a:endParaRPr/>
          </a:p>
          <a:p>
            <a:pPr indent="-228600" lvl="1" marL="685800" rtl="0" algn="l">
              <a:lnSpc>
                <a:spcPct val="90000"/>
              </a:lnSpc>
              <a:spcBef>
                <a:spcPts val="500"/>
              </a:spcBef>
              <a:spcAft>
                <a:spcPts val="0"/>
              </a:spcAft>
              <a:buClr>
                <a:schemeClr val="dk1"/>
              </a:buClr>
              <a:buSzPts val="2400"/>
              <a:buChar char="•"/>
            </a:pPr>
            <a:r>
              <a:rPr lang="en-US"/>
              <a:t>Quizzes (3 total, in section)</a:t>
            </a:r>
            <a:endParaRPr/>
          </a:p>
          <a:p>
            <a:pPr indent="-228600" lvl="2" marL="1143000" rtl="0" algn="l">
              <a:lnSpc>
                <a:spcPct val="90000"/>
              </a:lnSpc>
              <a:spcBef>
                <a:spcPts val="500"/>
              </a:spcBef>
              <a:spcAft>
                <a:spcPts val="0"/>
              </a:spcAft>
              <a:buClr>
                <a:schemeClr val="dk1"/>
              </a:buClr>
              <a:buSzPts val="2000"/>
              <a:buChar char="•"/>
            </a:pPr>
            <a:r>
              <a:rPr lang="en-US"/>
              <a:t>Series of problems covering all material up to that point</a:t>
            </a:r>
            <a:endParaRPr/>
          </a:p>
          <a:p>
            <a:pPr indent="-228600" lvl="1" marL="685800" rtl="0" algn="l">
              <a:lnSpc>
                <a:spcPct val="90000"/>
              </a:lnSpc>
              <a:spcBef>
                <a:spcPts val="500"/>
              </a:spcBef>
              <a:spcAft>
                <a:spcPts val="0"/>
              </a:spcAft>
              <a:buClr>
                <a:schemeClr val="dk1"/>
              </a:buClr>
              <a:buSzPts val="2400"/>
              <a:buChar char="•"/>
            </a:pPr>
            <a:r>
              <a:rPr lang="en-US"/>
              <a:t>Final Exam (</a:t>
            </a:r>
            <a:r>
              <a:rPr i="1" lang="en-US"/>
              <a:t>tentatively </a:t>
            </a:r>
            <a:r>
              <a:rPr lang="en-US"/>
              <a:t>Tuesday, December 12)</a:t>
            </a:r>
            <a:endParaRPr/>
          </a:p>
          <a:p>
            <a:pPr indent="-228600" lvl="2" marL="1143000" rtl="0" algn="l">
              <a:lnSpc>
                <a:spcPct val="90000"/>
              </a:lnSpc>
              <a:spcBef>
                <a:spcPts val="500"/>
              </a:spcBef>
              <a:spcAft>
                <a:spcPts val="0"/>
              </a:spcAft>
              <a:buSzPts val="2400"/>
              <a:buChar char="•"/>
            </a:pPr>
            <a:r>
              <a:rPr lang="en-US"/>
              <a:t>Final, culminating assessment of all your skills and knowledge</a:t>
            </a:r>
            <a:endParaRPr/>
          </a:p>
          <a:p>
            <a:pPr indent="-76200" lvl="2" marL="1143000" rtl="0" algn="l">
              <a:lnSpc>
                <a:spcPct val="90000"/>
              </a:lnSpc>
              <a:spcBef>
                <a:spcPts val="500"/>
              </a:spcBef>
              <a:spcAft>
                <a:spcPts val="0"/>
              </a:spcAft>
              <a:buSzPts val="2400"/>
              <a:buNone/>
            </a:pPr>
            <a:r>
              <a:t/>
            </a:r>
            <a:endParaRPr b="1"/>
          </a:p>
        </p:txBody>
      </p:sp>
      <p:sp>
        <p:nvSpPr>
          <p:cNvPr id="369" name="Google Shape;36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70" name="Google Shape;37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106" name="Google Shape;106;p3"/>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5"/>
              </a:buClr>
              <a:buSzPts val="2800"/>
              <a:buChar char="•"/>
            </a:pPr>
            <a:r>
              <a:rPr lang="en-US">
                <a:solidFill>
                  <a:schemeClr val="accent5"/>
                </a:solidFill>
              </a:rPr>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107" name="Google Shape;107;p3"/>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108" name="Google Shape;108;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109" name="Google Shape;109;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110" name="Google Shape;110;p3"/>
          <p:cNvSpPr/>
          <p:nvPr/>
        </p:nvSpPr>
        <p:spPr>
          <a:xfrm flipH="1">
            <a:off x="2554014" y="1992762"/>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4" name="Shape 374"/>
        <p:cNvGrpSpPr/>
        <p:nvPr/>
      </p:nvGrpSpPr>
      <p:grpSpPr>
        <a:xfrm>
          <a:off x="0" y="0"/>
          <a:ext cx="0" cy="0"/>
          <a:chOff x="0" y="0"/>
          <a:chExt cx="0" cy="0"/>
        </a:xfrm>
      </p:grpSpPr>
      <p:sp>
        <p:nvSpPr>
          <p:cNvPr id="375" name="Google Shape;37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Resubmission/Retakes</a:t>
            </a:r>
            <a:endParaRPr/>
          </a:p>
        </p:txBody>
      </p:sp>
      <p:sp>
        <p:nvSpPr>
          <p:cNvPr id="376" name="Google Shape;376;p27"/>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94"/>
              <a:buNone/>
            </a:pPr>
            <a:r>
              <a:rPr i="1" lang="en-US"/>
              <a:t>Learning takes time, and doesn’t always happen on the first try</a:t>
            </a:r>
            <a:endParaRPr/>
          </a:p>
          <a:p>
            <a:pPr indent="-50800" lvl="0" marL="228600" rtl="0" algn="l">
              <a:lnSpc>
                <a:spcPct val="90000"/>
              </a:lnSpc>
              <a:spcBef>
                <a:spcPts val="1000"/>
              </a:spcBef>
              <a:spcAft>
                <a:spcPts val="0"/>
              </a:spcAft>
              <a:buClr>
                <a:schemeClr val="dk1"/>
              </a:buClr>
              <a:buSzPts val="3294"/>
              <a:buNone/>
            </a:pPr>
            <a:r>
              <a:t/>
            </a:r>
            <a:endParaRPr/>
          </a:p>
          <a:p>
            <a:pPr indent="-228600" lvl="0" marL="228600" rtl="0" algn="l">
              <a:lnSpc>
                <a:spcPct val="90000"/>
              </a:lnSpc>
              <a:spcBef>
                <a:spcPts val="1000"/>
              </a:spcBef>
              <a:spcAft>
                <a:spcPts val="0"/>
              </a:spcAft>
              <a:buClr>
                <a:schemeClr val="dk1"/>
              </a:buClr>
              <a:buSzPts val="3294"/>
              <a:buChar char="•"/>
            </a:pPr>
            <a:r>
              <a:rPr lang="en-US"/>
              <a:t>One previous Programming Assignment or Creative Project can be </a:t>
            </a:r>
            <a:r>
              <a:rPr b="1" lang="en-US"/>
              <a:t>resubmitted</a:t>
            </a:r>
            <a:r>
              <a:rPr lang="en-US"/>
              <a:t> each week</a:t>
            </a:r>
            <a:endParaRPr/>
          </a:p>
          <a:p>
            <a:pPr indent="-228600" lvl="1" marL="685800" rtl="0" algn="l">
              <a:lnSpc>
                <a:spcPct val="90000"/>
              </a:lnSpc>
              <a:spcBef>
                <a:spcPts val="500"/>
              </a:spcBef>
              <a:spcAft>
                <a:spcPts val="0"/>
              </a:spcAft>
              <a:buClr>
                <a:schemeClr val="dk1"/>
              </a:buClr>
              <a:buSzPts val="2824"/>
              <a:buChar char="•"/>
            </a:pPr>
            <a:r>
              <a:rPr lang="en-US"/>
              <a:t>Must be accompanied by a write-up describing changes (via Google Form)</a:t>
            </a:r>
            <a:endParaRPr/>
          </a:p>
          <a:p>
            <a:pPr indent="-228600" lvl="1" marL="685800" rtl="0" algn="l">
              <a:lnSpc>
                <a:spcPct val="90000"/>
              </a:lnSpc>
              <a:spcBef>
                <a:spcPts val="500"/>
              </a:spcBef>
              <a:spcAft>
                <a:spcPts val="0"/>
              </a:spcAft>
              <a:buClr>
                <a:schemeClr val="dk1"/>
              </a:buClr>
              <a:buSzPts val="2824"/>
              <a:buChar char="•"/>
            </a:pPr>
            <a:r>
              <a:rPr lang="en-US"/>
              <a:t>Grade on resubmission will replace original grade</a:t>
            </a:r>
            <a:endParaRPr/>
          </a:p>
          <a:p>
            <a:pPr indent="-228600" lvl="1" marL="685800" rtl="0" algn="l">
              <a:lnSpc>
                <a:spcPct val="90000"/>
              </a:lnSpc>
              <a:spcBef>
                <a:spcPts val="500"/>
              </a:spcBef>
              <a:spcAft>
                <a:spcPts val="0"/>
              </a:spcAft>
              <a:buClr>
                <a:schemeClr val="dk1"/>
              </a:buClr>
              <a:buSzPts val="2824"/>
              <a:buChar char="•"/>
            </a:pPr>
            <a:r>
              <a:rPr lang="en-US"/>
              <a:t>Each assignment should only be resubmitted once</a:t>
            </a:r>
            <a:endParaRPr/>
          </a:p>
          <a:p>
            <a:pPr indent="-228600" lvl="0" marL="228600" rtl="0" algn="l">
              <a:lnSpc>
                <a:spcPct val="90000"/>
              </a:lnSpc>
              <a:spcBef>
                <a:spcPts val="500"/>
              </a:spcBef>
              <a:spcAft>
                <a:spcPts val="0"/>
              </a:spcAft>
              <a:buSzPts val="2824"/>
              <a:buChar char="•"/>
            </a:pPr>
            <a:r>
              <a:rPr lang="en-US"/>
              <a:t>We will drop your </a:t>
            </a:r>
            <a:r>
              <a:rPr b="1" lang="en-US"/>
              <a:t>two lowest quiz problem grades</a:t>
            </a:r>
            <a:endParaRPr/>
          </a:p>
          <a:p>
            <a:pPr indent="-228600" lvl="1" marL="685800" rtl="0" algn="l">
              <a:lnSpc>
                <a:spcPct val="90000"/>
              </a:lnSpc>
              <a:spcBef>
                <a:spcPts val="500"/>
              </a:spcBef>
              <a:spcAft>
                <a:spcPts val="0"/>
              </a:spcAft>
              <a:buSzPts val="2420"/>
              <a:buChar char="•"/>
            </a:pPr>
            <a:r>
              <a:rPr lang="en-US"/>
              <a:t>No special action required– we’ll do this automatically</a:t>
            </a:r>
            <a:endParaRPr/>
          </a:p>
          <a:p>
            <a:pPr indent="-228600" lvl="0" marL="228600" rtl="0" algn="l">
              <a:lnSpc>
                <a:spcPct val="90000"/>
              </a:lnSpc>
              <a:spcBef>
                <a:spcPts val="1000"/>
              </a:spcBef>
              <a:spcAft>
                <a:spcPts val="0"/>
              </a:spcAft>
              <a:buClr>
                <a:schemeClr val="dk1"/>
              </a:buClr>
              <a:buSzPts val="3294"/>
              <a:buChar char="•"/>
            </a:pPr>
            <a:r>
              <a:rPr lang="en-US"/>
              <a:t>See the </a:t>
            </a:r>
            <a:r>
              <a:rPr lang="en-US" u="sng">
                <a:solidFill>
                  <a:schemeClr val="hlink"/>
                </a:solidFill>
                <a:hlinkClick r:id="rId3"/>
              </a:rPr>
              <a:t>syllabus</a:t>
            </a:r>
            <a:r>
              <a:rPr lang="en-US"/>
              <a:t> for more details</a:t>
            </a:r>
            <a:endParaRPr/>
          </a:p>
        </p:txBody>
      </p:sp>
      <p:sp>
        <p:nvSpPr>
          <p:cNvPr id="377" name="Google Shape;37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78" name="Google Shape;37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2" name="Shape 382"/>
        <p:cNvGrpSpPr/>
        <p:nvPr/>
      </p:nvGrpSpPr>
      <p:grpSpPr>
        <a:xfrm>
          <a:off x="0" y="0"/>
          <a:ext cx="0" cy="0"/>
          <a:chOff x="0" y="0"/>
          <a:chExt cx="0" cy="0"/>
        </a:xfrm>
      </p:grpSpPr>
      <p:sp>
        <p:nvSpPr>
          <p:cNvPr id="383" name="Google Shape;38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p:nvPr>
            <p:ph idx="1" type="body"/>
          </p:nvPr>
        </p:nvSpPr>
        <p:spPr>
          <a:xfrm>
            <a:off x="838200" y="1825625"/>
            <a:ext cx="9220200" cy="421851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i="1" lang="en-US"/>
              <a:t>Grades should reflect your proficiency in the course objectives</a:t>
            </a:r>
            <a:endParaRPr/>
          </a:p>
          <a:p>
            <a:pPr indent="0" lvl="0" marL="0" rtl="0" algn="l">
              <a:lnSpc>
                <a:spcPct val="90000"/>
              </a:lnSpc>
              <a:spcBef>
                <a:spcPts val="1000"/>
              </a:spcBef>
              <a:spcAft>
                <a:spcPts val="0"/>
              </a:spcAft>
              <a:buClr>
                <a:schemeClr val="dk1"/>
              </a:buClr>
              <a:buSzPct val="100000"/>
              <a:buNone/>
            </a:pPr>
            <a:r>
              <a:t/>
            </a:r>
            <a:endParaRPr i="1"/>
          </a:p>
          <a:p>
            <a:pPr indent="-228600" lvl="0" marL="228600" rtl="0" algn="l">
              <a:lnSpc>
                <a:spcPct val="90000"/>
              </a:lnSpc>
              <a:spcBef>
                <a:spcPts val="1000"/>
              </a:spcBef>
              <a:spcAft>
                <a:spcPts val="0"/>
              </a:spcAft>
              <a:buClr>
                <a:schemeClr val="dk1"/>
              </a:buClr>
              <a:buSzPct val="100000"/>
              <a:buChar char="•"/>
            </a:pPr>
            <a:r>
              <a:rPr lang="en-US"/>
              <a:t>All assignments will be graded </a:t>
            </a:r>
            <a:r>
              <a:rPr b="1" lang="en-US"/>
              <a:t>E (Excellent), S (Satisfactory), or N (Not yet)</a:t>
            </a:r>
            <a:endParaRPr/>
          </a:p>
          <a:p>
            <a:pPr indent="-228600" lvl="1" marL="685800" rtl="0" algn="l">
              <a:lnSpc>
                <a:spcPct val="90000"/>
              </a:lnSpc>
              <a:spcBef>
                <a:spcPts val="1000"/>
              </a:spcBef>
              <a:spcAft>
                <a:spcPts val="0"/>
              </a:spcAft>
              <a:buSzPct val="100000"/>
              <a:buChar char="•"/>
            </a:pPr>
            <a:r>
              <a:rPr lang="en-US"/>
              <a:t>Under certain circumstances, a grade of U (Unassessable) may be assigned</a:t>
            </a:r>
            <a:endParaRPr/>
          </a:p>
          <a:p>
            <a:pPr indent="-228600" lvl="1" marL="685800" rtl="0" algn="l">
              <a:lnSpc>
                <a:spcPct val="90000"/>
              </a:lnSpc>
              <a:spcBef>
                <a:spcPts val="1000"/>
              </a:spcBef>
              <a:spcAft>
                <a:spcPts val="0"/>
              </a:spcAft>
              <a:buSzPct val="100000"/>
              <a:buChar char="•"/>
            </a:pPr>
            <a:r>
              <a:rPr lang="en-US"/>
              <a:t>In some cases, not all grades will be given</a:t>
            </a:r>
            <a:endParaRPr/>
          </a:p>
          <a:p>
            <a:pPr indent="-228600" lvl="0" marL="228600" rtl="0" algn="l">
              <a:lnSpc>
                <a:spcPct val="90000"/>
              </a:lnSpc>
              <a:spcBef>
                <a:spcPts val="1000"/>
              </a:spcBef>
              <a:spcAft>
                <a:spcPts val="0"/>
              </a:spcAft>
              <a:buClr>
                <a:schemeClr val="dk1"/>
              </a:buClr>
              <a:buSzPct val="100000"/>
              <a:buChar char="•"/>
            </a:pPr>
            <a:r>
              <a:rPr lang="en-US"/>
              <a:t>Final grades will be assigned based on the </a:t>
            </a:r>
            <a:r>
              <a:rPr b="1" lang="en-US"/>
              <a:t>amount of work at each level</a:t>
            </a:r>
            <a:endParaRPr/>
          </a:p>
          <a:p>
            <a:pPr indent="-11747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See the </a:t>
            </a:r>
            <a:r>
              <a:rPr lang="en-US" u="sng">
                <a:solidFill>
                  <a:schemeClr val="hlink"/>
                </a:solidFill>
                <a:hlinkClick r:id="rId3"/>
              </a:rPr>
              <a:t>syllabus</a:t>
            </a:r>
            <a:r>
              <a:rPr lang="en-US"/>
              <a:t> for more details</a:t>
            </a:r>
            <a:endParaRPr/>
          </a:p>
        </p:txBody>
      </p:sp>
      <p:sp>
        <p:nvSpPr>
          <p:cNvPr id="385" name="Google Shape;38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386" name="Google Shape;38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0" name="Shape 390"/>
        <p:cNvGrpSpPr/>
        <p:nvPr/>
      </p:nvGrpSpPr>
      <p:grpSpPr>
        <a:xfrm>
          <a:off x="0" y="0"/>
          <a:ext cx="0" cy="0"/>
          <a:chOff x="0" y="0"/>
          <a:chExt cx="0" cy="0"/>
        </a:xfrm>
      </p:grpSpPr>
      <p:sp>
        <p:nvSpPr>
          <p:cNvPr id="391" name="Google Shape;39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392" name="Google Shape;392;p29"/>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dk1"/>
              </a:buClr>
              <a:buSzPts val="2800"/>
              <a:buChar char="•"/>
            </a:pPr>
            <a:r>
              <a:rPr lang="en-US"/>
              <a:t>About this course</a:t>
            </a:r>
            <a:endParaRPr/>
          </a:p>
          <a:p>
            <a:pPr indent="-228600" lvl="1" marL="685800" rtl="0" algn="l">
              <a:lnSpc>
                <a:spcPct val="90000"/>
              </a:lnSpc>
              <a:spcBef>
                <a:spcPts val="500"/>
              </a:spcBef>
              <a:spcAft>
                <a:spcPts val="0"/>
              </a:spcAft>
              <a:buClr>
                <a:schemeClr val="dk1"/>
              </a:buClr>
              <a:buSzPts val="2400"/>
              <a:buChar char="•"/>
            </a:pPr>
            <a:r>
              <a:rPr lang="en-US"/>
              <a:t>Learning objectives</a:t>
            </a:r>
            <a:endParaRPr/>
          </a:p>
          <a:p>
            <a:pPr indent="-228600" lvl="1" marL="685800" rtl="0" algn="l">
              <a:lnSpc>
                <a:spcPct val="90000"/>
              </a:lnSpc>
              <a:spcBef>
                <a:spcPts val="500"/>
              </a:spcBef>
              <a:spcAft>
                <a:spcPts val="0"/>
              </a:spcAft>
              <a:buClr>
                <a:schemeClr val="dk1"/>
              </a:buClr>
              <a:buSzPts val="2400"/>
              <a:buChar char="•"/>
            </a:pPr>
            <a:r>
              <a:rPr lang="en-US"/>
              <a:t>Other similar courses</a:t>
            </a:r>
            <a:endParaRPr/>
          </a:p>
          <a:p>
            <a:pPr indent="-228600" lvl="1" marL="685800" rtl="0" algn="l">
              <a:lnSpc>
                <a:spcPct val="90000"/>
              </a:lnSpc>
              <a:spcBef>
                <a:spcPts val="500"/>
              </a:spcBef>
              <a:spcAft>
                <a:spcPts val="0"/>
              </a:spcAft>
              <a:buClr>
                <a:schemeClr val="dk1"/>
              </a:buClr>
              <a:buSzPts val="2400"/>
              <a:buChar char="•"/>
            </a:pPr>
            <a:r>
              <a:rPr lang="en-US"/>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393" name="Google Shape;393;p29"/>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dk1"/>
              </a:buClr>
              <a:buSzPts val="2800"/>
              <a:buChar char="•"/>
            </a:pPr>
            <a:r>
              <a:rPr lang="en-US"/>
              <a:t>Assessment and grading</a:t>
            </a:r>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Collaboration</a:t>
            </a:r>
            <a:endParaRPr/>
          </a:p>
        </p:txBody>
      </p:sp>
      <p:sp>
        <p:nvSpPr>
          <p:cNvPr id="394" name="Google Shape;39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395" name="Google Shape;39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396" name="Google Shape;396;p29"/>
          <p:cNvSpPr/>
          <p:nvPr/>
        </p:nvSpPr>
        <p:spPr>
          <a:xfrm flipH="1">
            <a:off x="8472914" y="4203281"/>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0" name="Shape 400"/>
        <p:cNvGrpSpPr/>
        <p:nvPr/>
      </p:nvGrpSpPr>
      <p:grpSpPr>
        <a:xfrm>
          <a:off x="0" y="0"/>
          <a:ext cx="0" cy="0"/>
          <a:chOff x="0" y="0"/>
          <a:chExt cx="0" cy="0"/>
        </a:xfrm>
      </p:grpSpPr>
      <p:sp>
        <p:nvSpPr>
          <p:cNvPr id="401" name="Google Shape;401;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i="1" lang="en-US"/>
              <a:t>Learning is hard, but it’s easier when you learn from each other</a:t>
            </a:r>
            <a:endParaRPr/>
          </a:p>
          <a:p>
            <a:pPr indent="-64135"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You are encouraged to form study groups; work together on pre-class work, practice and review; and discuss your ideas and approaches</a:t>
            </a:r>
            <a:endParaRPr/>
          </a:p>
          <a:p>
            <a:pPr indent="-228600" lvl="0" marL="228600" rtl="0" algn="l">
              <a:lnSpc>
                <a:spcPct val="90000"/>
              </a:lnSpc>
              <a:spcBef>
                <a:spcPts val="1000"/>
              </a:spcBef>
              <a:spcAft>
                <a:spcPts val="0"/>
              </a:spcAft>
              <a:buClr>
                <a:schemeClr val="dk1"/>
              </a:buClr>
              <a:buSzPts val="2800"/>
              <a:buChar char="•"/>
            </a:pPr>
            <a:r>
              <a:rPr lang="en-US"/>
              <a:t>All work you submit for grading </a:t>
            </a:r>
            <a:r>
              <a:rPr b="1" lang="en-US"/>
              <a:t>must be </a:t>
            </a:r>
            <a:r>
              <a:rPr b="1" i="1" lang="en-US"/>
              <a:t>predominantly </a:t>
            </a:r>
            <a:r>
              <a:rPr b="1" lang="en-US"/>
              <a:t>and </a:t>
            </a:r>
            <a:r>
              <a:rPr b="1" i="1" lang="en-US"/>
              <a:t>substantially </a:t>
            </a:r>
            <a:r>
              <a:rPr b="1" lang="en-US"/>
              <a:t>your own</a:t>
            </a:r>
            <a:endParaRPr/>
          </a:p>
          <a:p>
            <a:pPr indent="-228600" lvl="0" marL="228600" rtl="0" algn="l">
              <a:lnSpc>
                <a:spcPct val="90000"/>
              </a:lnSpc>
              <a:spcBef>
                <a:spcPts val="1000"/>
              </a:spcBef>
              <a:spcAft>
                <a:spcPts val="0"/>
              </a:spcAft>
              <a:buClr>
                <a:schemeClr val="dk1"/>
              </a:buClr>
              <a:buSzPts val="2800"/>
              <a:buChar char="•"/>
            </a:pPr>
            <a:r>
              <a:rPr lang="en-US"/>
              <a:t>Work that violates policy may be withdrawn within 72 hours</a:t>
            </a:r>
            <a:endParaRPr/>
          </a:p>
          <a:p>
            <a:pPr indent="-64135"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See the </a:t>
            </a:r>
            <a:r>
              <a:rPr lang="en-US" u="sng">
                <a:solidFill>
                  <a:schemeClr val="hlink"/>
                </a:solidFill>
                <a:hlinkClick r:id="rId3"/>
              </a:rPr>
              <a:t>syllabus</a:t>
            </a:r>
            <a:r>
              <a:rPr lang="en-US"/>
              <a:t> for more details</a:t>
            </a:r>
            <a:endParaRPr/>
          </a:p>
          <a:p>
            <a:pPr indent="-64135" lvl="0" marL="228600" rtl="0" algn="l">
              <a:lnSpc>
                <a:spcPct val="90000"/>
              </a:lnSpc>
              <a:spcBef>
                <a:spcPts val="1000"/>
              </a:spcBef>
              <a:spcAft>
                <a:spcPts val="0"/>
              </a:spcAft>
              <a:buClr>
                <a:schemeClr val="dk1"/>
              </a:buClr>
              <a:buSzPts val="2800"/>
              <a:buNone/>
            </a:pPr>
            <a:r>
              <a:t/>
            </a:r>
            <a:endParaRPr/>
          </a:p>
        </p:txBody>
      </p:sp>
      <p:sp>
        <p:nvSpPr>
          <p:cNvPr id="403" name="Google Shape;40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404" name="Google Shape;40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Hi, I’m Brett! (he/him)</a:t>
            </a:r>
            <a:endParaRPr/>
          </a:p>
        </p:txBody>
      </p:sp>
      <p:sp>
        <p:nvSpPr>
          <p:cNvPr id="116" name="Google Shape;116;p4"/>
          <p:cNvSpPr txBox="1"/>
          <p:nvPr>
            <p:ph idx="1" type="body"/>
          </p:nvPr>
        </p:nvSpPr>
        <p:spPr>
          <a:xfrm>
            <a:off x="838200" y="1825625"/>
            <a:ext cx="7555361" cy="42185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Associate Teaching Professor</a:t>
            </a:r>
            <a:endParaRPr/>
          </a:p>
          <a:p>
            <a:pPr indent="-228600" lvl="0" marL="228600" rtl="0" algn="l">
              <a:lnSpc>
                <a:spcPct val="90000"/>
              </a:lnSpc>
              <a:spcBef>
                <a:spcPts val="1000"/>
              </a:spcBef>
              <a:spcAft>
                <a:spcPts val="0"/>
              </a:spcAft>
              <a:buClr>
                <a:schemeClr val="dk1"/>
              </a:buClr>
              <a:buSzPts val="2800"/>
              <a:buChar char="•"/>
            </a:pPr>
            <a:r>
              <a:rPr lang="en-US"/>
              <a:t>Frequent intro CS instructor </a:t>
            </a:r>
            <a:endParaRPr/>
          </a:p>
          <a:p>
            <a:pPr indent="-228600" lvl="1" marL="685800" rtl="0" algn="l">
              <a:lnSpc>
                <a:spcPct val="90000"/>
              </a:lnSpc>
              <a:spcBef>
                <a:spcPts val="1000"/>
              </a:spcBef>
              <a:spcAft>
                <a:spcPts val="0"/>
              </a:spcAft>
              <a:buSzPts val="2800"/>
              <a:buChar char="•"/>
            </a:pPr>
            <a:r>
              <a:rPr lang="en-US"/>
              <a:t>Lead designer/developer of new 12X curriculum</a:t>
            </a:r>
            <a:endParaRPr/>
          </a:p>
          <a:p>
            <a:pPr indent="-228600" lvl="0" marL="228600" rtl="0" algn="l">
              <a:lnSpc>
                <a:spcPct val="90000"/>
              </a:lnSpc>
              <a:spcBef>
                <a:spcPts val="1000"/>
              </a:spcBef>
              <a:spcAft>
                <a:spcPts val="0"/>
              </a:spcAft>
              <a:buClr>
                <a:schemeClr val="dk1"/>
              </a:buClr>
              <a:buSzPts val="2800"/>
              <a:buChar char="•"/>
            </a:pPr>
            <a:r>
              <a:rPr lang="en-US"/>
              <a:t>Also interested in CS education/pedagogy</a:t>
            </a:r>
            <a:endParaRPr/>
          </a:p>
          <a:p>
            <a:pPr indent="-228600" lvl="0" marL="228600" rtl="0" algn="l">
              <a:lnSpc>
                <a:spcPct val="90000"/>
              </a:lnSpc>
              <a:spcBef>
                <a:spcPts val="1000"/>
              </a:spcBef>
              <a:spcAft>
                <a:spcPts val="0"/>
              </a:spcAft>
              <a:buClr>
                <a:schemeClr val="dk1"/>
              </a:buClr>
              <a:buSzPts val="2800"/>
              <a:buChar char="•"/>
            </a:pPr>
            <a:r>
              <a:rPr lang="en-US"/>
              <a:t>Previously: </a:t>
            </a:r>
            <a:endParaRPr/>
          </a:p>
          <a:p>
            <a:pPr indent="-228600" lvl="1" marL="685800" rtl="0" algn="l">
              <a:lnSpc>
                <a:spcPct val="90000"/>
              </a:lnSpc>
              <a:spcBef>
                <a:spcPts val="500"/>
              </a:spcBef>
              <a:spcAft>
                <a:spcPts val="0"/>
              </a:spcAft>
              <a:buClr>
                <a:schemeClr val="dk1"/>
              </a:buClr>
              <a:buSzPts val="2400"/>
              <a:buChar char="•"/>
            </a:pPr>
            <a:r>
              <a:rPr lang="en-US"/>
              <a:t>trained CS teachers</a:t>
            </a:r>
            <a:endParaRPr/>
          </a:p>
          <a:p>
            <a:pPr indent="-228600" lvl="1" marL="685800" rtl="0" algn="l">
              <a:lnSpc>
                <a:spcPct val="90000"/>
              </a:lnSpc>
              <a:spcBef>
                <a:spcPts val="500"/>
              </a:spcBef>
              <a:spcAft>
                <a:spcPts val="0"/>
              </a:spcAft>
              <a:buClr>
                <a:schemeClr val="dk1"/>
              </a:buClr>
              <a:buSzPts val="2400"/>
              <a:buChar char="•"/>
            </a:pPr>
            <a:r>
              <a:rPr lang="en-US"/>
              <a:t>developed CS curriculum</a:t>
            </a:r>
            <a:endParaRPr/>
          </a:p>
          <a:p>
            <a:pPr indent="-228600" lvl="1" marL="685800" rtl="0" algn="l">
              <a:lnSpc>
                <a:spcPct val="90000"/>
              </a:lnSpc>
              <a:spcBef>
                <a:spcPts val="500"/>
              </a:spcBef>
              <a:spcAft>
                <a:spcPts val="0"/>
              </a:spcAft>
              <a:buClr>
                <a:schemeClr val="dk1"/>
              </a:buClr>
              <a:buSzPts val="2400"/>
              <a:buChar char="•"/>
            </a:pPr>
            <a:r>
              <a:rPr lang="en-US"/>
              <a:t>taught high school CS</a:t>
            </a:r>
            <a:endParaRPr/>
          </a:p>
          <a:p>
            <a:pPr indent="-228600" lvl="1" marL="685800" rtl="0" algn="l">
              <a:lnSpc>
                <a:spcPct val="90000"/>
              </a:lnSpc>
              <a:spcBef>
                <a:spcPts val="500"/>
              </a:spcBef>
              <a:spcAft>
                <a:spcPts val="0"/>
              </a:spcAft>
              <a:buClr>
                <a:schemeClr val="dk1"/>
              </a:buClr>
              <a:buSzPts val="2400"/>
              <a:buChar char="•"/>
            </a:pPr>
            <a:r>
              <a:rPr lang="en-US"/>
              <a:t>worked as a software engineer</a:t>
            </a:r>
            <a:endParaRPr/>
          </a:p>
          <a:p>
            <a:pPr indent="-76200" lvl="1" marL="685800" rtl="0" algn="l">
              <a:lnSpc>
                <a:spcPct val="90000"/>
              </a:lnSpc>
              <a:spcBef>
                <a:spcPts val="500"/>
              </a:spcBef>
              <a:spcAft>
                <a:spcPts val="0"/>
              </a:spcAft>
              <a:buClr>
                <a:schemeClr val="dk1"/>
              </a:buClr>
              <a:buSzPts val="2400"/>
              <a:buNone/>
            </a:pPr>
            <a:r>
              <a:t/>
            </a:r>
            <a:endParaRPr/>
          </a:p>
        </p:txBody>
      </p:sp>
      <p:sp>
        <p:nvSpPr>
          <p:cNvPr id="117" name="Google Shape;11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118" name="Google Shape;11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19" name="Google Shape;119;p4"/>
          <p:cNvPicPr preferRelativeResize="0"/>
          <p:nvPr/>
        </p:nvPicPr>
        <p:blipFill rotWithShape="1">
          <a:blip r:embed="rId3">
            <a:alphaModFix/>
          </a:blip>
          <a:srcRect b="0" l="0" r="27377" t="0"/>
          <a:stretch/>
        </p:blipFill>
        <p:spPr>
          <a:xfrm>
            <a:off x="8610600" y="2018611"/>
            <a:ext cx="3182830" cy="2921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6"/>
          <p:cNvPicPr preferRelativeResize="0"/>
          <p:nvPr/>
        </p:nvPicPr>
        <p:blipFill rotWithShape="1">
          <a:blip r:embed="rId3">
            <a:alphaModFix/>
          </a:blip>
          <a:srcRect b="0" l="0" r="0" t="0"/>
          <a:stretch/>
        </p:blipFill>
        <p:spPr>
          <a:xfrm>
            <a:off x="8610600" y="1690688"/>
            <a:ext cx="3182830" cy="3910334"/>
          </a:xfrm>
          <a:prstGeom prst="rect">
            <a:avLst/>
          </a:prstGeom>
          <a:noFill/>
          <a:ln>
            <a:noFill/>
          </a:ln>
        </p:spPr>
      </p:pic>
      <p:sp>
        <p:nvSpPr>
          <p:cNvPr id="125" name="Google Shape;12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Hi, I’m David (He/Him)! </a:t>
            </a:r>
            <a:endParaRPr/>
          </a:p>
        </p:txBody>
      </p:sp>
      <p:sp>
        <p:nvSpPr>
          <p:cNvPr id="126" name="Google Shape;126;p6"/>
          <p:cNvSpPr txBox="1"/>
          <p:nvPr>
            <p:ph idx="1" type="body"/>
          </p:nvPr>
        </p:nvSpPr>
        <p:spPr>
          <a:xfrm>
            <a:off x="838200" y="1825625"/>
            <a:ext cx="7555361" cy="4218516"/>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90000"/>
              </a:lnSpc>
              <a:spcBef>
                <a:spcPts val="500"/>
              </a:spcBef>
              <a:spcAft>
                <a:spcPts val="0"/>
              </a:spcAft>
              <a:buSzPct val="69498"/>
              <a:buChar char="•"/>
            </a:pPr>
            <a:r>
              <a:rPr lang="en-US"/>
              <a:t>Assistant professor (research)</a:t>
            </a:r>
            <a:endParaRPr/>
          </a:p>
          <a:p>
            <a:pPr indent="0" lvl="0" marL="457200" rtl="0" algn="l">
              <a:lnSpc>
                <a:spcPct val="90000"/>
              </a:lnSpc>
              <a:spcBef>
                <a:spcPts val="500"/>
              </a:spcBef>
              <a:spcAft>
                <a:spcPts val="0"/>
              </a:spcAft>
              <a:buSzPct val="69498"/>
              <a:buNone/>
            </a:pPr>
            <a:r>
              <a:t/>
            </a:r>
            <a:endParaRPr/>
          </a:p>
          <a:p>
            <a:pPr indent="-342900" lvl="0" marL="457200" rtl="0" algn="l">
              <a:lnSpc>
                <a:spcPct val="90000"/>
              </a:lnSpc>
              <a:spcBef>
                <a:spcPts val="500"/>
              </a:spcBef>
              <a:spcAft>
                <a:spcPts val="0"/>
              </a:spcAft>
              <a:buSzPct val="69498"/>
              <a:buChar char="•"/>
            </a:pPr>
            <a:r>
              <a:rPr lang="en-US"/>
              <a:t>Usually found teaching 484 (Security &amp; Privacy)</a:t>
            </a:r>
            <a:endParaRPr/>
          </a:p>
          <a:p>
            <a:pPr indent="0" lvl="0" marL="457200" rtl="0" algn="l">
              <a:lnSpc>
                <a:spcPct val="90000"/>
              </a:lnSpc>
              <a:spcBef>
                <a:spcPts val="500"/>
              </a:spcBef>
              <a:spcAft>
                <a:spcPts val="0"/>
              </a:spcAft>
              <a:buSzPct val="69498"/>
              <a:buNone/>
            </a:pPr>
            <a:r>
              <a:t/>
            </a:r>
            <a:endParaRPr/>
          </a:p>
          <a:p>
            <a:pPr indent="-342900" lvl="0" marL="457200" rtl="0" algn="l">
              <a:lnSpc>
                <a:spcPct val="90000"/>
              </a:lnSpc>
              <a:spcBef>
                <a:spcPts val="500"/>
              </a:spcBef>
              <a:spcAft>
                <a:spcPts val="0"/>
              </a:spcAft>
              <a:buSzPct val="69498"/>
              <a:buChar char="•"/>
            </a:pPr>
            <a:r>
              <a:rPr lang="en-US"/>
              <a:t>Excited to bring early course pedagogy to upper-div</a:t>
            </a:r>
            <a:endParaRPr/>
          </a:p>
          <a:p>
            <a:pPr indent="-342900" lvl="1" marL="914400" rtl="0" algn="l">
              <a:lnSpc>
                <a:spcPct val="90000"/>
              </a:lnSpc>
              <a:spcBef>
                <a:spcPts val="0"/>
              </a:spcBef>
              <a:spcAft>
                <a:spcPts val="0"/>
              </a:spcAft>
              <a:buSzPct val="81081"/>
              <a:buChar char="•"/>
            </a:pPr>
            <a:r>
              <a:rPr lang="en-US"/>
              <a:t>and upper-div ideas to intro!</a:t>
            </a:r>
            <a:endParaRPr/>
          </a:p>
          <a:p>
            <a:pPr indent="0" lvl="0" marL="914400" rtl="0" algn="l">
              <a:lnSpc>
                <a:spcPct val="90000"/>
              </a:lnSpc>
              <a:spcBef>
                <a:spcPts val="500"/>
              </a:spcBef>
              <a:spcAft>
                <a:spcPts val="0"/>
              </a:spcAft>
              <a:buSzPct val="69498"/>
              <a:buNone/>
            </a:pPr>
            <a:r>
              <a:t/>
            </a:r>
            <a:endParaRPr/>
          </a:p>
          <a:p>
            <a:pPr indent="-342900" lvl="0" marL="457200" rtl="0" algn="l">
              <a:lnSpc>
                <a:spcPct val="90000"/>
              </a:lnSpc>
              <a:spcBef>
                <a:spcPts val="500"/>
              </a:spcBef>
              <a:spcAft>
                <a:spcPts val="0"/>
              </a:spcAft>
              <a:buSzPct val="69498"/>
              <a:buChar char="•"/>
            </a:pPr>
            <a:r>
              <a:rPr lang="en-US"/>
              <a:t>Non-teaching:</a:t>
            </a:r>
            <a:endParaRPr/>
          </a:p>
          <a:p>
            <a:pPr indent="-342900" lvl="1" marL="914400" rtl="0" algn="l">
              <a:lnSpc>
                <a:spcPct val="90000"/>
              </a:lnSpc>
              <a:spcBef>
                <a:spcPts val="0"/>
              </a:spcBef>
              <a:spcAft>
                <a:spcPts val="0"/>
              </a:spcAft>
              <a:buSzPct val="81081"/>
              <a:buChar char="•"/>
            </a:pPr>
            <a:r>
              <a:rPr lang="en-US"/>
              <a:t>Co-leads the Security and Privacy research lab</a:t>
            </a:r>
            <a:endParaRPr/>
          </a:p>
          <a:p>
            <a:pPr indent="-342900" lvl="1" marL="914400" rtl="0" algn="l">
              <a:lnSpc>
                <a:spcPct val="90000"/>
              </a:lnSpc>
              <a:spcBef>
                <a:spcPts val="0"/>
              </a:spcBef>
              <a:spcAft>
                <a:spcPts val="0"/>
              </a:spcAft>
              <a:buSzPct val="81081"/>
              <a:buChar char="•"/>
            </a:pPr>
            <a:r>
              <a:rPr lang="en-US"/>
              <a:t>Founded a security company</a:t>
            </a:r>
            <a:endParaRPr/>
          </a:p>
          <a:p>
            <a:pPr indent="-342900" lvl="1" marL="914400" rtl="0" algn="l">
              <a:lnSpc>
                <a:spcPct val="90000"/>
              </a:lnSpc>
              <a:spcBef>
                <a:spcPts val="0"/>
              </a:spcBef>
              <a:spcAft>
                <a:spcPts val="0"/>
              </a:spcAft>
              <a:buSzPct val="81081"/>
              <a:buChar char="•"/>
            </a:pPr>
            <a:r>
              <a:rPr lang="en-US"/>
              <a:t>Distrusts computers</a:t>
            </a:r>
            <a:endParaRPr/>
          </a:p>
        </p:txBody>
      </p:sp>
      <p:sp>
        <p:nvSpPr>
          <p:cNvPr id="127" name="Google Shape;12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128" name="Google Shape;12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Meet (most of) your 26 TAs!</a:t>
            </a:r>
            <a:endParaRPr/>
          </a:p>
        </p:txBody>
      </p:sp>
      <p:sp>
        <p:nvSpPr>
          <p:cNvPr id="134" name="Google Shape;13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5" name="Google Shape;1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pic>
        <p:nvPicPr>
          <p:cNvPr descr="A person smiling in front of a mountain&#10;&#10;Description automatically generated" id="136" name="Google Shape;136;p7"/>
          <p:cNvPicPr preferRelativeResize="0"/>
          <p:nvPr/>
        </p:nvPicPr>
        <p:blipFill rotWithShape="1">
          <a:blip r:embed="rId3">
            <a:alphaModFix/>
          </a:blip>
          <a:srcRect b="0" l="0" r="0" t="0"/>
          <a:stretch/>
        </p:blipFill>
        <p:spPr>
          <a:xfrm>
            <a:off x="7815793" y="3109119"/>
            <a:ext cx="914400" cy="914400"/>
          </a:xfrm>
          <a:prstGeom prst="rect">
            <a:avLst/>
          </a:prstGeom>
          <a:noFill/>
          <a:ln>
            <a:noFill/>
          </a:ln>
        </p:spPr>
      </p:pic>
      <p:pic>
        <p:nvPicPr>
          <p:cNvPr descr="A person wearing sunglasses and a purple jacket on a beach&#10;&#10;Description automatically generated" id="137" name="Google Shape;137;p7"/>
          <p:cNvPicPr preferRelativeResize="0"/>
          <p:nvPr/>
        </p:nvPicPr>
        <p:blipFill rotWithShape="1">
          <a:blip r:embed="rId4">
            <a:alphaModFix/>
          </a:blip>
          <a:srcRect b="0" l="0" r="0" t="0"/>
          <a:stretch/>
        </p:blipFill>
        <p:spPr>
          <a:xfrm>
            <a:off x="2076759" y="4096112"/>
            <a:ext cx="914400" cy="914400"/>
          </a:xfrm>
          <a:prstGeom prst="rect">
            <a:avLst/>
          </a:prstGeom>
          <a:noFill/>
          <a:ln>
            <a:noFill/>
          </a:ln>
        </p:spPr>
      </p:pic>
      <p:pic>
        <p:nvPicPr>
          <p:cNvPr descr="A person sitting at a table with food&#10;&#10;Description automatically generated" id="138" name="Google Shape;138;p7"/>
          <p:cNvPicPr preferRelativeResize="0"/>
          <p:nvPr/>
        </p:nvPicPr>
        <p:blipFill rotWithShape="1">
          <a:blip r:embed="rId5">
            <a:alphaModFix/>
          </a:blip>
          <a:srcRect b="0" l="0" r="0" t="0"/>
          <a:stretch/>
        </p:blipFill>
        <p:spPr>
          <a:xfrm>
            <a:off x="5786964" y="3631529"/>
            <a:ext cx="906767" cy="914400"/>
          </a:xfrm>
          <a:prstGeom prst="rect">
            <a:avLst/>
          </a:prstGeom>
          <a:noFill/>
          <a:ln>
            <a:noFill/>
          </a:ln>
        </p:spPr>
      </p:pic>
      <p:pic>
        <p:nvPicPr>
          <p:cNvPr descr="A person standing on a bridge over a river&#10;&#10;Description automatically generated" id="139" name="Google Shape;139;p7"/>
          <p:cNvPicPr preferRelativeResize="0"/>
          <p:nvPr/>
        </p:nvPicPr>
        <p:blipFill rotWithShape="1">
          <a:blip r:embed="rId6">
            <a:alphaModFix/>
          </a:blip>
          <a:srcRect b="0" l="0" r="0" t="0"/>
          <a:stretch/>
        </p:blipFill>
        <p:spPr>
          <a:xfrm>
            <a:off x="9229554" y="4190662"/>
            <a:ext cx="914400" cy="914400"/>
          </a:xfrm>
          <a:prstGeom prst="rect">
            <a:avLst/>
          </a:prstGeom>
          <a:noFill/>
          <a:ln>
            <a:noFill/>
          </a:ln>
        </p:spPr>
      </p:pic>
      <p:pic>
        <p:nvPicPr>
          <p:cNvPr descr="A person smiling in front of a window&#10;&#10;Description automatically generated" id="140" name="Google Shape;140;p7"/>
          <p:cNvPicPr preferRelativeResize="0"/>
          <p:nvPr/>
        </p:nvPicPr>
        <p:blipFill rotWithShape="1">
          <a:blip r:embed="rId7">
            <a:alphaModFix/>
          </a:blip>
          <a:srcRect b="0" l="0" r="0" t="0"/>
          <a:stretch/>
        </p:blipFill>
        <p:spPr>
          <a:xfrm>
            <a:off x="6612495" y="2611277"/>
            <a:ext cx="914400" cy="914400"/>
          </a:xfrm>
          <a:prstGeom prst="rect">
            <a:avLst/>
          </a:prstGeom>
          <a:noFill/>
          <a:ln>
            <a:noFill/>
          </a:ln>
        </p:spPr>
      </p:pic>
      <p:pic>
        <p:nvPicPr>
          <p:cNvPr descr="A person in a kayak&#10;&#10;Description automatically generated" id="141" name="Google Shape;141;p7"/>
          <p:cNvPicPr preferRelativeResize="0"/>
          <p:nvPr/>
        </p:nvPicPr>
        <p:blipFill rotWithShape="1">
          <a:blip r:embed="rId8">
            <a:alphaModFix/>
          </a:blip>
          <a:srcRect b="0" l="0" r="0" t="0"/>
          <a:stretch/>
        </p:blipFill>
        <p:spPr>
          <a:xfrm>
            <a:off x="3299803" y="3884614"/>
            <a:ext cx="914400" cy="914400"/>
          </a:xfrm>
          <a:prstGeom prst="rect">
            <a:avLst/>
          </a:prstGeom>
          <a:noFill/>
          <a:ln>
            <a:noFill/>
          </a:ln>
        </p:spPr>
      </p:pic>
      <p:pic>
        <p:nvPicPr>
          <p:cNvPr descr="A person sitting on a couch&#10;&#10;Description automatically generated" id="142" name="Google Shape;142;p7"/>
          <p:cNvPicPr preferRelativeResize="0"/>
          <p:nvPr/>
        </p:nvPicPr>
        <p:blipFill rotWithShape="1">
          <a:blip r:embed="rId9">
            <a:alphaModFix/>
          </a:blip>
          <a:srcRect b="0" l="0" r="0" t="0"/>
          <a:stretch/>
        </p:blipFill>
        <p:spPr>
          <a:xfrm>
            <a:off x="3840796" y="1515590"/>
            <a:ext cx="914400" cy="914400"/>
          </a:xfrm>
          <a:prstGeom prst="rect">
            <a:avLst/>
          </a:prstGeom>
          <a:noFill/>
          <a:ln>
            <a:noFill/>
          </a:ln>
        </p:spPr>
      </p:pic>
      <p:pic>
        <p:nvPicPr>
          <p:cNvPr descr="A person holding a picture of a person&#10;&#10;Description automatically generated" id="143" name="Google Shape;143;p7"/>
          <p:cNvPicPr preferRelativeResize="0"/>
          <p:nvPr/>
        </p:nvPicPr>
        <p:blipFill rotWithShape="1">
          <a:blip r:embed="rId10">
            <a:alphaModFix/>
          </a:blip>
          <a:srcRect b="0" l="0" r="0" t="0"/>
          <a:stretch/>
        </p:blipFill>
        <p:spPr>
          <a:xfrm>
            <a:off x="8115587" y="4775326"/>
            <a:ext cx="909834" cy="914400"/>
          </a:xfrm>
          <a:prstGeom prst="rect">
            <a:avLst/>
          </a:prstGeom>
          <a:noFill/>
          <a:ln>
            <a:noFill/>
          </a:ln>
        </p:spPr>
      </p:pic>
      <p:pic>
        <p:nvPicPr>
          <p:cNvPr descr="A person wearing glasses and smiling&#10;&#10;Description automatically generated" id="144" name="Google Shape;144;p7"/>
          <p:cNvPicPr preferRelativeResize="0"/>
          <p:nvPr/>
        </p:nvPicPr>
        <p:blipFill rotWithShape="1">
          <a:blip r:embed="rId11">
            <a:alphaModFix/>
          </a:blip>
          <a:srcRect b="0" l="0" r="0" t="0"/>
          <a:stretch/>
        </p:blipFill>
        <p:spPr>
          <a:xfrm>
            <a:off x="8990731" y="2811610"/>
            <a:ext cx="914400" cy="914400"/>
          </a:xfrm>
          <a:prstGeom prst="rect">
            <a:avLst/>
          </a:prstGeom>
          <a:noFill/>
          <a:ln>
            <a:noFill/>
          </a:ln>
        </p:spPr>
      </p:pic>
      <p:pic>
        <p:nvPicPr>
          <p:cNvPr descr="A person in a green dress&#10;&#10;Description automatically generated" id="145" name="Google Shape;145;p7"/>
          <p:cNvPicPr preferRelativeResize="0"/>
          <p:nvPr/>
        </p:nvPicPr>
        <p:blipFill rotWithShape="1">
          <a:blip r:embed="rId12">
            <a:alphaModFix/>
          </a:blip>
          <a:srcRect b="0" l="0" r="0" t="0"/>
          <a:stretch/>
        </p:blipFill>
        <p:spPr>
          <a:xfrm>
            <a:off x="2012071" y="1644651"/>
            <a:ext cx="914400" cy="914400"/>
          </a:xfrm>
          <a:prstGeom prst="rect">
            <a:avLst/>
          </a:prstGeom>
          <a:noFill/>
          <a:ln>
            <a:noFill/>
          </a:ln>
        </p:spPr>
      </p:pic>
      <p:pic>
        <p:nvPicPr>
          <p:cNvPr descr="A person standing in front of a window&#10;&#10;Description automatically generated" id="146" name="Google Shape;146;p7"/>
          <p:cNvPicPr preferRelativeResize="0"/>
          <p:nvPr/>
        </p:nvPicPr>
        <p:blipFill rotWithShape="1">
          <a:blip r:embed="rId13">
            <a:alphaModFix/>
          </a:blip>
          <a:srcRect b="0" l="0" r="0" t="0"/>
          <a:stretch/>
        </p:blipFill>
        <p:spPr>
          <a:xfrm>
            <a:off x="7177257" y="1488201"/>
            <a:ext cx="914400" cy="914400"/>
          </a:xfrm>
          <a:prstGeom prst="rect">
            <a:avLst/>
          </a:prstGeom>
          <a:noFill/>
          <a:ln>
            <a:noFill/>
          </a:ln>
        </p:spPr>
      </p:pic>
      <p:pic>
        <p:nvPicPr>
          <p:cNvPr descr="A person taking a selfie&#10;&#10;Description automatically generated" id="147" name="Google Shape;147;p7"/>
          <p:cNvPicPr preferRelativeResize="0"/>
          <p:nvPr/>
        </p:nvPicPr>
        <p:blipFill rotWithShape="1">
          <a:blip r:embed="rId14">
            <a:alphaModFix/>
          </a:blip>
          <a:srcRect b="0" l="0" r="0" t="0"/>
          <a:stretch/>
        </p:blipFill>
        <p:spPr>
          <a:xfrm>
            <a:off x="10182766" y="3233007"/>
            <a:ext cx="914400" cy="914400"/>
          </a:xfrm>
          <a:prstGeom prst="rect">
            <a:avLst/>
          </a:prstGeom>
          <a:noFill/>
          <a:ln>
            <a:noFill/>
          </a:ln>
        </p:spPr>
      </p:pic>
      <p:pic>
        <p:nvPicPr>
          <p:cNvPr descr="A person with a black head scarf&#10;&#10;Description automatically generated" id="148" name="Google Shape;148;p7"/>
          <p:cNvPicPr preferRelativeResize="0"/>
          <p:nvPr/>
        </p:nvPicPr>
        <p:blipFill rotWithShape="1">
          <a:blip r:embed="rId15">
            <a:alphaModFix/>
          </a:blip>
          <a:srcRect b="0" l="0" r="0" t="0"/>
          <a:stretch/>
        </p:blipFill>
        <p:spPr>
          <a:xfrm>
            <a:off x="4522192" y="2895600"/>
            <a:ext cx="914400" cy="914400"/>
          </a:xfrm>
          <a:prstGeom prst="rect">
            <a:avLst/>
          </a:prstGeom>
          <a:noFill/>
          <a:ln>
            <a:noFill/>
          </a:ln>
        </p:spPr>
      </p:pic>
      <p:pic>
        <p:nvPicPr>
          <p:cNvPr descr="A person wearing glasses and a bow tie&#10;&#10;Description automatically generated" id="149" name="Google Shape;149;p7"/>
          <p:cNvPicPr preferRelativeResize="0"/>
          <p:nvPr/>
        </p:nvPicPr>
        <p:blipFill rotWithShape="1">
          <a:blip r:embed="rId16">
            <a:alphaModFix/>
          </a:blip>
          <a:srcRect b="0" l="0" r="0" t="0"/>
          <a:stretch/>
        </p:blipFill>
        <p:spPr>
          <a:xfrm>
            <a:off x="4421635" y="4217260"/>
            <a:ext cx="907275" cy="914400"/>
          </a:xfrm>
          <a:prstGeom prst="rect">
            <a:avLst/>
          </a:prstGeom>
          <a:noFill/>
          <a:ln>
            <a:noFill/>
          </a:ln>
        </p:spPr>
      </p:pic>
      <p:pic>
        <p:nvPicPr>
          <p:cNvPr descr="A person smiling at the camera&#10;&#10;Description automatically generated" id="150" name="Google Shape;150;p7"/>
          <p:cNvPicPr preferRelativeResize="0"/>
          <p:nvPr/>
        </p:nvPicPr>
        <p:blipFill rotWithShape="1">
          <a:blip r:embed="rId17">
            <a:alphaModFix/>
          </a:blip>
          <a:srcRect b="0" l="0" r="0" t="25668"/>
          <a:stretch/>
        </p:blipFill>
        <p:spPr>
          <a:xfrm>
            <a:off x="5351175" y="1773604"/>
            <a:ext cx="922624" cy="914400"/>
          </a:xfrm>
          <a:prstGeom prst="rect">
            <a:avLst/>
          </a:prstGeom>
          <a:noFill/>
          <a:ln>
            <a:noFill/>
          </a:ln>
        </p:spPr>
      </p:pic>
      <p:pic>
        <p:nvPicPr>
          <p:cNvPr descr="A person in a yellow kayak&#10;&#10;Description automatically generated" id="151" name="Google Shape;151;p7"/>
          <p:cNvPicPr preferRelativeResize="0"/>
          <p:nvPr/>
        </p:nvPicPr>
        <p:blipFill rotWithShape="1">
          <a:blip r:embed="rId18">
            <a:alphaModFix/>
          </a:blip>
          <a:srcRect b="0" l="0" r="0" t="0"/>
          <a:stretch/>
        </p:blipFill>
        <p:spPr>
          <a:xfrm>
            <a:off x="5552645" y="4802907"/>
            <a:ext cx="914400" cy="914400"/>
          </a:xfrm>
          <a:prstGeom prst="rect">
            <a:avLst/>
          </a:prstGeom>
          <a:noFill/>
          <a:ln>
            <a:noFill/>
          </a:ln>
        </p:spPr>
      </p:pic>
      <p:pic>
        <p:nvPicPr>
          <p:cNvPr descr="A person wearing sunglasses and lying in a hammock&#10;&#10;Description automatically generated" id="152" name="Google Shape;152;p7"/>
          <p:cNvPicPr preferRelativeResize="0"/>
          <p:nvPr/>
        </p:nvPicPr>
        <p:blipFill rotWithShape="1">
          <a:blip r:embed="rId19">
            <a:alphaModFix/>
          </a:blip>
          <a:srcRect b="0" l="0" r="0" t="0"/>
          <a:stretch/>
        </p:blipFill>
        <p:spPr>
          <a:xfrm>
            <a:off x="1855620" y="2831678"/>
            <a:ext cx="913611" cy="914400"/>
          </a:xfrm>
          <a:prstGeom prst="rect">
            <a:avLst/>
          </a:prstGeom>
          <a:noFill/>
          <a:ln>
            <a:noFill/>
          </a:ln>
        </p:spPr>
      </p:pic>
      <p:pic>
        <p:nvPicPr>
          <p:cNvPr descr="A person wearing glasses and smiling&#10;&#10;Description automatically generated" id="153" name="Google Shape;153;p7"/>
          <p:cNvPicPr preferRelativeResize="0"/>
          <p:nvPr/>
        </p:nvPicPr>
        <p:blipFill rotWithShape="1">
          <a:blip r:embed="rId20">
            <a:alphaModFix/>
          </a:blip>
          <a:srcRect b="0" l="0" r="0" t="0"/>
          <a:stretch/>
        </p:blipFill>
        <p:spPr>
          <a:xfrm>
            <a:off x="6947459" y="4386886"/>
            <a:ext cx="914400" cy="914400"/>
          </a:xfrm>
          <a:prstGeom prst="rect">
            <a:avLst/>
          </a:prstGeom>
          <a:noFill/>
          <a:ln>
            <a:noFill/>
          </a:ln>
        </p:spPr>
      </p:pic>
      <p:pic>
        <p:nvPicPr>
          <p:cNvPr descr="A person smiling at the camera&#10;&#10;Description automatically generated" id="154" name="Google Shape;154;p7"/>
          <p:cNvPicPr preferRelativeResize="0"/>
          <p:nvPr/>
        </p:nvPicPr>
        <p:blipFill rotWithShape="1">
          <a:blip r:embed="rId21">
            <a:alphaModFix/>
          </a:blip>
          <a:srcRect b="0" l="0" r="0" t="0"/>
          <a:stretch/>
        </p:blipFill>
        <p:spPr>
          <a:xfrm>
            <a:off x="8374671" y="1742044"/>
            <a:ext cx="914400" cy="914400"/>
          </a:xfrm>
          <a:prstGeom prst="rect">
            <a:avLst/>
          </a:prstGeom>
          <a:noFill/>
          <a:ln>
            <a:noFill/>
          </a:ln>
        </p:spPr>
      </p:pic>
      <p:pic>
        <p:nvPicPr>
          <p:cNvPr descr="A person standing on a balcony&#10;&#10;Description automatically generated" id="155" name="Google Shape;155;p7"/>
          <p:cNvPicPr preferRelativeResize="0"/>
          <p:nvPr/>
        </p:nvPicPr>
        <p:blipFill rotWithShape="1">
          <a:blip r:embed="rId22">
            <a:alphaModFix/>
          </a:blip>
          <a:srcRect b="0" l="0" r="0" t="0"/>
          <a:stretch/>
        </p:blipFill>
        <p:spPr>
          <a:xfrm>
            <a:off x="893439" y="4750652"/>
            <a:ext cx="914400" cy="914400"/>
          </a:xfrm>
          <a:prstGeom prst="rect">
            <a:avLst/>
          </a:prstGeom>
          <a:noFill/>
          <a:ln>
            <a:noFill/>
          </a:ln>
        </p:spPr>
      </p:pic>
      <p:pic>
        <p:nvPicPr>
          <p:cNvPr descr="A person smiling at camera&#10;&#10;Description automatically generated" id="156" name="Google Shape;156;p7"/>
          <p:cNvPicPr preferRelativeResize="0"/>
          <p:nvPr/>
        </p:nvPicPr>
        <p:blipFill rotWithShape="1">
          <a:blip r:embed="rId23">
            <a:alphaModFix/>
          </a:blip>
          <a:srcRect b="0" l="0" r="0" t="0"/>
          <a:stretch/>
        </p:blipFill>
        <p:spPr>
          <a:xfrm>
            <a:off x="3300792" y="2559051"/>
            <a:ext cx="914400" cy="914400"/>
          </a:xfrm>
          <a:prstGeom prst="rect">
            <a:avLst/>
          </a:prstGeom>
          <a:noFill/>
          <a:ln>
            <a:noFill/>
          </a:ln>
        </p:spPr>
      </p:pic>
      <p:pic>
        <p:nvPicPr>
          <p:cNvPr descr="A person with curly hair wearing camouflage jacket&#10;&#10;Description automatically generated" id="157" name="Google Shape;157;p7"/>
          <p:cNvPicPr preferRelativeResize="0"/>
          <p:nvPr/>
        </p:nvPicPr>
        <p:blipFill rotWithShape="1">
          <a:blip r:embed="rId24">
            <a:alphaModFix/>
          </a:blip>
          <a:srcRect b="0" l="0" r="0" t="0"/>
          <a:stretch/>
        </p:blipFill>
        <p:spPr>
          <a:xfrm>
            <a:off x="695528" y="2438400"/>
            <a:ext cx="914400" cy="914400"/>
          </a:xfrm>
          <a:prstGeom prst="rect">
            <a:avLst/>
          </a:prstGeom>
          <a:noFill/>
          <a:ln>
            <a:noFill/>
          </a:ln>
        </p:spPr>
      </p:pic>
      <p:pic>
        <p:nvPicPr>
          <p:cNvPr descr="A person wearing a hat&#10;&#10;Description automatically generated" id="158" name="Google Shape;158;p7"/>
          <p:cNvPicPr preferRelativeResize="0"/>
          <p:nvPr/>
        </p:nvPicPr>
        <p:blipFill rotWithShape="1">
          <a:blip r:embed="rId25">
            <a:alphaModFix/>
          </a:blip>
          <a:srcRect b="0" l="0" r="0" t="16146"/>
          <a:stretch/>
        </p:blipFill>
        <p:spPr>
          <a:xfrm>
            <a:off x="442133" y="3596638"/>
            <a:ext cx="955433"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
                                        <p:tgtEl>
                                          <p:spTgt spid="136"/>
                                        </p:tgtEl>
                                        <p:attrNameLst>
                                          <p:attrName>ppt_w</p:attrName>
                                        </p:attrNameLst>
                                      </p:cBhvr>
                                      <p:tavLst>
                                        <p:tav fmla="" tm="0">
                                          <p:val>
                                            <p:strVal val="0"/>
                                          </p:val>
                                        </p:tav>
                                        <p:tav fmla="" tm="100000">
                                          <p:val>
                                            <p:strVal val="#ppt_w"/>
                                          </p:val>
                                        </p:tav>
                                      </p:tavLst>
                                    </p:anim>
                                    <p:anim calcmode="lin" valueType="num">
                                      <p:cBhvr additive="base">
                                        <p:cTn dur="500"/>
                                        <p:tgtEl>
                                          <p:spTgt spid="13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ppt_w</p:attrName>
                                        </p:attrNameLst>
                                      </p:cBhvr>
                                      <p:tavLst>
                                        <p:tav fmla="" tm="0">
                                          <p:val>
                                            <p:strVal val="0"/>
                                          </p:val>
                                        </p:tav>
                                        <p:tav fmla="" tm="100000">
                                          <p:val>
                                            <p:strVal val="#ppt_w"/>
                                          </p:val>
                                        </p:tav>
                                      </p:tavLst>
                                    </p:anim>
                                    <p:anim calcmode="lin" valueType="num">
                                      <p:cBhvr additive="base">
                                        <p:cTn dur="500"/>
                                        <p:tgtEl>
                                          <p:spTgt spid="134"/>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500"/>
                                        <p:tgtEl>
                                          <p:spTgt spid="138"/>
                                        </p:tgtEl>
                                        <p:attrNameLst>
                                          <p:attrName>ppt_w</p:attrName>
                                        </p:attrNameLst>
                                      </p:cBhvr>
                                      <p:tavLst>
                                        <p:tav fmla="" tm="0">
                                          <p:val>
                                            <p:strVal val="0"/>
                                          </p:val>
                                        </p:tav>
                                        <p:tav fmla="" tm="100000">
                                          <p:val>
                                            <p:strVal val="#ppt_w"/>
                                          </p:val>
                                        </p:tav>
                                      </p:tavLst>
                                    </p:anim>
                                    <p:anim calcmode="lin" valueType="num">
                                      <p:cBhvr additive="base">
                                        <p:cTn dur="500"/>
                                        <p:tgtEl>
                                          <p:spTgt spid="138"/>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ppt_w</p:attrName>
                                        </p:attrNameLst>
                                      </p:cBhvr>
                                      <p:tavLst>
                                        <p:tav fmla="" tm="0">
                                          <p:val>
                                            <p:strVal val="0"/>
                                          </p:val>
                                        </p:tav>
                                        <p:tav fmla="" tm="100000">
                                          <p:val>
                                            <p:strVal val="#ppt_w"/>
                                          </p:val>
                                        </p:tav>
                                      </p:tavLst>
                                    </p:anim>
                                    <p:anim calcmode="lin" valueType="num">
                                      <p:cBhvr additive="base">
                                        <p:cTn dur="500"/>
                                        <p:tgtEl>
                                          <p:spTgt spid="13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ppt_w</p:attrName>
                                        </p:attrNameLst>
                                      </p:cBhvr>
                                      <p:tavLst>
                                        <p:tav fmla="" tm="0">
                                          <p:val>
                                            <p:strVal val="0"/>
                                          </p:val>
                                        </p:tav>
                                        <p:tav fmla="" tm="100000">
                                          <p:val>
                                            <p:strVal val="#ppt_w"/>
                                          </p:val>
                                        </p:tav>
                                      </p:tavLst>
                                    </p:anim>
                                    <p:anim calcmode="lin" valueType="num">
                                      <p:cBhvr additive="base">
                                        <p:cTn dur="500"/>
                                        <p:tgtEl>
                                          <p:spTgt spid="140"/>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500"/>
                                        <p:tgtEl>
                                          <p:spTgt spid="141"/>
                                        </p:tgtEl>
                                        <p:attrNameLst>
                                          <p:attrName>ppt_w</p:attrName>
                                        </p:attrNameLst>
                                      </p:cBhvr>
                                      <p:tavLst>
                                        <p:tav fmla="" tm="0">
                                          <p:val>
                                            <p:strVal val="0"/>
                                          </p:val>
                                        </p:tav>
                                        <p:tav fmla="" tm="100000">
                                          <p:val>
                                            <p:strVal val="#ppt_w"/>
                                          </p:val>
                                        </p:tav>
                                      </p:tavLst>
                                    </p:anim>
                                    <p:anim calcmode="lin" valueType="num">
                                      <p:cBhvr additive="base">
                                        <p:cTn dur="500"/>
                                        <p:tgtEl>
                                          <p:spTgt spid="141"/>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500"/>
                                        <p:tgtEl>
                                          <p:spTgt spid="142"/>
                                        </p:tgtEl>
                                        <p:attrNameLst>
                                          <p:attrName>ppt_w</p:attrName>
                                        </p:attrNameLst>
                                      </p:cBhvr>
                                      <p:tavLst>
                                        <p:tav fmla="" tm="0">
                                          <p:val>
                                            <p:strVal val="0"/>
                                          </p:val>
                                        </p:tav>
                                        <p:tav fmla="" tm="100000">
                                          <p:val>
                                            <p:strVal val="#ppt_w"/>
                                          </p:val>
                                        </p:tav>
                                      </p:tavLst>
                                    </p:anim>
                                    <p:anim calcmode="lin" valueType="num">
                                      <p:cBhvr additive="base">
                                        <p:cTn dur="500"/>
                                        <p:tgtEl>
                                          <p:spTgt spid="142"/>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ppt_w</p:attrName>
                                        </p:attrNameLst>
                                      </p:cBhvr>
                                      <p:tavLst>
                                        <p:tav fmla="" tm="0">
                                          <p:val>
                                            <p:strVal val="0"/>
                                          </p:val>
                                        </p:tav>
                                        <p:tav fmla="" tm="100000">
                                          <p:val>
                                            <p:strVal val="#ppt_w"/>
                                          </p:val>
                                        </p:tav>
                                      </p:tavLst>
                                    </p:anim>
                                    <p:anim calcmode="lin" valueType="num">
                                      <p:cBhvr additive="base">
                                        <p:cTn dur="500"/>
                                        <p:tgtEl>
                                          <p:spTgt spid="143"/>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500"/>
                                        <p:tgtEl>
                                          <p:spTgt spid="144"/>
                                        </p:tgtEl>
                                        <p:attrNameLst>
                                          <p:attrName>ppt_w</p:attrName>
                                        </p:attrNameLst>
                                      </p:cBhvr>
                                      <p:tavLst>
                                        <p:tav fmla="" tm="0">
                                          <p:val>
                                            <p:strVal val="0"/>
                                          </p:val>
                                        </p:tav>
                                        <p:tav fmla="" tm="100000">
                                          <p:val>
                                            <p:strVal val="#ppt_w"/>
                                          </p:val>
                                        </p:tav>
                                      </p:tavLst>
                                    </p:anim>
                                    <p:anim calcmode="lin" valueType="num">
                                      <p:cBhvr additive="base">
                                        <p:cTn dur="500"/>
                                        <p:tgtEl>
                                          <p:spTgt spid="144"/>
                                        </p:tgtEl>
                                        <p:attrNameLst>
                                          <p:attrName>ppt_h</p:attrName>
                                        </p:attrNameLst>
                                      </p:cBhvr>
                                      <p:tavLst>
                                        <p:tav fmla="" tm="0">
                                          <p:val>
                                            <p:strVal val="0"/>
                                          </p:val>
                                        </p:tav>
                                        <p:tav fmla="" tm="100000">
                                          <p:val>
                                            <p:strVal val="#ppt_h"/>
                                          </p:val>
                                        </p:tav>
                                      </p:tavLst>
                                    </p:anim>
                                  </p:childTnLst>
                                </p:cTn>
                              </p:par>
                            </p:childTnLst>
                          </p:cTn>
                        </p:par>
                        <p:par>
                          <p:cTn fill="hold">
                            <p:stCondLst>
                              <p:cond delay="4500"/>
                            </p:stCondLst>
                            <p:childTnLst>
                              <p:par>
                                <p:cTn fill="hold" nodeType="afterEffect" presetClass="entr" presetID="23" presetSubtype="16">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ppt_w</p:attrName>
                                        </p:attrNameLst>
                                      </p:cBhvr>
                                      <p:tavLst>
                                        <p:tav fmla="" tm="0">
                                          <p:val>
                                            <p:strVal val="0"/>
                                          </p:val>
                                        </p:tav>
                                        <p:tav fmla="" tm="100000">
                                          <p:val>
                                            <p:strVal val="#ppt_w"/>
                                          </p:val>
                                        </p:tav>
                                      </p:tavLst>
                                    </p:anim>
                                    <p:anim calcmode="lin" valueType="num">
                                      <p:cBhvr additive="base">
                                        <p:cTn dur="500"/>
                                        <p:tgtEl>
                                          <p:spTgt spid="145"/>
                                        </p:tgtEl>
                                        <p:attrNameLst>
                                          <p:attrName>ppt_h</p:attrName>
                                        </p:attrNameLst>
                                      </p:cBhvr>
                                      <p:tavLst>
                                        <p:tav fmla="" tm="0">
                                          <p:val>
                                            <p:strVal val="0"/>
                                          </p:val>
                                        </p:tav>
                                        <p:tav fmla="" tm="100000">
                                          <p:val>
                                            <p:strVal val="#ppt_h"/>
                                          </p:val>
                                        </p:tav>
                                      </p:tavLst>
                                    </p:anim>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500"/>
                                        <p:tgtEl>
                                          <p:spTgt spid="146"/>
                                        </p:tgtEl>
                                        <p:attrNameLst>
                                          <p:attrName>ppt_w</p:attrName>
                                        </p:attrNameLst>
                                      </p:cBhvr>
                                      <p:tavLst>
                                        <p:tav fmla="" tm="0">
                                          <p:val>
                                            <p:strVal val="0"/>
                                          </p:val>
                                        </p:tav>
                                        <p:tav fmla="" tm="100000">
                                          <p:val>
                                            <p:strVal val="#ppt_w"/>
                                          </p:val>
                                        </p:tav>
                                      </p:tavLst>
                                    </p:anim>
                                    <p:anim calcmode="lin" valueType="num">
                                      <p:cBhvr additive="base">
                                        <p:cTn dur="500"/>
                                        <p:tgtEl>
                                          <p:spTgt spid="146"/>
                                        </p:tgtEl>
                                        <p:attrNameLst>
                                          <p:attrName>ppt_h</p:attrName>
                                        </p:attrNameLst>
                                      </p:cBhvr>
                                      <p:tavLst>
                                        <p:tav fmla="" tm="0">
                                          <p:val>
                                            <p:strVal val="0"/>
                                          </p:val>
                                        </p:tav>
                                        <p:tav fmla="" tm="100000">
                                          <p:val>
                                            <p:strVal val="#ppt_h"/>
                                          </p:val>
                                        </p:tav>
                                      </p:tavLst>
                                    </p:anim>
                                  </p:childTnLst>
                                </p:cTn>
                              </p:par>
                            </p:childTnLst>
                          </p:cTn>
                        </p:par>
                        <p:par>
                          <p:cTn fill="hold">
                            <p:stCondLst>
                              <p:cond delay="5500"/>
                            </p:stCondLst>
                            <p:childTnLst>
                              <p:par>
                                <p:cTn fill="hold" nodeType="afterEffect" presetClass="entr" presetID="23" presetSubtype="16">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500"/>
                                        <p:tgtEl>
                                          <p:spTgt spid="147"/>
                                        </p:tgtEl>
                                        <p:attrNameLst>
                                          <p:attrName>ppt_w</p:attrName>
                                        </p:attrNameLst>
                                      </p:cBhvr>
                                      <p:tavLst>
                                        <p:tav fmla="" tm="0">
                                          <p:val>
                                            <p:strVal val="0"/>
                                          </p:val>
                                        </p:tav>
                                        <p:tav fmla="" tm="100000">
                                          <p:val>
                                            <p:strVal val="#ppt_w"/>
                                          </p:val>
                                        </p:tav>
                                      </p:tavLst>
                                    </p:anim>
                                    <p:anim calcmode="lin" valueType="num">
                                      <p:cBhvr additive="base">
                                        <p:cTn dur="500"/>
                                        <p:tgtEl>
                                          <p:spTgt spid="147"/>
                                        </p:tgtEl>
                                        <p:attrNameLst>
                                          <p:attrName>ppt_h</p:attrName>
                                        </p:attrNameLst>
                                      </p:cBhvr>
                                      <p:tavLst>
                                        <p:tav fmla="" tm="0">
                                          <p:val>
                                            <p:strVal val="0"/>
                                          </p:val>
                                        </p:tav>
                                        <p:tav fmla="" tm="100000">
                                          <p:val>
                                            <p:strVal val="#ppt_h"/>
                                          </p:val>
                                        </p:tav>
                                      </p:tavLst>
                                    </p:anim>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500"/>
                                        <p:tgtEl>
                                          <p:spTgt spid="148"/>
                                        </p:tgtEl>
                                        <p:attrNameLst>
                                          <p:attrName>ppt_w</p:attrName>
                                        </p:attrNameLst>
                                      </p:cBhvr>
                                      <p:tavLst>
                                        <p:tav fmla="" tm="0">
                                          <p:val>
                                            <p:strVal val="0"/>
                                          </p:val>
                                        </p:tav>
                                        <p:tav fmla="" tm="100000">
                                          <p:val>
                                            <p:strVal val="#ppt_w"/>
                                          </p:val>
                                        </p:tav>
                                      </p:tavLst>
                                    </p:anim>
                                    <p:anim calcmode="lin" valueType="num">
                                      <p:cBhvr additive="base">
                                        <p:cTn dur="500"/>
                                        <p:tgtEl>
                                          <p:spTgt spid="148"/>
                                        </p:tgtEl>
                                        <p:attrNameLst>
                                          <p:attrName>ppt_h</p:attrName>
                                        </p:attrNameLst>
                                      </p:cBhvr>
                                      <p:tavLst>
                                        <p:tav fmla="" tm="0">
                                          <p:val>
                                            <p:strVal val="0"/>
                                          </p:val>
                                        </p:tav>
                                        <p:tav fmla="" tm="100000">
                                          <p:val>
                                            <p:strVal val="#ppt_h"/>
                                          </p:val>
                                        </p:tav>
                                      </p:tavLst>
                                    </p:anim>
                                  </p:childTnLst>
                                </p:cTn>
                              </p:par>
                            </p:childTnLst>
                          </p:cTn>
                        </p:par>
                        <p:par>
                          <p:cTn fill="hold">
                            <p:stCondLst>
                              <p:cond delay="6500"/>
                            </p:stCondLst>
                            <p:childTnLst>
                              <p:par>
                                <p:cTn fill="hold" nodeType="afterEffect" presetClass="entr" presetID="23" presetSubtype="16">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500"/>
                                        <p:tgtEl>
                                          <p:spTgt spid="149"/>
                                        </p:tgtEl>
                                        <p:attrNameLst>
                                          <p:attrName>ppt_w</p:attrName>
                                        </p:attrNameLst>
                                      </p:cBhvr>
                                      <p:tavLst>
                                        <p:tav fmla="" tm="0">
                                          <p:val>
                                            <p:strVal val="0"/>
                                          </p:val>
                                        </p:tav>
                                        <p:tav fmla="" tm="100000">
                                          <p:val>
                                            <p:strVal val="#ppt_w"/>
                                          </p:val>
                                        </p:tav>
                                      </p:tavLst>
                                    </p:anim>
                                    <p:anim calcmode="lin" valueType="num">
                                      <p:cBhvr additive="base">
                                        <p:cTn dur="500"/>
                                        <p:tgtEl>
                                          <p:spTgt spid="149"/>
                                        </p:tgtEl>
                                        <p:attrNameLst>
                                          <p:attrName>ppt_h</p:attrName>
                                        </p:attrNameLst>
                                      </p:cBhvr>
                                      <p:tavLst>
                                        <p:tav fmla="" tm="0">
                                          <p:val>
                                            <p:strVal val="0"/>
                                          </p:val>
                                        </p:tav>
                                        <p:tav fmla="" tm="100000">
                                          <p:val>
                                            <p:strVal val="#ppt_h"/>
                                          </p:val>
                                        </p:tav>
                                      </p:tavLst>
                                    </p:anim>
                                  </p:childTnLst>
                                </p:cTn>
                              </p:par>
                            </p:childTnLst>
                          </p:cTn>
                        </p:par>
                        <p:par>
                          <p:cTn fill="hold">
                            <p:stCondLst>
                              <p:cond delay="7000"/>
                            </p:stCondLst>
                            <p:childTnLst>
                              <p:par>
                                <p:cTn fill="hold" nodeType="afterEffect" presetClass="entr" presetID="23" presetSubtype="16">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500"/>
                                        <p:tgtEl>
                                          <p:spTgt spid="150"/>
                                        </p:tgtEl>
                                        <p:attrNameLst>
                                          <p:attrName>ppt_w</p:attrName>
                                        </p:attrNameLst>
                                      </p:cBhvr>
                                      <p:tavLst>
                                        <p:tav fmla="" tm="0">
                                          <p:val>
                                            <p:strVal val="0"/>
                                          </p:val>
                                        </p:tav>
                                        <p:tav fmla="" tm="100000">
                                          <p:val>
                                            <p:strVal val="#ppt_w"/>
                                          </p:val>
                                        </p:tav>
                                      </p:tavLst>
                                    </p:anim>
                                    <p:anim calcmode="lin" valueType="num">
                                      <p:cBhvr additive="base">
                                        <p:cTn dur="500"/>
                                        <p:tgtEl>
                                          <p:spTgt spid="150"/>
                                        </p:tgtEl>
                                        <p:attrNameLst>
                                          <p:attrName>ppt_h</p:attrName>
                                        </p:attrNameLst>
                                      </p:cBhvr>
                                      <p:tavLst>
                                        <p:tav fmla="" tm="0">
                                          <p:val>
                                            <p:strVal val="0"/>
                                          </p:val>
                                        </p:tav>
                                        <p:tav fmla="" tm="100000">
                                          <p:val>
                                            <p:strVal val="#ppt_h"/>
                                          </p:val>
                                        </p:tav>
                                      </p:tavLst>
                                    </p:anim>
                                  </p:childTnLst>
                                </p:cTn>
                              </p:par>
                            </p:childTnLst>
                          </p:cTn>
                        </p:par>
                        <p:par>
                          <p:cTn fill="hold">
                            <p:stCondLst>
                              <p:cond delay="7500"/>
                            </p:stCondLst>
                            <p:childTnLst>
                              <p:par>
                                <p:cTn fill="hold" nodeType="afterEffect" presetClass="entr" presetID="23" presetSubtype="16">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500"/>
                                        <p:tgtEl>
                                          <p:spTgt spid="151"/>
                                        </p:tgtEl>
                                        <p:attrNameLst>
                                          <p:attrName>ppt_w</p:attrName>
                                        </p:attrNameLst>
                                      </p:cBhvr>
                                      <p:tavLst>
                                        <p:tav fmla="" tm="0">
                                          <p:val>
                                            <p:strVal val="0"/>
                                          </p:val>
                                        </p:tav>
                                        <p:tav fmla="" tm="100000">
                                          <p:val>
                                            <p:strVal val="#ppt_w"/>
                                          </p:val>
                                        </p:tav>
                                      </p:tavLst>
                                    </p:anim>
                                    <p:anim calcmode="lin" valueType="num">
                                      <p:cBhvr additive="base">
                                        <p:cTn dur="500"/>
                                        <p:tgtEl>
                                          <p:spTgt spid="151"/>
                                        </p:tgtEl>
                                        <p:attrNameLst>
                                          <p:attrName>ppt_h</p:attrName>
                                        </p:attrNameLst>
                                      </p:cBhvr>
                                      <p:tavLst>
                                        <p:tav fmla="" tm="0">
                                          <p:val>
                                            <p:strVal val="0"/>
                                          </p:val>
                                        </p:tav>
                                        <p:tav fmla="" tm="100000">
                                          <p:val>
                                            <p:strVal val="#ppt_h"/>
                                          </p:val>
                                        </p:tav>
                                      </p:tavLst>
                                    </p:anim>
                                  </p:childTnLst>
                                </p:cTn>
                              </p:par>
                            </p:childTnLst>
                          </p:cTn>
                        </p:par>
                        <p:par>
                          <p:cTn fill="hold">
                            <p:stCondLst>
                              <p:cond delay="8000"/>
                            </p:stCondLst>
                            <p:childTnLst>
                              <p:par>
                                <p:cTn fill="hold" nodeType="afterEffect" presetClass="entr" presetID="23" presetSubtype="16">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p:tgtEl>
                                          <p:spTgt spid="152"/>
                                        </p:tgtEl>
                                        <p:attrNameLst>
                                          <p:attrName>ppt_w</p:attrName>
                                        </p:attrNameLst>
                                      </p:cBhvr>
                                      <p:tavLst>
                                        <p:tav fmla="" tm="0">
                                          <p:val>
                                            <p:strVal val="0"/>
                                          </p:val>
                                        </p:tav>
                                        <p:tav fmla="" tm="100000">
                                          <p:val>
                                            <p:strVal val="#ppt_w"/>
                                          </p:val>
                                        </p:tav>
                                      </p:tavLst>
                                    </p:anim>
                                    <p:anim calcmode="lin" valueType="num">
                                      <p:cBhvr additive="base">
                                        <p:cTn dur="500"/>
                                        <p:tgtEl>
                                          <p:spTgt spid="152"/>
                                        </p:tgtEl>
                                        <p:attrNameLst>
                                          <p:attrName>ppt_h</p:attrName>
                                        </p:attrNameLst>
                                      </p:cBhvr>
                                      <p:tavLst>
                                        <p:tav fmla="" tm="0">
                                          <p:val>
                                            <p:strVal val="0"/>
                                          </p:val>
                                        </p:tav>
                                        <p:tav fmla="" tm="100000">
                                          <p:val>
                                            <p:strVal val="#ppt_h"/>
                                          </p:val>
                                        </p:tav>
                                      </p:tavLst>
                                    </p:anim>
                                  </p:childTnLst>
                                </p:cTn>
                              </p:par>
                            </p:childTnLst>
                          </p:cTn>
                        </p:par>
                        <p:par>
                          <p:cTn fill="hold">
                            <p:stCondLst>
                              <p:cond delay="8500"/>
                            </p:stCondLst>
                            <p:childTnLst>
                              <p:par>
                                <p:cTn fill="hold" nodeType="afterEffect" presetClass="entr" presetID="23" presetSubtype="16">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500"/>
                                        <p:tgtEl>
                                          <p:spTgt spid="153"/>
                                        </p:tgtEl>
                                        <p:attrNameLst>
                                          <p:attrName>ppt_w</p:attrName>
                                        </p:attrNameLst>
                                      </p:cBhvr>
                                      <p:tavLst>
                                        <p:tav fmla="" tm="0">
                                          <p:val>
                                            <p:strVal val="0"/>
                                          </p:val>
                                        </p:tav>
                                        <p:tav fmla="" tm="100000">
                                          <p:val>
                                            <p:strVal val="#ppt_w"/>
                                          </p:val>
                                        </p:tav>
                                      </p:tavLst>
                                    </p:anim>
                                    <p:anim calcmode="lin" valueType="num">
                                      <p:cBhvr additive="base">
                                        <p:cTn dur="500"/>
                                        <p:tgtEl>
                                          <p:spTgt spid="153"/>
                                        </p:tgtEl>
                                        <p:attrNameLst>
                                          <p:attrName>ppt_h</p:attrName>
                                        </p:attrNameLst>
                                      </p:cBhvr>
                                      <p:tavLst>
                                        <p:tav fmla="" tm="0">
                                          <p:val>
                                            <p:strVal val="0"/>
                                          </p:val>
                                        </p:tav>
                                        <p:tav fmla="" tm="100000">
                                          <p:val>
                                            <p:strVal val="#ppt_h"/>
                                          </p:val>
                                        </p:tav>
                                      </p:tavLst>
                                    </p:anim>
                                  </p:childTnLst>
                                </p:cTn>
                              </p:par>
                            </p:childTnLst>
                          </p:cTn>
                        </p:par>
                        <p:par>
                          <p:cTn fill="hold">
                            <p:stCondLst>
                              <p:cond delay="9000"/>
                            </p:stCondLst>
                            <p:childTnLst>
                              <p:par>
                                <p:cTn fill="hold" nodeType="afterEffect" presetClass="entr" presetID="23" presetSubtype="16">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500"/>
                                        <p:tgtEl>
                                          <p:spTgt spid="154"/>
                                        </p:tgtEl>
                                        <p:attrNameLst>
                                          <p:attrName>ppt_w</p:attrName>
                                        </p:attrNameLst>
                                      </p:cBhvr>
                                      <p:tavLst>
                                        <p:tav fmla="" tm="0">
                                          <p:val>
                                            <p:strVal val="0"/>
                                          </p:val>
                                        </p:tav>
                                        <p:tav fmla="" tm="100000">
                                          <p:val>
                                            <p:strVal val="#ppt_w"/>
                                          </p:val>
                                        </p:tav>
                                      </p:tavLst>
                                    </p:anim>
                                    <p:anim calcmode="lin" valueType="num">
                                      <p:cBhvr additive="base">
                                        <p:cTn dur="500"/>
                                        <p:tgtEl>
                                          <p:spTgt spid="154"/>
                                        </p:tgtEl>
                                        <p:attrNameLst>
                                          <p:attrName>ppt_h</p:attrName>
                                        </p:attrNameLst>
                                      </p:cBhvr>
                                      <p:tavLst>
                                        <p:tav fmla="" tm="0">
                                          <p:val>
                                            <p:strVal val="0"/>
                                          </p:val>
                                        </p:tav>
                                        <p:tav fmla="" tm="100000">
                                          <p:val>
                                            <p:strVal val="#ppt_h"/>
                                          </p:val>
                                        </p:tav>
                                      </p:tavLst>
                                    </p:anim>
                                  </p:childTnLst>
                                </p:cTn>
                              </p:par>
                            </p:childTnLst>
                          </p:cTn>
                        </p:par>
                        <p:par>
                          <p:cTn fill="hold">
                            <p:stCondLst>
                              <p:cond delay="9500"/>
                            </p:stCondLst>
                            <p:childTnLst>
                              <p:par>
                                <p:cTn fill="hold" nodeType="afterEffect" presetClass="entr" presetID="23" presetSubtype="16">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500"/>
                                        <p:tgtEl>
                                          <p:spTgt spid="155"/>
                                        </p:tgtEl>
                                        <p:attrNameLst>
                                          <p:attrName>ppt_w</p:attrName>
                                        </p:attrNameLst>
                                      </p:cBhvr>
                                      <p:tavLst>
                                        <p:tav fmla="" tm="0">
                                          <p:val>
                                            <p:strVal val="0"/>
                                          </p:val>
                                        </p:tav>
                                        <p:tav fmla="" tm="100000">
                                          <p:val>
                                            <p:strVal val="#ppt_w"/>
                                          </p:val>
                                        </p:tav>
                                      </p:tavLst>
                                    </p:anim>
                                    <p:anim calcmode="lin" valueType="num">
                                      <p:cBhvr additive="base">
                                        <p:cTn dur="500"/>
                                        <p:tgtEl>
                                          <p:spTgt spid="155"/>
                                        </p:tgtEl>
                                        <p:attrNameLst>
                                          <p:attrName>ppt_h</p:attrName>
                                        </p:attrNameLst>
                                      </p:cBhvr>
                                      <p:tavLst>
                                        <p:tav fmla="" tm="0">
                                          <p:val>
                                            <p:strVal val="0"/>
                                          </p:val>
                                        </p:tav>
                                        <p:tav fmla="" tm="100000">
                                          <p:val>
                                            <p:strVal val="#ppt_h"/>
                                          </p:val>
                                        </p:tav>
                                      </p:tavLst>
                                    </p:anim>
                                  </p:childTnLst>
                                </p:cTn>
                              </p:par>
                            </p:childTnLst>
                          </p:cTn>
                        </p:par>
                        <p:par>
                          <p:cTn fill="hold">
                            <p:stCondLst>
                              <p:cond delay="10000"/>
                            </p:stCondLst>
                            <p:childTnLst>
                              <p:par>
                                <p:cTn fill="hold" nodeType="afterEffect" presetClass="entr" presetID="23" presetSubtype="16">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500"/>
                                        <p:tgtEl>
                                          <p:spTgt spid="156"/>
                                        </p:tgtEl>
                                        <p:attrNameLst>
                                          <p:attrName>ppt_w</p:attrName>
                                        </p:attrNameLst>
                                      </p:cBhvr>
                                      <p:tavLst>
                                        <p:tav fmla="" tm="0">
                                          <p:val>
                                            <p:strVal val="0"/>
                                          </p:val>
                                        </p:tav>
                                        <p:tav fmla="" tm="100000">
                                          <p:val>
                                            <p:strVal val="#ppt_w"/>
                                          </p:val>
                                        </p:tav>
                                      </p:tavLst>
                                    </p:anim>
                                    <p:anim calcmode="lin" valueType="num">
                                      <p:cBhvr additive="base">
                                        <p:cTn dur="500"/>
                                        <p:tgtEl>
                                          <p:spTgt spid="156"/>
                                        </p:tgtEl>
                                        <p:attrNameLst>
                                          <p:attrName>ppt_h</p:attrName>
                                        </p:attrNameLst>
                                      </p:cBhvr>
                                      <p:tavLst>
                                        <p:tav fmla="" tm="0">
                                          <p:val>
                                            <p:strVal val="0"/>
                                          </p:val>
                                        </p:tav>
                                        <p:tav fmla="" tm="100000">
                                          <p:val>
                                            <p:strVal val="#ppt_h"/>
                                          </p:val>
                                        </p:tav>
                                      </p:tavLst>
                                    </p:anim>
                                  </p:childTnLst>
                                </p:cTn>
                              </p:par>
                            </p:childTnLst>
                          </p:cTn>
                        </p:par>
                        <p:par>
                          <p:cTn fill="hold">
                            <p:stCondLst>
                              <p:cond delay="10500"/>
                            </p:stCondLst>
                            <p:childTnLst>
                              <p:par>
                                <p:cTn fill="hold" nodeType="afterEffect" presetClass="entr" presetID="23" presetSubtype="16">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ppt_w</p:attrName>
                                        </p:attrNameLst>
                                      </p:cBhvr>
                                      <p:tavLst>
                                        <p:tav fmla="" tm="0">
                                          <p:val>
                                            <p:strVal val="0"/>
                                          </p:val>
                                        </p:tav>
                                        <p:tav fmla="" tm="100000">
                                          <p:val>
                                            <p:strVal val="#ppt_w"/>
                                          </p:val>
                                        </p:tav>
                                      </p:tavLst>
                                    </p:anim>
                                    <p:anim calcmode="lin" valueType="num">
                                      <p:cBhvr additive="base">
                                        <p:cTn dur="500"/>
                                        <p:tgtEl>
                                          <p:spTgt spid="157"/>
                                        </p:tgtEl>
                                        <p:attrNameLst>
                                          <p:attrName>ppt_h</p:attrName>
                                        </p:attrNameLst>
                                      </p:cBhvr>
                                      <p:tavLst>
                                        <p:tav fmla="" tm="0">
                                          <p:val>
                                            <p:strVal val="0"/>
                                          </p:val>
                                        </p:tav>
                                        <p:tav fmla="" tm="100000">
                                          <p:val>
                                            <p:strVal val="#ppt_h"/>
                                          </p:val>
                                        </p:tav>
                                      </p:tavLst>
                                    </p:anim>
                                  </p:childTnLst>
                                </p:cTn>
                              </p:par>
                            </p:childTnLst>
                          </p:cTn>
                        </p:par>
                        <p:par>
                          <p:cTn fill="hold">
                            <p:stCondLst>
                              <p:cond delay="11000"/>
                            </p:stCondLst>
                            <p:childTnLst>
                              <p:par>
                                <p:cTn fill="hold" nodeType="afterEffect" presetClass="entr" presetID="23" presetSubtype="16">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ppt_w</p:attrName>
                                        </p:attrNameLst>
                                      </p:cBhvr>
                                      <p:tavLst>
                                        <p:tav fmla="" tm="0">
                                          <p:val>
                                            <p:strVal val="0"/>
                                          </p:val>
                                        </p:tav>
                                        <p:tav fmla="" tm="100000">
                                          <p:val>
                                            <p:strVal val="#ppt_w"/>
                                          </p:val>
                                        </p:tav>
                                      </p:tavLst>
                                    </p:anim>
                                    <p:anim calcmode="lin" valueType="num">
                                      <p:cBhvr additive="base">
                                        <p:cTn dur="500"/>
                                        <p:tgtEl>
                                          <p:spTgt spid="1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Agenda</a:t>
            </a:r>
            <a:endParaRPr/>
          </a:p>
        </p:txBody>
      </p:sp>
      <p:sp>
        <p:nvSpPr>
          <p:cNvPr id="164" name="Google Shape;164;p8"/>
          <p:cNvSpPr txBox="1"/>
          <p:nvPr>
            <p:ph idx="1" type="body"/>
          </p:nvPr>
        </p:nvSpPr>
        <p:spPr>
          <a:xfrm>
            <a:off x="838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About us</a:t>
            </a:r>
            <a:endParaRPr/>
          </a:p>
          <a:p>
            <a:pPr indent="-228600" lvl="0" marL="228600" rtl="0" algn="l">
              <a:lnSpc>
                <a:spcPct val="90000"/>
              </a:lnSpc>
              <a:spcBef>
                <a:spcPts val="1000"/>
              </a:spcBef>
              <a:spcAft>
                <a:spcPts val="0"/>
              </a:spcAft>
              <a:buClr>
                <a:schemeClr val="accent2"/>
              </a:buClr>
              <a:buSzPts val="2800"/>
              <a:buChar char="•"/>
            </a:pPr>
            <a:r>
              <a:rPr lang="en-US">
                <a:solidFill>
                  <a:schemeClr val="accent2"/>
                </a:solidFill>
              </a:rPr>
              <a:t>About this course</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Learning objectives</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Other similar courses</a:t>
            </a:r>
            <a:endParaRPr/>
          </a:p>
          <a:p>
            <a:pPr indent="-228600" lvl="1" marL="685800" rtl="0" algn="l">
              <a:lnSpc>
                <a:spcPct val="90000"/>
              </a:lnSpc>
              <a:spcBef>
                <a:spcPts val="500"/>
              </a:spcBef>
              <a:spcAft>
                <a:spcPts val="0"/>
              </a:spcAft>
              <a:buClr>
                <a:schemeClr val="accent2"/>
              </a:buClr>
              <a:buSzPts val="2400"/>
              <a:buChar char="•"/>
            </a:pPr>
            <a:r>
              <a:rPr lang="en-US">
                <a:solidFill>
                  <a:schemeClr val="accent2"/>
                </a:solidFill>
              </a:rPr>
              <a:t>Course components</a:t>
            </a:r>
            <a:endParaRPr/>
          </a:p>
          <a:p>
            <a:pPr indent="-228600" lvl="0" marL="228600" rtl="0" algn="l">
              <a:lnSpc>
                <a:spcPct val="90000"/>
              </a:lnSpc>
              <a:spcBef>
                <a:spcPts val="1000"/>
              </a:spcBef>
              <a:spcAft>
                <a:spcPts val="0"/>
              </a:spcAft>
              <a:buClr>
                <a:schemeClr val="dk1"/>
              </a:buClr>
              <a:buSzPts val="2800"/>
              <a:buChar char="•"/>
            </a:pPr>
            <a:r>
              <a:rPr lang="en-US"/>
              <a:t>Our learning model</a:t>
            </a:r>
            <a:endParaRPr/>
          </a:p>
        </p:txBody>
      </p:sp>
      <p:sp>
        <p:nvSpPr>
          <p:cNvPr id="165" name="Google Shape;165;p8"/>
          <p:cNvSpPr txBox="1"/>
          <p:nvPr>
            <p:ph idx="2" type="body"/>
          </p:nvPr>
        </p:nvSpPr>
        <p:spPr>
          <a:xfrm>
            <a:off x="6172200" y="1825625"/>
            <a:ext cx="5181600" cy="42850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Tools and resources</a:t>
            </a:r>
            <a:endParaRPr/>
          </a:p>
          <a:p>
            <a:pPr indent="-228600" lvl="1" marL="685800" rtl="0" algn="l">
              <a:lnSpc>
                <a:spcPct val="90000"/>
              </a:lnSpc>
              <a:spcBef>
                <a:spcPts val="500"/>
              </a:spcBef>
              <a:spcAft>
                <a:spcPts val="0"/>
              </a:spcAft>
              <a:buClr>
                <a:schemeClr val="dk1"/>
              </a:buClr>
              <a:buSzPts val="2400"/>
              <a:buChar char="•"/>
            </a:pPr>
            <a:r>
              <a:rPr lang="en-US"/>
              <a:t>Course Website</a:t>
            </a:r>
            <a:endParaRPr/>
          </a:p>
          <a:p>
            <a:pPr indent="-228600" lvl="1" marL="685800" rtl="0" algn="l">
              <a:lnSpc>
                <a:spcPct val="90000"/>
              </a:lnSpc>
              <a:spcBef>
                <a:spcPts val="500"/>
              </a:spcBef>
              <a:spcAft>
                <a:spcPts val="0"/>
              </a:spcAft>
              <a:buClr>
                <a:schemeClr val="dk1"/>
              </a:buClr>
              <a:buSzPts val="2400"/>
              <a:buChar char="•"/>
            </a:pPr>
            <a:r>
              <a:rPr lang="en-US"/>
              <a:t>Ed</a:t>
            </a:r>
            <a:endParaRPr/>
          </a:p>
          <a:p>
            <a:pPr indent="-228600" lvl="1" marL="685800" rtl="0" algn="l">
              <a:lnSpc>
                <a:spcPct val="90000"/>
              </a:lnSpc>
              <a:spcBef>
                <a:spcPts val="500"/>
              </a:spcBef>
              <a:spcAft>
                <a:spcPts val="0"/>
              </a:spcAft>
              <a:buClr>
                <a:schemeClr val="dk1"/>
              </a:buClr>
              <a:buSzPts val="2400"/>
              <a:buChar char="•"/>
            </a:pPr>
            <a:r>
              <a:rPr lang="en-US"/>
              <a:t>VS Code</a:t>
            </a:r>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Assessment and grading</a:t>
            </a:r>
            <a:endParaRPr>
              <a:solidFill>
                <a:srgbClr val="C0C0C0"/>
              </a:solidFill>
            </a:endParaRPr>
          </a:p>
          <a:p>
            <a:pPr indent="-228600" lvl="0" marL="228600" rtl="0" algn="l">
              <a:lnSpc>
                <a:spcPct val="90000"/>
              </a:lnSpc>
              <a:spcBef>
                <a:spcPts val="1000"/>
              </a:spcBef>
              <a:spcAft>
                <a:spcPts val="0"/>
              </a:spcAft>
              <a:buClr>
                <a:schemeClr val="dk1"/>
              </a:buClr>
              <a:buSzPts val="2800"/>
              <a:buChar char="•"/>
            </a:pPr>
            <a:r>
              <a:rPr lang="en-US">
                <a:solidFill>
                  <a:srgbClr val="C0C0C0"/>
                </a:solidFill>
              </a:rPr>
              <a:t>Collaboration</a:t>
            </a:r>
            <a:endParaRPr>
              <a:solidFill>
                <a:srgbClr val="C0C0C0"/>
              </a:solidFill>
            </a:endParaRPr>
          </a:p>
        </p:txBody>
      </p:sp>
      <p:sp>
        <p:nvSpPr>
          <p:cNvPr id="166" name="Google Shape;16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lt1"/>
                </a:solidFill>
              </a:rPr>
              <a:t>Lesson 0 - Autumn 2023</a:t>
            </a:r>
            <a:endParaRPr/>
          </a:p>
        </p:txBody>
      </p:sp>
      <p:sp>
        <p:nvSpPr>
          <p:cNvPr id="167" name="Google Shape;16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sp>
        <p:nvSpPr>
          <p:cNvPr id="168" name="Google Shape;168;p8"/>
          <p:cNvSpPr/>
          <p:nvPr/>
        </p:nvSpPr>
        <p:spPr>
          <a:xfrm flipH="1">
            <a:off x="3827868" y="2522483"/>
            <a:ext cx="580171" cy="157655"/>
          </a:xfrm>
          <a:prstGeom prst="rightArrow">
            <a:avLst>
              <a:gd fmla="val 50000" name="adj1"/>
              <a:gd fmla="val 102000" name="adj2"/>
            </a:avLst>
          </a:prstGeom>
          <a:solidFill>
            <a:schemeClr val="accent2"/>
          </a:solidFill>
          <a:ln cap="flat" cmpd="sng" w="12700">
            <a:solidFill>
              <a:srgbClr val="6959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Learning Objectives</a:t>
            </a:r>
            <a:endParaRPr/>
          </a:p>
        </p:txBody>
      </p:sp>
      <p:sp>
        <p:nvSpPr>
          <p:cNvPr id="174" name="Google Shape;174;p9"/>
          <p:cNvSpPr txBox="1"/>
          <p:nvPr>
            <p:ph idx="1" type="body"/>
          </p:nvPr>
        </p:nvSpPr>
        <p:spPr>
          <a:xfrm>
            <a:off x="838200" y="1825625"/>
            <a:ext cx="5181600" cy="4285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380"/>
              <a:buNone/>
            </a:pPr>
            <a:r>
              <a:rPr i="1" lang="en-US"/>
              <a:t>or, “What will I learn in this class?”</a:t>
            </a:r>
            <a:endParaRPr i="1" sz="500"/>
          </a:p>
          <a:p>
            <a:pPr indent="0" lvl="0" marL="0" rtl="0" algn="l">
              <a:lnSpc>
                <a:spcPct val="90000"/>
              </a:lnSpc>
              <a:spcBef>
                <a:spcPts val="1000"/>
              </a:spcBef>
              <a:spcAft>
                <a:spcPts val="0"/>
              </a:spcAft>
              <a:buClr>
                <a:schemeClr val="dk1"/>
              </a:buClr>
              <a:buSzPts val="2800"/>
              <a:buNone/>
            </a:pPr>
            <a:r>
              <a:t/>
            </a:r>
            <a:endParaRPr b="1"/>
          </a:p>
          <a:p>
            <a:pPr indent="0" lvl="0" marL="0" rtl="0" algn="l">
              <a:lnSpc>
                <a:spcPct val="90000"/>
              </a:lnSpc>
              <a:spcBef>
                <a:spcPts val="1000"/>
              </a:spcBef>
              <a:spcAft>
                <a:spcPts val="0"/>
              </a:spcAft>
              <a:buClr>
                <a:schemeClr val="dk1"/>
              </a:buClr>
              <a:buSzPts val="2800"/>
              <a:buNone/>
            </a:pPr>
            <a:r>
              <a:rPr b="1" lang="en-US"/>
              <a:t>Seven themes:</a:t>
            </a:r>
            <a:endParaRPr/>
          </a:p>
          <a:p>
            <a:pPr indent="-457200" lvl="0" marL="457200" rtl="0" algn="l">
              <a:lnSpc>
                <a:spcPct val="90000"/>
              </a:lnSpc>
              <a:spcBef>
                <a:spcPts val="1000"/>
              </a:spcBef>
              <a:spcAft>
                <a:spcPts val="0"/>
              </a:spcAft>
              <a:buSzPts val="2800"/>
              <a:buChar char="•"/>
            </a:pPr>
            <a:r>
              <a:rPr lang="en-US"/>
              <a:t>Computational Thinking</a:t>
            </a:r>
            <a:endParaRPr/>
          </a:p>
          <a:p>
            <a:pPr indent="-457200" lvl="0" marL="457200" rtl="0" algn="l">
              <a:lnSpc>
                <a:spcPct val="90000"/>
              </a:lnSpc>
              <a:spcBef>
                <a:spcPts val="1000"/>
              </a:spcBef>
              <a:spcAft>
                <a:spcPts val="0"/>
              </a:spcAft>
              <a:buSzPts val="2800"/>
              <a:buChar char="•"/>
            </a:pPr>
            <a:r>
              <a:rPr lang="en-US"/>
              <a:t>Code Comprehension</a:t>
            </a:r>
            <a:endParaRPr/>
          </a:p>
          <a:p>
            <a:pPr indent="-457200" lvl="0" marL="457200" rtl="0" algn="l">
              <a:lnSpc>
                <a:spcPct val="90000"/>
              </a:lnSpc>
              <a:spcBef>
                <a:spcPts val="1000"/>
              </a:spcBef>
              <a:spcAft>
                <a:spcPts val="0"/>
              </a:spcAft>
              <a:buSzPts val="2800"/>
              <a:buChar char="•"/>
            </a:pPr>
            <a:r>
              <a:rPr lang="en-US"/>
              <a:t>Code Writing</a:t>
            </a:r>
            <a:endParaRPr/>
          </a:p>
          <a:p>
            <a:pPr indent="0" lvl="0" marL="457200" rtl="0" algn="l">
              <a:lnSpc>
                <a:spcPct val="90000"/>
              </a:lnSpc>
              <a:spcBef>
                <a:spcPts val="1000"/>
              </a:spcBef>
              <a:spcAft>
                <a:spcPts val="0"/>
              </a:spcAft>
              <a:buSzPts val="1800"/>
              <a:buNone/>
            </a:pPr>
            <a:r>
              <a:t/>
            </a:r>
            <a:endParaRPr/>
          </a:p>
        </p:txBody>
      </p:sp>
      <p:sp>
        <p:nvSpPr>
          <p:cNvPr id="175" name="Google Shape;17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Lesson 0 - Autumn 2023</a:t>
            </a:r>
            <a:endParaRPr/>
          </a:p>
        </p:txBody>
      </p:sp>
      <p:sp>
        <p:nvSpPr>
          <p:cNvPr id="176" name="Google Shape;17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77" name="Google Shape;177;p9"/>
          <p:cNvSpPr txBox="1"/>
          <p:nvPr>
            <p:ph idx="2" type="body"/>
          </p:nvPr>
        </p:nvSpPr>
        <p:spPr>
          <a:xfrm>
            <a:off x="6172200" y="1825625"/>
            <a:ext cx="5181600" cy="4285200"/>
          </a:xfrm>
          <a:prstGeom prst="rect">
            <a:avLst/>
          </a:prstGeom>
          <a:noFill/>
          <a:ln>
            <a:noFill/>
          </a:ln>
        </p:spPr>
        <p:txBody>
          <a:bodyPr anchorCtr="0" anchor="t" bIns="45700" lIns="91425" spcFirstLastPara="1" rIns="91425" wrap="square" tIns="45700">
            <a:normAutofit/>
          </a:bodyPr>
          <a:lstStyle/>
          <a:p>
            <a:pPr indent="-279400" lvl="0" marL="457200" rtl="0" algn="l">
              <a:lnSpc>
                <a:spcPct val="90000"/>
              </a:lnSpc>
              <a:spcBef>
                <a:spcPts val="1000"/>
              </a:spcBef>
              <a:spcAft>
                <a:spcPts val="0"/>
              </a:spcAft>
              <a:buClr>
                <a:schemeClr val="dk1"/>
              </a:buClr>
              <a:buSzPts val="2800"/>
              <a:buFont typeface="Arial"/>
              <a:buNone/>
            </a:pPr>
            <a:r>
              <a:t/>
            </a:r>
            <a:endParaRPr/>
          </a:p>
          <a:p>
            <a:pPr indent="-279400" lvl="0" marL="457200" rtl="0" algn="l">
              <a:lnSpc>
                <a:spcPct val="90000"/>
              </a:lnSpc>
              <a:spcBef>
                <a:spcPts val="1000"/>
              </a:spcBef>
              <a:spcAft>
                <a:spcPts val="0"/>
              </a:spcAft>
              <a:buClr>
                <a:schemeClr val="dk1"/>
              </a:buClr>
              <a:buSzPts val="2800"/>
              <a:buFont typeface="Arial"/>
              <a:buNone/>
            </a:pPr>
            <a:r>
              <a:t/>
            </a:r>
            <a:endParaRPr/>
          </a:p>
          <a:p>
            <a:pPr indent="-279400" lvl="0" marL="457200" rtl="0" algn="l">
              <a:lnSpc>
                <a:spcPct val="90000"/>
              </a:lnSpc>
              <a:spcBef>
                <a:spcPts val="1000"/>
              </a:spcBef>
              <a:spcAft>
                <a:spcPts val="0"/>
              </a:spcAft>
              <a:buClr>
                <a:schemeClr val="dk1"/>
              </a:buClr>
              <a:buSzPts val="2800"/>
              <a:buFont typeface="Arial"/>
              <a:buNone/>
            </a:pPr>
            <a:r>
              <a:t/>
            </a:r>
            <a:endParaRPr/>
          </a:p>
          <a:p>
            <a:pPr indent="-457200" lvl="0" marL="457200" rtl="0" algn="l">
              <a:lnSpc>
                <a:spcPct val="90000"/>
              </a:lnSpc>
              <a:spcBef>
                <a:spcPts val="1000"/>
              </a:spcBef>
              <a:spcAft>
                <a:spcPts val="0"/>
              </a:spcAft>
              <a:buSzPts val="2800"/>
              <a:buChar char="•"/>
            </a:pPr>
            <a:r>
              <a:rPr lang="en-US"/>
              <a:t>Communication</a:t>
            </a:r>
            <a:endParaRPr/>
          </a:p>
          <a:p>
            <a:pPr indent="-457200" lvl="0" marL="457200" rtl="0" algn="l">
              <a:lnSpc>
                <a:spcPct val="90000"/>
              </a:lnSpc>
              <a:spcBef>
                <a:spcPts val="1000"/>
              </a:spcBef>
              <a:spcAft>
                <a:spcPts val="0"/>
              </a:spcAft>
              <a:buSzPts val="2800"/>
              <a:buChar char="•"/>
            </a:pPr>
            <a:r>
              <a:rPr lang="en-US"/>
              <a:t>Testing</a:t>
            </a:r>
            <a:endParaRPr/>
          </a:p>
          <a:p>
            <a:pPr indent="-457200" lvl="0" marL="457200" rtl="0" algn="l">
              <a:lnSpc>
                <a:spcPct val="90000"/>
              </a:lnSpc>
              <a:spcBef>
                <a:spcPts val="1000"/>
              </a:spcBef>
              <a:spcAft>
                <a:spcPts val="0"/>
              </a:spcAft>
              <a:buSzPts val="2800"/>
              <a:buChar char="•"/>
            </a:pPr>
            <a:r>
              <a:rPr lang="en-US"/>
              <a:t>Debugging</a:t>
            </a:r>
            <a:endParaRPr/>
          </a:p>
          <a:p>
            <a:pPr indent="-457200" lvl="0" marL="457200" rtl="0" algn="l">
              <a:lnSpc>
                <a:spcPct val="90000"/>
              </a:lnSpc>
              <a:spcBef>
                <a:spcPts val="1000"/>
              </a:spcBef>
              <a:spcAft>
                <a:spcPts val="0"/>
              </a:spcAft>
              <a:buSzPts val="2800"/>
              <a:buChar char="•"/>
            </a:pPr>
            <a:r>
              <a:rPr lang="en-US"/>
              <a:t>Ethics/Impact</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Prerequisite Knowledge</a:t>
            </a:r>
            <a:endParaRPr/>
          </a:p>
        </p:txBody>
      </p:sp>
      <p:sp>
        <p:nvSpPr>
          <p:cNvPr id="183" name="Google Shape;183;p45"/>
          <p:cNvSpPr txBox="1"/>
          <p:nvPr>
            <p:ph idx="1" type="body"/>
          </p:nvPr>
        </p:nvSpPr>
        <p:spPr>
          <a:xfrm>
            <a:off x="838200" y="1825625"/>
            <a:ext cx="10515600" cy="4218516"/>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2800"/>
              <a:buChar char="•"/>
            </a:pPr>
            <a:r>
              <a:rPr lang="en-US"/>
              <a:t>Comfort with control structures </a:t>
            </a:r>
            <a:endParaRPr/>
          </a:p>
          <a:p>
            <a:pPr indent="-342900" lvl="1" marL="914400" rtl="0" algn="l">
              <a:lnSpc>
                <a:spcPct val="90000"/>
              </a:lnSpc>
              <a:spcBef>
                <a:spcPts val="500"/>
              </a:spcBef>
              <a:spcAft>
                <a:spcPts val="0"/>
              </a:spcAft>
              <a:buSzPts val="2400"/>
              <a:buChar char="•"/>
            </a:pPr>
            <a:r>
              <a:rPr lang="en-US"/>
              <a:t>loops, conditionals, methods/functions </a:t>
            </a:r>
            <a:endParaRPr/>
          </a:p>
          <a:p>
            <a:pPr indent="-342900" lvl="0" marL="457200" rtl="0" algn="l">
              <a:lnSpc>
                <a:spcPct val="90000"/>
              </a:lnSpc>
              <a:spcBef>
                <a:spcPts val="1000"/>
              </a:spcBef>
              <a:spcAft>
                <a:spcPts val="0"/>
              </a:spcAft>
              <a:buSzPts val="2800"/>
              <a:buChar char="•"/>
            </a:pPr>
            <a:r>
              <a:rPr lang="en-US"/>
              <a:t>Experience with using basic data structures</a:t>
            </a:r>
            <a:endParaRPr/>
          </a:p>
          <a:p>
            <a:pPr indent="-342900" lvl="1" marL="914400" rtl="0" algn="l">
              <a:lnSpc>
                <a:spcPct val="90000"/>
              </a:lnSpc>
              <a:spcBef>
                <a:spcPts val="500"/>
              </a:spcBef>
              <a:spcAft>
                <a:spcPts val="0"/>
              </a:spcAft>
              <a:buSzPts val="2400"/>
              <a:buChar char="•"/>
            </a:pPr>
            <a:r>
              <a:rPr lang="en-US"/>
              <a:t>arrays, lists, sets, maps</a:t>
            </a:r>
            <a:endParaRPr/>
          </a:p>
          <a:p>
            <a:pPr indent="-342900" lvl="0" marL="457200" rtl="0" algn="l">
              <a:lnSpc>
                <a:spcPct val="90000"/>
              </a:lnSpc>
              <a:spcBef>
                <a:spcPts val="1000"/>
              </a:spcBef>
              <a:spcAft>
                <a:spcPts val="0"/>
              </a:spcAft>
              <a:buSzPts val="2800"/>
              <a:buChar char="•"/>
            </a:pPr>
            <a:r>
              <a:rPr lang="en-US"/>
              <a:t>Experience with console and file input/output</a:t>
            </a:r>
            <a:endParaRPr/>
          </a:p>
          <a:p>
            <a:pPr indent="-342900" lvl="0" marL="457200" rtl="0" algn="l">
              <a:lnSpc>
                <a:spcPct val="90000"/>
              </a:lnSpc>
              <a:spcBef>
                <a:spcPts val="1000"/>
              </a:spcBef>
              <a:spcAft>
                <a:spcPts val="0"/>
              </a:spcAft>
              <a:buSzPts val="2800"/>
              <a:buChar char="•"/>
            </a:pPr>
            <a:r>
              <a:rPr lang="en-US"/>
              <a:t>Exposure to simple object-oriented programming </a:t>
            </a:r>
            <a:endParaRPr/>
          </a:p>
          <a:p>
            <a:pPr indent="-342900" lvl="1" marL="914400" rtl="0" algn="l">
              <a:lnSpc>
                <a:spcPct val="90000"/>
              </a:lnSpc>
              <a:spcBef>
                <a:spcPts val="500"/>
              </a:spcBef>
              <a:spcAft>
                <a:spcPts val="0"/>
              </a:spcAft>
              <a:buSzPts val="2400"/>
              <a:buChar char="•"/>
            </a:pPr>
            <a:r>
              <a:rPr lang="en-US"/>
              <a:t>classes, interfaces</a:t>
            </a:r>
            <a:endParaRPr/>
          </a:p>
          <a:p>
            <a:pPr indent="-342900" lvl="0" marL="457200" rtl="0" algn="l">
              <a:lnSpc>
                <a:spcPct val="90000"/>
              </a:lnSpc>
              <a:spcBef>
                <a:spcPts val="1000"/>
              </a:spcBef>
              <a:spcAft>
                <a:spcPts val="0"/>
              </a:spcAft>
              <a:buSzPts val="2800"/>
              <a:buChar char="•"/>
            </a:pPr>
            <a:r>
              <a:rPr lang="en-US"/>
              <a:t>Programming experience </a:t>
            </a:r>
            <a:r>
              <a:rPr i="1" lang="en-US"/>
              <a:t>in Java</a:t>
            </a:r>
            <a:endParaRPr/>
          </a:p>
          <a:p>
            <a:pPr indent="-342900" lvl="1" marL="914400" rtl="0" algn="l">
              <a:lnSpc>
                <a:spcPct val="90000"/>
              </a:lnSpc>
              <a:spcBef>
                <a:spcPts val="500"/>
              </a:spcBef>
              <a:spcAft>
                <a:spcPts val="0"/>
              </a:spcAft>
              <a:buSzPts val="2400"/>
              <a:buChar char="•"/>
            </a:pPr>
            <a:r>
              <a:rPr lang="en-US"/>
              <a:t>Or willingness to pick up on your own</a:t>
            </a:r>
            <a:endParaRPr/>
          </a:p>
        </p:txBody>
      </p:sp>
      <p:sp>
        <p:nvSpPr>
          <p:cNvPr id="184" name="Google Shape;18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llen School">
      <a:dk1>
        <a:srgbClr val="000000"/>
      </a:dk1>
      <a:lt1>
        <a:srgbClr val="FFFFFF"/>
      </a:lt1>
      <a:dk2>
        <a:srgbClr val="373545"/>
      </a:dk2>
      <a:lt2>
        <a:srgbClr val="DCD8DC"/>
      </a:lt2>
      <a:accent1>
        <a:srgbClr val="330065"/>
      </a:accent1>
      <a:accent2>
        <a:srgbClr val="917B4C"/>
      </a:accent2>
      <a:accent3>
        <a:srgbClr val="E8D3A2"/>
      </a:accent3>
      <a:accent4>
        <a:srgbClr val="330065"/>
      </a:accent4>
      <a:accent5>
        <a:srgbClr val="917B4C"/>
      </a:accent5>
      <a:accent6>
        <a:srgbClr val="E8D3A2"/>
      </a:accent6>
      <a:hlink>
        <a:srgbClr val="33006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2020-09-29T18:40:50Z</dcterms:created>
  <dc:creator>Brett Wortzman</dc:creator>
</cp:coreProperties>
</file>