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97" r:id="rId3"/>
    <p:sldId id="399" r:id="rId4"/>
    <p:sldId id="400" r:id="rId5"/>
    <p:sldId id="393" r:id="rId6"/>
    <p:sldId id="415" r:id="rId7"/>
    <p:sldId id="414" r:id="rId8"/>
    <p:sldId id="401" r:id="rId9"/>
    <p:sldId id="398" r:id="rId10"/>
    <p:sldId id="403" r:id="rId11"/>
    <p:sldId id="404" r:id="rId12"/>
    <p:sldId id="405" r:id="rId13"/>
    <p:sldId id="406" r:id="rId14"/>
    <p:sldId id="407" r:id="rId15"/>
    <p:sldId id="408" r:id="rId16"/>
    <p:sldId id="409" r:id="rId17"/>
    <p:sldId id="410" r:id="rId18"/>
    <p:sldId id="411" r:id="rId19"/>
    <p:sldId id="412" r:id="rId20"/>
    <p:sldId id="4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397"/>
            <p14:sldId id="399"/>
            <p14:sldId id="400"/>
            <p14:sldId id="393"/>
            <p14:sldId id="415"/>
            <p14:sldId id="414"/>
            <p14:sldId id="401"/>
            <p14:sldId id="398"/>
            <p14:sldId id="403"/>
            <p14:sldId id="404"/>
            <p14:sldId id="405"/>
            <p14:sldId id="406"/>
            <p14:sldId id="407"/>
            <p14:sldId id="408"/>
            <p14:sldId id="409"/>
            <p14:sldId id="410"/>
            <p14:sldId id="411"/>
            <p14:sldId id="412"/>
            <p14:sldId id="41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2"/>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A0FF"/>
    <a:srgbClr val="FF2F92"/>
    <a:srgbClr val="EF5777"/>
    <a:srgbClr val="0FB9B1"/>
    <a:srgbClr val="FAFAFA"/>
    <a:srgbClr val="F5F5F5"/>
    <a:srgbClr val="F7B731"/>
    <a:srgbClr val="FA8231"/>
    <a:srgbClr val="4E408B"/>
    <a:srgbClr val="4336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31" autoAdjust="0"/>
    <p:restoredTop sz="91361"/>
  </p:normalViewPr>
  <p:slideViewPr>
    <p:cSldViewPr snapToGrid="0" snapToObjects="1">
      <p:cViewPr varScale="1">
        <p:scale>
          <a:sx n="122" d="100"/>
          <a:sy n="122" d="100"/>
        </p:scale>
        <p:origin x="232" y="384"/>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10/26/23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FD2082-700D-4FCA-E7BF-262E5D705B25}"/>
              </a:ext>
            </a:extLst>
          </p:cNvPr>
          <p:cNvPicPr>
            <a:picLocks noChangeAspect="1"/>
          </p:cNvPicPr>
          <p:nvPr userDrawn="1"/>
        </p:nvPicPr>
        <p:blipFill>
          <a:blip r:embed="rId2"/>
          <a:srcRect/>
          <a:stretch/>
        </p:blipFill>
        <p:spPr>
          <a:xfrm>
            <a:off x="-175880" y="-224690"/>
            <a:ext cx="12367880" cy="7082690"/>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122</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09</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9E204213-5282-9748-829A-B0CF9968EAE3}"/>
              </a:ext>
            </a:extLst>
          </p:cNvPr>
          <p:cNvCxnSpPr/>
          <p:nvPr userDrawn="1"/>
        </p:nvCxnSpPr>
        <p:spPr>
          <a:xfrm>
            <a:off x="7452794" y="455141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#cse122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2B5E682-7D70-417C-8C17-2A94FDE00CE8}"/>
              </a:ext>
            </a:extLst>
          </p:cNvPr>
          <p:cNvSpPr/>
          <p:nvPr userDrawn="1"/>
        </p:nvSpPr>
        <p:spPr>
          <a:xfrm>
            <a:off x="7360567" y="4636533"/>
            <a:ext cx="986167"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Instructor</a:t>
            </a:r>
          </a:p>
        </p:txBody>
      </p:sp>
      <p:sp>
        <p:nvSpPr>
          <p:cNvPr id="17" name="Rectangle 16">
            <a:extLst>
              <a:ext uri="{FF2B5EF4-FFF2-40B4-BE49-F238E27FC236}">
                <a16:creationId xmlns:a16="http://schemas.microsoft.com/office/drawing/2014/main" id="{5F85792A-045F-477D-983E-27145C83836B}"/>
              </a:ext>
            </a:extLst>
          </p:cNvPr>
          <p:cNvSpPr/>
          <p:nvPr userDrawn="1"/>
        </p:nvSpPr>
        <p:spPr>
          <a:xfrm>
            <a:off x="7848275" y="4892775"/>
            <a:ext cx="479618"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TAs</a:t>
            </a:r>
          </a:p>
        </p:txBody>
      </p:sp>
      <p:sp>
        <p:nvSpPr>
          <p:cNvPr id="7" name="TextBox 6">
            <a:extLst>
              <a:ext uri="{FF2B5EF4-FFF2-40B4-BE49-F238E27FC236}">
                <a16:creationId xmlns:a16="http://schemas.microsoft.com/office/drawing/2014/main" id="{DFB00E10-56C7-3AA4-CA19-29AAC2CE32E8}"/>
              </a:ext>
            </a:extLst>
          </p:cNvPr>
          <p:cNvSpPr txBox="1"/>
          <p:nvPr userDrawn="1"/>
        </p:nvSpPr>
        <p:spPr>
          <a:xfrm>
            <a:off x="8267254" y="4912179"/>
            <a:ext cx="3552289" cy="1318669"/>
          </a:xfrm>
          <a:prstGeom prst="rect">
            <a:avLst/>
          </a:prstGeom>
          <a:noFill/>
        </p:spPr>
        <p:txBody>
          <a:bodyPr wrap="square" numCol="4" rtlCol="0">
            <a:noAutofit/>
          </a:bodyPr>
          <a:lstStyle/>
          <a:p>
            <a:r>
              <a:rPr lang="en-US" sz="800" b="1" i="0" dirty="0">
                <a:solidFill>
                  <a:schemeClr val="tx1">
                    <a:lumMod val="65000"/>
                    <a:lumOff val="35000"/>
                  </a:schemeClr>
                </a:solidFill>
                <a:latin typeface="Montserrat SemiBold" pitchFamily="2" charset="77"/>
              </a:rPr>
              <a:t>Abigail</a:t>
            </a:r>
          </a:p>
          <a:p>
            <a:r>
              <a:rPr lang="en-US" sz="800" b="1" i="0" dirty="0">
                <a:solidFill>
                  <a:schemeClr val="tx1">
                    <a:lumMod val="65000"/>
                    <a:lumOff val="35000"/>
                  </a:schemeClr>
                </a:solidFill>
                <a:latin typeface="Montserrat SemiBold" pitchFamily="2" charset="77"/>
              </a:rPr>
              <a:t>Autumn</a:t>
            </a:r>
          </a:p>
          <a:p>
            <a:r>
              <a:rPr lang="en-US" sz="800" b="1" i="0" dirty="0">
                <a:solidFill>
                  <a:schemeClr val="tx1">
                    <a:lumMod val="65000"/>
                    <a:lumOff val="35000"/>
                  </a:schemeClr>
                </a:solidFill>
                <a:latin typeface="Montserrat SemiBold" pitchFamily="2" charset="77"/>
              </a:rPr>
              <a:t>Claire</a:t>
            </a:r>
          </a:p>
          <a:p>
            <a:r>
              <a:rPr lang="en-US" sz="800" b="1" i="0" dirty="0">
                <a:solidFill>
                  <a:schemeClr val="tx1">
                    <a:lumMod val="65000"/>
                    <a:lumOff val="35000"/>
                  </a:schemeClr>
                </a:solidFill>
                <a:latin typeface="Montserrat SemiBold" pitchFamily="2" charset="77"/>
              </a:rPr>
              <a:t>Jacob</a:t>
            </a:r>
          </a:p>
          <a:p>
            <a:r>
              <a:rPr lang="en-US" sz="800" b="1" i="0" dirty="0">
                <a:solidFill>
                  <a:schemeClr val="tx1">
                    <a:lumMod val="65000"/>
                    <a:lumOff val="35000"/>
                  </a:schemeClr>
                </a:solidFill>
                <a:latin typeface="Montserrat SemiBold" pitchFamily="2" charset="77"/>
              </a:rPr>
              <a:t>Kevin</a:t>
            </a:r>
          </a:p>
          <a:p>
            <a:r>
              <a:rPr lang="en-US" sz="800" b="1" i="0" dirty="0">
                <a:solidFill>
                  <a:schemeClr val="tx1">
                    <a:lumMod val="65000"/>
                    <a:lumOff val="35000"/>
                  </a:schemeClr>
                </a:solidFill>
                <a:latin typeface="Montserrat SemiBold" pitchFamily="2" charset="77"/>
              </a:rPr>
              <a:t>Mia</a:t>
            </a:r>
          </a:p>
          <a:p>
            <a:r>
              <a:rPr lang="en-US" sz="800" b="1" i="0" dirty="0">
                <a:solidFill>
                  <a:schemeClr val="tx1">
                    <a:lumMod val="65000"/>
                    <a:lumOff val="35000"/>
                  </a:schemeClr>
                </a:solidFill>
                <a:latin typeface="Montserrat SemiBold" pitchFamily="2" charset="77"/>
              </a:rPr>
              <a:t>Rucha</a:t>
            </a:r>
          </a:p>
          <a:p>
            <a:r>
              <a:rPr lang="en-US" sz="800" b="1" i="0" dirty="0">
                <a:solidFill>
                  <a:schemeClr val="tx1">
                    <a:lumMod val="65000"/>
                    <a:lumOff val="35000"/>
                  </a:schemeClr>
                </a:solidFill>
                <a:latin typeface="Montserrat SemiBold" pitchFamily="2" charset="77"/>
              </a:rPr>
              <a:t>Shreya</a:t>
            </a:r>
          </a:p>
          <a:p>
            <a:endParaRPr lang="en-US" sz="800" b="1" i="0" dirty="0">
              <a:solidFill>
                <a:schemeClr val="tx1">
                  <a:lumMod val="65000"/>
                  <a:lumOff val="35000"/>
                </a:schemeClr>
              </a:solidFill>
              <a:latin typeface="Montserrat SemiBold" pitchFamily="2" charset="77"/>
            </a:endParaRPr>
          </a:p>
          <a:p>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Ambika</a:t>
            </a:r>
          </a:p>
          <a:p>
            <a:r>
              <a:rPr lang="en-US" sz="800" b="1" i="0" dirty="0" err="1">
                <a:solidFill>
                  <a:schemeClr val="tx1">
                    <a:lumMod val="65000"/>
                    <a:lumOff val="35000"/>
                  </a:schemeClr>
                </a:solidFill>
                <a:latin typeface="Montserrat SemiBold" pitchFamily="2" charset="77"/>
              </a:rPr>
              <a:t>Ayush</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Colin</a:t>
            </a:r>
          </a:p>
          <a:p>
            <a:r>
              <a:rPr lang="en-US" sz="800" b="1" i="0" dirty="0">
                <a:solidFill>
                  <a:schemeClr val="tx1">
                    <a:lumMod val="65000"/>
                    <a:lumOff val="35000"/>
                  </a:schemeClr>
                </a:solidFill>
                <a:latin typeface="Montserrat SemiBold" pitchFamily="2" charset="77"/>
              </a:rPr>
              <a:t>Jasmine</a:t>
            </a:r>
          </a:p>
          <a:p>
            <a:r>
              <a:rPr lang="en-US" sz="800" b="1" i="0" dirty="0">
                <a:solidFill>
                  <a:schemeClr val="tx1">
                    <a:lumMod val="65000"/>
                    <a:lumOff val="35000"/>
                  </a:schemeClr>
                </a:solidFill>
                <a:latin typeface="Montserrat SemiBold" pitchFamily="2" charset="77"/>
              </a:rPr>
              <a:t>Kyle</a:t>
            </a:r>
          </a:p>
          <a:p>
            <a:r>
              <a:rPr lang="en-US" sz="800" b="1" i="0" dirty="0" err="1">
                <a:solidFill>
                  <a:schemeClr val="tx1">
                    <a:lumMod val="65000"/>
                    <a:lumOff val="35000"/>
                  </a:schemeClr>
                </a:solidFill>
                <a:latin typeface="Montserrat SemiBold" pitchFamily="2" charset="77"/>
              </a:rPr>
              <a:t>Poojitha</a:t>
            </a:r>
            <a:endParaRPr lang="en-US" sz="800" b="1" i="0" dirty="0">
              <a:solidFill>
                <a:schemeClr val="tx1">
                  <a:lumMod val="65000"/>
                  <a:lumOff val="35000"/>
                </a:schemeClr>
              </a:solidFill>
              <a:latin typeface="Montserrat SemiBold" pitchFamily="2" charset="77"/>
            </a:endParaRPr>
          </a:p>
          <a:p>
            <a:r>
              <a:rPr lang="en-US" sz="800" b="1" i="0" dirty="0" err="1">
                <a:solidFill>
                  <a:schemeClr val="tx1">
                    <a:lumMod val="65000"/>
                    <a:lumOff val="35000"/>
                  </a:schemeClr>
                </a:solidFill>
                <a:latin typeface="Montserrat SemiBold" pitchFamily="2" charset="77"/>
              </a:rPr>
              <a:t>Saivi</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Smriti</a:t>
            </a:r>
          </a:p>
          <a:p>
            <a:endParaRPr lang="en-US" sz="800" b="1" i="0" dirty="0">
              <a:solidFill>
                <a:schemeClr val="tx1">
                  <a:lumMod val="65000"/>
                  <a:lumOff val="35000"/>
                </a:schemeClr>
              </a:solidFill>
              <a:latin typeface="Montserrat SemiBold" pitchFamily="2" charset="77"/>
            </a:endParaRPr>
          </a:p>
          <a:p>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Arthur</a:t>
            </a:r>
          </a:p>
          <a:p>
            <a:r>
              <a:rPr lang="en-US" sz="800" b="1" i="0" dirty="0" err="1">
                <a:solidFill>
                  <a:schemeClr val="tx1">
                    <a:lumMod val="65000"/>
                    <a:lumOff val="35000"/>
                  </a:schemeClr>
                </a:solidFill>
                <a:latin typeface="Montserrat SemiBold" pitchFamily="2" charset="77"/>
              </a:rPr>
              <a:t>Chaafen</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Elizabeth</a:t>
            </a:r>
          </a:p>
          <a:p>
            <a:r>
              <a:rPr lang="en-US" sz="800" b="1" i="0" dirty="0">
                <a:solidFill>
                  <a:schemeClr val="tx1">
                    <a:lumMod val="65000"/>
                    <a:lumOff val="35000"/>
                  </a:schemeClr>
                </a:solidFill>
                <a:latin typeface="Montserrat SemiBold" pitchFamily="2" charset="77"/>
              </a:rPr>
              <a:t>Jaylyn</a:t>
            </a:r>
          </a:p>
          <a:p>
            <a:r>
              <a:rPr lang="en-US" sz="800" b="1" i="0" dirty="0">
                <a:solidFill>
                  <a:schemeClr val="tx1">
                    <a:lumMod val="65000"/>
                    <a:lumOff val="35000"/>
                  </a:schemeClr>
                </a:solidFill>
                <a:latin typeface="Montserrat SemiBold" pitchFamily="2" charset="77"/>
              </a:rPr>
              <a:t>Marcus</a:t>
            </a:r>
          </a:p>
          <a:p>
            <a:r>
              <a:rPr lang="en-US" sz="800" b="1" i="0" dirty="0">
                <a:solidFill>
                  <a:schemeClr val="tx1">
                    <a:lumMod val="65000"/>
                    <a:lumOff val="35000"/>
                  </a:schemeClr>
                </a:solidFill>
                <a:latin typeface="Montserrat SemiBold" pitchFamily="2" charset="77"/>
              </a:rPr>
              <a:t>Rishi</a:t>
            </a:r>
          </a:p>
          <a:p>
            <a:r>
              <a:rPr lang="en-US" sz="800" b="1" i="0" dirty="0" err="1">
                <a:solidFill>
                  <a:schemeClr val="tx1">
                    <a:lumMod val="65000"/>
                    <a:lumOff val="35000"/>
                  </a:schemeClr>
                </a:solidFill>
                <a:latin typeface="Montserrat SemiBold" pitchFamily="2" charset="77"/>
              </a:rPr>
              <a:t>Shananda</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Steven</a:t>
            </a:r>
          </a:p>
          <a:p>
            <a:endParaRPr lang="en-US" sz="800" b="1" i="0" dirty="0">
              <a:solidFill>
                <a:schemeClr val="tx1">
                  <a:lumMod val="65000"/>
                  <a:lumOff val="35000"/>
                </a:schemeClr>
              </a:solidFill>
              <a:latin typeface="Montserrat SemiBold" pitchFamily="2" charset="77"/>
            </a:endParaRPr>
          </a:p>
          <a:p>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Atharva</a:t>
            </a:r>
          </a:p>
          <a:p>
            <a:r>
              <a:rPr lang="en-US" sz="800" b="1" i="0" dirty="0">
                <a:solidFill>
                  <a:schemeClr val="tx1">
                    <a:lumMod val="65000"/>
                    <a:lumOff val="35000"/>
                  </a:schemeClr>
                </a:solidFill>
                <a:latin typeface="Montserrat SemiBold" pitchFamily="2" charset="77"/>
              </a:rPr>
              <a:t>Chloë</a:t>
            </a:r>
          </a:p>
          <a:p>
            <a:r>
              <a:rPr lang="en-US" sz="800" b="1" i="0" dirty="0">
                <a:solidFill>
                  <a:schemeClr val="tx1">
                    <a:lumMod val="65000"/>
                    <a:lumOff val="35000"/>
                  </a:schemeClr>
                </a:solidFill>
                <a:latin typeface="Montserrat SemiBold" pitchFamily="2" charset="77"/>
              </a:rPr>
              <a:t>Helena</a:t>
            </a:r>
          </a:p>
          <a:p>
            <a:r>
              <a:rPr lang="en-US" sz="800" b="1" i="0" dirty="0">
                <a:solidFill>
                  <a:schemeClr val="tx1">
                    <a:lumMod val="65000"/>
                    <a:lumOff val="35000"/>
                  </a:schemeClr>
                </a:solidFill>
                <a:latin typeface="Montserrat SemiBold" pitchFamily="2" charset="77"/>
              </a:rPr>
              <a:t>Kavya</a:t>
            </a:r>
          </a:p>
          <a:p>
            <a:r>
              <a:rPr lang="en-US" sz="800" b="1" i="0" dirty="0" err="1">
                <a:solidFill>
                  <a:schemeClr val="tx1">
                    <a:lumMod val="65000"/>
                    <a:lumOff val="35000"/>
                  </a:schemeClr>
                </a:solidFill>
                <a:latin typeface="Montserrat SemiBold" pitchFamily="2" charset="77"/>
              </a:rPr>
              <a:t>Megana</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Rohini</a:t>
            </a:r>
          </a:p>
          <a:p>
            <a:r>
              <a:rPr lang="en-US" sz="800" b="1" i="0" dirty="0">
                <a:solidFill>
                  <a:schemeClr val="tx1">
                    <a:lumMod val="65000"/>
                    <a:lumOff val="35000"/>
                  </a:schemeClr>
                </a:solidFill>
                <a:latin typeface="Montserrat SemiBold" pitchFamily="2" charset="77"/>
              </a:rPr>
              <a:t>Shivani</a:t>
            </a:r>
          </a:p>
          <a:p>
            <a:r>
              <a:rPr lang="en-US" sz="800" b="1" i="0" dirty="0">
                <a:solidFill>
                  <a:schemeClr val="tx1">
                    <a:lumMod val="65000"/>
                    <a:lumOff val="35000"/>
                  </a:schemeClr>
                </a:solidFill>
                <a:latin typeface="Montserrat SemiBold" pitchFamily="2" charset="77"/>
              </a:rPr>
              <a:t>Zane</a:t>
            </a:r>
          </a:p>
        </p:txBody>
      </p:sp>
      <p:sp>
        <p:nvSpPr>
          <p:cNvPr id="10" name="Rectangle 9">
            <a:extLst>
              <a:ext uri="{FF2B5EF4-FFF2-40B4-BE49-F238E27FC236}">
                <a16:creationId xmlns:a16="http://schemas.microsoft.com/office/drawing/2014/main" id="{9F1ECBB4-4C1F-A5FE-157B-0427034F316D}"/>
              </a:ext>
            </a:extLst>
          </p:cNvPr>
          <p:cNvSpPr/>
          <p:nvPr userDrawn="1"/>
        </p:nvSpPr>
        <p:spPr>
          <a:xfrm>
            <a:off x="8267254" y="4644846"/>
            <a:ext cx="1023037" cy="276999"/>
          </a:xfrm>
          <a:prstGeom prst="rect">
            <a:avLst/>
          </a:prstGeom>
        </p:spPr>
        <p:txBody>
          <a:bodyPr wrap="none">
            <a:spAutoFit/>
          </a:bodyPr>
          <a:lstStyle/>
          <a:p>
            <a:r>
              <a:rPr lang="en-US" sz="1200" b="1" i="0" dirty="0">
                <a:solidFill>
                  <a:schemeClr val="tx1">
                    <a:lumMod val="65000"/>
                    <a:lumOff val="35000"/>
                  </a:schemeClr>
                </a:solidFill>
                <a:latin typeface="Montserrat SemiBold" pitchFamily="2" charset="77"/>
              </a:rPr>
              <a:t>Elba Garza</a:t>
            </a:r>
          </a:p>
        </p:txBody>
      </p:sp>
    </p:spTree>
    <p:extLst>
      <p:ext uri="{BB962C8B-B14F-4D97-AF65-F5344CB8AC3E}">
        <p14:creationId xmlns:p14="http://schemas.microsoft.com/office/powerpoint/2010/main" val="38283696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err="1">
                <a:latin typeface="Calibri" panose="020F0502020204030204" pitchFamily="34" charset="0"/>
                <a:cs typeface="Calibri" panose="020F0502020204030204" pitchFamily="34" charset="0"/>
              </a:rPr>
              <a:t>sli.do</a:t>
            </a:r>
            <a:r>
              <a:rPr lang="en-US" sz="2200" b="1" i="0" dirty="0">
                <a:latin typeface="Calibri" panose="020F0502020204030204" pitchFamily="34" charset="0"/>
                <a:cs typeface="Calibri" panose="020F0502020204030204" pitchFamily="34" charset="0"/>
              </a:rPr>
              <a:t>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err="1">
                <a:latin typeface="Calibri" panose="020F0502020204030204" pitchFamily="34" charset="0"/>
                <a:cs typeface="Calibri" panose="020F0502020204030204" pitchFamily="34" charset="0"/>
              </a:rPr>
              <a:t>sli.do</a:t>
            </a:r>
            <a:r>
              <a:rPr lang="en-US" sz="2200" b="1" i="0" dirty="0">
                <a:latin typeface="Calibri" panose="020F0502020204030204" pitchFamily="34" charset="0"/>
                <a:cs typeface="Calibri" panose="020F0502020204030204" pitchFamily="34" charset="0"/>
              </a:rPr>
              <a:t>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8369161" y="10264"/>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Autumn 2023</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09: Nested Collections</a:t>
            </a:r>
          </a:p>
        </p:txBody>
      </p:sp>
      <p:sp>
        <p:nvSpPr>
          <p:cNvPr id="5" name="TextBox 4">
            <a:extLst>
              <a:ext uri="{FF2B5EF4-FFF2-40B4-BE49-F238E27FC236}">
                <a16:creationId xmlns:a16="http://schemas.microsoft.com/office/drawing/2014/main" id="{4839F8FE-1DCB-0C41-CE68-A374F17B9644}"/>
              </a:ext>
            </a:extLst>
          </p:cNvPr>
          <p:cNvSpPr txBox="1"/>
          <p:nvPr userDrawn="1"/>
        </p:nvSpPr>
        <p:spPr>
          <a:xfrm>
            <a:off x="10539812" y="15965"/>
            <a:ext cx="1622425" cy="230832"/>
          </a:xfrm>
          <a:prstGeom prst="rect">
            <a:avLst/>
          </a:prstGeom>
          <a:noFill/>
        </p:spPr>
        <p:txBody>
          <a:bodyPr wrap="square" rtlCol="0">
            <a:spAutoFit/>
          </a:bodyPr>
          <a:lstStyle/>
          <a:p>
            <a:pPr algn="r"/>
            <a:r>
              <a:rPr lang="en-US" sz="900" b="1" i="0" dirty="0" err="1">
                <a:solidFill>
                  <a:schemeClr val="bg1"/>
                </a:solidFill>
                <a:latin typeface="Montserrat SemiBold" pitchFamily="2" charset="77"/>
              </a:rPr>
              <a:t>sli.do</a:t>
            </a:r>
            <a:r>
              <a:rPr lang="en-US" sz="900" b="1" i="0" dirty="0">
                <a:solidFill>
                  <a:schemeClr val="bg1"/>
                </a:solidFill>
                <a:latin typeface="Montserrat SemiBold" pitchFamily="2" charset="77"/>
              </a:rPr>
              <a:t> #cse122</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n.wikipedia.org/wiki/The_Day_of_Books_and_Roses#:~:text=The%20Day%20of%20Books%20and%20Roses%2C%20April%2023%2C%20is%20celebrated,Books%20and%20roses%20are%20exchange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en.wikipedia.org/wiki/Tf%E2%80%93idf"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Nested Collections</a:t>
            </a:r>
          </a:p>
        </p:txBody>
      </p:sp>
      <p:sp>
        <p:nvSpPr>
          <p:cNvPr id="4" name="TextBox 3">
            <a:extLst>
              <a:ext uri="{FF2B5EF4-FFF2-40B4-BE49-F238E27FC236}">
                <a16:creationId xmlns:a16="http://schemas.microsoft.com/office/drawing/2014/main" id="{1140A5DD-90C5-8F48-BFF7-AE8301DF7CEF}"/>
              </a:ext>
            </a:extLst>
          </p:cNvPr>
          <p:cNvSpPr txBox="1"/>
          <p:nvPr/>
        </p:nvSpPr>
        <p:spPr>
          <a:xfrm>
            <a:off x="7456906" y="2225075"/>
            <a:ext cx="4476805" cy="1446550"/>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a:p>
            <a:pPr algn="ctr"/>
            <a:r>
              <a:rPr lang="en-US" sz="2200" i="1" dirty="0">
                <a:solidFill>
                  <a:schemeClr val="tx1">
                    <a:lumMod val="75000"/>
                    <a:lumOff val="25000"/>
                  </a:schemeClr>
                </a:solidFill>
                <a:latin typeface="Calibri" panose="020F0502020204030204" pitchFamily="34" charset="0"/>
                <a:cs typeface="Calibri" panose="020F0502020204030204" pitchFamily="34" charset="0"/>
              </a:rPr>
              <a:t>What’s your favorite holiday, and why?</a:t>
            </a:r>
            <a:br>
              <a:rPr lang="en-US" sz="2200" i="1" dirty="0">
                <a:solidFill>
                  <a:schemeClr val="tx1">
                    <a:lumMod val="75000"/>
                    <a:lumOff val="25000"/>
                  </a:schemeClr>
                </a:solidFill>
                <a:latin typeface="Calibri" panose="020F0502020204030204" pitchFamily="34" charset="0"/>
                <a:cs typeface="Calibri" panose="020F0502020204030204" pitchFamily="34" charset="0"/>
              </a:rPr>
            </a:br>
            <a:r>
              <a:rPr lang="en-US" sz="2200" i="1" dirty="0">
                <a:solidFill>
                  <a:schemeClr val="tx1">
                    <a:lumMod val="75000"/>
                    <a:lumOff val="25000"/>
                  </a:schemeClr>
                </a:solidFill>
                <a:latin typeface="Calibri" panose="020F0502020204030204" pitchFamily="34" charset="0"/>
                <a:cs typeface="Calibri" panose="020F0502020204030204" pitchFamily="34" charset="0"/>
              </a:rPr>
              <a:t>(Mine is </a:t>
            </a:r>
            <a:r>
              <a:rPr lang="en-US" sz="2200" i="1" dirty="0" err="1">
                <a:solidFill>
                  <a:schemeClr val="tx1">
                    <a:lumMod val="75000"/>
                    <a:lumOff val="25000"/>
                  </a:schemeClr>
                </a:solidFill>
                <a:latin typeface="Calibri" panose="020F0502020204030204" pitchFamily="34" charset="0"/>
                <a:cs typeface="Calibri" panose="020F0502020204030204" pitchFamily="34" charset="0"/>
                <a:hlinkClick r:id="rId2"/>
              </a:rPr>
              <a:t>Diada</a:t>
            </a:r>
            <a:r>
              <a:rPr lang="en-US" sz="2200" i="1" dirty="0">
                <a:solidFill>
                  <a:schemeClr val="tx1">
                    <a:lumMod val="75000"/>
                    <a:lumOff val="25000"/>
                  </a:schemeClr>
                </a:solidFill>
                <a:latin typeface="Calibri" panose="020F0502020204030204" pitchFamily="34" charset="0"/>
                <a:cs typeface="Calibri" panose="020F0502020204030204" pitchFamily="34" charset="0"/>
                <a:hlinkClick r:id="rId2"/>
              </a:rPr>
              <a:t> de Saint Jordi</a:t>
            </a:r>
            <a:r>
              <a:rPr lang="en-US" sz="2200" i="1" dirty="0">
                <a:solidFill>
                  <a:schemeClr val="tx1">
                    <a:lumMod val="75000"/>
                    <a:lumOff val="25000"/>
                  </a:schemeClr>
                </a:solidFill>
                <a:latin typeface="Calibri" panose="020F0502020204030204" pitchFamily="34" charset="0"/>
                <a:cs typeface="Calibri" panose="020F0502020204030204" pitchFamily="34" charset="0"/>
              </a:rPr>
              <a:t>, so cool.)</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
        <p:nvSpPr>
          <p:cNvPr id="8" name="TextBox 7">
            <a:extLst>
              <a:ext uri="{FF2B5EF4-FFF2-40B4-BE49-F238E27FC236}">
                <a16:creationId xmlns:a16="http://schemas.microsoft.com/office/drawing/2014/main" id="{53114EC7-DF02-4688-A762-D27CD88E52BE}"/>
              </a:ext>
            </a:extLst>
          </p:cNvPr>
          <p:cNvSpPr txBox="1"/>
          <p:nvPr/>
        </p:nvSpPr>
        <p:spPr>
          <a:xfrm>
            <a:off x="7630732" y="4125093"/>
            <a:ext cx="4211392" cy="430887"/>
          </a:xfrm>
          <a:prstGeom prst="rect">
            <a:avLst/>
          </a:prstGeom>
          <a:noFill/>
        </p:spPr>
        <p:txBody>
          <a:bodyPr wrap="square" rtlCol="0">
            <a:spAutoFit/>
          </a:bodyPr>
          <a:lstStyle/>
          <a:p>
            <a:pPr algn="ctr"/>
            <a:r>
              <a:rPr lang="en-US" sz="2200" i="1" dirty="0">
                <a:solidFill>
                  <a:schemeClr val="tx1">
                    <a:lumMod val="75000"/>
                    <a:lumOff val="25000"/>
                  </a:schemeClr>
                </a:solidFill>
                <a:latin typeface="Calibri" panose="020F0502020204030204" pitchFamily="34" charset="0"/>
                <a:cs typeface="Calibri" panose="020F0502020204030204" pitchFamily="34" charset="0"/>
              </a:rPr>
              <a:t>Music: Las </a:t>
            </a:r>
            <a:r>
              <a:rPr lang="en-US" sz="2200" i="1" dirty="0" err="1">
                <a:solidFill>
                  <a:schemeClr val="tx1">
                    <a:lumMod val="75000"/>
                    <a:lumOff val="25000"/>
                  </a:schemeClr>
                </a:solidFill>
                <a:latin typeface="Calibri" panose="020F0502020204030204" pitchFamily="34" charset="0"/>
                <a:cs typeface="Calibri" panose="020F0502020204030204" pitchFamily="34" charset="0"/>
              </a:rPr>
              <a:t>Babys</a:t>
            </a:r>
            <a:r>
              <a:rPr lang="en-US" sz="2200" i="1" dirty="0">
                <a:solidFill>
                  <a:schemeClr val="tx1">
                    <a:lumMod val="75000"/>
                    <a:lumOff val="25000"/>
                  </a:schemeClr>
                </a:solidFill>
                <a:latin typeface="Calibri" panose="020F0502020204030204" pitchFamily="34" charset="0"/>
                <a:cs typeface="Calibri" panose="020F0502020204030204" pitchFamily="34" charset="0"/>
              </a:rPr>
              <a:t> - </a:t>
            </a:r>
            <a:r>
              <a:rPr lang="en-US" sz="2200" i="1" dirty="0" err="1">
                <a:solidFill>
                  <a:schemeClr val="tx1">
                    <a:lumMod val="75000"/>
                    <a:lumOff val="25000"/>
                  </a:schemeClr>
                </a:solidFill>
                <a:latin typeface="Calibri" panose="020F0502020204030204" pitchFamily="34" charset="0"/>
                <a:cs typeface="Calibri" panose="020F0502020204030204" pitchFamily="34" charset="0"/>
              </a:rPr>
              <a:t>Aitana</a:t>
            </a:r>
            <a:endParaRPr lang="en-US" sz="2200" i="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5" name="Picture 4" descr="A qr code with a few black squares&#10;&#10;Description automatically generated">
            <a:extLst>
              <a:ext uri="{FF2B5EF4-FFF2-40B4-BE49-F238E27FC236}">
                <a16:creationId xmlns:a16="http://schemas.microsoft.com/office/drawing/2014/main" id="{EA55D7FA-6A06-76C4-8C9C-10B7E287AE62}"/>
              </a:ext>
            </a:extLst>
          </p:cNvPr>
          <p:cNvPicPr>
            <a:picLocks noChangeAspect="1"/>
          </p:cNvPicPr>
          <p:nvPr/>
        </p:nvPicPr>
        <p:blipFill>
          <a:blip r:embed="rId3"/>
          <a:stretch>
            <a:fillRect/>
          </a:stretch>
        </p:blipFill>
        <p:spPr>
          <a:xfrm>
            <a:off x="3016558" y="5648800"/>
            <a:ext cx="1101870" cy="1101870"/>
          </a:xfrm>
          <a:prstGeom prst="rect">
            <a:avLst/>
          </a:prstGeom>
        </p:spPr>
      </p:pic>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A7436-971F-E051-2BA0-1F61450E792E}"/>
              </a:ext>
            </a:extLst>
          </p:cNvPr>
          <p:cNvSpPr>
            <a:spLocks noGrp="1"/>
          </p:cNvSpPr>
          <p:nvPr>
            <p:ph type="title"/>
          </p:nvPr>
        </p:nvSpPr>
        <p:spPr/>
        <p:txBody>
          <a:bodyPr/>
          <a:lstStyle/>
          <a:p>
            <a:r>
              <a:rPr lang="en-US" dirty="0"/>
              <a:t>Updating Nested Collections</a:t>
            </a:r>
          </a:p>
        </p:txBody>
      </p:sp>
      <p:pic>
        <p:nvPicPr>
          <p:cNvPr id="1026" name="Picture 2">
            <a:extLst>
              <a:ext uri="{FF2B5EF4-FFF2-40B4-BE49-F238E27FC236}">
                <a16:creationId xmlns:a16="http://schemas.microsoft.com/office/drawing/2014/main" id="{C5891498-59C4-8FD3-6AC9-C11E708840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7" r="1721" b="3445"/>
          <a:stretch/>
        </p:blipFill>
        <p:spPr bwMode="auto">
          <a:xfrm>
            <a:off x="7211291" y="1371600"/>
            <a:ext cx="4499264" cy="452004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A834734A-2BF5-B25D-9F49-8704004A451F}"/>
              </a:ext>
            </a:extLst>
          </p:cNvPr>
          <p:cNvSpPr>
            <a:spLocks noGrp="1"/>
          </p:cNvSpPr>
          <p:nvPr>
            <p:ph idx="1"/>
          </p:nvPr>
        </p:nvSpPr>
        <p:spPr/>
        <p:txBody>
          <a:bodyPr/>
          <a:lstStyle/>
          <a:p>
            <a:pPr marL="0" indent="0">
              <a:buNone/>
            </a:pPr>
            <a:r>
              <a:rPr lang="en-US" dirty="0"/>
              <a:t>The “value” inside the Map is a </a:t>
            </a:r>
            <a:r>
              <a:rPr lang="en-US" u="sng" dirty="0"/>
              <a:t>reference</a:t>
            </a:r>
            <a:br>
              <a:rPr lang="en-US" dirty="0"/>
            </a:br>
            <a:r>
              <a:rPr lang="en-US" dirty="0"/>
              <a:t>to the data structure! </a:t>
            </a:r>
          </a:p>
          <a:p>
            <a:pPr lvl="1"/>
            <a:r>
              <a:rPr lang="en-US" dirty="0"/>
              <a:t>Think carefully about number of references</a:t>
            </a:r>
            <a:br>
              <a:rPr lang="en-US" dirty="0"/>
            </a:br>
            <a:r>
              <a:rPr lang="en-US" dirty="0"/>
              <a:t>to a particular object</a:t>
            </a:r>
          </a:p>
        </p:txBody>
      </p:sp>
      <p:sp>
        <p:nvSpPr>
          <p:cNvPr id="6" name="TextBox 5">
            <a:extLst>
              <a:ext uri="{FF2B5EF4-FFF2-40B4-BE49-F238E27FC236}">
                <a16:creationId xmlns:a16="http://schemas.microsoft.com/office/drawing/2014/main" id="{78F13960-0AE0-D523-6179-A23AC0F66397}"/>
              </a:ext>
            </a:extLst>
          </p:cNvPr>
          <p:cNvSpPr txBox="1"/>
          <p:nvPr/>
        </p:nvSpPr>
        <p:spPr>
          <a:xfrm>
            <a:off x="400878" y="4747736"/>
            <a:ext cx="6470373" cy="1477328"/>
          </a:xfrm>
          <a:prstGeom prst="rect">
            <a:avLst/>
          </a:prstGeom>
          <a:solidFill>
            <a:srgbClr val="FAFAFA"/>
          </a:solidFill>
          <a:ln>
            <a:solidFill>
              <a:schemeClr val="tx1"/>
            </a:solidFill>
          </a:ln>
        </p:spPr>
        <p:txBody>
          <a:bodyPr wrap="square">
            <a:spAutoFit/>
          </a:bodyPr>
          <a:lstStyle/>
          <a:p>
            <a:r>
              <a:rPr lang="en-US" dirty="0" err="1">
                <a:latin typeface="Courier New" panose="02070309020205020404" pitchFamily="49" charset="0"/>
                <a:cs typeface="Courier New" panose="02070309020205020404" pitchFamily="49" charset="0"/>
              </a:rPr>
              <a:t>courses.put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"CSE 123"</a:t>
            </a:r>
            <a:r>
              <a:rPr lang="en-US" dirty="0">
                <a:latin typeface="Courier New" panose="02070309020205020404" pitchFamily="49" charset="0"/>
                <a:cs typeface="Courier New" panose="02070309020205020404" pitchFamily="49" charset="0"/>
              </a:rPr>
              <a:t>, </a:t>
            </a:r>
            <a:r>
              <a:rPr lang="en-US" dirty="0">
                <a:solidFill>
                  <a:srgbClr val="0033B3"/>
                </a:solidFill>
                <a:effectLst/>
                <a:latin typeface="Courier New" panose="02070309020205020404" pitchFamily="49" charset="0"/>
                <a:cs typeface="Courier New" panose="02070309020205020404" pitchFamily="49" charset="0"/>
              </a:rPr>
              <a:t>new </a:t>
            </a:r>
            <a:r>
              <a:rPr lang="en-US" dirty="0">
                <a:latin typeface="Courier New" panose="02070309020205020404" pitchFamily="49" charset="0"/>
                <a:cs typeface="Courier New" panose="02070309020205020404" pitchFamily="49" charset="0"/>
              </a:rPr>
              <a:t>HashSet&lt;</a:t>
            </a:r>
            <a:r>
              <a:rPr lang="en-US" dirty="0">
                <a:solidFill>
                  <a:srgbClr val="007E8A"/>
                </a:solidFill>
                <a:effectLst/>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&gt;());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courses.get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"CSE 123"</a:t>
            </a:r>
            <a:r>
              <a:rPr lang="en-US" dirty="0">
                <a:latin typeface="Courier New" panose="02070309020205020404" pitchFamily="49" charset="0"/>
                <a:cs typeface="Courier New" panose="02070309020205020404" pitchFamily="49" charset="0"/>
              </a:rPr>
              <a:t>).add(</a:t>
            </a:r>
            <a:r>
              <a:rPr lang="en-US" dirty="0">
                <a:solidFill>
                  <a:srgbClr val="067D17"/>
                </a:solidFill>
                <a:effectLst/>
                <a:latin typeface="Courier New" panose="02070309020205020404" pitchFamily="49" charset="0"/>
                <a:cs typeface="Courier New" panose="02070309020205020404" pitchFamily="49" charset="0"/>
              </a:rPr>
              <a:t>"Kasey"</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Set&lt;</a:t>
            </a:r>
            <a:r>
              <a:rPr lang="en-US" dirty="0">
                <a:solidFill>
                  <a:srgbClr val="007E8A"/>
                </a:solidFill>
                <a:effectLst/>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&gt; cse123 = </a:t>
            </a:r>
            <a:r>
              <a:rPr lang="en-US" dirty="0" err="1">
                <a:latin typeface="Courier New" panose="02070309020205020404" pitchFamily="49" charset="0"/>
                <a:cs typeface="Courier New" panose="02070309020205020404" pitchFamily="49" charset="0"/>
              </a:rPr>
              <a:t>courses.get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"CSE 123"</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cse123.add(</a:t>
            </a:r>
            <a:r>
              <a:rPr lang="en-US" dirty="0">
                <a:solidFill>
                  <a:srgbClr val="067D17"/>
                </a:solidFill>
                <a:effectLst/>
                <a:latin typeface="Courier New" panose="02070309020205020404" pitchFamily="49" charset="0"/>
                <a:cs typeface="Courier New" panose="02070309020205020404" pitchFamily="49" charset="0"/>
              </a:rPr>
              <a:t>"Brett"</a:t>
            </a:r>
            <a:r>
              <a:rPr lang="en-US" dirty="0">
                <a:latin typeface="Courier New" panose="02070309020205020404" pitchFamily="49" charset="0"/>
                <a:cs typeface="Courier New" panose="02070309020205020404" pitchFamily="49" charset="0"/>
              </a:rPr>
              <a:t>);</a:t>
            </a:r>
            <a:endParaRPr lang="en-US"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38775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144F4-DB74-64EB-A021-53F9B51D9255}"/>
              </a:ext>
            </a:extLst>
          </p:cNvPr>
          <p:cNvSpPr>
            <a:spLocks noGrp="1"/>
          </p:cNvSpPr>
          <p:nvPr>
            <p:ph type="title"/>
          </p:nvPr>
        </p:nvSpPr>
        <p:spPr/>
        <p:txBody>
          <a:bodyPr>
            <a:normAutofit fontScale="90000"/>
          </a:bodyPr>
          <a:lstStyle/>
          <a:p>
            <a:r>
              <a:rPr lang="en-US" dirty="0"/>
              <a:t>Suppose map had the following state. What would its state be after running this code?</a:t>
            </a:r>
          </a:p>
        </p:txBody>
      </p:sp>
      <p:sp>
        <p:nvSpPr>
          <p:cNvPr id="5" name="TextBox 4">
            <a:extLst>
              <a:ext uri="{FF2B5EF4-FFF2-40B4-BE49-F238E27FC236}">
                <a16:creationId xmlns:a16="http://schemas.microsoft.com/office/drawing/2014/main" id="{97F6B763-F365-4EAF-3920-BE9E61AB474B}"/>
              </a:ext>
            </a:extLst>
          </p:cNvPr>
          <p:cNvSpPr txBox="1"/>
          <p:nvPr/>
        </p:nvSpPr>
        <p:spPr>
          <a:xfrm>
            <a:off x="838199" y="2531310"/>
            <a:ext cx="7212496" cy="369332"/>
          </a:xfrm>
          <a:prstGeom prst="rect">
            <a:avLst/>
          </a:prstGeom>
          <a:solidFill>
            <a:srgbClr val="FAFAFA"/>
          </a:solidFill>
          <a:ln>
            <a:solidFill>
              <a:schemeClr val="tx1"/>
            </a:solidFill>
          </a:ln>
        </p:spPr>
        <p:txBody>
          <a:bodyPr wrap="square">
            <a:spAutoFit/>
          </a:bodyPr>
          <a:lstStyle/>
          <a:p>
            <a:r>
              <a:rPr lang="en-US" dirty="0">
                <a:latin typeface="Courier New" panose="02070309020205020404" pitchFamily="49" charset="0"/>
                <a:cs typeface="Courier New" panose="02070309020205020404" pitchFamily="49" charset="0"/>
              </a:rPr>
              <a:t>map: {”</a:t>
            </a:r>
            <a:r>
              <a:rPr lang="en-US" dirty="0" err="1">
                <a:latin typeface="Courier New" panose="02070309020205020404" pitchFamily="49" charset="0"/>
                <a:cs typeface="Courier New" panose="02070309020205020404" pitchFamily="49" charset="0"/>
              </a:rPr>
              <a:t>KeyA</a:t>
            </a:r>
            <a:r>
              <a:rPr lang="en-US" dirty="0">
                <a:latin typeface="Courier New" panose="02070309020205020404" pitchFamily="49" charset="0"/>
                <a:cs typeface="Courier New" panose="02070309020205020404" pitchFamily="49" charset="0"/>
              </a:rPr>
              <a:t>"=[1, 2], ”</a:t>
            </a:r>
            <a:r>
              <a:rPr lang="en-US" dirty="0" err="1">
                <a:latin typeface="Courier New" panose="02070309020205020404" pitchFamily="49" charset="0"/>
                <a:cs typeface="Courier New" panose="02070309020205020404" pitchFamily="49" charset="0"/>
              </a:rPr>
              <a:t>KeyB</a:t>
            </a:r>
            <a:r>
              <a:rPr lang="en-US" dirty="0">
                <a:latin typeface="Courier New" panose="02070309020205020404" pitchFamily="49" charset="0"/>
                <a:cs typeface="Courier New" panose="02070309020205020404" pitchFamily="49" charset="0"/>
              </a:rPr>
              <a:t>"=[3], ”</a:t>
            </a:r>
            <a:r>
              <a:rPr lang="en-US" dirty="0" err="1">
                <a:latin typeface="Courier New" panose="02070309020205020404" pitchFamily="49" charset="0"/>
                <a:cs typeface="Courier New" panose="02070309020205020404" pitchFamily="49" charset="0"/>
              </a:rPr>
              <a:t>KeyC</a:t>
            </a:r>
            <a:r>
              <a:rPr lang="en-US" dirty="0">
                <a:latin typeface="Courier New" panose="02070309020205020404" pitchFamily="49" charset="0"/>
                <a:cs typeface="Courier New" panose="02070309020205020404" pitchFamily="49" charset="0"/>
              </a:rPr>
              <a:t>"=[4, 5, 6]}</a:t>
            </a:r>
            <a:endParaRPr lang="en-US" dirty="0">
              <a:solidFill>
                <a:srgbClr val="000000"/>
              </a:solidFill>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FF447534-978C-DA8D-08A4-7F87B4396A7C}"/>
              </a:ext>
            </a:extLst>
          </p:cNvPr>
          <p:cNvSpPr txBox="1"/>
          <p:nvPr/>
        </p:nvSpPr>
        <p:spPr>
          <a:xfrm>
            <a:off x="838199" y="3081130"/>
            <a:ext cx="7212496" cy="1477328"/>
          </a:xfrm>
          <a:prstGeom prst="rect">
            <a:avLst/>
          </a:prstGeom>
          <a:solidFill>
            <a:srgbClr val="FAFAFA"/>
          </a:solidFill>
          <a:ln>
            <a:solidFill>
              <a:schemeClr val="tx1"/>
            </a:solidFill>
          </a:ln>
        </p:spPr>
        <p:txBody>
          <a:bodyPr wrap="square">
            <a:spAutoFit/>
          </a:bodyPr>
          <a:lstStyle/>
          <a:p>
            <a:r>
              <a:rPr lang="en-US" dirty="0">
                <a:latin typeface="Courier New" panose="02070309020205020404" pitchFamily="49" charset="0"/>
                <a:cs typeface="Courier New" panose="02070309020205020404" pitchFamily="49" charset="0"/>
              </a:rPr>
              <a:t>Set&lt;</a:t>
            </a:r>
            <a:r>
              <a:rPr lang="en-US" dirty="0">
                <a:solidFill>
                  <a:srgbClr val="007E8A"/>
                </a:solidFill>
                <a:effectLst/>
                <a:latin typeface="Courier New" panose="02070309020205020404" pitchFamily="49" charset="0"/>
                <a:cs typeface="Courier New" panose="02070309020205020404" pitchFamily="49" charset="0"/>
              </a:rPr>
              <a:t>Integer</a:t>
            </a:r>
            <a:r>
              <a:rPr lang="en-US" dirty="0">
                <a:latin typeface="Courier New" panose="02070309020205020404" pitchFamily="49" charset="0"/>
                <a:cs typeface="Courier New" panose="02070309020205020404" pitchFamily="49" charset="0"/>
              </a:rPr>
              <a:t>&gt; </a:t>
            </a:r>
            <a:r>
              <a:rPr lang="en-US" dirty="0" err="1">
                <a:latin typeface="Courier New" panose="02070309020205020404" pitchFamily="49" charset="0"/>
                <a:cs typeface="Courier New" panose="02070309020205020404" pitchFamily="49" charset="0"/>
              </a:rPr>
              <a:t>nums</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map.get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a:t>
            </a:r>
            <a:r>
              <a:rPr lang="en-US" dirty="0" err="1">
                <a:solidFill>
                  <a:srgbClr val="067D17"/>
                </a:solidFill>
                <a:effectLst/>
                <a:latin typeface="Courier New" panose="02070309020205020404" pitchFamily="49" charset="0"/>
                <a:cs typeface="Courier New" panose="02070309020205020404" pitchFamily="49" charset="0"/>
              </a:rPr>
              <a:t>KeyA</a:t>
            </a:r>
            <a:r>
              <a:rPr lang="en-US" dirty="0">
                <a:solidFill>
                  <a:srgbClr val="067D17"/>
                </a:solidFill>
                <a:effectLst/>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nums.add</a:t>
            </a:r>
            <a:r>
              <a:rPr lang="en-US" dirty="0">
                <a:latin typeface="Courier New" panose="02070309020205020404" pitchFamily="49" charset="0"/>
                <a:cs typeface="Courier New" panose="02070309020205020404" pitchFamily="49" charset="0"/>
              </a:rPr>
              <a:t>(</a:t>
            </a:r>
            <a:r>
              <a:rPr lang="en-US" dirty="0">
                <a:solidFill>
                  <a:srgbClr val="1750EB"/>
                </a:solidFill>
                <a:effectLst/>
                <a:latin typeface="Courier New" panose="02070309020205020404" pitchFamily="49" charset="0"/>
                <a:cs typeface="Courier New" panose="02070309020205020404" pitchFamily="49" charset="0"/>
              </a:rPr>
              <a:t>7</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map.put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a:t>
            </a:r>
            <a:r>
              <a:rPr lang="en-US" dirty="0" err="1">
                <a:solidFill>
                  <a:srgbClr val="067D17"/>
                </a:solidFill>
                <a:effectLst/>
                <a:latin typeface="Courier New" panose="02070309020205020404" pitchFamily="49" charset="0"/>
                <a:cs typeface="Courier New" panose="02070309020205020404" pitchFamily="49" charset="0"/>
              </a:rPr>
              <a:t>KeyB</a:t>
            </a:r>
            <a:r>
              <a:rPr lang="en-US" dirty="0">
                <a:solidFill>
                  <a:srgbClr val="067D17"/>
                </a:solidFill>
                <a:effectLst/>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nums</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map.get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a:t>
            </a:r>
            <a:r>
              <a:rPr lang="en-US" dirty="0" err="1">
                <a:solidFill>
                  <a:srgbClr val="067D17"/>
                </a:solidFill>
                <a:effectLst/>
                <a:latin typeface="Courier New" panose="02070309020205020404" pitchFamily="49" charset="0"/>
                <a:cs typeface="Courier New" panose="02070309020205020404" pitchFamily="49" charset="0"/>
              </a:rPr>
              <a:t>KeyA</a:t>
            </a:r>
            <a:r>
              <a:rPr lang="en-US" dirty="0">
                <a:solidFill>
                  <a:srgbClr val="067D17"/>
                </a:solidFill>
                <a:effectLst/>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).add(</a:t>
            </a:r>
            <a:r>
              <a:rPr lang="en-US" dirty="0">
                <a:solidFill>
                  <a:srgbClr val="1750EB"/>
                </a:solidFill>
                <a:effectLst/>
                <a:latin typeface="Courier New" panose="02070309020205020404" pitchFamily="49" charset="0"/>
                <a:cs typeface="Courier New" panose="02070309020205020404" pitchFamily="49" charset="0"/>
              </a:rPr>
              <a:t>8</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map.get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a:t>
            </a:r>
            <a:r>
              <a:rPr lang="en-US" dirty="0" err="1">
                <a:solidFill>
                  <a:srgbClr val="067D17"/>
                </a:solidFill>
                <a:effectLst/>
                <a:latin typeface="Courier New" panose="02070309020205020404" pitchFamily="49" charset="0"/>
                <a:cs typeface="Courier New" panose="02070309020205020404" pitchFamily="49" charset="0"/>
              </a:rPr>
              <a:t>KeyB</a:t>
            </a:r>
            <a:r>
              <a:rPr lang="en-US" dirty="0">
                <a:solidFill>
                  <a:srgbClr val="067D17"/>
                </a:solidFill>
                <a:effectLst/>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).add(</a:t>
            </a:r>
            <a:r>
              <a:rPr lang="en-US" dirty="0">
                <a:solidFill>
                  <a:srgbClr val="1750EB"/>
                </a:solidFill>
                <a:effectLst/>
                <a:latin typeface="Courier New" panose="02070309020205020404" pitchFamily="49" charset="0"/>
                <a:cs typeface="Courier New" panose="02070309020205020404" pitchFamily="49" charset="0"/>
              </a:rPr>
              <a:t>9</a:t>
            </a:r>
            <a:r>
              <a:rPr lang="en-US" dirty="0">
                <a:latin typeface="Courier New" panose="02070309020205020404" pitchFamily="49" charset="0"/>
                <a:cs typeface="Courier New" panose="02070309020205020404" pitchFamily="49" charset="0"/>
              </a:rPr>
              <a:t>);</a:t>
            </a:r>
            <a:endParaRPr lang="en-US" dirty="0">
              <a:solidFill>
                <a:srgbClr val="000000"/>
              </a:solidFill>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9BC69685-5DFD-A37E-F05E-5206C952E550}"/>
              </a:ext>
            </a:extLst>
          </p:cNvPr>
          <p:cNvSpPr txBox="1"/>
          <p:nvPr/>
        </p:nvSpPr>
        <p:spPr>
          <a:xfrm>
            <a:off x="838199" y="4969566"/>
            <a:ext cx="10687541" cy="1323439"/>
          </a:xfrm>
          <a:prstGeom prst="rect">
            <a:avLst/>
          </a:prstGeom>
          <a:noFill/>
        </p:spPr>
        <p:txBody>
          <a:bodyPr wrap="none" rtlCol="0">
            <a:spAutoFit/>
          </a:bodyPr>
          <a:lstStyle/>
          <a:p>
            <a:pPr marL="342900" indent="-342900" algn="l">
              <a:buFont typeface="+mj-lt"/>
              <a:buAutoNum type="alphaUcPeriod"/>
            </a:pPr>
            <a:r>
              <a:rPr lang="en-US" sz="2000" b="1" i="0" dirty="0">
                <a:effectLst/>
                <a:latin typeface="Courier New" panose="02070309020205020404" pitchFamily="49" charset="0"/>
                <a:cs typeface="Courier New" panose="02070309020205020404" pitchFamily="49" charset="0"/>
              </a:rPr>
              <a:t>{"</a:t>
            </a:r>
            <a:r>
              <a:rPr lang="en-US" sz="2000" b="1" i="0" dirty="0" err="1">
                <a:effectLst/>
                <a:latin typeface="Courier New" panose="02070309020205020404" pitchFamily="49" charset="0"/>
                <a:cs typeface="Courier New" panose="02070309020205020404" pitchFamily="49" charset="0"/>
              </a:rPr>
              <a:t>KeyA</a:t>
            </a:r>
            <a:r>
              <a:rPr lang="en-US" sz="2000" b="1" i="0" dirty="0">
                <a:effectLst/>
                <a:latin typeface="Courier New" panose="02070309020205020404" pitchFamily="49" charset="0"/>
                <a:cs typeface="Courier New" panose="02070309020205020404" pitchFamily="49" charset="0"/>
              </a:rPr>
              <a:t>"=[1, 2],          "</a:t>
            </a:r>
            <a:r>
              <a:rPr lang="en-US" sz="2000" b="1" i="0" dirty="0" err="1">
                <a:effectLst/>
                <a:latin typeface="Courier New" panose="02070309020205020404" pitchFamily="49" charset="0"/>
                <a:cs typeface="Courier New" panose="02070309020205020404" pitchFamily="49" charset="0"/>
              </a:rPr>
              <a:t>KeyB</a:t>
            </a:r>
            <a:r>
              <a:rPr lang="en-US" sz="2000" b="1" i="0" dirty="0">
                <a:effectLst/>
                <a:latin typeface="Courier New" panose="02070309020205020404" pitchFamily="49" charset="0"/>
                <a:cs typeface="Courier New" panose="02070309020205020404" pitchFamily="49" charset="0"/>
              </a:rPr>
              <a:t>"=[1, 2, 7],       "</a:t>
            </a:r>
            <a:r>
              <a:rPr lang="en-US" sz="2000" b="1" i="0" dirty="0" err="1">
                <a:effectLst/>
                <a:latin typeface="Courier New" panose="02070309020205020404" pitchFamily="49" charset="0"/>
                <a:cs typeface="Courier New" panose="02070309020205020404" pitchFamily="49" charset="0"/>
              </a:rPr>
              <a:t>KeyC</a:t>
            </a:r>
            <a:r>
              <a:rPr lang="en-US" sz="2000" b="1" i="0" dirty="0">
                <a:effectLst/>
                <a:latin typeface="Courier New" panose="02070309020205020404" pitchFamily="49" charset="0"/>
                <a:cs typeface="Courier New" panose="02070309020205020404" pitchFamily="49" charset="0"/>
              </a:rPr>
              <a:t>"=[4, 5, 6]}</a:t>
            </a:r>
          </a:p>
          <a:p>
            <a:pPr marL="342900" indent="-342900" algn="l">
              <a:buFont typeface="+mj-lt"/>
              <a:buAutoNum type="alphaUcPeriod"/>
            </a:pPr>
            <a:r>
              <a:rPr lang="en-US" sz="2000" b="1" i="0" dirty="0">
                <a:effectLst/>
                <a:latin typeface="Courier New" panose="02070309020205020404" pitchFamily="49" charset="0"/>
                <a:cs typeface="Courier New" panose="02070309020205020404" pitchFamily="49" charset="0"/>
              </a:rPr>
              <a:t>{"</a:t>
            </a:r>
            <a:r>
              <a:rPr lang="en-US" sz="2000" b="1" i="0" dirty="0" err="1">
                <a:effectLst/>
                <a:latin typeface="Courier New" panose="02070309020205020404" pitchFamily="49" charset="0"/>
                <a:cs typeface="Courier New" panose="02070309020205020404" pitchFamily="49" charset="0"/>
              </a:rPr>
              <a:t>KeyA</a:t>
            </a:r>
            <a:r>
              <a:rPr lang="en-US" sz="2000" b="1" i="0" dirty="0">
                <a:effectLst/>
                <a:latin typeface="Courier New" panose="02070309020205020404" pitchFamily="49" charset="0"/>
                <a:cs typeface="Courier New" panose="02070309020205020404" pitchFamily="49" charset="0"/>
              </a:rPr>
              <a:t>"=[1, 2, 8],       "</a:t>
            </a:r>
            <a:r>
              <a:rPr lang="en-US" sz="2000" b="1" i="0" dirty="0" err="1">
                <a:effectLst/>
                <a:latin typeface="Courier New" panose="02070309020205020404" pitchFamily="49" charset="0"/>
                <a:cs typeface="Courier New" panose="02070309020205020404" pitchFamily="49" charset="0"/>
              </a:rPr>
              <a:t>KeyB</a:t>
            </a:r>
            <a:r>
              <a:rPr lang="en-US" sz="2000" b="1" i="0" dirty="0">
                <a:effectLst/>
                <a:latin typeface="Courier New" panose="02070309020205020404" pitchFamily="49" charset="0"/>
                <a:cs typeface="Courier New" panose="02070309020205020404" pitchFamily="49" charset="0"/>
              </a:rPr>
              <a:t>"=[1, 2, 7, 9],    "</a:t>
            </a:r>
            <a:r>
              <a:rPr lang="en-US" sz="2000" b="1" i="0" dirty="0" err="1">
                <a:effectLst/>
                <a:latin typeface="Courier New" panose="02070309020205020404" pitchFamily="49" charset="0"/>
                <a:cs typeface="Courier New" panose="02070309020205020404" pitchFamily="49" charset="0"/>
              </a:rPr>
              <a:t>KeyC</a:t>
            </a:r>
            <a:r>
              <a:rPr lang="en-US" sz="2000" b="1" i="0" dirty="0">
                <a:effectLst/>
                <a:latin typeface="Courier New" panose="02070309020205020404" pitchFamily="49" charset="0"/>
                <a:cs typeface="Courier New" panose="02070309020205020404" pitchFamily="49" charset="0"/>
              </a:rPr>
              <a:t>"=[4, 5, 6]}</a:t>
            </a:r>
          </a:p>
          <a:p>
            <a:pPr marL="342900" indent="-342900" algn="l">
              <a:buFont typeface="+mj-lt"/>
              <a:buAutoNum type="alphaUcPeriod"/>
            </a:pPr>
            <a:r>
              <a:rPr lang="en-US" sz="2000" b="1" i="0" dirty="0">
                <a:effectLst/>
                <a:latin typeface="Courier New" panose="02070309020205020404" pitchFamily="49" charset="0"/>
                <a:cs typeface="Courier New" panose="02070309020205020404" pitchFamily="49" charset="0"/>
              </a:rPr>
              <a:t>{"</a:t>
            </a:r>
            <a:r>
              <a:rPr lang="en-US" sz="2000" b="1" i="0" dirty="0" err="1">
                <a:effectLst/>
                <a:latin typeface="Courier New" panose="02070309020205020404" pitchFamily="49" charset="0"/>
                <a:cs typeface="Courier New" panose="02070309020205020404" pitchFamily="49" charset="0"/>
              </a:rPr>
              <a:t>KeyA</a:t>
            </a:r>
            <a:r>
              <a:rPr lang="en-US" sz="2000" b="1" i="0" dirty="0">
                <a:effectLst/>
                <a:latin typeface="Courier New" panose="02070309020205020404" pitchFamily="49" charset="0"/>
                <a:cs typeface="Courier New" panose="02070309020205020404" pitchFamily="49" charset="0"/>
              </a:rPr>
              <a:t>"=[1, 2, 7, 8],    "</a:t>
            </a:r>
            <a:r>
              <a:rPr lang="en-US" sz="2000" b="1" i="0" dirty="0" err="1">
                <a:effectLst/>
                <a:latin typeface="Courier New" panose="02070309020205020404" pitchFamily="49" charset="0"/>
                <a:cs typeface="Courier New" panose="02070309020205020404" pitchFamily="49" charset="0"/>
              </a:rPr>
              <a:t>KeyB</a:t>
            </a:r>
            <a:r>
              <a:rPr lang="en-US" sz="2000" b="1" i="0" dirty="0">
                <a:effectLst/>
                <a:latin typeface="Courier New" panose="02070309020205020404" pitchFamily="49" charset="0"/>
                <a:cs typeface="Courier New" panose="02070309020205020404" pitchFamily="49" charset="0"/>
              </a:rPr>
              <a:t>"=[1, 2, 7, 9],    "</a:t>
            </a:r>
            <a:r>
              <a:rPr lang="en-US" sz="2000" b="1" i="0" dirty="0" err="1">
                <a:effectLst/>
                <a:latin typeface="Courier New" panose="02070309020205020404" pitchFamily="49" charset="0"/>
                <a:cs typeface="Courier New" panose="02070309020205020404" pitchFamily="49" charset="0"/>
              </a:rPr>
              <a:t>KeyC</a:t>
            </a:r>
            <a:r>
              <a:rPr lang="en-US" sz="2000" b="1" i="0" dirty="0">
                <a:effectLst/>
                <a:latin typeface="Courier New" panose="02070309020205020404" pitchFamily="49" charset="0"/>
                <a:cs typeface="Courier New" panose="02070309020205020404" pitchFamily="49" charset="0"/>
              </a:rPr>
              <a:t>"=[4, 5, 6]}</a:t>
            </a:r>
          </a:p>
          <a:p>
            <a:pPr marL="342900" indent="-342900" algn="l">
              <a:buFont typeface="+mj-lt"/>
              <a:buAutoNum type="alphaUcPeriod"/>
            </a:pPr>
            <a:r>
              <a:rPr lang="en-US" sz="2000" b="1" i="0" dirty="0">
                <a:effectLst/>
                <a:latin typeface="Courier New" panose="02070309020205020404" pitchFamily="49" charset="0"/>
                <a:cs typeface="Courier New" panose="02070309020205020404" pitchFamily="49" charset="0"/>
              </a:rPr>
              <a:t>{"</a:t>
            </a:r>
            <a:r>
              <a:rPr lang="en-US" sz="2000" b="1" i="0" dirty="0" err="1">
                <a:effectLst/>
                <a:latin typeface="Courier New" panose="02070309020205020404" pitchFamily="49" charset="0"/>
                <a:cs typeface="Courier New" panose="02070309020205020404" pitchFamily="49" charset="0"/>
              </a:rPr>
              <a:t>KeyA</a:t>
            </a:r>
            <a:r>
              <a:rPr lang="en-US" sz="2000" b="1" i="0" dirty="0">
                <a:effectLst/>
                <a:latin typeface="Courier New" panose="02070309020205020404" pitchFamily="49" charset="0"/>
                <a:cs typeface="Courier New" panose="02070309020205020404" pitchFamily="49" charset="0"/>
              </a:rPr>
              <a:t>"=[1, 2, 7, 8, 9], "</a:t>
            </a:r>
            <a:r>
              <a:rPr lang="en-US" sz="2000" b="1" i="0" dirty="0" err="1">
                <a:effectLst/>
                <a:latin typeface="Courier New" panose="02070309020205020404" pitchFamily="49" charset="0"/>
                <a:cs typeface="Courier New" panose="02070309020205020404" pitchFamily="49" charset="0"/>
              </a:rPr>
              <a:t>KeyB</a:t>
            </a:r>
            <a:r>
              <a:rPr lang="en-US" sz="2000" b="1" i="0" dirty="0">
                <a:effectLst/>
                <a:latin typeface="Courier New" panose="02070309020205020404" pitchFamily="49" charset="0"/>
                <a:cs typeface="Courier New" panose="02070309020205020404" pitchFamily="49" charset="0"/>
              </a:rPr>
              <a:t>"=[1, 2, 7, 8, 9], "</a:t>
            </a:r>
            <a:r>
              <a:rPr lang="en-US" sz="2000" b="1" i="0" dirty="0" err="1">
                <a:effectLst/>
                <a:latin typeface="Courier New" panose="02070309020205020404" pitchFamily="49" charset="0"/>
                <a:cs typeface="Courier New" panose="02070309020205020404" pitchFamily="49" charset="0"/>
              </a:rPr>
              <a:t>KeyC</a:t>
            </a:r>
            <a:r>
              <a:rPr lang="en-US" sz="2000" b="1" i="0" dirty="0">
                <a:effectLst/>
                <a:latin typeface="Courier New" panose="02070309020205020404" pitchFamily="49" charset="0"/>
                <a:cs typeface="Courier New" panose="02070309020205020404" pitchFamily="49" charset="0"/>
              </a:rPr>
              <a:t>"=[4, 5, 6]}</a:t>
            </a:r>
          </a:p>
        </p:txBody>
      </p:sp>
      <p:pic>
        <p:nvPicPr>
          <p:cNvPr id="2" name="Picture 1" descr="A qr code with a few black squares&#10;&#10;Description automatically generated">
            <a:extLst>
              <a:ext uri="{FF2B5EF4-FFF2-40B4-BE49-F238E27FC236}">
                <a16:creationId xmlns:a16="http://schemas.microsoft.com/office/drawing/2014/main" id="{391D7FB2-92CC-D323-FEC1-3ADAC9C9B335}"/>
              </a:ext>
            </a:extLst>
          </p:cNvPr>
          <p:cNvPicPr>
            <a:picLocks noChangeAspect="1"/>
          </p:cNvPicPr>
          <p:nvPr/>
        </p:nvPicPr>
        <p:blipFill>
          <a:blip r:embed="rId2"/>
          <a:stretch>
            <a:fillRect/>
          </a:stretch>
        </p:blipFill>
        <p:spPr>
          <a:xfrm>
            <a:off x="7365534" y="296861"/>
            <a:ext cx="762635" cy="762635"/>
          </a:xfrm>
          <a:prstGeom prst="rect">
            <a:avLst/>
          </a:prstGeom>
        </p:spPr>
      </p:pic>
    </p:spTree>
    <p:extLst>
      <p:ext uri="{BB962C8B-B14F-4D97-AF65-F5344CB8AC3E}">
        <p14:creationId xmlns:p14="http://schemas.microsoft.com/office/powerpoint/2010/main" val="282498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144F4-DB74-64EB-A021-53F9B51D9255}"/>
              </a:ext>
            </a:extLst>
          </p:cNvPr>
          <p:cNvSpPr>
            <a:spLocks noGrp="1"/>
          </p:cNvSpPr>
          <p:nvPr>
            <p:ph type="title"/>
          </p:nvPr>
        </p:nvSpPr>
        <p:spPr/>
        <p:txBody>
          <a:bodyPr>
            <a:normAutofit fontScale="90000"/>
          </a:bodyPr>
          <a:lstStyle/>
          <a:p>
            <a:r>
              <a:rPr lang="en-US" dirty="0"/>
              <a:t>Suppose map had the following state. What would its state be after running this code?</a:t>
            </a:r>
          </a:p>
        </p:txBody>
      </p:sp>
      <p:sp>
        <p:nvSpPr>
          <p:cNvPr id="5" name="TextBox 4">
            <a:extLst>
              <a:ext uri="{FF2B5EF4-FFF2-40B4-BE49-F238E27FC236}">
                <a16:creationId xmlns:a16="http://schemas.microsoft.com/office/drawing/2014/main" id="{97F6B763-F365-4EAF-3920-BE9E61AB474B}"/>
              </a:ext>
            </a:extLst>
          </p:cNvPr>
          <p:cNvSpPr txBox="1"/>
          <p:nvPr/>
        </p:nvSpPr>
        <p:spPr>
          <a:xfrm>
            <a:off x="838199" y="2531310"/>
            <a:ext cx="7212496" cy="369332"/>
          </a:xfrm>
          <a:prstGeom prst="rect">
            <a:avLst/>
          </a:prstGeom>
          <a:solidFill>
            <a:srgbClr val="FAFAFA"/>
          </a:solidFill>
          <a:ln>
            <a:solidFill>
              <a:schemeClr val="tx1"/>
            </a:solidFill>
          </a:ln>
        </p:spPr>
        <p:txBody>
          <a:bodyPr wrap="square">
            <a:spAutoFit/>
          </a:bodyPr>
          <a:lstStyle/>
          <a:p>
            <a:r>
              <a:rPr lang="en-US" dirty="0">
                <a:latin typeface="Courier New" panose="02070309020205020404" pitchFamily="49" charset="0"/>
                <a:cs typeface="Courier New" panose="02070309020205020404" pitchFamily="49" charset="0"/>
              </a:rPr>
              <a:t>map: {”</a:t>
            </a:r>
            <a:r>
              <a:rPr lang="en-US" dirty="0" err="1">
                <a:latin typeface="Courier New" panose="02070309020205020404" pitchFamily="49" charset="0"/>
                <a:cs typeface="Courier New" panose="02070309020205020404" pitchFamily="49" charset="0"/>
              </a:rPr>
              <a:t>KeyA</a:t>
            </a:r>
            <a:r>
              <a:rPr lang="en-US" dirty="0">
                <a:latin typeface="Courier New" panose="02070309020205020404" pitchFamily="49" charset="0"/>
                <a:cs typeface="Courier New" panose="02070309020205020404" pitchFamily="49" charset="0"/>
              </a:rPr>
              <a:t>"=[1, 2], ”</a:t>
            </a:r>
            <a:r>
              <a:rPr lang="en-US" dirty="0" err="1">
                <a:latin typeface="Courier New" panose="02070309020205020404" pitchFamily="49" charset="0"/>
                <a:cs typeface="Courier New" panose="02070309020205020404" pitchFamily="49" charset="0"/>
              </a:rPr>
              <a:t>KeyB</a:t>
            </a:r>
            <a:r>
              <a:rPr lang="en-US" dirty="0">
                <a:latin typeface="Courier New" panose="02070309020205020404" pitchFamily="49" charset="0"/>
                <a:cs typeface="Courier New" panose="02070309020205020404" pitchFamily="49" charset="0"/>
              </a:rPr>
              <a:t>"=[3], ”</a:t>
            </a:r>
            <a:r>
              <a:rPr lang="en-US" dirty="0" err="1">
                <a:latin typeface="Courier New" panose="02070309020205020404" pitchFamily="49" charset="0"/>
                <a:cs typeface="Courier New" panose="02070309020205020404" pitchFamily="49" charset="0"/>
              </a:rPr>
              <a:t>KeyC</a:t>
            </a:r>
            <a:r>
              <a:rPr lang="en-US" dirty="0">
                <a:latin typeface="Courier New" panose="02070309020205020404" pitchFamily="49" charset="0"/>
                <a:cs typeface="Courier New" panose="02070309020205020404" pitchFamily="49" charset="0"/>
              </a:rPr>
              <a:t>"=[4, 5, 6]}</a:t>
            </a:r>
            <a:endParaRPr lang="en-US" dirty="0">
              <a:solidFill>
                <a:srgbClr val="000000"/>
              </a:solidFill>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FF447534-978C-DA8D-08A4-7F87B4396A7C}"/>
              </a:ext>
            </a:extLst>
          </p:cNvPr>
          <p:cNvSpPr txBox="1"/>
          <p:nvPr/>
        </p:nvSpPr>
        <p:spPr>
          <a:xfrm>
            <a:off x="838199" y="3081130"/>
            <a:ext cx="7212496" cy="1477328"/>
          </a:xfrm>
          <a:prstGeom prst="rect">
            <a:avLst/>
          </a:prstGeom>
          <a:solidFill>
            <a:srgbClr val="FAFAFA"/>
          </a:solidFill>
          <a:ln>
            <a:solidFill>
              <a:schemeClr val="tx1"/>
            </a:solidFill>
          </a:ln>
        </p:spPr>
        <p:txBody>
          <a:bodyPr wrap="square">
            <a:spAutoFit/>
          </a:bodyPr>
          <a:lstStyle/>
          <a:p>
            <a:r>
              <a:rPr lang="en-US" dirty="0">
                <a:latin typeface="Courier New" panose="02070309020205020404" pitchFamily="49" charset="0"/>
                <a:cs typeface="Courier New" panose="02070309020205020404" pitchFamily="49" charset="0"/>
              </a:rPr>
              <a:t>Set&lt;</a:t>
            </a:r>
            <a:r>
              <a:rPr lang="en-US" dirty="0">
                <a:solidFill>
                  <a:srgbClr val="007E8A"/>
                </a:solidFill>
                <a:effectLst/>
                <a:latin typeface="Courier New" panose="02070309020205020404" pitchFamily="49" charset="0"/>
                <a:cs typeface="Courier New" panose="02070309020205020404" pitchFamily="49" charset="0"/>
              </a:rPr>
              <a:t>Integer</a:t>
            </a:r>
            <a:r>
              <a:rPr lang="en-US" dirty="0">
                <a:latin typeface="Courier New" panose="02070309020205020404" pitchFamily="49" charset="0"/>
                <a:cs typeface="Courier New" panose="02070309020205020404" pitchFamily="49" charset="0"/>
              </a:rPr>
              <a:t>&gt; </a:t>
            </a:r>
            <a:r>
              <a:rPr lang="en-US" dirty="0" err="1">
                <a:latin typeface="Courier New" panose="02070309020205020404" pitchFamily="49" charset="0"/>
                <a:cs typeface="Courier New" panose="02070309020205020404" pitchFamily="49" charset="0"/>
              </a:rPr>
              <a:t>nums</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map.get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a:t>
            </a:r>
            <a:r>
              <a:rPr lang="en-US" dirty="0" err="1">
                <a:solidFill>
                  <a:srgbClr val="067D17"/>
                </a:solidFill>
                <a:effectLst/>
                <a:latin typeface="Courier New" panose="02070309020205020404" pitchFamily="49" charset="0"/>
                <a:cs typeface="Courier New" panose="02070309020205020404" pitchFamily="49" charset="0"/>
              </a:rPr>
              <a:t>KeyA</a:t>
            </a:r>
            <a:r>
              <a:rPr lang="en-US" dirty="0">
                <a:solidFill>
                  <a:srgbClr val="067D17"/>
                </a:solidFill>
                <a:effectLst/>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nums.add</a:t>
            </a:r>
            <a:r>
              <a:rPr lang="en-US" dirty="0">
                <a:latin typeface="Courier New" panose="02070309020205020404" pitchFamily="49" charset="0"/>
                <a:cs typeface="Courier New" panose="02070309020205020404" pitchFamily="49" charset="0"/>
              </a:rPr>
              <a:t>(</a:t>
            </a:r>
            <a:r>
              <a:rPr lang="en-US" dirty="0">
                <a:solidFill>
                  <a:srgbClr val="1750EB"/>
                </a:solidFill>
                <a:effectLst/>
                <a:latin typeface="Courier New" panose="02070309020205020404" pitchFamily="49" charset="0"/>
                <a:cs typeface="Courier New" panose="02070309020205020404" pitchFamily="49" charset="0"/>
              </a:rPr>
              <a:t>7</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map.put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a:t>
            </a:r>
            <a:r>
              <a:rPr lang="en-US" dirty="0" err="1">
                <a:solidFill>
                  <a:srgbClr val="067D17"/>
                </a:solidFill>
                <a:effectLst/>
                <a:latin typeface="Courier New" panose="02070309020205020404" pitchFamily="49" charset="0"/>
                <a:cs typeface="Courier New" panose="02070309020205020404" pitchFamily="49" charset="0"/>
              </a:rPr>
              <a:t>KeyB</a:t>
            </a:r>
            <a:r>
              <a:rPr lang="en-US" dirty="0">
                <a:solidFill>
                  <a:srgbClr val="067D17"/>
                </a:solidFill>
                <a:effectLst/>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nums</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map.get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a:t>
            </a:r>
            <a:r>
              <a:rPr lang="en-US" dirty="0" err="1">
                <a:solidFill>
                  <a:srgbClr val="067D17"/>
                </a:solidFill>
                <a:effectLst/>
                <a:latin typeface="Courier New" panose="02070309020205020404" pitchFamily="49" charset="0"/>
                <a:cs typeface="Courier New" panose="02070309020205020404" pitchFamily="49" charset="0"/>
              </a:rPr>
              <a:t>KeyA</a:t>
            </a:r>
            <a:r>
              <a:rPr lang="en-US" dirty="0">
                <a:solidFill>
                  <a:srgbClr val="067D17"/>
                </a:solidFill>
                <a:effectLst/>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).add(</a:t>
            </a:r>
            <a:r>
              <a:rPr lang="en-US" dirty="0">
                <a:solidFill>
                  <a:srgbClr val="1750EB"/>
                </a:solidFill>
                <a:effectLst/>
                <a:latin typeface="Courier New" panose="02070309020205020404" pitchFamily="49" charset="0"/>
                <a:cs typeface="Courier New" panose="02070309020205020404" pitchFamily="49" charset="0"/>
              </a:rPr>
              <a:t>8</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map.get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a:t>
            </a:r>
            <a:r>
              <a:rPr lang="en-US" dirty="0" err="1">
                <a:solidFill>
                  <a:srgbClr val="067D17"/>
                </a:solidFill>
                <a:effectLst/>
                <a:latin typeface="Courier New" panose="02070309020205020404" pitchFamily="49" charset="0"/>
                <a:cs typeface="Courier New" panose="02070309020205020404" pitchFamily="49" charset="0"/>
              </a:rPr>
              <a:t>KeyB</a:t>
            </a:r>
            <a:r>
              <a:rPr lang="en-US" dirty="0">
                <a:solidFill>
                  <a:srgbClr val="067D17"/>
                </a:solidFill>
                <a:effectLst/>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).add(</a:t>
            </a:r>
            <a:r>
              <a:rPr lang="en-US" dirty="0">
                <a:solidFill>
                  <a:srgbClr val="1750EB"/>
                </a:solidFill>
                <a:effectLst/>
                <a:latin typeface="Courier New" panose="02070309020205020404" pitchFamily="49" charset="0"/>
                <a:cs typeface="Courier New" panose="02070309020205020404" pitchFamily="49" charset="0"/>
              </a:rPr>
              <a:t>9</a:t>
            </a:r>
            <a:r>
              <a:rPr lang="en-US" dirty="0">
                <a:latin typeface="Courier New" panose="02070309020205020404" pitchFamily="49" charset="0"/>
                <a:cs typeface="Courier New" panose="02070309020205020404" pitchFamily="49" charset="0"/>
              </a:rPr>
              <a:t>);</a:t>
            </a:r>
            <a:endParaRPr lang="en-US" dirty="0">
              <a:solidFill>
                <a:srgbClr val="000000"/>
              </a:solidFill>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9BC69685-5DFD-A37E-F05E-5206C952E550}"/>
              </a:ext>
            </a:extLst>
          </p:cNvPr>
          <p:cNvSpPr txBox="1"/>
          <p:nvPr/>
        </p:nvSpPr>
        <p:spPr>
          <a:xfrm>
            <a:off x="838199" y="4969566"/>
            <a:ext cx="10841429" cy="1323439"/>
          </a:xfrm>
          <a:prstGeom prst="rect">
            <a:avLst/>
          </a:prstGeom>
          <a:noFill/>
        </p:spPr>
        <p:txBody>
          <a:bodyPr wrap="none" rtlCol="0">
            <a:spAutoFit/>
          </a:bodyPr>
          <a:lstStyle/>
          <a:p>
            <a:pPr marL="342900" indent="-342900" algn="l">
              <a:buFont typeface="+mj-lt"/>
              <a:buAutoNum type="alphaUcPeriod"/>
            </a:pPr>
            <a:r>
              <a:rPr lang="en-US" sz="2000" b="1" i="0" dirty="0">
                <a:effectLst/>
                <a:latin typeface="Courier New" panose="02070309020205020404" pitchFamily="49" charset="0"/>
                <a:cs typeface="Courier New" panose="02070309020205020404" pitchFamily="49" charset="0"/>
              </a:rPr>
              <a:t>{"</a:t>
            </a:r>
            <a:r>
              <a:rPr lang="en-US" sz="2000" b="1" i="0" dirty="0" err="1">
                <a:effectLst/>
                <a:latin typeface="Courier New" panose="02070309020205020404" pitchFamily="49" charset="0"/>
                <a:cs typeface="Courier New" panose="02070309020205020404" pitchFamily="49" charset="0"/>
              </a:rPr>
              <a:t>KeyA</a:t>
            </a:r>
            <a:r>
              <a:rPr lang="en-US" sz="2000" b="1" i="0" dirty="0">
                <a:effectLst/>
                <a:latin typeface="Courier New" panose="02070309020205020404" pitchFamily="49" charset="0"/>
                <a:cs typeface="Courier New" panose="02070309020205020404" pitchFamily="49" charset="0"/>
              </a:rPr>
              <a:t>"=[1, 2],          "</a:t>
            </a:r>
            <a:r>
              <a:rPr lang="en-US" sz="2000" b="1" i="0" dirty="0" err="1">
                <a:effectLst/>
                <a:latin typeface="Courier New" panose="02070309020205020404" pitchFamily="49" charset="0"/>
                <a:cs typeface="Courier New" panose="02070309020205020404" pitchFamily="49" charset="0"/>
              </a:rPr>
              <a:t>KeyB</a:t>
            </a:r>
            <a:r>
              <a:rPr lang="en-US" sz="2000" b="1" i="0" dirty="0">
                <a:effectLst/>
                <a:latin typeface="Courier New" panose="02070309020205020404" pitchFamily="49" charset="0"/>
                <a:cs typeface="Courier New" panose="02070309020205020404" pitchFamily="49" charset="0"/>
              </a:rPr>
              <a:t>"=[1, 2, 7],       "</a:t>
            </a:r>
            <a:r>
              <a:rPr lang="en-US" sz="2000" b="1" i="0" dirty="0" err="1">
                <a:effectLst/>
                <a:latin typeface="Courier New" panose="02070309020205020404" pitchFamily="49" charset="0"/>
                <a:cs typeface="Courier New" panose="02070309020205020404" pitchFamily="49" charset="0"/>
              </a:rPr>
              <a:t>KeyC</a:t>
            </a:r>
            <a:r>
              <a:rPr lang="en-US" sz="2000" b="1" i="0" dirty="0">
                <a:effectLst/>
                <a:latin typeface="Courier New" panose="02070309020205020404" pitchFamily="49" charset="0"/>
                <a:cs typeface="Courier New" panose="02070309020205020404" pitchFamily="49" charset="0"/>
              </a:rPr>
              <a:t>"=[4, 5, 6]}</a:t>
            </a:r>
          </a:p>
          <a:p>
            <a:pPr marL="342900" indent="-342900" algn="l">
              <a:buFont typeface="+mj-lt"/>
              <a:buAutoNum type="alphaUcPeriod"/>
            </a:pPr>
            <a:r>
              <a:rPr lang="en-US" sz="2000" b="1" i="0" dirty="0">
                <a:effectLst/>
                <a:latin typeface="Courier New" panose="02070309020205020404" pitchFamily="49" charset="0"/>
                <a:cs typeface="Courier New" panose="02070309020205020404" pitchFamily="49" charset="0"/>
              </a:rPr>
              <a:t>{"</a:t>
            </a:r>
            <a:r>
              <a:rPr lang="en-US" sz="2000" b="1" i="0" dirty="0" err="1">
                <a:effectLst/>
                <a:latin typeface="Courier New" panose="02070309020205020404" pitchFamily="49" charset="0"/>
                <a:cs typeface="Courier New" panose="02070309020205020404" pitchFamily="49" charset="0"/>
              </a:rPr>
              <a:t>KeyA</a:t>
            </a:r>
            <a:r>
              <a:rPr lang="en-US" sz="2000" b="1" i="0" dirty="0">
                <a:effectLst/>
                <a:latin typeface="Courier New" panose="02070309020205020404" pitchFamily="49" charset="0"/>
                <a:cs typeface="Courier New" panose="02070309020205020404" pitchFamily="49" charset="0"/>
              </a:rPr>
              <a:t>"=[1, 2, 8],       "</a:t>
            </a:r>
            <a:r>
              <a:rPr lang="en-US" sz="2000" b="1" i="0" dirty="0" err="1">
                <a:effectLst/>
                <a:latin typeface="Courier New" panose="02070309020205020404" pitchFamily="49" charset="0"/>
                <a:cs typeface="Courier New" panose="02070309020205020404" pitchFamily="49" charset="0"/>
              </a:rPr>
              <a:t>KeyB</a:t>
            </a:r>
            <a:r>
              <a:rPr lang="en-US" sz="2000" b="1" i="0" dirty="0">
                <a:effectLst/>
                <a:latin typeface="Courier New" panose="02070309020205020404" pitchFamily="49" charset="0"/>
                <a:cs typeface="Courier New" panose="02070309020205020404" pitchFamily="49" charset="0"/>
              </a:rPr>
              <a:t>"=[1, 2, 7, 9],    "</a:t>
            </a:r>
            <a:r>
              <a:rPr lang="en-US" sz="2000" b="1" i="0" dirty="0" err="1">
                <a:effectLst/>
                <a:latin typeface="Courier New" panose="02070309020205020404" pitchFamily="49" charset="0"/>
                <a:cs typeface="Courier New" panose="02070309020205020404" pitchFamily="49" charset="0"/>
              </a:rPr>
              <a:t>KeyC</a:t>
            </a:r>
            <a:r>
              <a:rPr lang="en-US" sz="2000" b="1" i="0" dirty="0">
                <a:effectLst/>
                <a:latin typeface="Courier New" panose="02070309020205020404" pitchFamily="49" charset="0"/>
                <a:cs typeface="Courier New" panose="02070309020205020404" pitchFamily="49" charset="0"/>
              </a:rPr>
              <a:t>"=[4, 5, 6]}</a:t>
            </a:r>
          </a:p>
          <a:p>
            <a:pPr marL="342900" indent="-342900" algn="l">
              <a:buFont typeface="+mj-lt"/>
              <a:buAutoNum type="alphaUcPeriod"/>
            </a:pPr>
            <a:r>
              <a:rPr lang="en-US" sz="2000" b="1" i="0" dirty="0">
                <a:effectLst/>
                <a:latin typeface="Courier New" panose="02070309020205020404" pitchFamily="49" charset="0"/>
                <a:cs typeface="Courier New" panose="02070309020205020404" pitchFamily="49" charset="0"/>
              </a:rPr>
              <a:t>{"</a:t>
            </a:r>
            <a:r>
              <a:rPr lang="en-US" sz="2000" b="1" i="0" dirty="0" err="1">
                <a:effectLst/>
                <a:latin typeface="Courier New" panose="02070309020205020404" pitchFamily="49" charset="0"/>
                <a:cs typeface="Courier New" panose="02070309020205020404" pitchFamily="49" charset="0"/>
              </a:rPr>
              <a:t>KeyA</a:t>
            </a:r>
            <a:r>
              <a:rPr lang="en-US" sz="2000" b="1" i="0" dirty="0">
                <a:effectLst/>
                <a:latin typeface="Courier New" panose="02070309020205020404" pitchFamily="49" charset="0"/>
                <a:cs typeface="Courier New" panose="02070309020205020404" pitchFamily="49" charset="0"/>
              </a:rPr>
              <a:t>"=[1, 2, 7, 8],    "</a:t>
            </a:r>
            <a:r>
              <a:rPr lang="en-US" sz="2000" b="1" i="0" dirty="0" err="1">
                <a:effectLst/>
                <a:latin typeface="Courier New" panose="02070309020205020404" pitchFamily="49" charset="0"/>
                <a:cs typeface="Courier New" panose="02070309020205020404" pitchFamily="49" charset="0"/>
              </a:rPr>
              <a:t>KeyB</a:t>
            </a:r>
            <a:r>
              <a:rPr lang="en-US" sz="2000" b="1" i="0" dirty="0">
                <a:effectLst/>
                <a:latin typeface="Courier New" panose="02070309020205020404" pitchFamily="49" charset="0"/>
                <a:cs typeface="Courier New" panose="02070309020205020404" pitchFamily="49" charset="0"/>
              </a:rPr>
              <a:t>"=[1, 2, 7, 9],    "</a:t>
            </a:r>
            <a:r>
              <a:rPr lang="en-US" sz="2000" b="1" i="0" dirty="0" err="1">
                <a:effectLst/>
                <a:latin typeface="Courier New" panose="02070309020205020404" pitchFamily="49" charset="0"/>
                <a:cs typeface="Courier New" panose="02070309020205020404" pitchFamily="49" charset="0"/>
              </a:rPr>
              <a:t>KeyC</a:t>
            </a:r>
            <a:r>
              <a:rPr lang="en-US" sz="2000" b="1" i="0" dirty="0">
                <a:effectLst/>
                <a:latin typeface="Courier New" panose="02070309020205020404" pitchFamily="49" charset="0"/>
                <a:cs typeface="Courier New" panose="02070309020205020404" pitchFamily="49" charset="0"/>
              </a:rPr>
              <a:t>"=[4, 5, 6]}</a:t>
            </a:r>
          </a:p>
          <a:p>
            <a:pPr marL="342900" indent="-342900" algn="l">
              <a:buFont typeface="+mj-lt"/>
              <a:buAutoNum type="alphaUcPeriod"/>
            </a:pPr>
            <a:r>
              <a:rPr lang="en-US" sz="2000" b="1" i="0" dirty="0">
                <a:effectLst/>
                <a:latin typeface="Courier New" panose="02070309020205020404" pitchFamily="49" charset="0"/>
                <a:cs typeface="Courier New" panose="02070309020205020404" pitchFamily="49" charset="0"/>
              </a:rPr>
              <a:t>{"</a:t>
            </a:r>
            <a:r>
              <a:rPr lang="en-US" sz="2000" b="1" i="0" dirty="0" err="1">
                <a:effectLst/>
                <a:latin typeface="Courier New" panose="02070309020205020404" pitchFamily="49" charset="0"/>
                <a:cs typeface="Courier New" panose="02070309020205020404" pitchFamily="49" charset="0"/>
              </a:rPr>
              <a:t>KeyA</a:t>
            </a:r>
            <a:r>
              <a:rPr lang="en-US" sz="2000" b="1" i="0" dirty="0">
                <a:effectLst/>
                <a:latin typeface="Courier New" panose="02070309020205020404" pitchFamily="49" charset="0"/>
                <a:cs typeface="Courier New" panose="02070309020205020404" pitchFamily="49" charset="0"/>
              </a:rPr>
              <a:t>"=[1, 2, 7, 8, 9], "</a:t>
            </a:r>
            <a:r>
              <a:rPr lang="en-US" sz="2000" b="1" i="0" dirty="0" err="1">
                <a:effectLst/>
                <a:latin typeface="Courier New" panose="02070309020205020404" pitchFamily="49" charset="0"/>
                <a:cs typeface="Courier New" panose="02070309020205020404" pitchFamily="49" charset="0"/>
              </a:rPr>
              <a:t>KeyB</a:t>
            </a:r>
            <a:r>
              <a:rPr lang="en-US" sz="2000" b="1" i="0" dirty="0">
                <a:effectLst/>
                <a:latin typeface="Courier New" panose="02070309020205020404" pitchFamily="49" charset="0"/>
                <a:cs typeface="Courier New" panose="02070309020205020404" pitchFamily="49" charset="0"/>
              </a:rPr>
              <a:t>"=[1, 2, 7, 8, 9], "</a:t>
            </a:r>
            <a:r>
              <a:rPr lang="en-US" sz="2000" b="1" i="0" dirty="0" err="1">
                <a:effectLst/>
                <a:latin typeface="Courier New" panose="02070309020205020404" pitchFamily="49" charset="0"/>
                <a:cs typeface="Courier New" panose="02070309020205020404" pitchFamily="49" charset="0"/>
              </a:rPr>
              <a:t>KeyC</a:t>
            </a:r>
            <a:r>
              <a:rPr lang="en-US" sz="2000" b="1" i="0" dirty="0">
                <a:effectLst/>
                <a:latin typeface="Courier New" panose="02070309020205020404" pitchFamily="49" charset="0"/>
                <a:cs typeface="Courier New" panose="02070309020205020404" pitchFamily="49" charset="0"/>
              </a:rPr>
              <a:t>"=[4, 5, 6]}</a:t>
            </a:r>
          </a:p>
        </p:txBody>
      </p:sp>
      <p:pic>
        <p:nvPicPr>
          <p:cNvPr id="2" name="Picture 1" descr="A qr code with a few black squares&#10;&#10;Description automatically generated">
            <a:extLst>
              <a:ext uri="{FF2B5EF4-FFF2-40B4-BE49-F238E27FC236}">
                <a16:creationId xmlns:a16="http://schemas.microsoft.com/office/drawing/2014/main" id="{9C639FC7-F09B-8DF6-9501-A7307A85ACBE}"/>
              </a:ext>
            </a:extLst>
          </p:cNvPr>
          <p:cNvPicPr>
            <a:picLocks noChangeAspect="1"/>
          </p:cNvPicPr>
          <p:nvPr/>
        </p:nvPicPr>
        <p:blipFill>
          <a:blip r:embed="rId2"/>
          <a:stretch>
            <a:fillRect/>
          </a:stretch>
        </p:blipFill>
        <p:spPr>
          <a:xfrm>
            <a:off x="7365534" y="296861"/>
            <a:ext cx="762635" cy="762635"/>
          </a:xfrm>
          <a:prstGeom prst="rect">
            <a:avLst/>
          </a:prstGeom>
        </p:spPr>
      </p:pic>
      <p:sp>
        <p:nvSpPr>
          <p:cNvPr id="3" name="TextBox 2">
            <a:extLst>
              <a:ext uri="{FF2B5EF4-FFF2-40B4-BE49-F238E27FC236}">
                <a16:creationId xmlns:a16="http://schemas.microsoft.com/office/drawing/2014/main" id="{AAEC3BC9-8DC6-CC54-0963-21C9A8BABEEF}"/>
              </a:ext>
            </a:extLst>
          </p:cNvPr>
          <p:cNvSpPr txBox="1"/>
          <p:nvPr/>
        </p:nvSpPr>
        <p:spPr>
          <a:xfrm>
            <a:off x="8367719" y="3109538"/>
            <a:ext cx="519803" cy="461665"/>
          </a:xfrm>
          <a:prstGeom prst="rect">
            <a:avLst/>
          </a:prstGeom>
          <a:solidFill>
            <a:schemeClr val="bg1"/>
          </a:solidFill>
        </p:spPr>
        <p:txBody>
          <a:bodyPr wrap="square" rtlCol="0">
            <a:spAutoFit/>
          </a:bodyPr>
          <a:lstStyle/>
          <a:p>
            <a:r>
              <a:rPr lang="en-US" sz="2400" dirty="0"/>
              <a:t>A:</a:t>
            </a:r>
          </a:p>
        </p:txBody>
      </p:sp>
      <p:sp>
        <p:nvSpPr>
          <p:cNvPr id="10" name="Right Arrow 9">
            <a:extLst>
              <a:ext uri="{FF2B5EF4-FFF2-40B4-BE49-F238E27FC236}">
                <a16:creationId xmlns:a16="http://schemas.microsoft.com/office/drawing/2014/main" id="{86431CCE-A15F-2088-A169-EAB6A017ACBF}"/>
              </a:ext>
            </a:extLst>
          </p:cNvPr>
          <p:cNvSpPr/>
          <p:nvPr/>
        </p:nvSpPr>
        <p:spPr>
          <a:xfrm>
            <a:off x="397981" y="3132187"/>
            <a:ext cx="376775" cy="217449"/>
          </a:xfrm>
          <a:prstGeom prst="rightArrow">
            <a:avLst/>
          </a:prstGeom>
          <a:solidFill>
            <a:srgbClr val="FF2F92"/>
          </a:solidFill>
          <a:ln>
            <a:solidFill>
              <a:srgbClr val="FF2F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2F92"/>
              </a:solidFill>
            </a:endParaRPr>
          </a:p>
        </p:txBody>
      </p:sp>
      <p:sp>
        <p:nvSpPr>
          <p:cNvPr id="11" name="TextBox 10">
            <a:extLst>
              <a:ext uri="{FF2B5EF4-FFF2-40B4-BE49-F238E27FC236}">
                <a16:creationId xmlns:a16="http://schemas.microsoft.com/office/drawing/2014/main" id="{F4B5663C-D010-445F-D45C-4FFF0291BC30}"/>
              </a:ext>
            </a:extLst>
          </p:cNvPr>
          <p:cNvSpPr txBox="1"/>
          <p:nvPr/>
        </p:nvSpPr>
        <p:spPr>
          <a:xfrm rot="3254086">
            <a:off x="8360376" y="2503909"/>
            <a:ext cx="1295794" cy="461665"/>
          </a:xfrm>
          <a:prstGeom prst="rect">
            <a:avLst/>
          </a:prstGeom>
          <a:noFill/>
        </p:spPr>
        <p:txBody>
          <a:bodyPr wrap="square" rtlCol="0">
            <a:spAutoFit/>
          </a:bodyPr>
          <a:lstStyle/>
          <a:p>
            <a:r>
              <a:rPr lang="en-US" sz="2400" dirty="0" err="1">
                <a:solidFill>
                  <a:srgbClr val="FF2F92"/>
                </a:solidFill>
              </a:rPr>
              <a:t>nums</a:t>
            </a:r>
            <a:r>
              <a:rPr lang="en-US" sz="2400" dirty="0">
                <a:solidFill>
                  <a:srgbClr val="FF2F92"/>
                </a:solidFill>
              </a:rPr>
              <a:t> →</a:t>
            </a:r>
          </a:p>
        </p:txBody>
      </p:sp>
      <p:sp>
        <p:nvSpPr>
          <p:cNvPr id="18" name="TextBox 17">
            <a:extLst>
              <a:ext uri="{FF2B5EF4-FFF2-40B4-BE49-F238E27FC236}">
                <a16:creationId xmlns:a16="http://schemas.microsoft.com/office/drawing/2014/main" id="{515C52E6-D69F-A032-3C31-377763D47A9D}"/>
              </a:ext>
            </a:extLst>
          </p:cNvPr>
          <p:cNvSpPr txBox="1"/>
          <p:nvPr/>
        </p:nvSpPr>
        <p:spPr>
          <a:xfrm>
            <a:off x="8367717" y="3666054"/>
            <a:ext cx="519805" cy="461665"/>
          </a:xfrm>
          <a:prstGeom prst="rect">
            <a:avLst/>
          </a:prstGeom>
          <a:solidFill>
            <a:schemeClr val="bg1"/>
          </a:solidFill>
        </p:spPr>
        <p:txBody>
          <a:bodyPr wrap="square" rtlCol="0">
            <a:spAutoFit/>
          </a:bodyPr>
          <a:lstStyle/>
          <a:p>
            <a:r>
              <a:rPr lang="en-US" sz="2400" dirty="0"/>
              <a:t>B:</a:t>
            </a:r>
          </a:p>
        </p:txBody>
      </p:sp>
      <p:sp>
        <p:nvSpPr>
          <p:cNvPr id="20" name="Right Arrow 19">
            <a:extLst>
              <a:ext uri="{FF2B5EF4-FFF2-40B4-BE49-F238E27FC236}">
                <a16:creationId xmlns:a16="http://schemas.microsoft.com/office/drawing/2014/main" id="{F242B316-7EFD-B51F-B378-223AB07170CD}"/>
              </a:ext>
            </a:extLst>
          </p:cNvPr>
          <p:cNvSpPr/>
          <p:nvPr/>
        </p:nvSpPr>
        <p:spPr>
          <a:xfrm>
            <a:off x="395771" y="3429000"/>
            <a:ext cx="376775" cy="217449"/>
          </a:xfrm>
          <a:prstGeom prst="rightArrow">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FF2B5EF4-FFF2-40B4-BE49-F238E27FC236}">
                <a16:creationId xmlns:a16="http://schemas.microsoft.com/office/drawing/2014/main" id="{662C8E96-03BC-F9A0-D978-D5E7A8C1D3F5}"/>
              </a:ext>
            </a:extLst>
          </p:cNvPr>
          <p:cNvSpPr/>
          <p:nvPr/>
        </p:nvSpPr>
        <p:spPr>
          <a:xfrm>
            <a:off x="395770" y="3692360"/>
            <a:ext cx="376775" cy="217449"/>
          </a:xfrm>
          <a:prstGeom prst="rightArrow">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a:extLst>
              <a:ext uri="{FF2B5EF4-FFF2-40B4-BE49-F238E27FC236}">
                <a16:creationId xmlns:a16="http://schemas.microsoft.com/office/drawing/2014/main" id="{5040ED1E-F35B-7F6F-34CF-9AABE3E2BAC3}"/>
              </a:ext>
            </a:extLst>
          </p:cNvPr>
          <p:cNvSpPr/>
          <p:nvPr/>
        </p:nvSpPr>
        <p:spPr>
          <a:xfrm>
            <a:off x="395769" y="3973753"/>
            <a:ext cx="376775" cy="217449"/>
          </a:xfrm>
          <a:prstGeom prst="rightArrow">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267E6161-112B-4DCB-D388-932B9D8BAA9C}"/>
              </a:ext>
            </a:extLst>
          </p:cNvPr>
          <p:cNvSpPr/>
          <p:nvPr/>
        </p:nvSpPr>
        <p:spPr>
          <a:xfrm>
            <a:off x="395768" y="4256451"/>
            <a:ext cx="376775" cy="217449"/>
          </a:xfrm>
          <a:prstGeom prst="right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DCE572B-2462-473B-644F-C674C8E5AD13}"/>
              </a:ext>
            </a:extLst>
          </p:cNvPr>
          <p:cNvSpPr txBox="1"/>
          <p:nvPr/>
        </p:nvSpPr>
        <p:spPr>
          <a:xfrm>
            <a:off x="8367717" y="4263615"/>
            <a:ext cx="519805" cy="461665"/>
          </a:xfrm>
          <a:prstGeom prst="rect">
            <a:avLst/>
          </a:prstGeom>
          <a:solidFill>
            <a:schemeClr val="bg1"/>
          </a:solidFill>
        </p:spPr>
        <p:txBody>
          <a:bodyPr wrap="square" rtlCol="0">
            <a:spAutoFit/>
          </a:bodyPr>
          <a:lstStyle/>
          <a:p>
            <a:r>
              <a:rPr lang="en-US" sz="2400" dirty="0"/>
              <a:t>C:</a:t>
            </a:r>
          </a:p>
        </p:txBody>
      </p:sp>
      <p:sp>
        <p:nvSpPr>
          <p:cNvPr id="25" name="TextBox 24">
            <a:extLst>
              <a:ext uri="{FF2B5EF4-FFF2-40B4-BE49-F238E27FC236}">
                <a16:creationId xmlns:a16="http://schemas.microsoft.com/office/drawing/2014/main" id="{3862A808-FE5C-4058-55CB-4000388D6372}"/>
              </a:ext>
            </a:extLst>
          </p:cNvPr>
          <p:cNvSpPr txBox="1"/>
          <p:nvPr/>
        </p:nvSpPr>
        <p:spPr>
          <a:xfrm>
            <a:off x="8887522" y="3103895"/>
            <a:ext cx="871660" cy="461665"/>
          </a:xfrm>
          <a:prstGeom prst="rect">
            <a:avLst/>
          </a:prstGeom>
          <a:noFill/>
        </p:spPr>
        <p:txBody>
          <a:bodyPr wrap="square" rtlCol="0">
            <a:spAutoFit/>
          </a:bodyPr>
          <a:lstStyle/>
          <a:p>
            <a:r>
              <a:rPr lang="en-US" sz="2400" dirty="0"/>
              <a:t>[1, 2]</a:t>
            </a:r>
            <a:endParaRPr lang="en-US" sz="2000" dirty="0"/>
          </a:p>
        </p:txBody>
      </p:sp>
      <p:sp>
        <p:nvSpPr>
          <p:cNvPr id="26" name="TextBox 25">
            <a:extLst>
              <a:ext uri="{FF2B5EF4-FFF2-40B4-BE49-F238E27FC236}">
                <a16:creationId xmlns:a16="http://schemas.microsoft.com/office/drawing/2014/main" id="{48F57801-E6BB-7ED5-F7BC-84DBC217B039}"/>
              </a:ext>
            </a:extLst>
          </p:cNvPr>
          <p:cNvSpPr txBox="1"/>
          <p:nvPr/>
        </p:nvSpPr>
        <p:spPr>
          <a:xfrm>
            <a:off x="8887522" y="3642951"/>
            <a:ext cx="871660" cy="461665"/>
          </a:xfrm>
          <a:prstGeom prst="rect">
            <a:avLst/>
          </a:prstGeom>
          <a:noFill/>
        </p:spPr>
        <p:txBody>
          <a:bodyPr wrap="square" rtlCol="0">
            <a:spAutoFit/>
          </a:bodyPr>
          <a:lstStyle/>
          <a:p>
            <a:r>
              <a:rPr lang="en-US" sz="2400" dirty="0"/>
              <a:t>[3]</a:t>
            </a:r>
            <a:endParaRPr lang="en-US" sz="2000" dirty="0"/>
          </a:p>
        </p:txBody>
      </p:sp>
      <p:sp>
        <p:nvSpPr>
          <p:cNvPr id="27" name="TextBox 26">
            <a:extLst>
              <a:ext uri="{FF2B5EF4-FFF2-40B4-BE49-F238E27FC236}">
                <a16:creationId xmlns:a16="http://schemas.microsoft.com/office/drawing/2014/main" id="{3CCB8589-3B85-CD34-100F-D122CD118815}"/>
              </a:ext>
            </a:extLst>
          </p:cNvPr>
          <p:cNvSpPr txBox="1"/>
          <p:nvPr/>
        </p:nvSpPr>
        <p:spPr>
          <a:xfrm>
            <a:off x="8887522" y="4231049"/>
            <a:ext cx="1204332" cy="461665"/>
          </a:xfrm>
          <a:prstGeom prst="rect">
            <a:avLst/>
          </a:prstGeom>
          <a:noFill/>
        </p:spPr>
        <p:txBody>
          <a:bodyPr wrap="square" rtlCol="0">
            <a:spAutoFit/>
          </a:bodyPr>
          <a:lstStyle/>
          <a:p>
            <a:r>
              <a:rPr lang="en-US" sz="2400" dirty="0"/>
              <a:t>[4, 5, 6]</a:t>
            </a:r>
            <a:endParaRPr lang="en-US" sz="2000" dirty="0"/>
          </a:p>
        </p:txBody>
      </p:sp>
      <p:sp>
        <p:nvSpPr>
          <p:cNvPr id="28" name="TextBox 27">
            <a:extLst>
              <a:ext uri="{FF2B5EF4-FFF2-40B4-BE49-F238E27FC236}">
                <a16:creationId xmlns:a16="http://schemas.microsoft.com/office/drawing/2014/main" id="{9878D366-8E97-5BB9-BC45-3FF100427E9F}"/>
              </a:ext>
            </a:extLst>
          </p:cNvPr>
          <p:cNvSpPr txBox="1"/>
          <p:nvPr/>
        </p:nvSpPr>
        <p:spPr>
          <a:xfrm>
            <a:off x="8881983" y="3109270"/>
            <a:ext cx="1131951" cy="461665"/>
          </a:xfrm>
          <a:prstGeom prst="rect">
            <a:avLst/>
          </a:prstGeom>
          <a:solidFill>
            <a:schemeClr val="bg1"/>
          </a:solidFill>
        </p:spPr>
        <p:txBody>
          <a:bodyPr wrap="square" rtlCol="0">
            <a:spAutoFit/>
          </a:bodyPr>
          <a:lstStyle/>
          <a:p>
            <a:r>
              <a:rPr lang="en-US" sz="2400" dirty="0"/>
              <a:t>[1, 2, </a:t>
            </a:r>
            <a:r>
              <a:rPr lang="en-US" sz="2400" dirty="0">
                <a:solidFill>
                  <a:schemeClr val="accent6">
                    <a:lumMod val="75000"/>
                  </a:schemeClr>
                </a:solidFill>
              </a:rPr>
              <a:t>7</a:t>
            </a:r>
            <a:r>
              <a:rPr lang="en-US" sz="2400" dirty="0"/>
              <a:t>]</a:t>
            </a:r>
            <a:endParaRPr lang="en-US" sz="2000" dirty="0"/>
          </a:p>
        </p:txBody>
      </p:sp>
      <p:sp>
        <p:nvSpPr>
          <p:cNvPr id="29" name="TextBox 28">
            <a:extLst>
              <a:ext uri="{FF2B5EF4-FFF2-40B4-BE49-F238E27FC236}">
                <a16:creationId xmlns:a16="http://schemas.microsoft.com/office/drawing/2014/main" id="{E290EA24-5612-DBFF-BF6B-E04E7A6D4ABF}"/>
              </a:ext>
            </a:extLst>
          </p:cNvPr>
          <p:cNvSpPr txBox="1"/>
          <p:nvPr/>
        </p:nvSpPr>
        <p:spPr>
          <a:xfrm>
            <a:off x="8895016" y="3637797"/>
            <a:ext cx="871660" cy="461665"/>
          </a:xfrm>
          <a:prstGeom prst="rect">
            <a:avLst/>
          </a:prstGeom>
          <a:solidFill>
            <a:schemeClr val="bg1"/>
          </a:solidFill>
        </p:spPr>
        <p:txBody>
          <a:bodyPr wrap="square" rtlCol="0">
            <a:spAutoFit/>
          </a:bodyPr>
          <a:lstStyle/>
          <a:p>
            <a:r>
              <a:rPr lang="en-US" sz="2400" dirty="0" err="1">
                <a:solidFill>
                  <a:schemeClr val="accent4">
                    <a:lumMod val="75000"/>
                  </a:schemeClr>
                </a:solidFill>
              </a:rPr>
              <a:t>nums</a:t>
            </a:r>
            <a:endParaRPr lang="en-US" sz="2000" dirty="0">
              <a:solidFill>
                <a:schemeClr val="accent4">
                  <a:lumMod val="75000"/>
                </a:schemeClr>
              </a:solidFill>
            </a:endParaRPr>
          </a:p>
        </p:txBody>
      </p:sp>
      <p:sp>
        <p:nvSpPr>
          <p:cNvPr id="30" name="TextBox 29">
            <a:extLst>
              <a:ext uri="{FF2B5EF4-FFF2-40B4-BE49-F238E27FC236}">
                <a16:creationId xmlns:a16="http://schemas.microsoft.com/office/drawing/2014/main" id="{BDEFBEFB-41B9-6863-788A-5B6FBD84D368}"/>
              </a:ext>
            </a:extLst>
          </p:cNvPr>
          <p:cNvSpPr txBox="1"/>
          <p:nvPr/>
        </p:nvSpPr>
        <p:spPr>
          <a:xfrm>
            <a:off x="8893061" y="3103895"/>
            <a:ext cx="1451035" cy="461665"/>
          </a:xfrm>
          <a:prstGeom prst="rect">
            <a:avLst/>
          </a:prstGeom>
          <a:solidFill>
            <a:schemeClr val="bg1"/>
          </a:solidFill>
        </p:spPr>
        <p:txBody>
          <a:bodyPr wrap="square" rtlCol="0">
            <a:spAutoFit/>
          </a:bodyPr>
          <a:lstStyle/>
          <a:p>
            <a:r>
              <a:rPr lang="en-US" sz="2400" dirty="0"/>
              <a:t>[1, 2, </a:t>
            </a:r>
            <a:r>
              <a:rPr lang="en-US" sz="2400" dirty="0">
                <a:solidFill>
                  <a:schemeClr val="accent6">
                    <a:lumMod val="75000"/>
                  </a:schemeClr>
                </a:solidFill>
              </a:rPr>
              <a:t>7</a:t>
            </a:r>
            <a:r>
              <a:rPr lang="en-US" sz="2400" dirty="0"/>
              <a:t>, </a:t>
            </a:r>
            <a:r>
              <a:rPr lang="en-US" sz="2400" dirty="0">
                <a:solidFill>
                  <a:srgbClr val="7030A0"/>
                </a:solidFill>
              </a:rPr>
              <a:t>8</a:t>
            </a:r>
            <a:r>
              <a:rPr lang="en-US" sz="2400" dirty="0"/>
              <a:t>]</a:t>
            </a:r>
            <a:endParaRPr lang="en-US" sz="2000" dirty="0"/>
          </a:p>
        </p:txBody>
      </p:sp>
      <p:sp>
        <p:nvSpPr>
          <p:cNvPr id="31" name="TextBox 30">
            <a:extLst>
              <a:ext uri="{FF2B5EF4-FFF2-40B4-BE49-F238E27FC236}">
                <a16:creationId xmlns:a16="http://schemas.microsoft.com/office/drawing/2014/main" id="{1682DC6B-A564-9E43-0CF2-A6D0F38C7E6F}"/>
              </a:ext>
            </a:extLst>
          </p:cNvPr>
          <p:cNvSpPr txBox="1"/>
          <p:nvPr/>
        </p:nvSpPr>
        <p:spPr>
          <a:xfrm>
            <a:off x="8893061" y="3113338"/>
            <a:ext cx="1747230" cy="461665"/>
          </a:xfrm>
          <a:prstGeom prst="rect">
            <a:avLst/>
          </a:prstGeom>
          <a:solidFill>
            <a:schemeClr val="bg1"/>
          </a:solidFill>
        </p:spPr>
        <p:txBody>
          <a:bodyPr wrap="square" rtlCol="0">
            <a:spAutoFit/>
          </a:bodyPr>
          <a:lstStyle/>
          <a:p>
            <a:r>
              <a:rPr lang="en-US" sz="2400" dirty="0"/>
              <a:t>[1, 2, </a:t>
            </a:r>
            <a:r>
              <a:rPr lang="en-US" sz="2400" dirty="0">
                <a:solidFill>
                  <a:schemeClr val="accent6">
                    <a:lumMod val="75000"/>
                  </a:schemeClr>
                </a:solidFill>
              </a:rPr>
              <a:t>7</a:t>
            </a:r>
            <a:r>
              <a:rPr lang="en-US" sz="2400" dirty="0"/>
              <a:t>, </a:t>
            </a:r>
            <a:r>
              <a:rPr lang="en-US" sz="2400" dirty="0">
                <a:solidFill>
                  <a:srgbClr val="7030A0"/>
                </a:solidFill>
              </a:rPr>
              <a:t>8</a:t>
            </a:r>
            <a:r>
              <a:rPr lang="en-US" sz="2400" dirty="0"/>
              <a:t>, </a:t>
            </a:r>
            <a:r>
              <a:rPr lang="en-US" sz="2400" dirty="0">
                <a:solidFill>
                  <a:srgbClr val="0070C0"/>
                </a:solidFill>
              </a:rPr>
              <a:t>9</a:t>
            </a:r>
            <a:r>
              <a:rPr lang="en-US" sz="2400" dirty="0"/>
              <a:t>]</a:t>
            </a:r>
            <a:endParaRPr lang="en-US" sz="2000" dirty="0"/>
          </a:p>
        </p:txBody>
      </p:sp>
    </p:spTree>
    <p:extLst>
      <p:ext uri="{BB962C8B-B14F-4D97-AF65-F5344CB8AC3E}">
        <p14:creationId xmlns:p14="http://schemas.microsoft.com/office/powerpoint/2010/main" val="84977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0" grpId="0" animBg="1"/>
      <p:bldP spid="21" grpId="0" animBg="1"/>
      <p:bldP spid="22" grpId="0" animBg="1"/>
      <p:bldP spid="23" grpId="0" animBg="1"/>
      <p:bldP spid="28" grpId="0" animBg="1"/>
      <p:bldP spid="29" grpId="0"/>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Review/Finish: </a:t>
            </a:r>
            <a:r>
              <a:rPr lang="en-US" dirty="0" err="1"/>
              <a:t>mostFrequentStart</a:t>
            </a:r>
            <a:endParaRPr lang="en-US" dirty="0"/>
          </a:p>
          <a:p>
            <a:pPr>
              <a:spcAft>
                <a:spcPts val="1200"/>
              </a:spcAft>
            </a:pPr>
            <a:r>
              <a:rPr lang="en-US" dirty="0"/>
              <a:t>Recap: Nested Collections</a:t>
            </a:r>
          </a:p>
          <a:p>
            <a:pPr>
              <a:spcAft>
                <a:spcPts val="1200"/>
              </a:spcAft>
            </a:pPr>
            <a:r>
              <a:rPr lang="en-US" b="1" dirty="0">
                <a:solidFill>
                  <a:schemeClr val="accent5"/>
                </a:solidFill>
              </a:rPr>
              <a:t>Practice: Search Engine</a:t>
            </a:r>
          </a:p>
          <a:p>
            <a:pPr>
              <a:spcAft>
                <a:spcPts val="1200"/>
              </a:spcAft>
            </a:pPr>
            <a:r>
              <a:rPr lang="en-US" dirty="0"/>
              <a:t>Images Debrief</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4686944" y="342900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3016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2F1B5-FDA2-5CA7-1A8E-4B40ABC95C1F}"/>
              </a:ext>
            </a:extLst>
          </p:cNvPr>
          <p:cNvSpPr>
            <a:spLocks noGrp="1"/>
          </p:cNvSpPr>
          <p:nvPr>
            <p:ph type="title"/>
          </p:nvPr>
        </p:nvSpPr>
        <p:spPr/>
        <p:txBody>
          <a:bodyPr/>
          <a:lstStyle/>
          <a:p>
            <a:r>
              <a:rPr lang="en-US"/>
              <a:t>Background</a:t>
            </a:r>
            <a:r>
              <a:rPr lang="en-US" dirty="0"/>
              <a:t>: Search Engines</a:t>
            </a:r>
          </a:p>
        </p:txBody>
      </p:sp>
      <p:sp>
        <p:nvSpPr>
          <p:cNvPr id="3" name="Content Placeholder 2">
            <a:extLst>
              <a:ext uri="{FF2B5EF4-FFF2-40B4-BE49-F238E27FC236}">
                <a16:creationId xmlns:a16="http://schemas.microsoft.com/office/drawing/2014/main" id="{40A0C713-E834-D8A5-123C-FEB0D057B02B}"/>
              </a:ext>
            </a:extLst>
          </p:cNvPr>
          <p:cNvSpPr>
            <a:spLocks noGrp="1"/>
          </p:cNvSpPr>
          <p:nvPr>
            <p:ph idx="1"/>
          </p:nvPr>
        </p:nvSpPr>
        <p:spPr/>
        <p:txBody>
          <a:bodyPr>
            <a:normAutofit lnSpcReduction="10000"/>
          </a:bodyPr>
          <a:lstStyle/>
          <a:p>
            <a:r>
              <a:rPr lang="en-US" dirty="0"/>
              <a:t>A </a:t>
            </a:r>
            <a:r>
              <a:rPr lang="en-US" b="1" dirty="0"/>
              <a:t>search engine </a:t>
            </a:r>
            <a:r>
              <a:rPr lang="en-US" dirty="0"/>
              <a:t>receives a </a:t>
            </a:r>
            <a:r>
              <a:rPr lang="en-US" b="1" dirty="0"/>
              <a:t>query </a:t>
            </a:r>
            <a:r>
              <a:rPr lang="en-US" dirty="0"/>
              <a:t>and returns a set of relevant </a:t>
            </a:r>
            <a:r>
              <a:rPr lang="en-US" b="1" dirty="0"/>
              <a:t>documents. </a:t>
            </a:r>
            <a:r>
              <a:rPr lang="en-US" dirty="0"/>
              <a:t>Examples: </a:t>
            </a:r>
            <a:r>
              <a:rPr lang="en-US" dirty="0" err="1"/>
              <a:t>Google.com</a:t>
            </a:r>
            <a:r>
              <a:rPr lang="en-US" dirty="0"/>
              <a:t>, Mac Finder, more.</a:t>
            </a:r>
          </a:p>
          <a:p>
            <a:pPr lvl="1"/>
            <a:r>
              <a:rPr lang="en-US" dirty="0"/>
              <a:t>Queries often can have more </a:t>
            </a:r>
          </a:p>
          <a:p>
            <a:r>
              <a:rPr lang="en-US" dirty="0"/>
              <a:t>A search engine involves two main components</a:t>
            </a:r>
          </a:p>
          <a:p>
            <a:pPr lvl="1"/>
            <a:r>
              <a:rPr lang="en-US" dirty="0"/>
              <a:t>An</a:t>
            </a:r>
            <a:r>
              <a:rPr lang="en-US" b="1" dirty="0"/>
              <a:t> index </a:t>
            </a:r>
            <a:r>
              <a:rPr lang="en-US" dirty="0"/>
              <a:t>to efficiently find the set of documents for a query</a:t>
            </a:r>
          </a:p>
          <a:p>
            <a:pPr lvl="2"/>
            <a:r>
              <a:rPr lang="en-US" dirty="0"/>
              <a:t>Will focus on “single word queries” for today’s example</a:t>
            </a:r>
          </a:p>
          <a:p>
            <a:pPr lvl="1"/>
            <a:r>
              <a:rPr lang="en-US" dirty="0"/>
              <a:t>A </a:t>
            </a:r>
            <a:r>
              <a:rPr lang="en-US" b="1" dirty="0"/>
              <a:t>ranking algorithm </a:t>
            </a:r>
            <a:r>
              <a:rPr lang="en-US" dirty="0"/>
              <a:t>to order the documents from most to least relevant</a:t>
            </a:r>
          </a:p>
          <a:p>
            <a:pPr lvl="2"/>
            <a:r>
              <a:rPr lang="en-US" dirty="0"/>
              <a:t>Not the focus of this example</a:t>
            </a:r>
          </a:p>
          <a:p>
            <a:endParaRPr lang="en-US" dirty="0"/>
          </a:p>
          <a:p>
            <a:endParaRPr lang="en-US" dirty="0"/>
          </a:p>
          <a:p>
            <a:r>
              <a:rPr lang="en-US" dirty="0"/>
              <a:t>Goal: Precompute a data structure that helps find the relevant documents for a given query</a:t>
            </a:r>
          </a:p>
        </p:txBody>
      </p:sp>
    </p:spTree>
    <p:extLst>
      <p:ext uri="{BB962C8B-B14F-4D97-AF65-F5344CB8AC3E}">
        <p14:creationId xmlns:p14="http://schemas.microsoft.com/office/powerpoint/2010/main" val="927106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AD70-6014-6B2C-5162-0DA4B643C563}"/>
              </a:ext>
            </a:extLst>
          </p:cNvPr>
          <p:cNvSpPr>
            <a:spLocks noGrp="1"/>
          </p:cNvSpPr>
          <p:nvPr>
            <p:ph type="title"/>
          </p:nvPr>
        </p:nvSpPr>
        <p:spPr/>
        <p:txBody>
          <a:bodyPr/>
          <a:lstStyle/>
          <a:p>
            <a:r>
              <a:rPr lang="en-US" dirty="0"/>
              <a:t>Inverted Index</a:t>
            </a:r>
          </a:p>
        </p:txBody>
      </p:sp>
      <p:sp>
        <p:nvSpPr>
          <p:cNvPr id="3" name="Content Placeholder 2">
            <a:extLst>
              <a:ext uri="{FF2B5EF4-FFF2-40B4-BE49-F238E27FC236}">
                <a16:creationId xmlns:a16="http://schemas.microsoft.com/office/drawing/2014/main" id="{60D2BEC7-9664-29BF-BB13-6FF51A77022A}"/>
              </a:ext>
            </a:extLst>
          </p:cNvPr>
          <p:cNvSpPr>
            <a:spLocks noGrp="1"/>
          </p:cNvSpPr>
          <p:nvPr>
            <p:ph idx="1"/>
          </p:nvPr>
        </p:nvSpPr>
        <p:spPr/>
        <p:txBody>
          <a:bodyPr/>
          <a:lstStyle/>
          <a:p>
            <a:r>
              <a:rPr lang="en-US" dirty="0"/>
              <a:t>An </a:t>
            </a:r>
            <a:r>
              <a:rPr lang="en-US" b="1" dirty="0"/>
              <a:t>inverted index </a:t>
            </a:r>
            <a:r>
              <a:rPr lang="en-US" dirty="0"/>
              <a:t>is a Mapping from possible query words to the set of documents that contain that word</a:t>
            </a:r>
          </a:p>
          <a:p>
            <a:pPr lvl="1"/>
            <a:r>
              <a:rPr lang="en-US" dirty="0"/>
              <a:t>Answers the question:</a:t>
            </a:r>
            <a:br>
              <a:rPr lang="en-US" dirty="0"/>
            </a:br>
            <a:r>
              <a:rPr lang="en-US" dirty="0"/>
              <a:t>“What documents contain</a:t>
            </a:r>
            <a:br>
              <a:rPr lang="en-US" dirty="0"/>
            </a:br>
            <a:r>
              <a:rPr lang="en-US" dirty="0"/>
              <a:t>the word ‘corgis’?”</a:t>
            </a:r>
          </a:p>
        </p:txBody>
      </p:sp>
      <p:pic>
        <p:nvPicPr>
          <p:cNvPr id="5122" name="Picture 2">
            <a:extLst>
              <a:ext uri="{FF2B5EF4-FFF2-40B4-BE49-F238E27FC236}">
                <a16:creationId xmlns:a16="http://schemas.microsoft.com/office/drawing/2014/main" id="{EEB79830-732D-BAAB-9D34-6B9DF7039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826" y="2270844"/>
            <a:ext cx="5936974" cy="442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421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C131A-4923-08A3-59D6-5923D83CD20A}"/>
              </a:ext>
            </a:extLst>
          </p:cNvPr>
          <p:cNvSpPr>
            <a:spLocks noGrp="1"/>
          </p:cNvSpPr>
          <p:nvPr>
            <p:ph type="title"/>
          </p:nvPr>
        </p:nvSpPr>
        <p:spPr/>
        <p:txBody>
          <a:bodyPr/>
          <a:lstStyle/>
          <a:p>
            <a:r>
              <a:rPr lang="en-US" dirty="0">
                <a:solidFill>
                  <a:schemeClr val="accent2"/>
                </a:solidFill>
              </a:rPr>
              <a:t>(Optional) </a:t>
            </a:r>
            <a:r>
              <a:rPr lang="en-US" dirty="0"/>
              <a:t>Ranking Results</a:t>
            </a:r>
          </a:p>
        </p:txBody>
      </p:sp>
      <p:sp>
        <p:nvSpPr>
          <p:cNvPr id="3" name="Content Placeholder 2">
            <a:extLst>
              <a:ext uri="{FF2B5EF4-FFF2-40B4-BE49-F238E27FC236}">
                <a16:creationId xmlns:a16="http://schemas.microsoft.com/office/drawing/2014/main" id="{F2C3B6C8-637C-AE01-2AB3-17F952996B3B}"/>
              </a:ext>
            </a:extLst>
          </p:cNvPr>
          <p:cNvSpPr>
            <a:spLocks noGrp="1"/>
          </p:cNvSpPr>
          <p:nvPr>
            <p:ph idx="1"/>
          </p:nvPr>
        </p:nvSpPr>
        <p:spPr>
          <a:xfrm>
            <a:off x="838200" y="1371600"/>
            <a:ext cx="10515600" cy="5227983"/>
          </a:xfrm>
        </p:spPr>
        <p:txBody>
          <a:bodyPr>
            <a:normAutofit fontScale="92500"/>
          </a:bodyPr>
          <a:lstStyle/>
          <a:p>
            <a:r>
              <a:rPr lang="en-US" dirty="0"/>
              <a:t>There is no one right way to define which documents are “most relevant” There are approximations, but make decisions about what relevance means</a:t>
            </a:r>
          </a:p>
          <a:p>
            <a:r>
              <a:rPr lang="en-US" dirty="0"/>
              <a:t>Idea 1: Documents that have more hits of the query should come first</a:t>
            </a:r>
          </a:p>
          <a:p>
            <a:pPr lvl="1"/>
            <a:r>
              <a:rPr lang="en-US" dirty="0"/>
              <a:t>Pro: Simple</a:t>
            </a:r>
          </a:p>
          <a:p>
            <a:pPr lvl="1"/>
            <a:r>
              <a:rPr lang="en-US" dirty="0"/>
              <a:t>Con: Favors longer documents (query: “the dogs” will favor long documents with lots of “</a:t>
            </a:r>
            <a:r>
              <a:rPr lang="en-US" dirty="0" err="1"/>
              <a:t>the”s</a:t>
            </a:r>
            <a:r>
              <a:rPr lang="en-US" dirty="0"/>
              <a:t>)</a:t>
            </a:r>
          </a:p>
          <a:p>
            <a:r>
              <a:rPr lang="en-US" dirty="0"/>
              <a:t>Idea 2: Weight query terms based on their “uniqueness”. Often use some sort of score for “Term Frequency – Inverse Document Frequency (</a:t>
            </a:r>
            <a:r>
              <a:rPr lang="en-US" dirty="0">
                <a:hlinkClick r:id="rId2"/>
              </a:rPr>
              <a:t>TF-IDF</a:t>
            </a:r>
            <a:r>
              <a:rPr lang="en-US" dirty="0"/>
              <a:t>)</a:t>
            </a:r>
          </a:p>
          <a:p>
            <a:pPr lvl="1"/>
            <a:r>
              <a:rPr lang="en-US" dirty="0"/>
              <a:t>Pro: Doesn’t put much weight on common words like “the”</a:t>
            </a:r>
          </a:p>
          <a:p>
            <a:pPr lvl="1"/>
            <a:r>
              <a:rPr lang="en-US" dirty="0"/>
              <a:t>Cons: Complex, many choices in how to compute that yield pretty different rankings</a:t>
            </a:r>
          </a:p>
          <a:p>
            <a:r>
              <a:rPr lang="en-US" dirty="0"/>
              <a:t>Idea 3: Much more! Most companies keep their ranking algorithms very very secret </a:t>
            </a:r>
            <a:r>
              <a:rPr lang="en-US" dirty="0">
                <a:sym typeface="Wingdings" pitchFamily="2" charset="2"/>
              </a:rPr>
              <a:t> </a:t>
            </a:r>
            <a:endParaRPr lang="en-US" dirty="0"/>
          </a:p>
        </p:txBody>
      </p:sp>
    </p:spTree>
    <p:extLst>
      <p:ext uri="{BB962C8B-B14F-4D97-AF65-F5344CB8AC3E}">
        <p14:creationId xmlns:p14="http://schemas.microsoft.com/office/powerpoint/2010/main" val="2692733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Review/Finish: </a:t>
            </a:r>
            <a:r>
              <a:rPr lang="en-US" dirty="0" err="1"/>
              <a:t>mostFrequentStart</a:t>
            </a:r>
            <a:endParaRPr lang="en-US" dirty="0"/>
          </a:p>
          <a:p>
            <a:pPr>
              <a:spcAft>
                <a:spcPts val="1200"/>
              </a:spcAft>
            </a:pPr>
            <a:r>
              <a:rPr lang="en-US" dirty="0"/>
              <a:t>Recap: Nested Collections</a:t>
            </a:r>
          </a:p>
          <a:p>
            <a:pPr>
              <a:spcAft>
                <a:spcPts val="1200"/>
              </a:spcAft>
            </a:pPr>
            <a:r>
              <a:rPr lang="en-US" dirty="0"/>
              <a:t>Practice: Search Engine</a:t>
            </a:r>
          </a:p>
          <a:p>
            <a:pPr>
              <a:spcAft>
                <a:spcPts val="1200"/>
              </a:spcAft>
            </a:pPr>
            <a:r>
              <a:rPr lang="en-US" b="1" dirty="0">
                <a:solidFill>
                  <a:schemeClr val="accent5"/>
                </a:solidFill>
              </a:rPr>
              <a:t>Images Debrief</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514126" y="4094922"/>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581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70133-15C0-1DF0-CB78-26C3184C7F68}"/>
              </a:ext>
            </a:extLst>
          </p:cNvPr>
          <p:cNvSpPr>
            <a:spLocks noGrp="1"/>
          </p:cNvSpPr>
          <p:nvPr>
            <p:ph type="title"/>
          </p:nvPr>
        </p:nvSpPr>
        <p:spPr/>
        <p:txBody>
          <a:bodyPr/>
          <a:lstStyle/>
          <a:p>
            <a:r>
              <a:rPr lang="en-US" dirty="0"/>
              <a:t>Data Bias</a:t>
            </a:r>
          </a:p>
        </p:txBody>
      </p:sp>
      <p:sp>
        <p:nvSpPr>
          <p:cNvPr id="3" name="Content Placeholder 2">
            <a:extLst>
              <a:ext uri="{FF2B5EF4-FFF2-40B4-BE49-F238E27FC236}">
                <a16:creationId xmlns:a16="http://schemas.microsoft.com/office/drawing/2014/main" id="{04B2A2D4-1763-0CE9-C510-1B7783BB20FC}"/>
              </a:ext>
            </a:extLst>
          </p:cNvPr>
          <p:cNvSpPr>
            <a:spLocks noGrp="1"/>
          </p:cNvSpPr>
          <p:nvPr>
            <p:ph idx="1"/>
          </p:nvPr>
        </p:nvSpPr>
        <p:spPr/>
        <p:txBody>
          <a:bodyPr/>
          <a:lstStyle/>
          <a:p>
            <a:r>
              <a:rPr lang="en-US" dirty="0"/>
              <a:t>Common Misconception: Models or Artificial Intelligence (AI) are somehow “less biased” or “more objective” than humans. </a:t>
            </a:r>
            <a:r>
              <a:rPr lang="en-US" b="1" dirty="0"/>
              <a:t>Not true.</a:t>
            </a:r>
            <a:endParaRPr lang="en-US" dirty="0"/>
          </a:p>
          <a:p>
            <a:r>
              <a:rPr lang="en-US" dirty="0"/>
              <a:t>The programs we use operate on real-world data, and will often reflect the biases that data contains</a:t>
            </a:r>
          </a:p>
          <a:p>
            <a:r>
              <a:rPr lang="en-US" dirty="0"/>
              <a:t>Have to carefully consider the context and limitations of the data we gather. If the data an algorithm is built on is vastly different than the context in which it’s used, some pretty awful outcomes can happen</a:t>
            </a:r>
          </a:p>
          <a:p>
            <a:endParaRPr lang="en-US" dirty="0"/>
          </a:p>
        </p:txBody>
      </p:sp>
    </p:spTree>
    <p:extLst>
      <p:ext uri="{BB962C8B-B14F-4D97-AF65-F5344CB8AC3E}">
        <p14:creationId xmlns:p14="http://schemas.microsoft.com/office/powerpoint/2010/main" val="1484162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4CB21-3B30-EEF9-A4DE-575882C2E4D4}"/>
              </a:ext>
            </a:extLst>
          </p:cNvPr>
          <p:cNvSpPr>
            <a:spLocks noGrp="1"/>
          </p:cNvSpPr>
          <p:nvPr>
            <p:ph type="title"/>
          </p:nvPr>
        </p:nvSpPr>
        <p:spPr/>
        <p:txBody>
          <a:bodyPr/>
          <a:lstStyle/>
          <a:p>
            <a:r>
              <a:rPr lang="en-US" dirty="0"/>
              <a:t>Data Bias</a:t>
            </a:r>
          </a:p>
        </p:txBody>
      </p:sp>
      <p:pic>
        <p:nvPicPr>
          <p:cNvPr id="4" name="Picture 2" descr="Image">
            <a:extLst>
              <a:ext uri="{FF2B5EF4-FFF2-40B4-BE49-F238E27FC236}">
                <a16:creationId xmlns:a16="http://schemas.microsoft.com/office/drawing/2014/main" id="{3C7A6DB2-78BD-1379-532D-03BCDCFD4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745" y="1302026"/>
            <a:ext cx="9260509" cy="537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40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a:t>Review/Finish: </a:t>
            </a:r>
            <a:r>
              <a:rPr lang="en-US" dirty="0" err="1"/>
              <a:t>mostFrequentStart</a:t>
            </a:r>
            <a:endParaRPr lang="en-US" dirty="0"/>
          </a:p>
          <a:p>
            <a:pPr>
              <a:spcAft>
                <a:spcPts val="1200"/>
              </a:spcAft>
            </a:pPr>
            <a:r>
              <a:rPr lang="en-US" dirty="0"/>
              <a:t>Recap: Nested Collections</a:t>
            </a:r>
          </a:p>
          <a:p>
            <a:pPr>
              <a:spcAft>
                <a:spcPts val="1200"/>
              </a:spcAft>
            </a:pPr>
            <a:r>
              <a:rPr lang="en-US" dirty="0"/>
              <a:t>Practice: Search Engine</a:t>
            </a:r>
          </a:p>
          <a:p>
            <a:pPr>
              <a:spcAft>
                <a:spcPts val="1200"/>
              </a:spcAft>
            </a:pPr>
            <a:r>
              <a:rPr lang="en-US" dirty="0"/>
              <a:t>Images Debrief</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32787" y="145809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493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F29D2-69F7-5789-AFB1-133CCE2AAFEF}"/>
              </a:ext>
            </a:extLst>
          </p:cNvPr>
          <p:cNvSpPr>
            <a:spLocks noGrp="1"/>
          </p:cNvSpPr>
          <p:nvPr>
            <p:ph type="title"/>
          </p:nvPr>
        </p:nvSpPr>
        <p:spPr/>
        <p:txBody>
          <a:bodyPr/>
          <a:lstStyle/>
          <a:p>
            <a:r>
              <a:rPr lang="en-US" dirty="0"/>
              <a:t>What to do?</a:t>
            </a:r>
          </a:p>
        </p:txBody>
      </p:sp>
      <p:sp>
        <p:nvSpPr>
          <p:cNvPr id="3" name="Content Placeholder 2">
            <a:extLst>
              <a:ext uri="{FF2B5EF4-FFF2-40B4-BE49-F238E27FC236}">
                <a16:creationId xmlns:a16="http://schemas.microsoft.com/office/drawing/2014/main" id="{8C3D5B79-5EBD-E48A-B3F9-5E7E0489656E}"/>
              </a:ext>
            </a:extLst>
          </p:cNvPr>
          <p:cNvSpPr>
            <a:spLocks noGrp="1"/>
          </p:cNvSpPr>
          <p:nvPr>
            <p:ph idx="1"/>
          </p:nvPr>
        </p:nvSpPr>
        <p:spPr>
          <a:xfrm>
            <a:off x="838200" y="1371600"/>
            <a:ext cx="10515600" cy="5347252"/>
          </a:xfrm>
        </p:spPr>
        <p:txBody>
          <a:bodyPr>
            <a:normAutofit fontScale="92500" lnSpcReduction="10000"/>
          </a:bodyPr>
          <a:lstStyle/>
          <a:p>
            <a:r>
              <a:rPr lang="en-US" dirty="0"/>
              <a:t>Obviously, ideal to have datasets that aren’t biased in the first place. </a:t>
            </a:r>
          </a:p>
          <a:p>
            <a:pPr lvl="1"/>
            <a:r>
              <a:rPr lang="en-US" dirty="0"/>
              <a:t>But might not always be possible if we can’t fix the sources of the bias in the real world...</a:t>
            </a:r>
          </a:p>
          <a:p>
            <a:r>
              <a:rPr lang="en-US" dirty="0"/>
              <a:t>AI/Models aren’t “neutral” or “more objective”, they just quickly and automatically codify the status quo (and perpetuate biases)</a:t>
            </a:r>
          </a:p>
          <a:p>
            <a:pPr lvl="1"/>
            <a:r>
              <a:rPr lang="en-US" dirty="0"/>
              <a:t>Garbage in → Garbage out </a:t>
            </a:r>
          </a:p>
          <a:p>
            <a:r>
              <a:rPr lang="en-US" dirty="0"/>
              <a:t>Lots of work going into how to de-bias models </a:t>
            </a:r>
            <a:r>
              <a:rPr lang="en-US" i="1" dirty="0"/>
              <a:t>even if </a:t>
            </a:r>
            <a:r>
              <a:rPr lang="en-US" dirty="0"/>
              <a:t>they are trained on biased data. Active area of research!</a:t>
            </a:r>
          </a:p>
          <a:p>
            <a:pPr lvl="1"/>
            <a:r>
              <a:rPr lang="en-US" dirty="0"/>
              <a:t>Key take-away: None of this comes “for free”, requires hard work to fight bias</a:t>
            </a:r>
          </a:p>
          <a:p>
            <a:r>
              <a:rPr lang="en-US" dirty="0"/>
              <a:t>Ask ourselves:</a:t>
            </a:r>
          </a:p>
          <a:p>
            <a:pPr lvl="1"/>
            <a:r>
              <a:rPr lang="en-US" dirty="0"/>
              <a:t>What biases might be present in my data?</a:t>
            </a:r>
          </a:p>
          <a:p>
            <a:pPr lvl="1"/>
            <a:r>
              <a:rPr lang="en-US" dirty="0"/>
              <a:t>What assumptions might I be making about who is using my program?</a:t>
            </a:r>
          </a:p>
          <a:p>
            <a:pPr lvl="1"/>
            <a:r>
              <a:rPr lang="en-US" dirty="0"/>
              <a:t>How can I write code to be more inclusive?</a:t>
            </a:r>
          </a:p>
          <a:p>
            <a:pPr lvl="1"/>
            <a:r>
              <a:rPr lang="en-US" dirty="0"/>
              <a:t>What happens </a:t>
            </a:r>
            <a:r>
              <a:rPr lang="en-US" i="1" dirty="0"/>
              <a:t>when (</a:t>
            </a:r>
            <a:r>
              <a:rPr lang="en-US" b="1" i="1" dirty="0"/>
              <a:t>not if</a:t>
            </a:r>
            <a:r>
              <a:rPr lang="en-US" i="1" dirty="0"/>
              <a:t>) </a:t>
            </a:r>
            <a:r>
              <a:rPr lang="en-US" dirty="0"/>
              <a:t>mistakes happen? Who potentially benefits and who is potentially harmed?</a:t>
            </a:r>
          </a:p>
        </p:txBody>
      </p:sp>
    </p:spTree>
    <p:extLst>
      <p:ext uri="{BB962C8B-B14F-4D97-AF65-F5344CB8AC3E}">
        <p14:creationId xmlns:p14="http://schemas.microsoft.com/office/powerpoint/2010/main" val="316845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6D28A-261B-BC7A-9D28-7FE79040E175}"/>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7FCDE56F-9710-C0B5-10FA-A866D2F6658C}"/>
              </a:ext>
            </a:extLst>
          </p:cNvPr>
          <p:cNvSpPr>
            <a:spLocks noGrp="1"/>
          </p:cNvSpPr>
          <p:nvPr>
            <p:ph idx="1"/>
          </p:nvPr>
        </p:nvSpPr>
        <p:spPr/>
        <p:txBody>
          <a:bodyPr/>
          <a:lstStyle/>
          <a:p>
            <a:r>
              <a:rPr lang="en-US" dirty="0"/>
              <a:t>Programming Assignment 2 (P2) will be out later today!</a:t>
            </a:r>
          </a:p>
          <a:p>
            <a:pPr lvl="1"/>
            <a:r>
              <a:rPr lang="en-US" dirty="0"/>
              <a:t>Seriously, start early! This assignment is much more involved…</a:t>
            </a:r>
          </a:p>
          <a:p>
            <a:pPr lvl="1"/>
            <a:r>
              <a:rPr lang="en-US" dirty="0"/>
              <a:t>Due </a:t>
            </a:r>
            <a:r>
              <a:rPr lang="en-US" b="1" dirty="0"/>
              <a:t>November 9</a:t>
            </a:r>
            <a:r>
              <a:rPr lang="en-US" b="1" baseline="30000" dirty="0"/>
              <a:t>th</a:t>
            </a:r>
            <a:r>
              <a:rPr lang="en-US" dirty="0"/>
              <a:t> by 11:59 PM</a:t>
            </a:r>
          </a:p>
          <a:p>
            <a:r>
              <a:rPr lang="en-US" dirty="0"/>
              <a:t>Quiz 1 on October 31</a:t>
            </a:r>
            <a:r>
              <a:rPr lang="en-US" baseline="30000" dirty="0"/>
              <a:t>st</a:t>
            </a:r>
            <a:r>
              <a:rPr lang="en-US" dirty="0"/>
              <a:t> 🎃</a:t>
            </a:r>
          </a:p>
          <a:p>
            <a:pPr lvl="1"/>
            <a:r>
              <a:rPr lang="en-US" dirty="0"/>
              <a:t>Topics: </a:t>
            </a:r>
            <a:r>
              <a:rPr lang="en-US" b="0" i="0" u="none" strike="noStrike" dirty="0">
                <a:solidFill>
                  <a:srgbClr val="212529"/>
                </a:solidFill>
                <a:effectLst/>
                <a:latin typeface="Inter"/>
              </a:rPr>
              <a:t>Reference Semantics, Stacks and Queues, 2D Arrays, Sets</a:t>
            </a:r>
            <a:endParaRPr lang="en-US" dirty="0"/>
          </a:p>
          <a:p>
            <a:r>
              <a:rPr lang="en-US" dirty="0"/>
              <a:t>Resubmission Cycle 2 (R2) form out, due October 31st by 11:59 PM</a:t>
            </a:r>
          </a:p>
        </p:txBody>
      </p:sp>
    </p:spTree>
    <p:extLst>
      <p:ext uri="{BB962C8B-B14F-4D97-AF65-F5344CB8AC3E}">
        <p14:creationId xmlns:p14="http://schemas.microsoft.com/office/powerpoint/2010/main" val="346771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b="1" dirty="0">
                <a:solidFill>
                  <a:schemeClr val="accent5"/>
                </a:solidFill>
              </a:rPr>
              <a:t>Review/Finish: </a:t>
            </a:r>
            <a:r>
              <a:rPr lang="en-US" b="1" dirty="0" err="1">
                <a:solidFill>
                  <a:schemeClr val="accent5"/>
                </a:solidFill>
              </a:rPr>
              <a:t>mostFrequentStart</a:t>
            </a:r>
            <a:endParaRPr lang="en-US" b="1" dirty="0">
              <a:solidFill>
                <a:schemeClr val="accent5"/>
              </a:solidFill>
            </a:endParaRPr>
          </a:p>
          <a:p>
            <a:pPr>
              <a:spcAft>
                <a:spcPts val="1200"/>
              </a:spcAft>
            </a:pPr>
            <a:r>
              <a:rPr lang="en-US" dirty="0"/>
              <a:t>Recap: Nested Collections</a:t>
            </a:r>
          </a:p>
          <a:p>
            <a:pPr>
              <a:spcAft>
                <a:spcPts val="1200"/>
              </a:spcAft>
            </a:pPr>
            <a:r>
              <a:rPr lang="en-US" dirty="0"/>
              <a:t>Practice: Search Engine</a:t>
            </a:r>
          </a:p>
          <a:p>
            <a:pPr>
              <a:spcAft>
                <a:spcPts val="1200"/>
              </a:spcAft>
            </a:pPr>
            <a:r>
              <a:rPr lang="en-US" dirty="0"/>
              <a:t>Images Debrief</a:t>
            </a:r>
          </a:p>
          <a:p>
            <a:pPr>
              <a:spcAft>
                <a:spcPts val="1200"/>
              </a:spcAft>
            </a:pPr>
            <a:endParaRPr lang="en-US" dirty="0"/>
          </a:p>
        </p:txBody>
      </p:sp>
      <p:sp>
        <p:nvSpPr>
          <p:cNvPr id="4" name="Pentagon 3">
            <a:extLst>
              <a:ext uri="{FF2B5EF4-FFF2-40B4-BE49-F238E27FC236}">
                <a16:creationId xmlns:a16="http://schemas.microsoft.com/office/drawing/2014/main" id="{A474EB40-D05B-4D47-ACB8-073DBA3E897B}"/>
              </a:ext>
            </a:extLst>
          </p:cNvPr>
          <p:cNvSpPr/>
          <p:nvPr/>
        </p:nvSpPr>
        <p:spPr>
          <a:xfrm rot="10800000">
            <a:off x="6346778" y="211408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84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8909C-E21D-3540-0AD8-5412A81CA044}"/>
              </a:ext>
            </a:extLst>
          </p:cNvPr>
          <p:cNvSpPr>
            <a:spLocks noGrp="1"/>
          </p:cNvSpPr>
          <p:nvPr>
            <p:ph type="title"/>
          </p:nvPr>
        </p:nvSpPr>
        <p:spPr/>
        <p:txBody>
          <a:bodyPr/>
          <a:lstStyle/>
          <a:p>
            <a:r>
              <a:rPr lang="en-US" dirty="0"/>
              <a:t>Map ADT</a:t>
            </a:r>
          </a:p>
        </p:txBody>
      </p:sp>
      <p:sp>
        <p:nvSpPr>
          <p:cNvPr id="14" name="Content Placeholder 2">
            <a:extLst>
              <a:ext uri="{FF2B5EF4-FFF2-40B4-BE49-F238E27FC236}">
                <a16:creationId xmlns:a16="http://schemas.microsoft.com/office/drawing/2014/main" id="{07C0C6EE-40EB-2C7A-B55B-AA6E0DCEA766}"/>
              </a:ext>
            </a:extLst>
          </p:cNvPr>
          <p:cNvSpPr>
            <a:spLocks noGrp="1"/>
          </p:cNvSpPr>
          <p:nvPr>
            <p:ph idx="1"/>
          </p:nvPr>
        </p:nvSpPr>
        <p:spPr>
          <a:xfrm>
            <a:off x="838200" y="1371600"/>
            <a:ext cx="10515600" cy="5277678"/>
          </a:xfrm>
        </p:spPr>
        <p:txBody>
          <a:bodyPr>
            <a:normAutofit lnSpcReduction="10000"/>
          </a:bodyPr>
          <a:lstStyle/>
          <a:p>
            <a:r>
              <a:rPr lang="en-US" dirty="0"/>
              <a:t>Data structure to map keys to values</a:t>
            </a:r>
          </a:p>
          <a:p>
            <a:pPr lvl="1"/>
            <a:r>
              <a:rPr lang="en-US" dirty="0"/>
              <a:t>Keys can be any* type; Keys </a:t>
            </a:r>
            <a:r>
              <a:rPr lang="en-US" u="sng" dirty="0"/>
              <a:t>must</a:t>
            </a:r>
            <a:r>
              <a:rPr lang="en-US" dirty="0"/>
              <a:t> be unique </a:t>
            </a:r>
          </a:p>
          <a:p>
            <a:pPr lvl="1"/>
            <a:r>
              <a:rPr lang="en-US" dirty="0"/>
              <a:t>Values can be any type </a:t>
            </a:r>
          </a:p>
          <a:p>
            <a:r>
              <a:rPr lang="en-US" dirty="0"/>
              <a:t>Example: Mapping nucleotides to counts </a:t>
            </a:r>
            <a:br>
              <a:rPr lang="en-US" dirty="0"/>
            </a:br>
            <a:r>
              <a:rPr lang="en-US" dirty="0"/>
              <a:t>                  in P0!</a:t>
            </a:r>
          </a:p>
          <a:p>
            <a:r>
              <a:rPr lang="en-US" dirty="0"/>
              <a:t>Operations</a:t>
            </a:r>
          </a:p>
          <a:p>
            <a:pPr lvl="1"/>
            <a:r>
              <a:rPr lang="en-US" dirty="0">
                <a:latin typeface="Courier New" panose="02070309020205020404" pitchFamily="49" charset="0"/>
                <a:cs typeface="Courier New" panose="02070309020205020404" pitchFamily="49" charset="0"/>
              </a:rPr>
              <a:t>put(key, value)</a:t>
            </a:r>
            <a:r>
              <a:rPr lang="en-US" dirty="0"/>
              <a:t>: Associate key to value</a:t>
            </a:r>
          </a:p>
          <a:p>
            <a:pPr lvl="2"/>
            <a:r>
              <a:rPr lang="en-US" dirty="0"/>
              <a:t>Overwrites duplicate keys</a:t>
            </a:r>
          </a:p>
          <a:p>
            <a:pPr lvl="1"/>
            <a:r>
              <a:rPr lang="en-US" dirty="0">
                <a:latin typeface="Courier New" panose="02070309020205020404" pitchFamily="49" charset="0"/>
                <a:cs typeface="Courier New" panose="02070309020205020404" pitchFamily="49" charset="0"/>
              </a:rPr>
              <a:t>get(key)</a:t>
            </a:r>
            <a:r>
              <a:rPr lang="en-US" dirty="0"/>
              <a:t>: Get value for key</a:t>
            </a:r>
          </a:p>
          <a:p>
            <a:pPr lvl="1"/>
            <a:r>
              <a:rPr lang="en-US" dirty="0">
                <a:latin typeface="Courier New" panose="02070309020205020404" pitchFamily="49" charset="0"/>
                <a:cs typeface="Courier New" panose="02070309020205020404" pitchFamily="49" charset="0"/>
              </a:rPr>
              <a:t>remove(key)</a:t>
            </a:r>
            <a:r>
              <a:rPr lang="en-US" dirty="0"/>
              <a:t>: Remove key/value pair</a:t>
            </a:r>
          </a:p>
          <a:p>
            <a:pPr lvl="1"/>
            <a:endParaRPr lang="en-US" dirty="0"/>
          </a:p>
          <a:p>
            <a:pPr marL="0" indent="0">
              <a:buNone/>
            </a:pPr>
            <a:endParaRPr lang="en-US" dirty="0"/>
          </a:p>
          <a:p>
            <a:pPr marL="0" indent="0">
              <a:buNone/>
            </a:pPr>
            <a:r>
              <a:rPr lang="en-US" sz="1800" dirty="0"/>
              <a:t>Same as Python’s </a:t>
            </a:r>
            <a:r>
              <a:rPr lang="en-US" sz="1800" dirty="0" err="1">
                <a:latin typeface="Consolas" panose="020B0609020204030204" pitchFamily="49" charset="0"/>
                <a:cs typeface="Consolas" panose="020B0609020204030204" pitchFamily="49" charset="0"/>
              </a:rPr>
              <a:t>dict</a:t>
            </a:r>
            <a:endParaRPr lang="en-US" sz="1800" dirty="0">
              <a:latin typeface="Consolas" panose="020B0609020204030204" pitchFamily="49" charset="0"/>
              <a:cs typeface="Consolas" panose="020B0609020204030204" pitchFamily="49" charset="0"/>
            </a:endParaRPr>
          </a:p>
        </p:txBody>
      </p:sp>
      <p:pic>
        <p:nvPicPr>
          <p:cNvPr id="15" name="Picture 2" descr="https://static.us.edusercontent.com/files/lqdut9vmmq9cp9Yx20muXcSr">
            <a:extLst>
              <a:ext uri="{FF2B5EF4-FFF2-40B4-BE49-F238E27FC236}">
                <a16:creationId xmlns:a16="http://schemas.microsoft.com/office/drawing/2014/main" id="{A499E642-F351-49A7-03A0-CA714CF2D2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6" t="1712" r="1463" b="3312"/>
          <a:stretch/>
        </p:blipFill>
        <p:spPr bwMode="auto">
          <a:xfrm>
            <a:off x="7656162" y="1371600"/>
            <a:ext cx="4426132" cy="4331776"/>
          </a:xfrm>
          <a:prstGeom prst="rect">
            <a:avLst/>
          </a:prstGeom>
          <a:noFill/>
          <a:extLst>
            <a:ext uri="{909E8E84-426E-40DD-AFC4-6F175D3DCCD1}">
              <a14:hiddenFill xmlns:a14="http://schemas.microsoft.com/office/drawing/2010/main">
                <a:solidFill>
                  <a:srgbClr val="FFFFFF"/>
                </a:solidFill>
              </a14:hiddenFill>
            </a:ext>
          </a:extLst>
        </p:spPr>
      </p:pic>
      <p:sp>
        <p:nvSpPr>
          <p:cNvPr id="16" name="Arc 15">
            <a:extLst>
              <a:ext uri="{FF2B5EF4-FFF2-40B4-BE49-F238E27FC236}">
                <a16:creationId xmlns:a16="http://schemas.microsoft.com/office/drawing/2014/main" id="{F9107069-5512-8157-71A5-40529194ABBD}"/>
              </a:ext>
            </a:extLst>
          </p:cNvPr>
          <p:cNvSpPr/>
          <p:nvPr/>
        </p:nvSpPr>
        <p:spPr>
          <a:xfrm>
            <a:off x="8803040" y="2584875"/>
            <a:ext cx="641918" cy="596155"/>
          </a:xfrm>
          <a:prstGeom prst="arc">
            <a:avLst>
              <a:gd name="adj1" fmla="val 10949373"/>
              <a:gd name="adj2" fmla="val 29381"/>
            </a:avLst>
          </a:prstGeom>
          <a:ln w="381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746E868A-DDB4-5FB7-A36B-D274C5A9AEEF}"/>
              </a:ext>
            </a:extLst>
          </p:cNvPr>
          <p:cNvSpPr/>
          <p:nvPr/>
        </p:nvSpPr>
        <p:spPr>
          <a:xfrm>
            <a:off x="10557593" y="2764472"/>
            <a:ext cx="641918" cy="596155"/>
          </a:xfrm>
          <a:prstGeom prst="arc">
            <a:avLst>
              <a:gd name="adj1" fmla="val 10949373"/>
              <a:gd name="adj2" fmla="val 29381"/>
            </a:avLst>
          </a:prstGeom>
          <a:ln w="381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a:extLst>
              <a:ext uri="{FF2B5EF4-FFF2-40B4-BE49-F238E27FC236}">
                <a16:creationId xmlns:a16="http://schemas.microsoft.com/office/drawing/2014/main" id="{7557C21B-089B-9061-9420-D1D563044D65}"/>
              </a:ext>
            </a:extLst>
          </p:cNvPr>
          <p:cNvSpPr/>
          <p:nvPr/>
        </p:nvSpPr>
        <p:spPr>
          <a:xfrm>
            <a:off x="8625439" y="3536293"/>
            <a:ext cx="641918" cy="596155"/>
          </a:xfrm>
          <a:prstGeom prst="arc">
            <a:avLst>
              <a:gd name="adj1" fmla="val 10949373"/>
              <a:gd name="adj2" fmla="val 29381"/>
            </a:avLst>
          </a:prstGeom>
          <a:ln w="381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a:extLst>
              <a:ext uri="{FF2B5EF4-FFF2-40B4-BE49-F238E27FC236}">
                <a16:creationId xmlns:a16="http://schemas.microsoft.com/office/drawing/2014/main" id="{CC91A6CE-32F5-9BAA-9CEF-ADFC5B08B880}"/>
              </a:ext>
            </a:extLst>
          </p:cNvPr>
          <p:cNvSpPr/>
          <p:nvPr/>
        </p:nvSpPr>
        <p:spPr>
          <a:xfrm>
            <a:off x="10414864" y="3577545"/>
            <a:ext cx="641918" cy="596155"/>
          </a:xfrm>
          <a:prstGeom prst="arc">
            <a:avLst>
              <a:gd name="adj1" fmla="val 10949373"/>
              <a:gd name="adj2" fmla="val 29381"/>
            </a:avLst>
          </a:prstGeom>
          <a:ln w="381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a:extLst>
              <a:ext uri="{FF2B5EF4-FFF2-40B4-BE49-F238E27FC236}">
                <a16:creationId xmlns:a16="http://schemas.microsoft.com/office/drawing/2014/main" id="{3DAFBAE3-F535-ED94-848F-779A171D9635}"/>
              </a:ext>
            </a:extLst>
          </p:cNvPr>
          <p:cNvSpPr/>
          <p:nvPr/>
        </p:nvSpPr>
        <p:spPr>
          <a:xfrm>
            <a:off x="9308056" y="1488861"/>
            <a:ext cx="334675" cy="360266"/>
          </a:xfrm>
          <a:prstGeom prst="arc">
            <a:avLst>
              <a:gd name="adj1" fmla="val 10949373"/>
              <a:gd name="adj2" fmla="val 29381"/>
            </a:avLst>
          </a:prstGeom>
          <a:ln w="381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3549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CF30FA-DEE6-5364-E391-87D09D58024A}"/>
              </a:ext>
            </a:extLst>
          </p:cNvPr>
          <p:cNvSpPr>
            <a:spLocks noGrp="1"/>
          </p:cNvSpPr>
          <p:nvPr>
            <p:ph type="title"/>
          </p:nvPr>
        </p:nvSpPr>
        <p:spPr>
          <a:xfrm>
            <a:off x="838200" y="456565"/>
            <a:ext cx="10515600" cy="762635"/>
          </a:xfrm>
        </p:spPr>
        <p:txBody>
          <a:bodyPr/>
          <a:lstStyle/>
          <a:p>
            <a:r>
              <a:rPr lang="en-US" dirty="0" err="1"/>
              <a:t>mostFrequentStart</a:t>
            </a:r>
            <a:endParaRPr lang="en-US" dirty="0"/>
          </a:p>
        </p:txBody>
      </p:sp>
      <p:sp>
        <p:nvSpPr>
          <p:cNvPr id="5" name="Content Placeholder 2">
            <a:extLst>
              <a:ext uri="{FF2B5EF4-FFF2-40B4-BE49-F238E27FC236}">
                <a16:creationId xmlns:a16="http://schemas.microsoft.com/office/drawing/2014/main" id="{02987B92-9223-E345-4C7B-78D3622E0C44}"/>
              </a:ext>
            </a:extLst>
          </p:cNvPr>
          <p:cNvSpPr>
            <a:spLocks noGrp="1"/>
          </p:cNvSpPr>
          <p:nvPr>
            <p:ph idx="1"/>
          </p:nvPr>
        </p:nvSpPr>
        <p:spPr>
          <a:xfrm>
            <a:off x="838200" y="1371600"/>
            <a:ext cx="10515600" cy="4805363"/>
          </a:xfrm>
        </p:spPr>
        <p:txBody>
          <a:bodyPr/>
          <a:lstStyle/>
          <a:p>
            <a:pPr marL="0" indent="0">
              <a:buNone/>
            </a:pPr>
            <a:r>
              <a:rPr lang="en-US" dirty="0"/>
              <a:t>Write a method called </a:t>
            </a:r>
            <a:r>
              <a:rPr lang="en-US" dirty="0" err="1"/>
              <a:t>mostFrequentStart</a:t>
            </a:r>
            <a:r>
              <a:rPr lang="en-US" dirty="0"/>
              <a:t> that takes a Set of words and does the following steps: </a:t>
            </a:r>
          </a:p>
          <a:p>
            <a:r>
              <a:rPr lang="en-US" dirty="0"/>
              <a:t>Organizes words into “word families” based on which letter they start with</a:t>
            </a:r>
          </a:p>
          <a:p>
            <a:r>
              <a:rPr lang="en-US" dirty="0"/>
              <a:t>Selects the largest “word family” as defined as the family with the most words in it</a:t>
            </a:r>
          </a:p>
          <a:p>
            <a:r>
              <a:rPr lang="en-US" dirty="0"/>
              <a:t>Returns the starting letter of the largest word family (and if time, should update the Set of words to only have words from the selected family). </a:t>
            </a:r>
          </a:p>
        </p:txBody>
      </p:sp>
    </p:spTree>
    <p:extLst>
      <p:ext uri="{BB962C8B-B14F-4D97-AF65-F5344CB8AC3E}">
        <p14:creationId xmlns:p14="http://schemas.microsoft.com/office/powerpoint/2010/main" val="194646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3EB73D5-3942-20D5-D554-847811E2D3C2}"/>
              </a:ext>
            </a:extLst>
          </p:cNvPr>
          <p:cNvSpPr>
            <a:spLocks noGrp="1"/>
          </p:cNvSpPr>
          <p:nvPr>
            <p:ph type="title"/>
          </p:nvPr>
        </p:nvSpPr>
        <p:spPr>
          <a:xfrm>
            <a:off x="838200" y="456565"/>
            <a:ext cx="10515600" cy="762635"/>
          </a:xfrm>
        </p:spPr>
        <p:txBody>
          <a:bodyPr/>
          <a:lstStyle/>
          <a:p>
            <a:r>
              <a:rPr lang="en-US" dirty="0" err="1"/>
              <a:t>mostFrequentStart</a:t>
            </a:r>
            <a:endParaRPr lang="en-US" dirty="0"/>
          </a:p>
        </p:txBody>
      </p:sp>
      <p:sp>
        <p:nvSpPr>
          <p:cNvPr id="5" name="Content Placeholder 2">
            <a:extLst>
              <a:ext uri="{FF2B5EF4-FFF2-40B4-BE49-F238E27FC236}">
                <a16:creationId xmlns:a16="http://schemas.microsoft.com/office/drawing/2014/main" id="{B87699A5-1EDE-0589-9138-BB538A8C54CA}"/>
              </a:ext>
            </a:extLst>
          </p:cNvPr>
          <p:cNvSpPr>
            <a:spLocks noGrp="1"/>
          </p:cNvSpPr>
          <p:nvPr>
            <p:ph idx="1"/>
          </p:nvPr>
        </p:nvSpPr>
        <p:spPr>
          <a:xfrm>
            <a:off x="838200" y="1371600"/>
            <a:ext cx="10515600" cy="4805363"/>
          </a:xfrm>
        </p:spPr>
        <p:txBody>
          <a:bodyPr>
            <a:normAutofit lnSpcReduction="10000"/>
          </a:bodyPr>
          <a:lstStyle/>
          <a:p>
            <a:pPr marL="0" indent="0">
              <a:buNone/>
            </a:pPr>
            <a:r>
              <a:rPr lang="en-US" dirty="0"/>
              <a:t>For example, if the </a:t>
            </a:r>
            <a:r>
              <a:rPr lang="en-US" dirty="0">
                <a:latin typeface="Consolas" panose="020B0609020204030204" pitchFamily="49" charset="0"/>
              </a:rPr>
              <a:t>Set</a:t>
            </a:r>
            <a:r>
              <a:rPr lang="en-US" dirty="0"/>
              <a:t> words stored the values</a:t>
            </a:r>
          </a:p>
          <a:p>
            <a:pPr marL="0" indent="0">
              <a:buNone/>
            </a:pPr>
            <a:r>
              <a:rPr lang="en-US" sz="2200" dirty="0">
                <a:latin typeface="Consolas" panose="020B0609020204030204" pitchFamily="49" charset="0"/>
              </a:rPr>
              <a:t>["hello", "goodbye", "library", "literary", "little", "repel"]</a:t>
            </a:r>
          </a:p>
          <a:p>
            <a:pPr marL="0" indent="0">
              <a:buNone/>
            </a:pPr>
            <a:endParaRPr lang="en-US" dirty="0"/>
          </a:p>
          <a:p>
            <a:pPr marL="0" indent="0">
              <a:buNone/>
            </a:pPr>
            <a:r>
              <a:rPr lang="en-US" dirty="0"/>
              <a:t>The word families produced would be </a:t>
            </a:r>
          </a:p>
          <a:p>
            <a:pPr marL="0" indent="0">
              <a:buNone/>
            </a:pPr>
            <a:r>
              <a:rPr lang="en-US" sz="2200" dirty="0">
                <a:latin typeface="Consolas" panose="020B0609020204030204" pitchFamily="49" charset="0"/>
              </a:rPr>
              <a:t>'h' -&gt; 1 word ("hello")</a:t>
            </a:r>
          </a:p>
          <a:p>
            <a:pPr marL="0" indent="0">
              <a:buNone/>
            </a:pPr>
            <a:r>
              <a:rPr lang="en-US" sz="2200" dirty="0">
                <a:latin typeface="Consolas" panose="020B0609020204030204" pitchFamily="49" charset="0"/>
              </a:rPr>
              <a:t>'g' -&gt; 1 word ("goodbye")</a:t>
            </a:r>
          </a:p>
          <a:p>
            <a:pPr marL="0" indent="0">
              <a:buNone/>
            </a:pPr>
            <a:r>
              <a:rPr lang="en-US" sz="2200" dirty="0">
                <a:latin typeface="Consolas" panose="020B0609020204030204" pitchFamily="49" charset="0"/>
              </a:rPr>
              <a:t>'l' -&gt; 3 words ("library", "literary", "little")</a:t>
            </a:r>
          </a:p>
          <a:p>
            <a:pPr marL="0" indent="0">
              <a:buNone/>
            </a:pPr>
            <a:r>
              <a:rPr lang="en-US" sz="2200" dirty="0">
                <a:latin typeface="Consolas" panose="020B0609020204030204" pitchFamily="49" charset="0"/>
              </a:rPr>
              <a:t>'r' -&gt; 1 word ("repel")</a:t>
            </a:r>
          </a:p>
          <a:p>
            <a:pPr marL="0" indent="0">
              <a:buNone/>
            </a:pPr>
            <a:endParaRPr lang="en-US" dirty="0"/>
          </a:p>
          <a:p>
            <a:pPr marL="0" indent="0">
              <a:buNone/>
            </a:pPr>
            <a:r>
              <a:rPr lang="en-US" dirty="0"/>
              <a:t>Since 'l' has the largest word family, we return 3 and modify the </a:t>
            </a:r>
            <a:r>
              <a:rPr lang="en-US" dirty="0">
                <a:latin typeface="Consolas" panose="020B0609020204030204" pitchFamily="49" charset="0"/>
              </a:rPr>
              <a:t>Set</a:t>
            </a:r>
            <a:r>
              <a:rPr lang="en-US" dirty="0"/>
              <a:t> to only contain </a:t>
            </a:r>
            <a:r>
              <a:rPr lang="en-US" dirty="0">
                <a:latin typeface="Consolas" panose="020B0609020204030204" pitchFamily="49" charset="0"/>
              </a:rPr>
              <a:t>Strings</a:t>
            </a:r>
            <a:r>
              <a:rPr lang="en-US" dirty="0"/>
              <a:t> starting with 'l'. </a:t>
            </a:r>
          </a:p>
        </p:txBody>
      </p:sp>
    </p:spTree>
    <p:extLst>
      <p:ext uri="{BB962C8B-B14F-4D97-AF65-F5344CB8AC3E}">
        <p14:creationId xmlns:p14="http://schemas.microsoft.com/office/powerpoint/2010/main" val="210572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Review/Finish: </a:t>
            </a:r>
            <a:r>
              <a:rPr lang="en-US" dirty="0" err="1"/>
              <a:t>mostFrequentStart</a:t>
            </a:r>
            <a:endParaRPr lang="en-US" dirty="0"/>
          </a:p>
          <a:p>
            <a:pPr>
              <a:spcAft>
                <a:spcPts val="1200"/>
              </a:spcAft>
            </a:pPr>
            <a:r>
              <a:rPr lang="en-US" b="1" dirty="0">
                <a:solidFill>
                  <a:schemeClr val="accent5"/>
                </a:solidFill>
              </a:rPr>
              <a:t>Recap: Nested Collections</a:t>
            </a:r>
          </a:p>
          <a:p>
            <a:pPr>
              <a:spcAft>
                <a:spcPts val="1200"/>
              </a:spcAft>
            </a:pPr>
            <a:r>
              <a:rPr lang="en-US" dirty="0"/>
              <a:t>Practice: Search Engine</a:t>
            </a:r>
          </a:p>
          <a:p>
            <a:pPr>
              <a:spcAft>
                <a:spcPts val="1200"/>
              </a:spcAft>
            </a:pPr>
            <a:r>
              <a:rPr lang="en-US" dirty="0"/>
              <a:t>Images Debrief</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154083" y="278994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573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A7436-971F-E051-2BA0-1F61450E792E}"/>
              </a:ext>
            </a:extLst>
          </p:cNvPr>
          <p:cNvSpPr>
            <a:spLocks noGrp="1"/>
          </p:cNvSpPr>
          <p:nvPr>
            <p:ph type="title"/>
          </p:nvPr>
        </p:nvSpPr>
        <p:spPr/>
        <p:txBody>
          <a:bodyPr/>
          <a:lstStyle/>
          <a:p>
            <a:r>
              <a:rPr lang="en-US" dirty="0"/>
              <a:t>Nested Collections</a:t>
            </a:r>
          </a:p>
        </p:txBody>
      </p:sp>
      <p:sp>
        <p:nvSpPr>
          <p:cNvPr id="3" name="Content Placeholder 2">
            <a:extLst>
              <a:ext uri="{FF2B5EF4-FFF2-40B4-BE49-F238E27FC236}">
                <a16:creationId xmlns:a16="http://schemas.microsoft.com/office/drawing/2014/main" id="{2602C5F4-7A8E-8F7D-8B98-771ED4F51884}"/>
              </a:ext>
            </a:extLst>
          </p:cNvPr>
          <p:cNvSpPr>
            <a:spLocks noGrp="1"/>
          </p:cNvSpPr>
          <p:nvPr>
            <p:ph idx="1"/>
          </p:nvPr>
        </p:nvSpPr>
        <p:spPr>
          <a:xfrm>
            <a:off x="838200" y="1371600"/>
            <a:ext cx="6029739" cy="4805363"/>
          </a:xfrm>
        </p:spPr>
        <p:txBody>
          <a:bodyPr/>
          <a:lstStyle/>
          <a:p>
            <a:r>
              <a:rPr lang="en-US" dirty="0"/>
              <a:t>The values inside a Map can be any type, including </a:t>
            </a:r>
            <a:r>
              <a:rPr lang="en-US" u="sng" dirty="0"/>
              <a:t>data structures</a:t>
            </a:r>
          </a:p>
          <a:p>
            <a:r>
              <a:rPr lang="en-US" dirty="0"/>
              <a:t>Common examples:</a:t>
            </a:r>
          </a:p>
          <a:p>
            <a:pPr lvl="1"/>
            <a:r>
              <a:rPr lang="en-US" dirty="0"/>
              <a:t>Mapping: Section ➔ Set of students in that section</a:t>
            </a:r>
          </a:p>
          <a:p>
            <a:pPr lvl="1"/>
            <a:r>
              <a:rPr lang="en-US" dirty="0"/>
              <a:t>Mapping: Recipe ➔ Set of ingredients in that recipe</a:t>
            </a:r>
          </a:p>
          <a:p>
            <a:pPr lvl="2"/>
            <a:r>
              <a:rPr lang="en-US" dirty="0"/>
              <a:t>Or even Map&lt;String, Map&lt;String, Double&gt;&gt; for units!</a:t>
            </a:r>
          </a:p>
          <a:p>
            <a:pPr marL="0" indent="0">
              <a:buNone/>
            </a:pPr>
            <a:endParaRPr lang="en-US" dirty="0"/>
          </a:p>
        </p:txBody>
      </p:sp>
      <p:pic>
        <p:nvPicPr>
          <p:cNvPr id="5" name="Picture 2">
            <a:extLst>
              <a:ext uri="{FF2B5EF4-FFF2-40B4-BE49-F238E27FC236}">
                <a16:creationId xmlns:a16="http://schemas.microsoft.com/office/drawing/2014/main" id="{09DBF92D-48E8-FCCB-C94B-BFC8FEEB7B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7" r="1721" b="3445"/>
          <a:stretch/>
        </p:blipFill>
        <p:spPr bwMode="auto">
          <a:xfrm>
            <a:off x="7211291" y="1371600"/>
            <a:ext cx="4499264" cy="452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60053"/>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16786</TotalTime>
  <Words>1563</Words>
  <Application>Microsoft Macintosh PowerPoint</Application>
  <PresentationFormat>Widescreen</PresentationFormat>
  <Paragraphs>146</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Consolas</vt:lpstr>
      <vt:lpstr>Courier New</vt:lpstr>
      <vt:lpstr>Inter</vt:lpstr>
      <vt:lpstr>Montserrat</vt:lpstr>
      <vt:lpstr>Montserrat ExtraBold</vt:lpstr>
      <vt:lpstr>Montserrat SemiBold</vt:lpstr>
      <vt:lpstr>System Font Regular</vt:lpstr>
      <vt:lpstr>CSE 373 Summer 2020</vt:lpstr>
      <vt:lpstr>Nested Collections</vt:lpstr>
      <vt:lpstr>Agenda</vt:lpstr>
      <vt:lpstr>Announcements</vt:lpstr>
      <vt:lpstr>Agenda</vt:lpstr>
      <vt:lpstr>Map ADT</vt:lpstr>
      <vt:lpstr>mostFrequentStart</vt:lpstr>
      <vt:lpstr>mostFrequentStart</vt:lpstr>
      <vt:lpstr>Agenda</vt:lpstr>
      <vt:lpstr>Nested Collections</vt:lpstr>
      <vt:lpstr>Updating Nested Collections</vt:lpstr>
      <vt:lpstr>Suppose map had the following state. What would its state be after running this code?</vt:lpstr>
      <vt:lpstr>Suppose map had the following state. What would its state be after running this code?</vt:lpstr>
      <vt:lpstr>Agenda</vt:lpstr>
      <vt:lpstr>Background: Search Engines</vt:lpstr>
      <vt:lpstr>Inverted Index</vt:lpstr>
      <vt:lpstr>(Optional) Ranking Results</vt:lpstr>
      <vt:lpstr>Agenda</vt:lpstr>
      <vt:lpstr>Data Bias</vt:lpstr>
      <vt:lpstr>Data Bias</vt:lpstr>
      <vt:lpstr>What to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Elba G.</cp:lastModifiedBy>
  <cp:revision>330</cp:revision>
  <cp:lastPrinted>2022-10-28T02:54:57Z</cp:lastPrinted>
  <dcterms:created xsi:type="dcterms:W3CDTF">2020-06-13T06:27:42Z</dcterms:created>
  <dcterms:modified xsi:type="dcterms:W3CDTF">2023-10-28T02:36:22Z</dcterms:modified>
</cp:coreProperties>
</file>