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85" r:id="rId3"/>
    <p:sldId id="324" r:id="rId4"/>
    <p:sldId id="350" r:id="rId5"/>
    <p:sldId id="342" r:id="rId6"/>
    <p:sldId id="352" r:id="rId7"/>
    <p:sldId id="351" r:id="rId8"/>
    <p:sldId id="353" r:id="rId9"/>
    <p:sldId id="354" r:id="rId10"/>
    <p:sldId id="357" r:id="rId11"/>
    <p:sldId id="358" r:id="rId12"/>
    <p:sldId id="356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59" r:id="rId31"/>
    <p:sldId id="355" r:id="rId32"/>
    <p:sldId id="312" r:id="rId33"/>
    <p:sldId id="343" r:id="rId34"/>
    <p:sldId id="345" r:id="rId35"/>
    <p:sldId id="380" r:id="rId36"/>
    <p:sldId id="348" r:id="rId37"/>
    <p:sldId id="378" r:id="rId38"/>
    <p:sldId id="37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C71387-6F25-40BE-A9C7-2DE5AC23F89B}">
          <p14:sldIdLst>
            <p14:sldId id="256"/>
            <p14:sldId id="285"/>
            <p14:sldId id="324"/>
            <p14:sldId id="350"/>
            <p14:sldId id="342"/>
            <p14:sldId id="352"/>
            <p14:sldId id="351"/>
            <p14:sldId id="353"/>
            <p14:sldId id="354"/>
            <p14:sldId id="357"/>
            <p14:sldId id="358"/>
            <p14:sldId id="356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1"/>
            <p14:sldId id="372"/>
            <p14:sldId id="373"/>
            <p14:sldId id="374"/>
            <p14:sldId id="375"/>
            <p14:sldId id="376"/>
            <p14:sldId id="377"/>
            <p14:sldId id="359"/>
            <p14:sldId id="355"/>
            <p14:sldId id="312"/>
            <p14:sldId id="343"/>
            <p14:sldId id="345"/>
            <p14:sldId id="380"/>
            <p14:sldId id="348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nats" initials="m" lastIdx="1" clrIdx="0">
    <p:extLst>
      <p:ext uri="{19B8F6BF-5375-455C-9EA6-DF929625EA0E}">
        <p15:presenceInfo xmlns:p15="http://schemas.microsoft.com/office/powerpoint/2012/main" userId="S-1-5-21-2454115528-2111753937-1836222636-10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77"/>
    <a:srgbClr val="0FB9B1"/>
    <a:srgbClr val="54A0FF"/>
    <a:srgbClr val="FAFAFA"/>
    <a:srgbClr val="F5F5F5"/>
    <a:srgbClr val="F7B731"/>
    <a:srgbClr val="FA8231"/>
    <a:srgbClr val="4E408B"/>
    <a:srgbClr val="43367C"/>
    <a:srgbClr val="2E2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1361"/>
  </p:normalViewPr>
  <p:slideViewPr>
    <p:cSldViewPr snapToGrid="0" snapToObjects="1">
      <p:cViewPr varScale="1">
        <p:scale>
          <a:sx n="92" d="100"/>
          <a:sy n="92" d="100"/>
        </p:scale>
        <p:origin x="208" y="1040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2568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5390FE-FB65-4994-8FE0-A97F34E475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5A841-1D9F-4E96-8CF5-00F6038062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32B75-29E5-4B2E-97CD-D3D59EDFEABE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7E50C-3D9A-46A1-821F-3AE3CFE8BF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AB848-2364-4A6E-841D-EB7567B10B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956D7-71AE-472C-A160-5A36F95A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80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06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E59AED-1ABF-8D47-B5D7-C50109AB6669}"/>
              </a:ext>
            </a:extLst>
          </p:cNvPr>
          <p:cNvSpPr/>
          <p:nvPr userDrawn="1"/>
        </p:nvSpPr>
        <p:spPr>
          <a:xfrm>
            <a:off x="7119063" y="1251643"/>
            <a:ext cx="5250244" cy="5153775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204213-5282-9748-829A-B0CF9968EAE3}"/>
              </a:ext>
            </a:extLst>
          </p:cNvPr>
          <p:cNvCxnSpPr/>
          <p:nvPr userDrawn="1"/>
        </p:nvCxnSpPr>
        <p:spPr>
          <a:xfrm>
            <a:off x="7452794" y="4551419"/>
            <a:ext cx="446830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#cse122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F316C5E-94E4-1E69-FEBC-BC7B29D56913}"/>
              </a:ext>
            </a:extLst>
          </p:cNvPr>
          <p:cNvSpPr/>
          <p:nvPr userDrawn="1"/>
        </p:nvSpPr>
        <p:spPr>
          <a:xfrm>
            <a:off x="2950313" y="5594680"/>
            <a:ext cx="1218438" cy="122308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87C127-688A-4FA8-8161-9327E6828A01}"/>
              </a:ext>
            </a:extLst>
          </p:cNvPr>
          <p:cNvSpPr/>
          <p:nvPr userDrawn="1"/>
        </p:nvSpPr>
        <p:spPr>
          <a:xfrm>
            <a:off x="7360567" y="4636533"/>
            <a:ext cx="986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Instructor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12A5D7-D6F6-462D-B042-ADA53B26ADFD}"/>
              </a:ext>
            </a:extLst>
          </p:cNvPr>
          <p:cNvSpPr/>
          <p:nvPr userDrawn="1"/>
        </p:nvSpPr>
        <p:spPr>
          <a:xfrm>
            <a:off x="7848275" y="4892775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TAs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9DA08-F116-720E-09B6-AEAB068A1C58}"/>
              </a:ext>
            </a:extLst>
          </p:cNvPr>
          <p:cNvSpPr txBox="1"/>
          <p:nvPr userDrawn="1"/>
        </p:nvSpPr>
        <p:spPr>
          <a:xfrm>
            <a:off x="8267254" y="4912179"/>
            <a:ext cx="3552289" cy="1318669"/>
          </a:xfrm>
          <a:prstGeom prst="rect">
            <a:avLst/>
          </a:prstGeom>
          <a:noFill/>
        </p:spPr>
        <p:txBody>
          <a:bodyPr wrap="square" numCol="4" rtlCol="0">
            <a:noAutofit/>
          </a:bodyPr>
          <a:lstStyle/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Abigail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Autumn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Claire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Jacob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Kevin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Mia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Rucha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Shreya</a:t>
            </a:r>
          </a:p>
          <a:p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Ambika</a:t>
            </a:r>
          </a:p>
          <a:p>
            <a:r>
              <a:rPr lang="en-US" sz="8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Ayush</a:t>
            </a:r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Colin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Jasmine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Kyle</a:t>
            </a:r>
          </a:p>
          <a:p>
            <a:r>
              <a:rPr lang="en-US" sz="8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Poojitha</a:t>
            </a:r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8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Saivi</a:t>
            </a:r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Smriti</a:t>
            </a:r>
          </a:p>
          <a:p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Arthur</a:t>
            </a:r>
          </a:p>
          <a:p>
            <a:r>
              <a:rPr lang="en-US" sz="8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Chaafen</a:t>
            </a:r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Elizabeth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Jaylyn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Marcus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Rishi</a:t>
            </a:r>
          </a:p>
          <a:p>
            <a:r>
              <a:rPr lang="en-US" sz="8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Shananda</a:t>
            </a:r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Steven</a:t>
            </a:r>
          </a:p>
          <a:p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Atharva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Chloë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Helena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Kavya</a:t>
            </a:r>
          </a:p>
          <a:p>
            <a:r>
              <a:rPr lang="en-US" sz="8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Megana</a:t>
            </a:r>
            <a:endParaRPr lang="en-US" sz="8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Rohini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Shivani</a:t>
            </a:r>
          </a:p>
          <a:p>
            <a:r>
              <a:rPr lang="en-US" sz="8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Zane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6C820-794B-A144-257D-57DB26BDCCB6}"/>
              </a:ext>
            </a:extLst>
          </p:cNvPr>
          <p:cNvSpPr/>
          <p:nvPr userDrawn="1"/>
        </p:nvSpPr>
        <p:spPr>
          <a:xfrm>
            <a:off x="8267254" y="4644846"/>
            <a:ext cx="1023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Elba Garza</a:t>
            </a:r>
          </a:p>
        </p:txBody>
      </p:sp>
      <p:pic>
        <p:nvPicPr>
          <p:cNvPr id="10" name="Picture 9" descr="A qr code with black squares&#10;&#10;Description automatically generated">
            <a:extLst>
              <a:ext uri="{FF2B5EF4-FFF2-40B4-BE49-F238E27FC236}">
                <a16:creationId xmlns:a16="http://schemas.microsoft.com/office/drawing/2014/main" id="{91C47DF1-AC83-0DB8-D7C0-E885823432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30009" y="5527568"/>
            <a:ext cx="1338742" cy="133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172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sli.do</a:t>
            </a:r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      #cse-122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B7D14-FA34-B2D9-C621-221E813EEED7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1B407A6C-FC5B-54C3-78C7-DC5E308B93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2151" y="323378"/>
            <a:ext cx="762636" cy="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sli.do</a:t>
            </a:r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      #cse-122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1646E-9F5C-9C61-C30B-3DF312AA0AE9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  <p:pic>
        <p:nvPicPr>
          <p:cNvPr id="11" name="Picture 10" descr="A qr code with black squares&#10;&#10;Description automatically generated">
            <a:extLst>
              <a:ext uri="{FF2B5EF4-FFF2-40B4-BE49-F238E27FC236}">
                <a16:creationId xmlns:a16="http://schemas.microsoft.com/office/drawing/2014/main" id="{04670385-3160-27B1-4139-5509AF1196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2151" y="323378"/>
            <a:ext cx="762636" cy="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122 Autumn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06: 2D Arrays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7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591226" cy="1954786"/>
          </a:xfrm>
        </p:spPr>
        <p:txBody>
          <a:bodyPr/>
          <a:lstStyle/>
          <a:p>
            <a:r>
              <a:rPr lang="en-US" sz="3600" dirty="0"/>
              <a:t>2D Arrays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0A5DD-90C5-8F48-BFF7-AE8301DF7CEF}"/>
              </a:ext>
            </a:extLst>
          </p:cNvPr>
          <p:cNvSpPr txBox="1"/>
          <p:nvPr/>
        </p:nvSpPr>
        <p:spPr>
          <a:xfrm>
            <a:off x="7456906" y="2225075"/>
            <a:ext cx="44768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to your neighbors:</a:t>
            </a:r>
          </a:p>
          <a:p>
            <a:pPr algn="ctr"/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Pineapple on pizza—sacrilege or delicious?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3FA4D-2EA7-2844-8846-AA5A5AC61268}"/>
              </a:ext>
            </a:extLst>
          </p:cNvPr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80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</a:rPr>
              <a:t>BEFORE WE START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6DE7B-D427-4F15-9281-51CF2BEDDBC8}"/>
              </a:ext>
            </a:extLst>
          </p:cNvPr>
          <p:cNvSpPr txBox="1"/>
          <p:nvPr/>
        </p:nvSpPr>
        <p:spPr>
          <a:xfrm>
            <a:off x="6976846" y="4125093"/>
            <a:ext cx="5227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Music: Las </a:t>
            </a:r>
            <a:r>
              <a:rPr lang="en-US" sz="21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Dudas</a:t>
            </a:r>
            <a:r>
              <a:rPr lang="en-US" sz="2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Sebastian Yatra, </a:t>
            </a:r>
            <a:r>
              <a:rPr lang="en-US" sz="21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Aitana</a:t>
            </a:r>
            <a:r>
              <a:rPr lang="en-US" sz="2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129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Array Traversals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945839-CF8A-46FE-95CD-A0EE0F5F1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3200" dirty="0">
                <a:solidFill>
                  <a:srgbClr val="267F99"/>
                </a:solidFill>
                <a:latin typeface="Consolas" panose="020B0609020204030204" pitchFamily="49" charset="0"/>
              </a:rPr>
              <a:t>int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00108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32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3200" dirty="0" err="1">
                <a:solidFill>
                  <a:srgbClr val="001080"/>
                </a:solidFill>
                <a:latin typeface="Consolas" panose="020B0609020204030204" pitchFamily="49" charset="0"/>
              </a:rPr>
              <a:t>list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3200" dirty="0" err="1">
                <a:solidFill>
                  <a:srgbClr val="001080"/>
                </a:solidFill>
                <a:latin typeface="Consolas" panose="020B0609020204030204" pitchFamily="49" charset="0"/>
              </a:rPr>
              <a:t>length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++) {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32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3200" dirty="0">
                <a:solidFill>
                  <a:srgbClr val="267F99"/>
                </a:solidFill>
                <a:latin typeface="Consolas" panose="020B0609020204030204" pitchFamily="49" charset="0"/>
              </a:rPr>
              <a:t>int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>
                <a:solidFill>
                  <a:srgbClr val="001080"/>
                </a:solidFill>
                <a:latin typeface="Consolas" panose="020B0609020204030204" pitchFamily="49" charset="0"/>
              </a:rPr>
              <a:t>j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32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; j &lt; list[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].</a:t>
            </a:r>
            <a:r>
              <a:rPr lang="en-US" sz="3200" dirty="0">
                <a:solidFill>
                  <a:srgbClr val="001080"/>
                </a:solidFill>
                <a:latin typeface="Consolas" panose="020B0609020204030204" pitchFamily="49" charset="0"/>
              </a:rPr>
              <a:t>length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j++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3200" dirty="0">
                <a:solidFill>
                  <a:srgbClr val="008000"/>
                </a:solidFill>
                <a:latin typeface="Consolas" panose="020B0609020204030204" pitchFamily="49" charset="0"/>
              </a:rPr>
              <a:t>// do something with list[</a:t>
            </a:r>
            <a:r>
              <a:rPr lang="en-US" sz="3200" dirty="0" err="1">
                <a:solidFill>
                  <a:srgbClr val="00800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8000"/>
                </a:solidFill>
                <a:latin typeface="Consolas" panose="020B0609020204030204" pitchFamily="49" charset="0"/>
              </a:rPr>
              <a:t>][j]</a:t>
            </a:r>
            <a:endParaRPr lang="en-US" sz="3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}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id="{6F663B92-5C36-A936-7328-8E919E05F0AA}"/>
              </a:ext>
            </a:extLst>
          </p:cNvPr>
          <p:cNvSpPr/>
          <p:nvPr/>
        </p:nvSpPr>
        <p:spPr>
          <a:xfrm>
            <a:off x="487680" y="2194560"/>
            <a:ext cx="259080" cy="2506980"/>
          </a:xfrm>
          <a:prstGeom prst="leftBracke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DCF8EF0F-F46F-F324-A578-FDD4F50D92D0}"/>
              </a:ext>
            </a:extLst>
          </p:cNvPr>
          <p:cNvSpPr/>
          <p:nvPr/>
        </p:nvSpPr>
        <p:spPr>
          <a:xfrm>
            <a:off x="1508760" y="2807970"/>
            <a:ext cx="259080" cy="1280160"/>
          </a:xfrm>
          <a:prstGeom prst="leftBracke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716A2-0AB0-B033-B192-66873B8ED1CF}"/>
              </a:ext>
            </a:extLst>
          </p:cNvPr>
          <p:cNvSpPr txBox="1"/>
          <p:nvPr/>
        </p:nvSpPr>
        <p:spPr>
          <a:xfrm rot="16200000">
            <a:off x="280066" y="3228945"/>
            <a:ext cx="203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for each element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85987-4F88-21C7-9BCF-B00686E9CA2F}"/>
              </a:ext>
            </a:extLst>
          </p:cNvPr>
          <p:cNvSpPr txBox="1"/>
          <p:nvPr/>
        </p:nvSpPr>
        <p:spPr>
          <a:xfrm rot="16200000">
            <a:off x="-729646" y="2870805"/>
            <a:ext cx="203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for each row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5B95A1C-97EB-CD92-57CF-4F9983D6E0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211270"/>
              </p:ext>
            </p:extLst>
          </p:nvPr>
        </p:nvGraphicFramePr>
        <p:xfrm>
          <a:off x="3627712" y="416904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6B611863-7A4E-0EE7-6D64-52F85C76B7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609992"/>
              </p:ext>
            </p:extLst>
          </p:nvPr>
        </p:nvGraphicFramePr>
        <p:xfrm>
          <a:off x="3627712" y="416904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11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</p:spPr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Arrays</a:t>
            </a:r>
            <a:r>
              <a:rPr lang="en-US" dirty="0"/>
              <a:t> Utility Class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D301144-31AD-4BF3-8974-85F3C1508F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419602"/>
              </p:ext>
            </p:extLst>
          </p:nvPr>
        </p:nvGraphicFramePr>
        <p:xfrm>
          <a:off x="838199" y="1353215"/>
          <a:ext cx="11016344" cy="4779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172">
                  <a:extLst>
                    <a:ext uri="{9D8B030D-6E8A-4147-A177-3AD203B41FA5}">
                      <a16:colId xmlns:a16="http://schemas.microsoft.com/office/drawing/2014/main" val="2906013631"/>
                    </a:ext>
                  </a:extLst>
                </a:gridCol>
                <a:gridCol w="5508172">
                  <a:extLst>
                    <a:ext uri="{9D8B030D-6E8A-4147-A177-3AD203B41FA5}">
                      <a16:colId xmlns:a16="http://schemas.microsoft.com/office/drawing/2014/main" val="1338416299"/>
                    </a:ext>
                  </a:extLst>
                </a:gridCol>
              </a:tblGrid>
              <a:tr h="56091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60069"/>
                  </a:ext>
                </a:extLst>
              </a:tr>
              <a:tr h="560913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onsolas" panose="020B0609020204030204" pitchFamily="49" charset="0"/>
                        </a:rPr>
                        <a:t>Arrays.toString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(array);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Returns a 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String</a:t>
                      </a:r>
                      <a:r>
                        <a:rPr lang="en-US" dirty="0">
                          <a:latin typeface="+mn-lt"/>
                        </a:rPr>
                        <a:t> </a:t>
                      </a:r>
                      <a:r>
                        <a:rPr lang="en-US" dirty="0"/>
                        <a:t>representing the array, such as </a:t>
                      </a:r>
                      <a:br>
                        <a:rPr lang="en-US" dirty="0"/>
                      </a:b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"[10, 30, -25, 17]"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791527"/>
                  </a:ext>
                </a:extLst>
              </a:tr>
              <a:tr h="560913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onsolas" panose="020B0609020204030204" pitchFamily="49" charset="0"/>
                        </a:rPr>
                        <a:t>Arrays.fill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(array, value);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Sets every element to the given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582377"/>
                  </a:ext>
                </a:extLst>
              </a:tr>
              <a:tr h="560913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onsolas" panose="020B0609020204030204" pitchFamily="49" charset="0"/>
                        </a:rPr>
                        <a:t>Arrays.equals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(array1, array2);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Returns 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true</a:t>
                      </a:r>
                      <a:r>
                        <a:rPr lang="en-US" dirty="0">
                          <a:latin typeface="+mn-lt"/>
                        </a:rPr>
                        <a:t> </a:t>
                      </a:r>
                      <a:r>
                        <a:rPr lang="en-US" dirty="0"/>
                        <a:t>if the two arrays contain the same elements in the same order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839463"/>
                  </a:ext>
                </a:extLst>
              </a:tr>
              <a:tr h="560913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onsolas" panose="020B0609020204030204" pitchFamily="49" charset="0"/>
                        </a:rPr>
                        <a:t>Arrays.deepToString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(array);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Returns a 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String</a:t>
                      </a:r>
                      <a:r>
                        <a:rPr lang="en-US" dirty="0"/>
                        <a:t> representing the array; if the array contains other arrays as elements, the 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String</a:t>
                      </a:r>
                      <a:r>
                        <a:rPr lang="en-US" dirty="0"/>
                        <a:t> represents their contents, and so on. For example,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"[[99, 151], [30, 5]]"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125575"/>
                  </a:ext>
                </a:extLst>
              </a:tr>
              <a:tr h="560913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onsolas" panose="020B0609020204030204" pitchFamily="49" charset="0"/>
                        </a:rPr>
                        <a:t>Arrays.deepEquals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(array1, array2);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Returns </a:t>
                      </a:r>
                      <a:r>
                        <a:rPr lang="en-US" dirty="0">
                          <a:latin typeface="Consolas" panose="020B0609020204030204" pitchFamily="49" charset="0"/>
                        </a:rPr>
                        <a:t>true</a:t>
                      </a:r>
                      <a:r>
                        <a:rPr lang="en-US" dirty="0"/>
                        <a:t> if the two arrays contain the same elements in the same order; if the array(s) contain other arrays as elements, their contents are tested for equality, and so on.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164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022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2D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807337" cy="4805363"/>
          </a:xfrm>
        </p:spPr>
        <p:txBody>
          <a:bodyPr anchor="t">
            <a:normAutofit/>
          </a:bodyPr>
          <a:lstStyle/>
          <a:p>
            <a:r>
              <a:rPr lang="en-US" sz="3200" dirty="0"/>
              <a:t>Matrices </a:t>
            </a:r>
          </a:p>
          <a:p>
            <a:pPr lvl="1"/>
            <a:r>
              <a:rPr lang="en-US" sz="2800" dirty="0"/>
              <a:t>Useful in various applications requiring complex math! </a:t>
            </a:r>
          </a:p>
          <a:p>
            <a:r>
              <a:rPr lang="en-US" sz="3200" dirty="0"/>
              <a:t>Board games </a:t>
            </a:r>
          </a:p>
          <a:p>
            <a:pPr lvl="1"/>
            <a:r>
              <a:rPr lang="en-US" sz="2800" dirty="0"/>
              <a:t>(e.g., chess/checkerboard, tic tac toe, sudoku)</a:t>
            </a:r>
          </a:p>
          <a:p>
            <a:r>
              <a:rPr lang="en-US" sz="3200" dirty="0"/>
              <a:t>Representing information in a grid or table </a:t>
            </a:r>
          </a:p>
          <a:p>
            <a:pPr lvl="1"/>
            <a:r>
              <a:rPr lang="en-US" sz="2800" dirty="0"/>
              <a:t>(e.g., scorekeeping, gradebook)</a:t>
            </a:r>
          </a:p>
          <a:p>
            <a:r>
              <a:rPr lang="en-US" sz="3200" dirty="0"/>
              <a:t>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152631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/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E86FBD2C-7DE9-4F46-810D-DD4BEF4FD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327805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801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368135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797005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E86FBD2C-7DE9-4F46-810D-DD4BEF4FD0FF}"/>
              </a:ext>
            </a:extLst>
          </p:cNvPr>
          <p:cNvGraphicFramePr>
            <a:graphicFrameLocks/>
          </p:cNvGraphicFramePr>
          <p:nvPr/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174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885122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450267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CD65524A-8DA5-4FF4-BD9E-B3D370ECD7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430937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162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696651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632349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5EAA0BD1-BAD3-4ADB-97B2-E12F8FF1A8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0182604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39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7109907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887486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5C475FEF-384E-43AC-B0A6-ACD8638BBB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924742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620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970093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01448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C7D91C5A-E57C-44EF-95BB-F08C95C31F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207449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999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278623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998846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2D57F211-91B5-478A-883D-21881E5D41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912106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42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5"/>
                </a:solidFill>
              </a:rPr>
              <a:t>Announcements</a:t>
            </a:r>
          </a:p>
          <a:p>
            <a:pPr>
              <a:spcAft>
                <a:spcPts val="1200"/>
              </a:spcAft>
            </a:pPr>
            <a:r>
              <a:rPr lang="en-US" dirty="0"/>
              <a:t>2D Arrays Review </a:t>
            </a:r>
          </a:p>
          <a:p>
            <a:pPr>
              <a:spcAft>
                <a:spcPts val="1200"/>
              </a:spcAft>
            </a:pPr>
            <a:r>
              <a:rPr lang="en-US" dirty="0"/>
              <a:t>Images</a:t>
            </a:r>
          </a:p>
          <a:p>
            <a:pPr>
              <a:spcAft>
                <a:spcPts val="1200"/>
              </a:spcAft>
            </a:pPr>
            <a:r>
              <a:rPr lang="en-US" dirty="0"/>
              <a:t>Images with 2D Arrays!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3732788" y="1458097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663471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774949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08F81802-F346-4F08-9C85-1004835AA7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513699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799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756759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349715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8EFE3468-E928-4DA4-B569-3600277C23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284268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194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863033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718906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5FE6FAA4-8734-40F4-8983-7B6F19D7E4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253004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202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588653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602560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19285B9A-FD33-4338-B60D-774361EE7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342013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143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29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877991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207991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34EFEE84-274D-4C94-B221-CE830E9316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853831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143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81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235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957191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907183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3E7B7330-FBE5-4A4E-BCBC-855192320A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592194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143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119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872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525128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711213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9EC0BA6A-F628-455C-AF90-CAACACE726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493051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143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279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626054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9731769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6516BBBF-164A-4F3A-99A1-A049450029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461112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143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98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820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844953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321300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C722FAFF-259E-490C-B12B-D8BCB25F90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1169143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143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105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473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13215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9373587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E86FBD2C-7DE9-4F46-810D-DD4BEF4FD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875026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143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0FB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07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5B18-EC10-4D28-83F1-A67D382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D5913-F37F-40C7-AF10-284F41771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Quiz 0 grades ➔ end of the week! </a:t>
            </a:r>
            <a:endParaRPr lang="en-US" sz="2800" dirty="0"/>
          </a:p>
          <a:p>
            <a:r>
              <a:rPr lang="en-US" sz="3200" dirty="0"/>
              <a:t>Programming Assignment 1 is due tomorrow by 11:59 PM</a:t>
            </a:r>
          </a:p>
          <a:p>
            <a:r>
              <a:rPr lang="en-US" sz="3200" dirty="0"/>
              <a:t>Creative Project 1 (C1) releasing on Friday</a:t>
            </a:r>
          </a:p>
          <a:p>
            <a:pPr lvl="1"/>
            <a:r>
              <a:rPr lang="en-US" sz="2800" dirty="0"/>
              <a:t>Due next Thursday, October 26</a:t>
            </a:r>
            <a:r>
              <a:rPr lang="en-US" sz="2800" baseline="30000" dirty="0"/>
              <a:t>th</a:t>
            </a:r>
            <a:r>
              <a:rPr lang="en-US" sz="2800" dirty="0"/>
              <a:t> by 11:59 PM</a:t>
            </a:r>
          </a:p>
          <a:p>
            <a:r>
              <a:rPr lang="en-US" sz="3200" dirty="0"/>
              <a:t>Resubmission Cycle 1 opens Tonight</a:t>
            </a:r>
          </a:p>
          <a:p>
            <a:pPr lvl="1"/>
            <a:r>
              <a:rPr lang="en-US" dirty="0"/>
              <a:t>Eligible assignment(s): P0 and C0 (upon C0 feedback being released!)</a:t>
            </a:r>
          </a:p>
          <a:p>
            <a:r>
              <a:rPr lang="en-US" sz="3200" dirty="0"/>
              <a:t>Quiz 1 scheduled for Tuesday, October 31</a:t>
            </a:r>
            <a:r>
              <a:rPr lang="en-US" sz="3200" baseline="30000" dirty="0"/>
              <a:t>st</a:t>
            </a:r>
            <a:r>
              <a:rPr lang="en-US" sz="3200" dirty="0"/>
              <a:t> 🎃</a:t>
            </a:r>
          </a:p>
        </p:txBody>
      </p:sp>
    </p:spTree>
    <p:extLst>
      <p:ext uri="{BB962C8B-B14F-4D97-AF65-F5344CB8AC3E}">
        <p14:creationId xmlns:p14="http://schemas.microsoft.com/office/powerpoint/2010/main" val="2673783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matrixAdd</a:t>
            </a:r>
            <a:endParaRPr lang="en-US" dirty="0">
              <a:latin typeface="Consolas" panose="020B0609020204030204" pitchFamily="49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FA242B1-DABE-4D68-875E-2691F87FB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2190400"/>
              </p:ext>
            </p:extLst>
          </p:nvPr>
        </p:nvGraphicFramePr>
        <p:xfrm>
          <a:off x="1240973" y="1371599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CD75E41-7077-499A-A99C-7EF675FF6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5427"/>
              </p:ext>
            </p:extLst>
          </p:nvPr>
        </p:nvGraphicFramePr>
        <p:xfrm>
          <a:off x="1240973" y="4509952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B100F266-9118-4C39-A17B-E33DCB1FCBC5}"/>
              </a:ext>
            </a:extLst>
          </p:cNvPr>
          <p:cNvSpPr/>
          <p:nvPr/>
        </p:nvSpPr>
        <p:spPr>
          <a:xfrm>
            <a:off x="2706190" y="3476896"/>
            <a:ext cx="822960" cy="8556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EEB12D-8935-45C0-A6C4-A9549EC859CA}"/>
              </a:ext>
            </a:extLst>
          </p:cNvPr>
          <p:cNvSpPr/>
          <p:nvPr/>
        </p:nvSpPr>
        <p:spPr>
          <a:xfrm rot="16200000">
            <a:off x="6082938" y="3298371"/>
            <a:ext cx="757646" cy="101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E86FBD2C-7DE9-4F46-810D-DD4BEF4FD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5154002"/>
              </p:ext>
            </p:extLst>
          </p:nvPr>
        </p:nvGraphicFramePr>
        <p:xfrm>
          <a:off x="7728859" y="2831373"/>
          <a:ext cx="3753395" cy="195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679">
                  <a:extLst>
                    <a:ext uri="{9D8B030D-6E8A-4147-A177-3AD203B41FA5}">
                      <a16:colId xmlns:a16="http://schemas.microsoft.com/office/drawing/2014/main" val="2862508809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3754692235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502607394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1202980538"/>
                    </a:ext>
                  </a:extLst>
                </a:gridCol>
                <a:gridCol w="750679">
                  <a:extLst>
                    <a:ext uri="{9D8B030D-6E8A-4147-A177-3AD203B41FA5}">
                      <a16:colId xmlns:a16="http://schemas.microsoft.com/office/drawing/2014/main" val="4096569836"/>
                    </a:ext>
                  </a:extLst>
                </a:gridCol>
              </a:tblGrid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942554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3547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14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537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Announcements</a:t>
            </a:r>
          </a:p>
          <a:p>
            <a:pPr>
              <a:spcAft>
                <a:spcPts val="1200"/>
              </a:spcAft>
            </a:pPr>
            <a:r>
              <a:rPr lang="en-US" dirty="0"/>
              <a:t>2D Arrays Review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5"/>
                </a:solidFill>
              </a:rPr>
              <a:t>Images</a:t>
            </a:r>
          </a:p>
          <a:p>
            <a:pPr>
              <a:spcAft>
                <a:spcPts val="1200"/>
              </a:spcAft>
            </a:pPr>
            <a:r>
              <a:rPr lang="en-US" dirty="0"/>
              <a:t>Images with 2D Arrays!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2274103" y="2802385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43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From the computer’s perspective, images are just a big grid of values called </a:t>
            </a:r>
            <a:r>
              <a:rPr lang="en-US" sz="3600" b="1" dirty="0"/>
              <a:t>pixels</a:t>
            </a:r>
            <a:r>
              <a:rPr lang="en-US" sz="3600" dirty="0"/>
              <a:t>.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Each pixel shows a different color based on a specified value.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B1E370-9F78-4CE3-9F83-D912C922CE69}"/>
              </a:ext>
            </a:extLst>
          </p:cNvPr>
          <p:cNvSpPr/>
          <p:nvPr/>
        </p:nvSpPr>
        <p:spPr>
          <a:xfrm>
            <a:off x="5120640" y="4305993"/>
            <a:ext cx="3230880" cy="22610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5EDFD6-E5BB-4496-98A6-4B05700E96B0}"/>
              </a:ext>
            </a:extLst>
          </p:cNvPr>
          <p:cNvCxnSpPr>
            <a:cxnSpLocks/>
          </p:cNvCxnSpPr>
          <p:nvPr/>
        </p:nvCxnSpPr>
        <p:spPr>
          <a:xfrm>
            <a:off x="5120640" y="4095859"/>
            <a:ext cx="31570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5D599D-4A2F-43BD-8B84-A348A18C480F}"/>
              </a:ext>
            </a:extLst>
          </p:cNvPr>
          <p:cNvCxnSpPr>
            <a:cxnSpLocks/>
          </p:cNvCxnSpPr>
          <p:nvPr/>
        </p:nvCxnSpPr>
        <p:spPr>
          <a:xfrm>
            <a:off x="4876799" y="4305993"/>
            <a:ext cx="0" cy="226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A4B5C6-A654-4161-98FD-B01F8E708713}"/>
              </a:ext>
            </a:extLst>
          </p:cNvPr>
          <p:cNvSpPr txBox="1"/>
          <p:nvPr/>
        </p:nvSpPr>
        <p:spPr>
          <a:xfrm>
            <a:off x="4564759" y="3926582"/>
            <a:ext cx="566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(0,0)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343CE-D684-4617-A467-4F330B888E22}"/>
              </a:ext>
            </a:extLst>
          </p:cNvPr>
          <p:cNvSpPr txBox="1"/>
          <p:nvPr/>
        </p:nvSpPr>
        <p:spPr>
          <a:xfrm>
            <a:off x="4587776" y="5067191"/>
            <a:ext cx="26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6B8113-17F0-4D11-B2BA-0CBE91A61FBF}"/>
              </a:ext>
            </a:extLst>
          </p:cNvPr>
          <p:cNvSpPr txBox="1"/>
          <p:nvPr/>
        </p:nvSpPr>
        <p:spPr>
          <a:xfrm>
            <a:off x="6467660" y="3784261"/>
            <a:ext cx="26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pic>
        <p:nvPicPr>
          <p:cNvPr id="7" name="Picture 6" descr="A cat curled up on a person's lap&#10;&#10;Description automatically generated">
            <a:extLst>
              <a:ext uri="{FF2B5EF4-FFF2-40B4-BE49-F238E27FC236}">
                <a16:creationId xmlns:a16="http://schemas.microsoft.com/office/drawing/2014/main" id="{4D1FDCAC-3902-513D-6B58-DD3888E28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075" y="4153593"/>
            <a:ext cx="2416009" cy="2450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EFF385-2C5D-6252-3E4B-562B7E2D10DC}"/>
              </a:ext>
            </a:extLst>
          </p:cNvPr>
          <p:cNvSpPr txBox="1"/>
          <p:nvPr/>
        </p:nvSpPr>
        <p:spPr>
          <a:xfrm>
            <a:off x="6201958" y="6542230"/>
            <a:ext cx="106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Pixel</a:t>
            </a:r>
          </a:p>
        </p:txBody>
      </p:sp>
    </p:spTree>
    <p:extLst>
      <p:ext uri="{BB962C8B-B14F-4D97-AF65-F5344CB8AC3E}">
        <p14:creationId xmlns:p14="http://schemas.microsoft.com/office/powerpoint/2010/main" val="15002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If images are just grids of pixels, and we can think of 2D arrays as grids,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	We can represent images as </a:t>
            </a:r>
            <a:r>
              <a:rPr lang="en-US" sz="3200" b="1" dirty="0"/>
              <a:t>2D arrays of pixels</a:t>
            </a:r>
            <a:r>
              <a:rPr lang="en-US" sz="3200" dirty="0"/>
              <a:t>!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Further, since each pixel is shown as a specific color,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	We can represent images </a:t>
            </a:r>
            <a:r>
              <a:rPr lang="en-US" sz="3200" b="1" dirty="0"/>
              <a:t>as 2D arrays of colors</a:t>
            </a:r>
            <a:r>
              <a:rPr lang="en-US" sz="32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735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Java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onsolas" panose="020B0609020204030204" pitchFamily="49" charset="0"/>
              </a:rPr>
              <a:t>Picture.java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Represents the idea of a picture in your program</a:t>
            </a:r>
          </a:p>
          <a:p>
            <a:pPr>
              <a:lnSpc>
                <a:spcPct val="100000"/>
              </a:lnSpc>
            </a:pPr>
            <a:endParaRPr lang="en-US" sz="3600" dirty="0"/>
          </a:p>
          <a:p>
            <a:pPr>
              <a:lnSpc>
                <a:spcPct val="100000"/>
              </a:lnSpc>
            </a:pPr>
            <a:r>
              <a:rPr lang="en-US" sz="3200" dirty="0">
                <a:latin typeface="Consolas" panose="020B0609020204030204" pitchFamily="49" charset="0"/>
              </a:rPr>
              <a:t>Color.java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Represents colors in your program! 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Uses the RGB color scheme where each color is made up of some amount (0-255) of </a:t>
            </a:r>
            <a:r>
              <a:rPr lang="en-US" sz="2800" b="1" dirty="0">
                <a:solidFill>
                  <a:srgbClr val="FF0000"/>
                </a:solidFill>
              </a:rPr>
              <a:t>r</a:t>
            </a:r>
            <a:r>
              <a:rPr lang="en-US" sz="2800" dirty="0">
                <a:solidFill>
                  <a:srgbClr val="FF0000"/>
                </a:solidFill>
              </a:rPr>
              <a:t>ed</a:t>
            </a:r>
            <a:r>
              <a:rPr lang="en-US" sz="2800" dirty="0"/>
              <a:t>, </a:t>
            </a:r>
            <a:r>
              <a:rPr lang="en-US" sz="2800" b="1" dirty="0">
                <a:solidFill>
                  <a:srgbClr val="00B050"/>
                </a:solidFill>
              </a:rPr>
              <a:t>g</a:t>
            </a:r>
            <a:r>
              <a:rPr lang="en-US" sz="2800" dirty="0">
                <a:solidFill>
                  <a:srgbClr val="00B050"/>
                </a:solidFill>
              </a:rPr>
              <a:t>reen</a:t>
            </a:r>
            <a:r>
              <a:rPr lang="en-US" sz="2800" dirty="0"/>
              <a:t>, and </a:t>
            </a:r>
            <a:r>
              <a:rPr lang="en-US" sz="2800" b="1" dirty="0">
                <a:solidFill>
                  <a:srgbClr val="0070C0"/>
                </a:solidFill>
              </a:rPr>
              <a:t>b</a:t>
            </a:r>
            <a:r>
              <a:rPr lang="en-US" sz="2800" dirty="0">
                <a:solidFill>
                  <a:srgbClr val="0070C0"/>
                </a:solidFill>
              </a:rPr>
              <a:t>lue</a:t>
            </a:r>
          </a:p>
        </p:txBody>
      </p:sp>
    </p:spTree>
    <p:extLst>
      <p:ext uri="{BB962C8B-B14F-4D97-AF65-F5344CB8AC3E}">
        <p14:creationId xmlns:p14="http://schemas.microsoft.com/office/powerpoint/2010/main" val="41010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A2FB-91AA-61D6-B774-B5893339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Test Subject</a:t>
            </a:r>
          </a:p>
        </p:txBody>
      </p:sp>
      <p:pic>
        <p:nvPicPr>
          <p:cNvPr id="5" name="Content Placeholder 4" descr="A black dog sitting in a bathtub&#10;&#10;Description automatically generated">
            <a:extLst>
              <a:ext uri="{FF2B5EF4-FFF2-40B4-BE49-F238E27FC236}">
                <a16:creationId xmlns:a16="http://schemas.microsoft.com/office/drawing/2014/main" id="{F5071A96-1847-2F05-D480-D8C613000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466" y="1454727"/>
            <a:ext cx="3604923" cy="4805363"/>
          </a:xfrm>
        </p:spPr>
      </p:pic>
      <p:pic>
        <p:nvPicPr>
          <p:cNvPr id="7" name="Picture 6" descr="A dog in a bathtub&#10;&#10;Description automatically generated">
            <a:extLst>
              <a:ext uri="{FF2B5EF4-FFF2-40B4-BE49-F238E27FC236}">
                <a16:creationId xmlns:a16="http://schemas.microsoft.com/office/drawing/2014/main" id="{B5684ECC-E85A-8433-EF46-3FB48F522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1" y="1628044"/>
            <a:ext cx="5944971" cy="4458728"/>
          </a:xfrm>
          <a:prstGeom prst="rect">
            <a:avLst/>
          </a:prstGeom>
        </p:spPr>
      </p:pic>
      <p:pic>
        <p:nvPicPr>
          <p:cNvPr id="9" name="Picture 8" descr="A black dog in a bathtub&#10;&#10;Description automatically generated">
            <a:extLst>
              <a:ext uri="{FF2B5EF4-FFF2-40B4-BE49-F238E27FC236}">
                <a16:creationId xmlns:a16="http://schemas.microsoft.com/office/drawing/2014/main" id="{A969A202-538B-C20C-8E2D-176C7BA27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49882" y="1961067"/>
            <a:ext cx="5056909" cy="3792682"/>
          </a:xfrm>
          <a:prstGeom prst="rect">
            <a:avLst/>
          </a:prstGeom>
        </p:spPr>
      </p:pic>
      <p:pic>
        <p:nvPicPr>
          <p:cNvPr id="11" name="Picture 10" descr="A dog sitting on a towel&#10;&#10;Description automatically generated">
            <a:extLst>
              <a:ext uri="{FF2B5EF4-FFF2-40B4-BE49-F238E27FC236}">
                <a16:creationId xmlns:a16="http://schemas.microsoft.com/office/drawing/2014/main" id="{4E4F3F2C-4AB5-C916-3649-1E89BF89BA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27" t="7415" b="11481"/>
          <a:stretch/>
        </p:blipFill>
        <p:spPr>
          <a:xfrm rot="5400000">
            <a:off x="3596301" y="1678016"/>
            <a:ext cx="5985164" cy="41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Java: </a:t>
            </a:r>
            <a:r>
              <a:rPr lang="en-US" dirty="0">
                <a:latin typeface="Consolas" panose="020B0609020204030204" pitchFamily="49" charset="0"/>
              </a:rPr>
              <a:t>Picture.java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204056-87DD-4B7C-BE48-AD2E77076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944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267F99"/>
                </a:solidFill>
                <a:latin typeface="Consolas" panose="020B0609020204030204" pitchFamily="49" charset="0"/>
              </a:rPr>
              <a:t>Picture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rgbClr val="001080"/>
                </a:solidFill>
                <a:latin typeface="Consolas" panose="020B0609020204030204" pitchFamily="49" charset="0"/>
              </a:rPr>
              <a:t>pic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3600" dirty="0">
                <a:solidFill>
                  <a:srgbClr val="AF00DB"/>
                </a:solidFill>
                <a:latin typeface="Consolas" panose="020B0609020204030204" pitchFamily="49" charset="0"/>
              </a:rPr>
              <a:t>new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rgbClr val="795E26"/>
                </a:solidFill>
                <a:latin typeface="Consolas" panose="020B0609020204030204" pitchFamily="49" charset="0"/>
              </a:rPr>
              <a:t>Picture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6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3600" dirty="0" err="1">
                <a:solidFill>
                  <a:srgbClr val="A31515"/>
                </a:solidFill>
                <a:latin typeface="Consolas" panose="020B0609020204030204" pitchFamily="49" charset="0"/>
              </a:rPr>
              <a:t>gigi.jpeg</a:t>
            </a:r>
            <a:r>
              <a:rPr lang="en-US" sz="36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* This functionality doesn’t work perfectly on Ed, it’s probably easier to use the save() method! </a:t>
            </a:r>
            <a:endParaRPr lang="en-US" sz="3200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1D20548-68B1-472F-BFE8-9D20B7158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472614"/>
              </p:ext>
            </p:extLst>
          </p:nvPr>
        </p:nvGraphicFramePr>
        <p:xfrm>
          <a:off x="838199" y="2185246"/>
          <a:ext cx="10515599" cy="3392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215">
                  <a:extLst>
                    <a:ext uri="{9D8B030D-6E8A-4147-A177-3AD203B41FA5}">
                      <a16:colId xmlns:a16="http://schemas.microsoft.com/office/drawing/2014/main" val="2251307398"/>
                    </a:ext>
                  </a:extLst>
                </a:gridCol>
                <a:gridCol w="5245384">
                  <a:extLst>
                    <a:ext uri="{9D8B030D-6E8A-4147-A177-3AD203B41FA5}">
                      <a16:colId xmlns:a16="http://schemas.microsoft.com/office/drawing/2014/main" val="1075561472"/>
                    </a:ext>
                  </a:extLst>
                </a:gridCol>
              </a:tblGrid>
              <a:tr h="42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768537"/>
                  </a:ext>
                </a:extLst>
              </a:tr>
              <a:tr h="740844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pic.getPixels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Returns a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Color[][]</a:t>
                      </a:r>
                      <a:r>
                        <a:rPr lang="en-US" sz="2000" dirty="0"/>
                        <a:t> representing the colors in the grid of pixels.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010095"/>
                  </a:ext>
                </a:extLst>
              </a:tr>
              <a:tr h="740844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pic.setPixels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colorArray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Sets the grid of pixels in the picture based on the given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colorArray</a:t>
                      </a:r>
                      <a:r>
                        <a:rPr lang="en-US" sz="2000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946201"/>
                  </a:ext>
                </a:extLst>
              </a:tr>
              <a:tr h="740844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pic.save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fileName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Saves the current picture to a file with the given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fileName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980523"/>
                  </a:ext>
                </a:extLst>
              </a:tr>
              <a:tr h="740844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pic.show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Shows the current picture in a window on the screen.*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403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353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Java: </a:t>
            </a:r>
            <a:r>
              <a:rPr lang="en-US" dirty="0">
                <a:latin typeface="Consolas" panose="020B0609020204030204" pitchFamily="49" charset="0"/>
              </a:rPr>
              <a:t>Color.java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204056-87DD-4B7C-BE48-AD2E77076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944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67F99"/>
                </a:solidFill>
                <a:latin typeface="Consolas" panose="020B0609020204030204" pitchFamily="49" charset="0"/>
              </a:rPr>
              <a:t>Color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1080"/>
                </a:solidFill>
                <a:latin typeface="Consolas" panose="020B0609020204030204" pitchFamily="49" charset="0"/>
              </a:rPr>
              <a:t>color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AF00DB"/>
                </a:solidFill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95E26"/>
                </a:solidFill>
                <a:latin typeface="Consolas" panose="020B0609020204030204" pitchFamily="49" charset="0"/>
              </a:rPr>
              <a:t>Color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redVal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greenVal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blueVal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1D20548-68B1-472F-BFE8-9D20B7158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659837"/>
              </p:ext>
            </p:extLst>
          </p:nvPr>
        </p:nvGraphicFramePr>
        <p:xfrm>
          <a:off x="838200" y="2185245"/>
          <a:ext cx="10515600" cy="4131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216">
                  <a:extLst>
                    <a:ext uri="{9D8B030D-6E8A-4147-A177-3AD203B41FA5}">
                      <a16:colId xmlns:a16="http://schemas.microsoft.com/office/drawing/2014/main" val="2251307398"/>
                    </a:ext>
                  </a:extLst>
                </a:gridCol>
                <a:gridCol w="5245384">
                  <a:extLst>
                    <a:ext uri="{9D8B030D-6E8A-4147-A177-3AD203B41FA5}">
                      <a16:colId xmlns:a16="http://schemas.microsoft.com/office/drawing/2014/main" val="1075561472"/>
                    </a:ext>
                  </a:extLst>
                </a:gridCol>
              </a:tblGrid>
              <a:tr h="6686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Descriptions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768537"/>
                  </a:ext>
                </a:extLst>
              </a:tr>
              <a:tr h="115415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onsolas" panose="020B0609020204030204" pitchFamily="49" charset="0"/>
                        </a:rPr>
                        <a:t>color.getRed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();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Returns the color amount for red.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010095"/>
                  </a:ext>
                </a:extLst>
              </a:tr>
              <a:tr h="115415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onsolas" panose="020B0609020204030204" pitchFamily="49" charset="0"/>
                        </a:rPr>
                        <a:t>color.getGreen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();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Returns the color amount for green.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946201"/>
                  </a:ext>
                </a:extLst>
              </a:tr>
              <a:tr h="115415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onsolas" panose="020B0609020204030204" pitchFamily="49" charset="0"/>
                        </a:rPr>
                        <a:t>color.getBlue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();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Returns the color amount for blue.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980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090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Announcements</a:t>
            </a:r>
          </a:p>
          <a:p>
            <a:pPr>
              <a:spcAft>
                <a:spcPts val="1200"/>
              </a:spcAft>
            </a:pPr>
            <a:r>
              <a:rPr lang="en-US" dirty="0"/>
              <a:t>2D Arrays Review </a:t>
            </a:r>
          </a:p>
          <a:p>
            <a:pPr>
              <a:spcAft>
                <a:spcPts val="1200"/>
              </a:spcAft>
            </a:pPr>
            <a:r>
              <a:rPr lang="en-US" dirty="0"/>
              <a:t>Images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5"/>
                </a:solidFill>
              </a:rPr>
              <a:t>Images with 2D Arrays!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4730315" y="3429000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6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Announcements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5"/>
                </a:solidFill>
              </a:rPr>
              <a:t>2D Arrays Review </a:t>
            </a:r>
          </a:p>
          <a:p>
            <a:pPr>
              <a:spcAft>
                <a:spcPts val="1200"/>
              </a:spcAft>
            </a:pPr>
            <a:r>
              <a:rPr lang="en-US" dirty="0"/>
              <a:t>Images</a:t>
            </a:r>
          </a:p>
          <a:p>
            <a:pPr>
              <a:spcAft>
                <a:spcPts val="1200"/>
              </a:spcAft>
            </a:pPr>
            <a:r>
              <a:rPr lang="en-US" dirty="0"/>
              <a:t>Images with 2D Arrays!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3854708" y="2123116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type of an array is </a:t>
            </a:r>
            <a:r>
              <a:rPr lang="en-US" sz="3600" i="1" dirty="0" err="1">
                <a:latin typeface="Consolas" panose="020B0609020204030204" pitchFamily="49" charset="0"/>
                <a:cs typeface="Consolas" panose="020B0609020204030204" pitchFamily="49" charset="0"/>
              </a:rPr>
              <a:t>ElementType</a:t>
            </a:r>
            <a:r>
              <a:rPr lang="en-US" sz="3600" dirty="0"/>
              <a:t>[]</a:t>
            </a:r>
          </a:p>
          <a:p>
            <a:pPr lvl="1"/>
            <a:r>
              <a:rPr lang="en-US" sz="3200" i="1" dirty="0" err="1">
                <a:latin typeface="Consolas" panose="020B0609020204030204" pitchFamily="49" charset="0"/>
                <a:cs typeface="Consolas" panose="020B0609020204030204" pitchFamily="49" charset="0"/>
              </a:rPr>
              <a:t>ElementType</a:t>
            </a:r>
            <a:r>
              <a:rPr lang="en-US" sz="3200" dirty="0"/>
              <a:t> can be any type! </a:t>
            </a:r>
            <a:endParaRPr lang="en-US" sz="3200" i="1" dirty="0"/>
          </a:p>
          <a:p>
            <a:r>
              <a:rPr lang="en-US" sz="3600" dirty="0"/>
              <a:t>Can store multiple elements of the </a:t>
            </a:r>
            <a:r>
              <a:rPr lang="en-US" sz="3600" u="sng" dirty="0"/>
              <a:t>same</a:t>
            </a:r>
            <a:r>
              <a:rPr lang="en-US" sz="3600" dirty="0"/>
              <a:t> type</a:t>
            </a:r>
          </a:p>
          <a:p>
            <a:r>
              <a:rPr lang="en-US" sz="3600" dirty="0"/>
              <a:t>Need to specify length of array and type of elements it will store at creation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1B4E5-6A70-4564-84C5-EDA0D5623209}"/>
              </a:ext>
            </a:extLst>
          </p:cNvPr>
          <p:cNvSpPr txBox="1"/>
          <p:nvPr/>
        </p:nvSpPr>
        <p:spPr>
          <a:xfrm>
            <a:off x="2022765" y="5241034"/>
            <a:ext cx="165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</a:rPr>
              <a:t>int[]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FCC3A-DA8D-4063-9E73-D0B304533B30}"/>
              </a:ext>
            </a:extLst>
          </p:cNvPr>
          <p:cNvSpPr txBox="1"/>
          <p:nvPr/>
        </p:nvSpPr>
        <p:spPr>
          <a:xfrm>
            <a:off x="5367251" y="5393434"/>
            <a:ext cx="256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</a:rPr>
              <a:t>double[]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35965-B244-484F-85D1-8FB58C9C58DB}"/>
              </a:ext>
            </a:extLst>
          </p:cNvPr>
          <p:cNvSpPr txBox="1"/>
          <p:nvPr/>
        </p:nvSpPr>
        <p:spPr>
          <a:xfrm>
            <a:off x="7996150" y="5101046"/>
            <a:ext cx="2121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</a:rPr>
              <a:t>String[]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97B80-E3A2-4A04-B52B-B139DBE05D97}"/>
              </a:ext>
            </a:extLst>
          </p:cNvPr>
          <p:cNvSpPr txBox="1"/>
          <p:nvPr/>
        </p:nvSpPr>
        <p:spPr>
          <a:xfrm>
            <a:off x="3172691" y="6234120"/>
            <a:ext cx="283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onsolas" panose="020B0609020204030204" pitchFamily="49" charset="0"/>
              </a:rPr>
              <a:t>boolean</a:t>
            </a:r>
            <a:r>
              <a:rPr lang="en-US" sz="2800" dirty="0">
                <a:latin typeface="Consolas" panose="020B0609020204030204" pitchFamily="49" charset="0"/>
              </a:rPr>
              <a:t>[]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E90C4-9406-4D7B-9D47-16E756FC351B}"/>
              </a:ext>
            </a:extLst>
          </p:cNvPr>
          <p:cNvSpPr txBox="1"/>
          <p:nvPr/>
        </p:nvSpPr>
        <p:spPr>
          <a:xfrm>
            <a:off x="9418322" y="6078342"/>
            <a:ext cx="165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</a:rPr>
              <a:t>char[]</a:t>
            </a:r>
          </a:p>
        </p:txBody>
      </p:sp>
      <p:pic>
        <p:nvPicPr>
          <p:cNvPr id="9" name="Picture 2" descr="The text &quot;int[]&quot; highlighted in blue labeled with &quot;type&quot; underneath, followed by the text &quot;arr&quot; highlighted yellow labeled with &quot;name&quot; underneath, followed by &quot; = new int[4];&quot; highlighted purple labeled with &quot;array creation code.&quot; ">
            <a:extLst>
              <a:ext uri="{FF2B5EF4-FFF2-40B4-BE49-F238E27FC236}">
                <a16:creationId xmlns:a16="http://schemas.microsoft.com/office/drawing/2014/main" id="{3AB72C1B-F77C-41E5-9BF8-BB211A76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90" y="3891115"/>
            <a:ext cx="5666515" cy="10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4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r>
              <a:rPr lang="en-US" sz="3600" dirty="0"/>
              <a:t>The type of an array is </a:t>
            </a:r>
            <a:r>
              <a:rPr lang="en-US" sz="3600" i="1" dirty="0" err="1">
                <a:latin typeface="Consolas" panose="020B0609020204030204" pitchFamily="49" charset="0"/>
                <a:cs typeface="Consolas" panose="020B0609020204030204" pitchFamily="49" charset="0"/>
              </a:rPr>
              <a:t>ElementType</a:t>
            </a:r>
            <a:r>
              <a:rPr lang="en-US" sz="3600" dirty="0"/>
              <a:t>[]</a:t>
            </a:r>
          </a:p>
          <a:p>
            <a:pPr lvl="1"/>
            <a:r>
              <a:rPr lang="en-US" sz="3200" i="1" dirty="0" err="1">
                <a:latin typeface="Consolas" panose="020B0609020204030204" pitchFamily="49" charset="0"/>
                <a:cs typeface="Consolas" panose="020B0609020204030204" pitchFamily="49" charset="0"/>
              </a:rPr>
              <a:t>ElementType</a:t>
            </a:r>
            <a:r>
              <a:rPr lang="en-US" sz="3200" dirty="0"/>
              <a:t> can be any type! </a:t>
            </a:r>
            <a:endParaRPr lang="en-US" sz="3200" i="1" dirty="0"/>
          </a:p>
          <a:p>
            <a:r>
              <a:rPr lang="en-US" sz="3600" dirty="0"/>
              <a:t>Can store multiple elements of the </a:t>
            </a:r>
            <a:r>
              <a:rPr lang="en-US" sz="3600" u="sng" dirty="0"/>
              <a:t>same</a:t>
            </a:r>
            <a:r>
              <a:rPr lang="en-US" sz="3600" dirty="0"/>
              <a:t> type</a:t>
            </a:r>
          </a:p>
          <a:p>
            <a:r>
              <a:rPr lang="en-US" sz="3600" dirty="0"/>
              <a:t>Need to specify length of array and type of elements it will store at creation</a:t>
            </a:r>
          </a:p>
        </p:txBody>
      </p:sp>
      <p:pic>
        <p:nvPicPr>
          <p:cNvPr id="1028" name="Picture 4" descr="https://static.us.edusercontent.com/files/pJ3vMPOEgj5NjSX7t5TrGDCl">
            <a:extLst>
              <a:ext uri="{FF2B5EF4-FFF2-40B4-BE49-F238E27FC236}">
                <a16:creationId xmlns:a16="http://schemas.microsoft.com/office/drawing/2014/main" id="{9CC40C58-3241-47AC-AB0D-69B41DAA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02" y="4337502"/>
            <a:ext cx="7529995" cy="21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05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/>
              <a:t>An array of arrays!</a:t>
            </a:r>
          </a:p>
          <a:p>
            <a:pPr marL="0" indent="0" algn="ctr">
              <a:buNone/>
            </a:pPr>
            <a:endParaRPr lang="en-US" sz="3200" i="1" dirty="0"/>
          </a:p>
          <a:p>
            <a:r>
              <a:rPr lang="en-US" sz="3200" dirty="0"/>
              <a:t>The </a:t>
            </a:r>
            <a:r>
              <a:rPr lang="en-US" sz="3200" i="1" dirty="0" err="1">
                <a:latin typeface="Consolas" panose="020B0609020204030204" pitchFamily="49" charset="0"/>
                <a:cs typeface="Consolas" panose="020B0609020204030204" pitchFamily="49" charset="0"/>
              </a:rPr>
              <a:t>ElementType</a:t>
            </a:r>
            <a:r>
              <a:rPr lang="en-US" sz="3200" dirty="0"/>
              <a:t> of the array is another array itself! </a:t>
            </a:r>
          </a:p>
          <a:p>
            <a:pPr lvl="1"/>
            <a:r>
              <a:rPr lang="en-US" sz="2800" dirty="0"/>
              <a:t>Your first example of “nested data structures” </a:t>
            </a:r>
          </a:p>
          <a:p>
            <a:pPr lvl="2"/>
            <a:r>
              <a:rPr lang="en-US" sz="2400" dirty="0"/>
              <a:t>There will be more! </a:t>
            </a:r>
            <a:endParaRPr lang="en-US" sz="3200" dirty="0"/>
          </a:p>
          <a:p>
            <a:pPr marL="0" indent="0">
              <a:buNone/>
            </a:pPr>
            <a:endParaRPr lang="en-US" sz="3200" i="1" dirty="0"/>
          </a:p>
          <a:p>
            <a:pPr marL="0" indent="0">
              <a:buNone/>
            </a:pPr>
            <a:r>
              <a:rPr lang="en-US" sz="3200" i="1" dirty="0"/>
              <a:t> </a:t>
            </a:r>
          </a:p>
          <a:p>
            <a:pPr marL="0" indent="0">
              <a:buNone/>
            </a:pPr>
            <a:endParaRPr lang="en-US" sz="32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8E1D5-846E-44ED-9848-F51A3F857518}"/>
              </a:ext>
            </a:extLst>
          </p:cNvPr>
          <p:cNvSpPr txBox="1"/>
          <p:nvPr/>
        </p:nvSpPr>
        <p:spPr>
          <a:xfrm>
            <a:off x="2022764" y="4754880"/>
            <a:ext cx="2040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</a:rPr>
              <a:t>int[][]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3C700-2D16-4FDB-97F4-73C8B03A3E17}"/>
              </a:ext>
            </a:extLst>
          </p:cNvPr>
          <p:cNvSpPr txBox="1"/>
          <p:nvPr/>
        </p:nvSpPr>
        <p:spPr>
          <a:xfrm>
            <a:off x="5367251" y="4907280"/>
            <a:ext cx="246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</a:rPr>
              <a:t>double[][]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5099E-AFE0-4B7E-87A8-5738FA929F24}"/>
              </a:ext>
            </a:extLst>
          </p:cNvPr>
          <p:cNvSpPr txBox="1"/>
          <p:nvPr/>
        </p:nvSpPr>
        <p:spPr>
          <a:xfrm>
            <a:off x="7996150" y="4614892"/>
            <a:ext cx="253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</a:rPr>
              <a:t>String[][]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87055-755A-44BC-8728-7351AED21146}"/>
              </a:ext>
            </a:extLst>
          </p:cNvPr>
          <p:cNvSpPr txBox="1"/>
          <p:nvPr/>
        </p:nvSpPr>
        <p:spPr>
          <a:xfrm>
            <a:off x="3172691" y="5747966"/>
            <a:ext cx="2723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onsolas" panose="020B0609020204030204" pitchFamily="49" charset="0"/>
              </a:rPr>
              <a:t>boolean</a:t>
            </a:r>
            <a:r>
              <a:rPr lang="en-US" sz="3200" dirty="0">
                <a:latin typeface="Consolas" panose="020B0609020204030204" pitchFamily="49" charset="0"/>
              </a:rPr>
              <a:t>[][]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1D526-B9D8-4BC3-BCDB-A9FC0BED98E7}"/>
              </a:ext>
            </a:extLst>
          </p:cNvPr>
          <p:cNvSpPr txBox="1"/>
          <p:nvPr/>
        </p:nvSpPr>
        <p:spPr>
          <a:xfrm>
            <a:off x="8758647" y="5592188"/>
            <a:ext cx="2255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</a:rPr>
              <a:t>char[][]</a:t>
            </a:r>
          </a:p>
        </p:txBody>
      </p:sp>
      <p:pic>
        <p:nvPicPr>
          <p:cNvPr id="2050" name="Picture 2" descr="The text &quot;int[][]&quot; highlighted blue and labeled with &quot;type&quot; underneath, followed by &quot;a&quot; highlighted yellow and labeled with &quot;name&quot;, then = new int[4][3]; highlighted purple and labeled with &quot;array creation code.&quot;">
            <a:extLst>
              <a:ext uri="{FF2B5EF4-FFF2-40B4-BE49-F238E27FC236}">
                <a16:creationId xmlns:a16="http://schemas.microsoft.com/office/drawing/2014/main" id="{771B0B99-F94D-4520-9C55-A0BBB2CD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7" y="3611389"/>
            <a:ext cx="5772961" cy="100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4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4818017" cy="480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/>
              <a:t>An array of arrays!</a:t>
            </a:r>
          </a:p>
          <a:p>
            <a:pPr marL="0" indent="0">
              <a:buNone/>
            </a:pPr>
            <a:endParaRPr lang="en-US" sz="3200" i="1" dirty="0"/>
          </a:p>
          <a:p>
            <a:pPr marL="0" indent="0">
              <a:buNone/>
            </a:pPr>
            <a:r>
              <a:rPr lang="en-US" sz="3200" dirty="0"/>
              <a:t>The two dimensions are “rows” and “columns”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i="1" dirty="0"/>
          </a:p>
          <a:p>
            <a:pPr marL="0" indent="0">
              <a:buNone/>
            </a:pPr>
            <a:r>
              <a:rPr lang="en-US" sz="3200" i="1" dirty="0"/>
              <a:t> </a:t>
            </a:r>
          </a:p>
          <a:p>
            <a:pPr marL="0" indent="0">
              <a:buNone/>
            </a:pPr>
            <a:endParaRPr lang="en-US" sz="3200" i="1" dirty="0"/>
          </a:p>
        </p:txBody>
      </p:sp>
      <p:pic>
        <p:nvPicPr>
          <p:cNvPr id="4098" name="Picture 2" descr="https://static.us.edusercontent.com/files/e55lmLPLwx6go6t1SJwOnX3K">
            <a:extLst>
              <a:ext uri="{FF2B5EF4-FFF2-40B4-BE49-F238E27FC236}">
                <a16:creationId xmlns:a16="http://schemas.microsoft.com/office/drawing/2014/main" id="{4FC02A4D-F56D-40A2-A882-C58587BB4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24" y="2192582"/>
            <a:ext cx="6332220" cy="360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05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4818017" cy="48053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A slightly more accurate view… thanks, </a:t>
            </a:r>
            <a:r>
              <a:rPr lang="en-US" sz="3200" i="1" dirty="0"/>
              <a:t>reference semantics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F8378-C35C-4A2D-B9F4-CBEC0DB0A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262" y="2736668"/>
            <a:ext cx="6841487" cy="293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36297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13070</TotalTime>
  <Words>1620</Words>
  <Application>Microsoft Macintosh PowerPoint</Application>
  <PresentationFormat>Widescreen</PresentationFormat>
  <Paragraphs>908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Consolas</vt:lpstr>
      <vt:lpstr>Montserrat</vt:lpstr>
      <vt:lpstr>Montserrat ExtraBold</vt:lpstr>
      <vt:lpstr>Montserrat SemiBold</vt:lpstr>
      <vt:lpstr>System Font Regular</vt:lpstr>
      <vt:lpstr>CSE 373 Summer 2020</vt:lpstr>
      <vt:lpstr>2D Arrays</vt:lpstr>
      <vt:lpstr>Lecture Outline</vt:lpstr>
      <vt:lpstr>Announcements</vt:lpstr>
      <vt:lpstr>Lecture Outline</vt:lpstr>
      <vt:lpstr>Arrays</vt:lpstr>
      <vt:lpstr>Arrays</vt:lpstr>
      <vt:lpstr>2D Arrays</vt:lpstr>
      <vt:lpstr>2D Arrays</vt:lpstr>
      <vt:lpstr>2D Arrays</vt:lpstr>
      <vt:lpstr>2D Array Traversals</vt:lpstr>
      <vt:lpstr>Arrays Utility Class</vt:lpstr>
      <vt:lpstr>Applications of 2D Arrays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matrixAdd</vt:lpstr>
      <vt:lpstr>Lecture Outline</vt:lpstr>
      <vt:lpstr>Images</vt:lpstr>
      <vt:lpstr>Images</vt:lpstr>
      <vt:lpstr>Images in Java</vt:lpstr>
      <vt:lpstr>A Test Subject</vt:lpstr>
      <vt:lpstr>Images in Java: Picture.java</vt:lpstr>
      <vt:lpstr>Images in Java: Color.java</vt:lpstr>
      <vt:lpstr>Lecture 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Elba G.</cp:lastModifiedBy>
  <cp:revision>280</cp:revision>
  <cp:lastPrinted>2022-09-27T21:33:44Z</cp:lastPrinted>
  <dcterms:created xsi:type="dcterms:W3CDTF">2020-06-13T06:27:42Z</dcterms:created>
  <dcterms:modified xsi:type="dcterms:W3CDTF">2023-10-18T22:10:24Z</dcterms:modified>
</cp:coreProperties>
</file>