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25" r:id="rId3"/>
    <p:sldId id="340" r:id="rId4"/>
    <p:sldId id="341" r:id="rId5"/>
    <p:sldId id="345" r:id="rId6"/>
    <p:sldId id="331" r:id="rId7"/>
    <p:sldId id="312" r:id="rId8"/>
    <p:sldId id="344" r:id="rId9"/>
    <p:sldId id="346" r:id="rId10"/>
    <p:sldId id="34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5F5F5"/>
    <a:srgbClr val="EF5777"/>
    <a:srgbClr val="0FB9B1"/>
    <a:srgbClr val="54A0FF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1" autoAdjust="0"/>
    <p:restoredTop sz="91361"/>
  </p:normalViewPr>
  <p:slideViewPr>
    <p:cSldViewPr snapToGrid="0" snapToObjects="1">
      <p:cViewPr varScale="1">
        <p:scale>
          <a:sx n="131" d="100"/>
          <a:sy n="131" d="100"/>
        </p:scale>
        <p:origin x="200" y="200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10/6/23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4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 err="1">
                <a:solidFill>
                  <a:srgbClr val="F0F0F0"/>
                </a:solidFill>
                <a:latin typeface="Montserrat ExtraBold" pitchFamily="2" charset="77"/>
              </a:rPr>
              <a:t>ArrayList</a:t>
            </a:r>
            <a:endParaRPr lang="en-US" sz="3600" b="1" i="0" spc="100" baseline="0" dirty="0">
              <a:solidFill>
                <a:srgbClr val="F0F0F0"/>
              </a:solidFill>
              <a:latin typeface="Montserrat ExtraBold" pitchFamily="2" charset="7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475A53-2B8E-4E75-B53B-0A88A0A95D9E}"/>
              </a:ext>
            </a:extLst>
          </p:cNvPr>
          <p:cNvSpPr/>
          <p:nvPr userDrawn="1"/>
        </p:nvSpPr>
        <p:spPr>
          <a:xfrm>
            <a:off x="7360567" y="4819413"/>
            <a:ext cx="986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3A17D43-FA56-4A34-A55C-D90148D92063}"/>
              </a:ext>
            </a:extLst>
          </p:cNvPr>
          <p:cNvSpPr/>
          <p:nvPr userDrawn="1"/>
        </p:nvSpPr>
        <p:spPr>
          <a:xfrm>
            <a:off x="7848275" y="507565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52958-D3B1-0EEE-52A4-DF2A09744FBE}"/>
              </a:ext>
            </a:extLst>
          </p:cNvPr>
          <p:cNvSpPr txBox="1"/>
          <p:nvPr userDrawn="1"/>
        </p:nvSpPr>
        <p:spPr>
          <a:xfrm>
            <a:off x="8267254" y="5086746"/>
            <a:ext cx="3552289" cy="1318669"/>
          </a:xfrm>
          <a:prstGeom prst="rect">
            <a:avLst/>
          </a:prstGeom>
          <a:noFill/>
        </p:spPr>
        <p:txBody>
          <a:bodyPr wrap="square" numCol="4" rtlCol="0">
            <a:noAutofit/>
          </a:bodyPr>
          <a:lstStyle/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Abigail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Autumn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Claire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Jacob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Kevin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Rucha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Shreya</a:t>
            </a: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Ambika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Ayush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Colin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Jasmine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Kyle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Poojitha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Saivi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Smriti</a:t>
            </a: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Arthur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Chaafen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Elizabeth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Jaylyn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Marcus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Rishi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Shananda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Steven</a:t>
            </a: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Atharva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Chloë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Helena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Kavya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Megana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Rohini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Shivani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Zane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0C7FD4-39B7-6737-B854-23BC10741714}"/>
              </a:ext>
            </a:extLst>
          </p:cNvPr>
          <p:cNvSpPr/>
          <p:nvPr userDrawn="1"/>
        </p:nvSpPr>
        <p:spPr>
          <a:xfrm>
            <a:off x="8267254" y="4819413"/>
            <a:ext cx="1023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Elba Garza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Autumn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03: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ArrayList</a:t>
            </a:r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dstem.org/us/courses/47179/discussion/3576804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 err="1"/>
              <a:t>ArrayList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  <a:b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weekend plans?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343380-B729-584C-8218-B4C9A0B5BB95}"/>
              </a:ext>
            </a:extLst>
          </p:cNvPr>
          <p:cNvSpPr txBox="1"/>
          <p:nvPr/>
        </p:nvSpPr>
        <p:spPr>
          <a:xfrm>
            <a:off x="7553418" y="4125093"/>
            <a:ext cx="43802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Music: New Romantics – Taylor Swift</a:t>
            </a:r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5D79AAD-B271-3517-6EED-561F18E5F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858" y="5582479"/>
            <a:ext cx="1289507" cy="127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Favorites: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1049000" cy="5188226"/>
          </a:xfrm>
        </p:spPr>
        <p:txBody>
          <a:bodyPr>
            <a:normAutofit/>
          </a:bodyPr>
          <a:lstStyle/>
          <a:p>
            <a:r>
              <a:rPr lang="en-US" sz="3200" dirty="0"/>
              <a:t>Load a list of favorites in from a file provided by the user.</a:t>
            </a:r>
          </a:p>
          <a:p>
            <a:r>
              <a:rPr lang="en-US" sz="3200" dirty="0"/>
              <a:t>Compare the stored list of favorites to another list of favorites provided by the user in another file.</a:t>
            </a:r>
          </a:p>
          <a:p>
            <a:r>
              <a:rPr lang="en-US" sz="3200" dirty="0"/>
              <a:t>Report the top </a:t>
            </a:r>
            <a:r>
              <a:rPr lang="en-US" sz="3200" i="1" dirty="0"/>
              <a:t>n</a:t>
            </a:r>
            <a:r>
              <a:rPr lang="en-US" sz="3200" dirty="0"/>
              <a:t> favorites according to the list, where the user can specify </a:t>
            </a:r>
            <a:r>
              <a:rPr lang="en-US" sz="3200" i="1" dirty="0"/>
              <a:t>n</a:t>
            </a:r>
            <a:r>
              <a:rPr lang="en-US" sz="3200" dirty="0"/>
              <a:t>. </a:t>
            </a:r>
          </a:p>
          <a:p>
            <a:r>
              <a:rPr lang="en-US" sz="3200" dirty="0"/>
              <a:t>Move a specific favorite down in the list.</a:t>
            </a:r>
          </a:p>
          <a:p>
            <a:r>
              <a:rPr lang="en-US" sz="3200" dirty="0"/>
              <a:t>Add a list of favorites in a user-provided file to the stored list of favorites at a specified location.</a:t>
            </a:r>
          </a:p>
          <a:p>
            <a:r>
              <a:rPr lang="en-US" sz="3200" dirty="0"/>
              <a:t>Save the current list of favorites to a file provided by the user.</a:t>
            </a:r>
          </a:p>
          <a:p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3C7928-D6F6-C008-392E-20A0BB1957C0}"/>
              </a:ext>
            </a:extLst>
          </p:cNvPr>
          <p:cNvSpPr txBox="1"/>
          <p:nvPr/>
        </p:nvSpPr>
        <p:spPr>
          <a:xfrm rot="20626506">
            <a:off x="3335489" y="2031932"/>
            <a:ext cx="6054421" cy="16619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2">
                    <a:lumMod val="75000"/>
                  </a:schemeClr>
                </a:solidFill>
              </a:rPr>
              <a:t>ALREADY DONE!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See In-Class 2 </a:t>
            </a:r>
          </a:p>
        </p:txBody>
      </p:sp>
    </p:spTree>
    <p:extLst>
      <p:ext uri="{BB962C8B-B14F-4D97-AF65-F5344CB8AC3E}">
        <p14:creationId xmlns:p14="http://schemas.microsoft.com/office/powerpoint/2010/main" val="272006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Extended Application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670583" y="146623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1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Quiz 0 next Tuesday, October 10</a:t>
            </a:r>
            <a:r>
              <a:rPr lang="en-US" baseline="30000" dirty="0"/>
              <a:t>th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Topics: </a:t>
            </a:r>
            <a:r>
              <a:rPr lang="en-US" dirty="0" err="1"/>
              <a:t>ArrayLists</a:t>
            </a:r>
            <a:r>
              <a:rPr lang="en-US" dirty="0"/>
              <a:t>, Functional Decomposition</a:t>
            </a:r>
          </a:p>
          <a:p>
            <a:pPr lvl="1"/>
            <a:r>
              <a:rPr lang="en-US" dirty="0"/>
              <a:t>Taken in your </a:t>
            </a:r>
            <a:r>
              <a:rPr lang="en-US" i="1" dirty="0"/>
              <a:t>registered</a:t>
            </a:r>
            <a:r>
              <a:rPr lang="en-US" dirty="0"/>
              <a:t> quiz section</a:t>
            </a:r>
          </a:p>
          <a:p>
            <a:pPr lvl="1"/>
            <a:r>
              <a:rPr lang="en-US" dirty="0"/>
              <a:t>More details on quiz logistics in </a:t>
            </a:r>
            <a:r>
              <a:rPr lang="en-US" dirty="0">
                <a:hlinkClick r:id="rId2"/>
              </a:rPr>
              <a:t>Ed announcement</a:t>
            </a:r>
            <a:endParaRPr lang="en-US" dirty="0"/>
          </a:p>
          <a:p>
            <a:r>
              <a:rPr lang="en-US" dirty="0"/>
              <a:t>Creative Assignment 0 (C0) out later today!</a:t>
            </a:r>
          </a:p>
          <a:p>
            <a:pPr lvl="1"/>
            <a:r>
              <a:rPr lang="en-US" dirty="0"/>
              <a:t>Due next Thursday, October 12</a:t>
            </a:r>
            <a:r>
              <a:rPr lang="en-US" baseline="30000" dirty="0"/>
              <a:t>th</a:t>
            </a:r>
            <a:r>
              <a:rPr lang="en-US" dirty="0"/>
              <a:t> by 11:59 PM</a:t>
            </a:r>
          </a:p>
          <a:p>
            <a:r>
              <a:rPr lang="en-US" dirty="0"/>
              <a:t>P0 was due last night. How’d it go? </a:t>
            </a:r>
          </a:p>
          <a:p>
            <a:pPr lvl="1"/>
            <a:r>
              <a:rPr lang="en-US" dirty="0"/>
              <a:t>Being graded—expect grades back in a week-</a:t>
            </a:r>
            <a:r>
              <a:rPr lang="en-US" dirty="0" err="1"/>
              <a:t>ish</a:t>
            </a:r>
            <a:endParaRPr lang="en-US" dirty="0"/>
          </a:p>
          <a:p>
            <a:pPr lvl="1"/>
            <a:r>
              <a:rPr lang="en-US" dirty="0"/>
              <a:t>Joined class late? Use Resubmission Cycle 0 to submit it! </a:t>
            </a:r>
          </a:p>
        </p:txBody>
      </p:sp>
    </p:spTree>
    <p:extLst>
      <p:ext uri="{BB962C8B-B14F-4D97-AF65-F5344CB8AC3E}">
        <p14:creationId xmlns:p14="http://schemas.microsoft.com/office/powerpoint/2010/main" val="150596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Warm Up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Extended Application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736095" y="210322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96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addAll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122049-992C-4AAA-ADCF-1DC397AE7E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371600"/>
            <a:ext cx="1051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dirty="0"/>
              <a:t>Write a method called </a:t>
            </a:r>
            <a:r>
              <a:rPr lang="en-US" sz="3600" dirty="0" err="1">
                <a:latin typeface="Consolas"/>
                <a:ea typeface="Consolas"/>
                <a:cs typeface="Consolas"/>
                <a:sym typeface="Consolas"/>
              </a:rPr>
              <a:t>addAll</a:t>
            </a:r>
            <a:r>
              <a:rPr lang="en-US" sz="3600" dirty="0"/>
              <a:t> that accepts two </a:t>
            </a:r>
            <a:r>
              <a:rPr lang="en-US" sz="3600" dirty="0" err="1"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 sz="3600" dirty="0" err="1"/>
              <a:t>s</a:t>
            </a:r>
            <a:r>
              <a:rPr lang="en-US" sz="3600" dirty="0"/>
              <a:t> of Characters,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list1</a:t>
            </a:r>
            <a:r>
              <a:rPr lang="en-US" sz="3600" dirty="0"/>
              <a:t> and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list2</a:t>
            </a:r>
            <a:r>
              <a:rPr lang="en-US" sz="3600" dirty="0"/>
              <a:t> , and an integer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location</a:t>
            </a:r>
            <a:r>
              <a:rPr lang="en-US" sz="3600" dirty="0"/>
              <a:t> as parameters and inserts </a:t>
            </a:r>
            <a:r>
              <a:rPr lang="en-US" sz="3600" b="1" u="sng" dirty="0"/>
              <a:t>all</a:t>
            </a:r>
            <a:r>
              <a:rPr lang="en-US" sz="3600" dirty="0"/>
              <a:t> of the elements from </a:t>
            </a:r>
            <a:r>
              <a:rPr lang="en-US" sz="3600" dirty="0" err="1">
                <a:latin typeface="Consolas"/>
                <a:ea typeface="Consolas"/>
                <a:cs typeface="Consolas"/>
                <a:sym typeface="Consolas"/>
              </a:rPr>
              <a:t>otherList</a:t>
            </a:r>
            <a:r>
              <a:rPr lang="en-US" sz="3600" dirty="0"/>
              <a:t> into </a:t>
            </a:r>
            <a:r>
              <a:rPr lang="en-US" sz="3600" dirty="0" err="1">
                <a:latin typeface="Consolas"/>
                <a:ea typeface="Consolas"/>
                <a:cs typeface="Consolas"/>
                <a:sym typeface="Consolas"/>
              </a:rPr>
              <a:t>mainList</a:t>
            </a:r>
            <a:r>
              <a:rPr lang="en-US" sz="3600" dirty="0"/>
              <a:t> at the specified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location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8215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accent5"/>
                </a:solidFill>
              </a:rPr>
              <a:t>ArrayList</a:t>
            </a:r>
            <a:r>
              <a:rPr lang="en-US" b="1" dirty="0">
                <a:solidFill>
                  <a:schemeClr val="accent5"/>
                </a:solidFill>
              </a:rPr>
              <a:t> Extended Application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722602" y="277034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29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Favorites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770704" cy="4805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dirty="0"/>
              <a:t>We will write a program called </a:t>
            </a:r>
            <a:r>
              <a:rPr lang="en-US" sz="3900" dirty="0" err="1">
                <a:latin typeface="Consolas" panose="020B0609020204030204" pitchFamily="49" charset="0"/>
                <a:cs typeface="Consolas" panose="020B0609020204030204" pitchFamily="49" charset="0"/>
              </a:rPr>
              <a:t>MovieFavorites.java</a:t>
            </a:r>
            <a:r>
              <a:rPr lang="en-US" sz="3900" dirty="0">
                <a:cs typeface="Consolas" panose="020B0609020204030204" pitchFamily="49" charset="0"/>
              </a:rPr>
              <a:t> </a:t>
            </a:r>
            <a:r>
              <a:rPr lang="en-US" sz="3900" dirty="0"/>
              <a:t>that manages a list of favorite movies for a user (using an </a:t>
            </a:r>
            <a:r>
              <a:rPr lang="en-US" sz="3900" dirty="0" err="1"/>
              <a:t>ArrayList</a:t>
            </a:r>
            <a:r>
              <a:rPr lang="en-US" sz="3900" dirty="0"/>
              <a:t>) and allows the user to perform various different operations on their stored list of favorite movies.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000" dirty="0"/>
              <a:t>Key skills used:</a:t>
            </a:r>
          </a:p>
          <a:p>
            <a:r>
              <a:rPr lang="en-US" sz="3000" dirty="0"/>
              <a:t>User Interaction (UI) loop</a:t>
            </a:r>
          </a:p>
          <a:p>
            <a:r>
              <a:rPr lang="en-US" sz="3000" dirty="0"/>
              <a:t>Iterative development strategies</a:t>
            </a:r>
          </a:p>
          <a:p>
            <a:r>
              <a:rPr lang="en-US" sz="3000" dirty="0"/>
              <a:t>Functional decomposition</a:t>
            </a:r>
          </a:p>
          <a:p>
            <a:r>
              <a:rPr lang="en-US" sz="3000" dirty="0"/>
              <a:t>Practice with </a:t>
            </a:r>
            <a:r>
              <a:rPr lang="en-US" sz="3000" dirty="0" err="1"/>
              <a:t>ArrayList</a:t>
            </a:r>
            <a:r>
              <a:rPr lang="en-US" sz="3000" dirty="0"/>
              <a:t> methods!</a:t>
            </a:r>
          </a:p>
        </p:txBody>
      </p:sp>
    </p:spTree>
    <p:extLst>
      <p:ext uri="{BB962C8B-B14F-4D97-AF65-F5344CB8AC3E}">
        <p14:creationId xmlns:p14="http://schemas.microsoft.com/office/powerpoint/2010/main" val="1500288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Favorites: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1049000" cy="5188226"/>
          </a:xfrm>
        </p:spPr>
        <p:txBody>
          <a:bodyPr>
            <a:normAutofit/>
          </a:bodyPr>
          <a:lstStyle/>
          <a:p>
            <a:r>
              <a:rPr lang="en-US" sz="3200" dirty="0"/>
              <a:t>Load a list of favorites in from a file provided by the user.</a:t>
            </a:r>
          </a:p>
          <a:p>
            <a:r>
              <a:rPr lang="en-US" sz="3200" dirty="0"/>
              <a:t>Compare the stored list of favorites to another list of favorites provided by the user in another file.</a:t>
            </a:r>
          </a:p>
          <a:p>
            <a:r>
              <a:rPr lang="en-US" sz="3200" dirty="0"/>
              <a:t>Report the top </a:t>
            </a:r>
            <a:r>
              <a:rPr lang="en-US" sz="3200" i="1" dirty="0"/>
              <a:t>n</a:t>
            </a:r>
            <a:r>
              <a:rPr lang="en-US" sz="3200" dirty="0"/>
              <a:t> favorites according to the list, where the user can specify </a:t>
            </a:r>
            <a:r>
              <a:rPr lang="en-US" sz="3200" i="1" dirty="0"/>
              <a:t>n</a:t>
            </a:r>
            <a:r>
              <a:rPr lang="en-US" sz="3200" dirty="0"/>
              <a:t>. </a:t>
            </a:r>
          </a:p>
          <a:p>
            <a:r>
              <a:rPr lang="en-US" sz="3200" dirty="0"/>
              <a:t>Move a specific favorite down in the list.</a:t>
            </a:r>
          </a:p>
          <a:p>
            <a:r>
              <a:rPr lang="en-US" sz="3200" dirty="0"/>
              <a:t>Add a list of favorites in a user-provided file to the stored list of favorites at a specified location.</a:t>
            </a:r>
          </a:p>
          <a:p>
            <a:r>
              <a:rPr lang="en-US" sz="3200" dirty="0"/>
              <a:t>Save the current list of favorites to a file provided by the user.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8970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Favorites: Development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Set up the main scaffold code</a:t>
            </a:r>
          </a:p>
          <a:p>
            <a:r>
              <a:rPr lang="en-US" sz="3200" dirty="0"/>
              <a:t>Menu loop</a:t>
            </a:r>
          </a:p>
          <a:p>
            <a:r>
              <a:rPr lang="en-US" sz="3200" dirty="0"/>
              <a:t>Develop each operation, one at a time</a:t>
            </a:r>
          </a:p>
          <a:p>
            <a:endParaRPr lang="en-US" sz="3200" dirty="0"/>
          </a:p>
          <a:p>
            <a:pPr marL="0" indent="0" algn="ctr">
              <a:buNone/>
            </a:pP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</a:rPr>
              <a:t>You’ll see a similar development strategy in Creative Project 0’s specification — we recommend you follow it! </a:t>
            </a:r>
          </a:p>
        </p:txBody>
      </p:sp>
    </p:spTree>
    <p:extLst>
      <p:ext uri="{BB962C8B-B14F-4D97-AF65-F5344CB8AC3E}">
        <p14:creationId xmlns:p14="http://schemas.microsoft.com/office/powerpoint/2010/main" val="900371642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15383</TotalTime>
  <Words>464</Words>
  <Application>Microsoft Macintosh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ArrayList</vt:lpstr>
      <vt:lpstr>Lecture Outline</vt:lpstr>
      <vt:lpstr>Announcements</vt:lpstr>
      <vt:lpstr>Lecture Outline</vt:lpstr>
      <vt:lpstr>addAll</vt:lpstr>
      <vt:lpstr>Lecture Outline</vt:lpstr>
      <vt:lpstr>Movie Favorites</vt:lpstr>
      <vt:lpstr>Movie Favorites: Operations</vt:lpstr>
      <vt:lpstr>Movie Favorites: Development Strategy</vt:lpstr>
      <vt:lpstr>Movie Favorites: Operations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Aaron S Johnston</dc:creator>
  <cp:keywords/>
  <dc:description/>
  <cp:lastModifiedBy>Elba G.</cp:lastModifiedBy>
  <cp:revision>250</cp:revision>
  <cp:lastPrinted>2022-09-27T21:33:44Z</cp:lastPrinted>
  <dcterms:created xsi:type="dcterms:W3CDTF">2020-06-13T06:27:42Z</dcterms:created>
  <dcterms:modified xsi:type="dcterms:W3CDTF">2023-10-06T21:33:03Z</dcterms:modified>
  <cp:category/>
</cp:coreProperties>
</file>