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56" r:id="rId2"/>
    <p:sldId id="908" r:id="rId3"/>
    <p:sldId id="907" r:id="rId4"/>
    <p:sldId id="890" r:id="rId5"/>
    <p:sldId id="880" r:id="rId6"/>
    <p:sldId id="266" r:id="rId7"/>
    <p:sldId id="283" r:id="rId8"/>
    <p:sldId id="889" r:id="rId9"/>
    <p:sldId id="891" r:id="rId10"/>
    <p:sldId id="892" r:id="rId11"/>
    <p:sldId id="893" r:id="rId12"/>
    <p:sldId id="894" r:id="rId13"/>
    <p:sldId id="895" r:id="rId14"/>
    <p:sldId id="896" r:id="rId15"/>
    <p:sldId id="897" r:id="rId16"/>
    <p:sldId id="898" r:id="rId17"/>
    <p:sldId id="899" r:id="rId18"/>
    <p:sldId id="900" r:id="rId19"/>
    <p:sldId id="901" r:id="rId20"/>
    <p:sldId id="90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5C71387-6F25-40BE-A9C7-2DE5AC23F89B}">
          <p14:sldIdLst>
            <p14:sldId id="256"/>
            <p14:sldId id="908"/>
            <p14:sldId id="907"/>
            <p14:sldId id="890"/>
            <p14:sldId id="880"/>
            <p14:sldId id="266"/>
            <p14:sldId id="283"/>
            <p14:sldId id="889"/>
            <p14:sldId id="891"/>
            <p14:sldId id="892"/>
            <p14:sldId id="893"/>
            <p14:sldId id="894"/>
            <p14:sldId id="895"/>
            <p14:sldId id="896"/>
            <p14:sldId id="897"/>
            <p14:sldId id="898"/>
            <p14:sldId id="899"/>
            <p14:sldId id="900"/>
            <p14:sldId id="901"/>
            <p14:sldId id="905"/>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nats" initials="m" lastIdx="1" clrIdx="0">
    <p:extLst>
      <p:ext uri="{19B8F6BF-5375-455C-9EA6-DF929625EA0E}">
        <p15:presenceInfo xmlns:p15="http://schemas.microsoft.com/office/powerpoint/2012/main" userId="S-1-5-21-2454115528-2111753937-1836222636-101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accent2"/>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B9B1"/>
    <a:srgbClr val="54A0FF"/>
    <a:srgbClr val="FAFAFA"/>
    <a:srgbClr val="F5F5F5"/>
    <a:srgbClr val="EF5777"/>
    <a:srgbClr val="F7B731"/>
    <a:srgbClr val="FA8231"/>
    <a:srgbClr val="4E408B"/>
    <a:srgbClr val="43367C"/>
    <a:srgbClr val="2E235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523" autoAdjust="0"/>
    <p:restoredTop sz="91361"/>
  </p:normalViewPr>
  <p:slideViewPr>
    <p:cSldViewPr snapToGrid="0" snapToObjects="1">
      <p:cViewPr varScale="1">
        <p:scale>
          <a:sx n="126" d="100"/>
          <a:sy n="126" d="100"/>
        </p:scale>
        <p:origin x="584" y="240"/>
      </p:cViewPr>
      <p:guideLst/>
    </p:cSldViewPr>
  </p:slideViewPr>
  <p:outlineViewPr>
    <p:cViewPr>
      <p:scale>
        <a:sx n="33" d="100"/>
        <a:sy n="33" d="100"/>
      </p:scale>
      <p:origin x="0" y="-18096"/>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8B3A00-37AE-DF4F-846D-B0E493D1DDE8}" type="datetimeFigureOut">
              <a:rPr lang="en-US" smtClean="0"/>
              <a:t>12/6/23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60FC8D-3FAB-384B-A523-F958535FCC05}" type="slidenum">
              <a:rPr lang="en-US" smtClean="0"/>
              <a:t>‹#›</a:t>
            </a:fld>
            <a:endParaRPr lang="en-US"/>
          </a:p>
        </p:txBody>
      </p:sp>
    </p:spTree>
    <p:extLst>
      <p:ext uri="{BB962C8B-B14F-4D97-AF65-F5344CB8AC3E}">
        <p14:creationId xmlns:p14="http://schemas.microsoft.com/office/powerpoint/2010/main" val="32940394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60FC8D-3FAB-384B-A523-F958535FCC05}" type="slidenum">
              <a:rPr lang="en-US" smtClean="0"/>
              <a:t>6</a:t>
            </a:fld>
            <a:endParaRPr lang="en-US"/>
          </a:p>
        </p:txBody>
      </p:sp>
    </p:spTree>
    <p:extLst>
      <p:ext uri="{BB962C8B-B14F-4D97-AF65-F5344CB8AC3E}">
        <p14:creationId xmlns:p14="http://schemas.microsoft.com/office/powerpoint/2010/main" val="30215328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A660FC8D-3FAB-384B-A523-F958535FCC05}" type="slidenum">
              <a:rPr lang="en-US" smtClean="0"/>
              <a:t>7</a:t>
            </a:fld>
            <a:endParaRPr lang="en-US"/>
          </a:p>
        </p:txBody>
      </p:sp>
    </p:spTree>
    <p:extLst>
      <p:ext uri="{BB962C8B-B14F-4D97-AF65-F5344CB8AC3E}">
        <p14:creationId xmlns:p14="http://schemas.microsoft.com/office/powerpoint/2010/main" val="4838340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39E575A9-56CD-5A42-B9C7-1068F92289D5}"/>
              </a:ext>
            </a:extLst>
          </p:cNvPr>
          <p:cNvSpPr>
            <a:spLocks noGrp="1"/>
          </p:cNvSpPr>
          <p:nvPr>
            <p:ph type="title"/>
          </p:nvPr>
        </p:nvSpPr>
        <p:spPr>
          <a:xfrm>
            <a:off x="292977" y="4013370"/>
            <a:ext cx="6212925" cy="1954786"/>
          </a:xfrm>
        </p:spPr>
        <p:txBody>
          <a:bodyPr anchor="t">
            <a:noAutofit/>
          </a:bodyPr>
          <a:lstStyle>
            <a:lvl1pPr>
              <a:defRPr sz="6000" b="0" i="0">
                <a:solidFill>
                  <a:srgbClr val="F0F0F0"/>
                </a:solidFill>
                <a:latin typeface="Montserrat SemiBold" pitchFamily="2" charset="77"/>
              </a:defRPr>
            </a:lvl1pPr>
          </a:lstStyle>
          <a:p>
            <a:r>
              <a:rPr lang="en-US" dirty="0"/>
              <a:t>Click to edit</a:t>
            </a:r>
          </a:p>
        </p:txBody>
      </p:sp>
      <p:sp>
        <p:nvSpPr>
          <p:cNvPr id="11" name="TextBox 10">
            <a:extLst>
              <a:ext uri="{FF2B5EF4-FFF2-40B4-BE49-F238E27FC236}">
                <a16:creationId xmlns:a16="http://schemas.microsoft.com/office/drawing/2014/main" id="{4AB47C65-C622-BE47-AE97-E148F4F3EA4E}"/>
              </a:ext>
            </a:extLst>
          </p:cNvPr>
          <p:cNvSpPr txBox="1"/>
          <p:nvPr userDrawn="1"/>
        </p:nvSpPr>
        <p:spPr>
          <a:xfrm>
            <a:off x="292977" y="3182200"/>
            <a:ext cx="3154416" cy="646331"/>
          </a:xfrm>
          <a:prstGeom prst="rect">
            <a:avLst/>
          </a:prstGeom>
          <a:noFill/>
        </p:spPr>
        <p:txBody>
          <a:bodyPr wrap="square" rtlCol="0">
            <a:spAutoFit/>
          </a:bodyPr>
          <a:lstStyle/>
          <a:p>
            <a:r>
              <a:rPr lang="en-US" sz="3600" b="1" i="0" spc="100" baseline="0" dirty="0">
                <a:solidFill>
                  <a:srgbClr val="F0F0F0"/>
                </a:solidFill>
                <a:latin typeface="Montserrat ExtraBold" pitchFamily="2" charset="77"/>
              </a:rPr>
              <a:t>CSE 122</a:t>
            </a:r>
          </a:p>
        </p:txBody>
      </p:sp>
      <p:sp>
        <p:nvSpPr>
          <p:cNvPr id="4" name="Rounded Rectangle 3">
            <a:extLst>
              <a:ext uri="{FF2B5EF4-FFF2-40B4-BE49-F238E27FC236}">
                <a16:creationId xmlns:a16="http://schemas.microsoft.com/office/drawing/2014/main" id="{F7A9EB4D-77DA-A446-AC45-F12975CF7B81}"/>
              </a:ext>
            </a:extLst>
          </p:cNvPr>
          <p:cNvSpPr/>
          <p:nvPr userDrawn="1"/>
        </p:nvSpPr>
        <p:spPr>
          <a:xfrm>
            <a:off x="420128" y="2753848"/>
            <a:ext cx="1269523" cy="420130"/>
          </a:xfrm>
          <a:prstGeom prst="roundRect">
            <a:avLst/>
          </a:prstGeom>
          <a:solidFill>
            <a:srgbClr val="FA8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0" i="0" spc="300" dirty="0">
                <a:latin typeface="Montserrat" pitchFamily="2" charset="77"/>
              </a:rPr>
              <a:t>LEC 20</a:t>
            </a:r>
          </a:p>
        </p:txBody>
      </p:sp>
      <p:sp>
        <p:nvSpPr>
          <p:cNvPr id="14" name="Rounded Rectangle 13">
            <a:extLst>
              <a:ext uri="{FF2B5EF4-FFF2-40B4-BE49-F238E27FC236}">
                <a16:creationId xmlns:a16="http://schemas.microsoft.com/office/drawing/2014/main" id="{F0E59AED-1ABF-8D47-B5D7-C50109AB6669}"/>
              </a:ext>
            </a:extLst>
          </p:cNvPr>
          <p:cNvSpPr/>
          <p:nvPr userDrawn="1"/>
        </p:nvSpPr>
        <p:spPr>
          <a:xfrm>
            <a:off x="7119063" y="1251643"/>
            <a:ext cx="5250244" cy="5153775"/>
          </a:xfrm>
          <a:prstGeom prst="roundRect">
            <a:avLst>
              <a:gd name="adj" fmla="val 1114"/>
            </a:avLst>
          </a:prstGeom>
          <a:solidFill>
            <a:srgbClr val="FAFAFA"/>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3" name="Straight Connector 22">
            <a:extLst>
              <a:ext uri="{FF2B5EF4-FFF2-40B4-BE49-F238E27FC236}">
                <a16:creationId xmlns:a16="http://schemas.microsoft.com/office/drawing/2014/main" id="{9E204213-5282-9748-829A-B0CF9968EAE3}"/>
              </a:ext>
            </a:extLst>
          </p:cNvPr>
          <p:cNvCxnSpPr/>
          <p:nvPr userDrawn="1"/>
        </p:nvCxnSpPr>
        <p:spPr>
          <a:xfrm>
            <a:off x="7452794" y="4551419"/>
            <a:ext cx="4468305" cy="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 name="Rounded Rectangle 1">
            <a:extLst>
              <a:ext uri="{FF2B5EF4-FFF2-40B4-BE49-F238E27FC236}">
                <a16:creationId xmlns:a16="http://schemas.microsoft.com/office/drawing/2014/main" id="{06C7426B-729E-F7D5-0736-3AD7D1926A0A}"/>
              </a:ext>
            </a:extLst>
          </p:cNvPr>
          <p:cNvSpPr/>
          <p:nvPr userDrawn="1"/>
        </p:nvSpPr>
        <p:spPr>
          <a:xfrm>
            <a:off x="-369625" y="5494620"/>
            <a:ext cx="4632957" cy="1688781"/>
          </a:xfrm>
          <a:prstGeom prst="roundRect">
            <a:avLst>
              <a:gd name="adj" fmla="val 9433"/>
            </a:avLst>
          </a:prstGeom>
          <a:solidFill>
            <a:srgbClr val="FAFAFA"/>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54808DAC-636A-06AC-ADA9-6F6514C7FCE0}"/>
              </a:ext>
            </a:extLst>
          </p:cNvPr>
          <p:cNvSpPr/>
          <p:nvPr userDrawn="1"/>
        </p:nvSpPr>
        <p:spPr>
          <a:xfrm>
            <a:off x="71163" y="5574803"/>
            <a:ext cx="2250674" cy="276999"/>
          </a:xfrm>
          <a:prstGeom prst="rect">
            <a:avLst/>
          </a:prstGeom>
        </p:spPr>
        <p:txBody>
          <a:bodyPr wrap="square">
            <a:spAutoFit/>
          </a:bodyPr>
          <a:lstStyle/>
          <a:p>
            <a:pPr algn="l"/>
            <a:r>
              <a:rPr lang="en-US" sz="1200" b="1" i="0" dirty="0">
                <a:solidFill>
                  <a:schemeClr val="bg1">
                    <a:lumMod val="65000"/>
                  </a:schemeClr>
                </a:solidFill>
                <a:latin typeface="Montserrat" pitchFamily="2" charset="77"/>
              </a:rPr>
              <a:t>Questions during Class?</a:t>
            </a:r>
          </a:p>
        </p:txBody>
      </p:sp>
      <p:sp>
        <p:nvSpPr>
          <p:cNvPr id="6" name="Rectangle 5">
            <a:extLst>
              <a:ext uri="{FF2B5EF4-FFF2-40B4-BE49-F238E27FC236}">
                <a16:creationId xmlns:a16="http://schemas.microsoft.com/office/drawing/2014/main" id="{99DE38F8-AD40-1DC7-1944-4682FDD989B1}"/>
              </a:ext>
            </a:extLst>
          </p:cNvPr>
          <p:cNvSpPr/>
          <p:nvPr userDrawn="1"/>
        </p:nvSpPr>
        <p:spPr>
          <a:xfrm>
            <a:off x="72629" y="5851802"/>
            <a:ext cx="2432111" cy="769441"/>
          </a:xfrm>
          <a:prstGeom prst="rect">
            <a:avLst/>
          </a:prstGeom>
        </p:spPr>
        <p:txBody>
          <a:bodyPr wrap="square">
            <a:spAutoFit/>
          </a:bodyPr>
          <a:lstStyle/>
          <a:p>
            <a:r>
              <a:rPr lang="en-US" sz="1200" b="1" i="0" dirty="0">
                <a:solidFill>
                  <a:schemeClr val="tx1">
                    <a:lumMod val="65000"/>
                    <a:lumOff val="35000"/>
                  </a:schemeClr>
                </a:solidFill>
                <a:latin typeface="Montserrat SemiBold" pitchFamily="2" charset="77"/>
              </a:rPr>
              <a:t>Raise hand or send here</a:t>
            </a:r>
          </a:p>
          <a:p>
            <a:endParaRPr lang="en-US" sz="1200" b="1" i="0" dirty="0">
              <a:solidFill>
                <a:schemeClr val="tx1">
                  <a:lumMod val="65000"/>
                  <a:lumOff val="35000"/>
                </a:schemeClr>
              </a:solidFill>
              <a:latin typeface="Montserrat SemiBold" pitchFamily="2" charset="77"/>
            </a:endParaRPr>
          </a:p>
          <a:p>
            <a:r>
              <a:rPr lang="en-US" sz="2000" b="0" i="0" dirty="0">
                <a:solidFill>
                  <a:schemeClr val="tx1">
                    <a:lumMod val="65000"/>
                    <a:lumOff val="35000"/>
                  </a:schemeClr>
                </a:solidFill>
                <a:latin typeface="Montserrat SemiBold" pitchFamily="2" charset="77"/>
              </a:rPr>
              <a:t>sli.do    #cse122 </a:t>
            </a:r>
          </a:p>
        </p:txBody>
      </p:sp>
      <p:sp>
        <p:nvSpPr>
          <p:cNvPr id="15" name="Rounded Rectangle 14">
            <a:extLst>
              <a:ext uri="{FF2B5EF4-FFF2-40B4-BE49-F238E27FC236}">
                <a16:creationId xmlns:a16="http://schemas.microsoft.com/office/drawing/2014/main" id="{0F316C5E-94E4-1E69-FEBC-BC7B29D56913}"/>
              </a:ext>
            </a:extLst>
          </p:cNvPr>
          <p:cNvSpPr/>
          <p:nvPr userDrawn="1"/>
        </p:nvSpPr>
        <p:spPr>
          <a:xfrm>
            <a:off x="2950313" y="5594680"/>
            <a:ext cx="1218438" cy="1223089"/>
          </a:xfrm>
          <a:prstGeom prst="roundRect">
            <a:avLst>
              <a:gd name="adj" fmla="val 4431"/>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6810E1E-A8DB-4CAD-82F2-ADD1E178B6E9}"/>
              </a:ext>
            </a:extLst>
          </p:cNvPr>
          <p:cNvSpPr/>
          <p:nvPr userDrawn="1"/>
        </p:nvSpPr>
        <p:spPr>
          <a:xfrm>
            <a:off x="7360567" y="4636533"/>
            <a:ext cx="986167" cy="276999"/>
          </a:xfrm>
          <a:prstGeom prst="rect">
            <a:avLst/>
          </a:prstGeom>
        </p:spPr>
        <p:txBody>
          <a:bodyPr wrap="none">
            <a:spAutoFit/>
          </a:bodyPr>
          <a:lstStyle/>
          <a:p>
            <a:pPr algn="r"/>
            <a:r>
              <a:rPr lang="en-US" sz="1200" b="1" i="0" dirty="0">
                <a:solidFill>
                  <a:schemeClr val="bg1">
                    <a:lumMod val="65000"/>
                  </a:schemeClr>
                </a:solidFill>
                <a:latin typeface="Montserrat" pitchFamily="2" charset="77"/>
              </a:rPr>
              <a:t>Instructor</a:t>
            </a:r>
          </a:p>
        </p:txBody>
      </p:sp>
      <p:sp>
        <p:nvSpPr>
          <p:cNvPr id="17" name="Rectangle 16">
            <a:extLst>
              <a:ext uri="{FF2B5EF4-FFF2-40B4-BE49-F238E27FC236}">
                <a16:creationId xmlns:a16="http://schemas.microsoft.com/office/drawing/2014/main" id="{D0C9B093-1AFB-4D72-8107-BD566A7934CE}"/>
              </a:ext>
            </a:extLst>
          </p:cNvPr>
          <p:cNvSpPr/>
          <p:nvPr userDrawn="1"/>
        </p:nvSpPr>
        <p:spPr>
          <a:xfrm>
            <a:off x="7848275" y="4892775"/>
            <a:ext cx="479618" cy="276999"/>
          </a:xfrm>
          <a:prstGeom prst="rect">
            <a:avLst/>
          </a:prstGeom>
        </p:spPr>
        <p:txBody>
          <a:bodyPr wrap="none">
            <a:spAutoFit/>
          </a:bodyPr>
          <a:lstStyle/>
          <a:p>
            <a:pPr algn="r"/>
            <a:r>
              <a:rPr lang="en-US" sz="1200" b="1" i="0" dirty="0">
                <a:solidFill>
                  <a:schemeClr val="bg1">
                    <a:lumMod val="65000"/>
                  </a:schemeClr>
                </a:solidFill>
                <a:latin typeface="Montserrat" pitchFamily="2" charset="77"/>
              </a:rPr>
              <a:t>TAs</a:t>
            </a:r>
          </a:p>
        </p:txBody>
      </p:sp>
      <p:sp>
        <p:nvSpPr>
          <p:cNvPr id="7" name="TextBox 6">
            <a:extLst>
              <a:ext uri="{FF2B5EF4-FFF2-40B4-BE49-F238E27FC236}">
                <a16:creationId xmlns:a16="http://schemas.microsoft.com/office/drawing/2014/main" id="{27C8B6AE-5D1C-6257-10C2-DEE3D92B3BD0}"/>
              </a:ext>
            </a:extLst>
          </p:cNvPr>
          <p:cNvSpPr txBox="1"/>
          <p:nvPr userDrawn="1"/>
        </p:nvSpPr>
        <p:spPr>
          <a:xfrm>
            <a:off x="8396461" y="4917810"/>
            <a:ext cx="3552289" cy="1318669"/>
          </a:xfrm>
          <a:prstGeom prst="rect">
            <a:avLst/>
          </a:prstGeom>
          <a:noFill/>
        </p:spPr>
        <p:txBody>
          <a:bodyPr wrap="square" numCol="4" rtlCol="0">
            <a:noAutofit/>
          </a:bodyPr>
          <a:lstStyle/>
          <a:p>
            <a:r>
              <a:rPr lang="en-US" sz="800" b="1" i="0" dirty="0">
                <a:solidFill>
                  <a:schemeClr val="tx1">
                    <a:lumMod val="65000"/>
                    <a:lumOff val="35000"/>
                  </a:schemeClr>
                </a:solidFill>
                <a:latin typeface="Montserrat SemiBold" pitchFamily="2" charset="77"/>
              </a:rPr>
              <a:t>Abigail</a:t>
            </a:r>
          </a:p>
          <a:p>
            <a:r>
              <a:rPr lang="en-US" sz="800" b="1" i="0" dirty="0">
                <a:solidFill>
                  <a:schemeClr val="tx1">
                    <a:lumMod val="65000"/>
                    <a:lumOff val="35000"/>
                  </a:schemeClr>
                </a:solidFill>
                <a:latin typeface="Montserrat SemiBold" pitchFamily="2" charset="77"/>
              </a:rPr>
              <a:t>Autumn</a:t>
            </a:r>
          </a:p>
          <a:p>
            <a:r>
              <a:rPr lang="en-US" sz="800" b="1" i="0" dirty="0">
                <a:solidFill>
                  <a:schemeClr val="tx1">
                    <a:lumMod val="65000"/>
                    <a:lumOff val="35000"/>
                  </a:schemeClr>
                </a:solidFill>
                <a:latin typeface="Montserrat SemiBold" pitchFamily="2" charset="77"/>
              </a:rPr>
              <a:t>Claire</a:t>
            </a:r>
          </a:p>
          <a:p>
            <a:r>
              <a:rPr lang="en-US" sz="800" b="1" i="0" dirty="0">
                <a:solidFill>
                  <a:schemeClr val="tx1">
                    <a:lumMod val="65000"/>
                    <a:lumOff val="35000"/>
                  </a:schemeClr>
                </a:solidFill>
                <a:latin typeface="Montserrat SemiBold" pitchFamily="2" charset="77"/>
              </a:rPr>
              <a:t>Jacob</a:t>
            </a:r>
          </a:p>
          <a:p>
            <a:r>
              <a:rPr lang="en-US" sz="800" b="1" i="0" dirty="0">
                <a:solidFill>
                  <a:schemeClr val="tx1">
                    <a:lumMod val="65000"/>
                    <a:lumOff val="35000"/>
                  </a:schemeClr>
                </a:solidFill>
                <a:latin typeface="Montserrat SemiBold" pitchFamily="2" charset="77"/>
              </a:rPr>
              <a:t>Kevin</a:t>
            </a:r>
          </a:p>
          <a:p>
            <a:r>
              <a:rPr lang="en-US" sz="800" b="1" i="0" dirty="0">
                <a:solidFill>
                  <a:schemeClr val="tx1">
                    <a:lumMod val="65000"/>
                    <a:lumOff val="35000"/>
                  </a:schemeClr>
                </a:solidFill>
                <a:latin typeface="Montserrat SemiBold" pitchFamily="2" charset="77"/>
              </a:rPr>
              <a:t>Mia</a:t>
            </a:r>
          </a:p>
          <a:p>
            <a:r>
              <a:rPr lang="en-US" sz="800" b="1" i="0" dirty="0">
                <a:solidFill>
                  <a:schemeClr val="tx1">
                    <a:lumMod val="65000"/>
                    <a:lumOff val="35000"/>
                  </a:schemeClr>
                </a:solidFill>
                <a:latin typeface="Montserrat SemiBold" pitchFamily="2" charset="77"/>
              </a:rPr>
              <a:t>Rucha</a:t>
            </a:r>
          </a:p>
          <a:p>
            <a:r>
              <a:rPr lang="en-US" sz="800" b="1" i="0" dirty="0">
                <a:solidFill>
                  <a:schemeClr val="tx1">
                    <a:lumMod val="65000"/>
                    <a:lumOff val="35000"/>
                  </a:schemeClr>
                </a:solidFill>
                <a:latin typeface="Montserrat SemiBold" pitchFamily="2" charset="77"/>
              </a:rPr>
              <a:t>Shreya</a:t>
            </a:r>
          </a:p>
          <a:p>
            <a:endParaRPr lang="en-US" sz="800" b="1" i="0" dirty="0">
              <a:solidFill>
                <a:schemeClr val="tx1">
                  <a:lumMod val="65000"/>
                  <a:lumOff val="35000"/>
                </a:schemeClr>
              </a:solidFill>
              <a:latin typeface="Montserrat SemiBold" pitchFamily="2" charset="77"/>
            </a:endParaRPr>
          </a:p>
          <a:p>
            <a:endParaRPr lang="en-US" sz="800" b="1" i="0" dirty="0">
              <a:solidFill>
                <a:schemeClr val="tx1">
                  <a:lumMod val="65000"/>
                  <a:lumOff val="35000"/>
                </a:schemeClr>
              </a:solidFill>
              <a:latin typeface="Montserrat SemiBold" pitchFamily="2" charset="77"/>
            </a:endParaRPr>
          </a:p>
          <a:p>
            <a:r>
              <a:rPr lang="en-US" sz="800" b="1" i="0" dirty="0">
                <a:solidFill>
                  <a:schemeClr val="tx1">
                    <a:lumMod val="65000"/>
                    <a:lumOff val="35000"/>
                  </a:schemeClr>
                </a:solidFill>
                <a:latin typeface="Montserrat SemiBold" pitchFamily="2" charset="77"/>
              </a:rPr>
              <a:t>Ambika</a:t>
            </a:r>
          </a:p>
          <a:p>
            <a:r>
              <a:rPr lang="en-US" sz="800" b="1" i="0" dirty="0" err="1">
                <a:solidFill>
                  <a:schemeClr val="tx1">
                    <a:lumMod val="65000"/>
                    <a:lumOff val="35000"/>
                  </a:schemeClr>
                </a:solidFill>
                <a:latin typeface="Montserrat SemiBold" pitchFamily="2" charset="77"/>
              </a:rPr>
              <a:t>Ayush</a:t>
            </a:r>
            <a:endParaRPr lang="en-US" sz="800" b="1" i="0" dirty="0">
              <a:solidFill>
                <a:schemeClr val="tx1">
                  <a:lumMod val="65000"/>
                  <a:lumOff val="35000"/>
                </a:schemeClr>
              </a:solidFill>
              <a:latin typeface="Montserrat SemiBold" pitchFamily="2" charset="77"/>
            </a:endParaRPr>
          </a:p>
          <a:p>
            <a:r>
              <a:rPr lang="en-US" sz="800" b="1" i="0" dirty="0">
                <a:solidFill>
                  <a:schemeClr val="tx1">
                    <a:lumMod val="65000"/>
                    <a:lumOff val="35000"/>
                  </a:schemeClr>
                </a:solidFill>
                <a:latin typeface="Montserrat SemiBold" pitchFamily="2" charset="77"/>
              </a:rPr>
              <a:t>Colin</a:t>
            </a:r>
          </a:p>
          <a:p>
            <a:r>
              <a:rPr lang="en-US" sz="800" b="1" i="0" dirty="0">
                <a:solidFill>
                  <a:schemeClr val="tx1">
                    <a:lumMod val="65000"/>
                    <a:lumOff val="35000"/>
                  </a:schemeClr>
                </a:solidFill>
                <a:latin typeface="Montserrat SemiBold" pitchFamily="2" charset="77"/>
              </a:rPr>
              <a:t>Jasmine</a:t>
            </a:r>
          </a:p>
          <a:p>
            <a:r>
              <a:rPr lang="en-US" sz="800" b="1" i="0" dirty="0">
                <a:solidFill>
                  <a:schemeClr val="tx1">
                    <a:lumMod val="65000"/>
                    <a:lumOff val="35000"/>
                  </a:schemeClr>
                </a:solidFill>
                <a:latin typeface="Montserrat SemiBold" pitchFamily="2" charset="77"/>
              </a:rPr>
              <a:t>Kyle</a:t>
            </a:r>
          </a:p>
          <a:p>
            <a:r>
              <a:rPr lang="en-US" sz="800" b="1" i="0" dirty="0" err="1">
                <a:solidFill>
                  <a:schemeClr val="tx1">
                    <a:lumMod val="65000"/>
                    <a:lumOff val="35000"/>
                  </a:schemeClr>
                </a:solidFill>
                <a:latin typeface="Montserrat SemiBold" pitchFamily="2" charset="77"/>
              </a:rPr>
              <a:t>Poojitha</a:t>
            </a:r>
            <a:endParaRPr lang="en-US" sz="800" b="1" i="0" dirty="0">
              <a:solidFill>
                <a:schemeClr val="tx1">
                  <a:lumMod val="65000"/>
                  <a:lumOff val="35000"/>
                </a:schemeClr>
              </a:solidFill>
              <a:latin typeface="Montserrat SemiBold" pitchFamily="2" charset="77"/>
            </a:endParaRPr>
          </a:p>
          <a:p>
            <a:r>
              <a:rPr lang="en-US" sz="800" b="1" i="0" dirty="0" err="1">
                <a:solidFill>
                  <a:schemeClr val="tx1">
                    <a:lumMod val="65000"/>
                    <a:lumOff val="35000"/>
                  </a:schemeClr>
                </a:solidFill>
                <a:latin typeface="Montserrat SemiBold" pitchFamily="2" charset="77"/>
              </a:rPr>
              <a:t>Saivi</a:t>
            </a:r>
            <a:endParaRPr lang="en-US" sz="800" b="1" i="0" dirty="0">
              <a:solidFill>
                <a:schemeClr val="tx1">
                  <a:lumMod val="65000"/>
                  <a:lumOff val="35000"/>
                </a:schemeClr>
              </a:solidFill>
              <a:latin typeface="Montserrat SemiBold" pitchFamily="2" charset="77"/>
            </a:endParaRPr>
          </a:p>
          <a:p>
            <a:r>
              <a:rPr lang="en-US" sz="800" b="1" i="0" dirty="0">
                <a:solidFill>
                  <a:schemeClr val="tx1">
                    <a:lumMod val="65000"/>
                    <a:lumOff val="35000"/>
                  </a:schemeClr>
                </a:solidFill>
                <a:latin typeface="Montserrat SemiBold" pitchFamily="2" charset="77"/>
              </a:rPr>
              <a:t>Smriti</a:t>
            </a:r>
          </a:p>
          <a:p>
            <a:endParaRPr lang="en-US" sz="800" b="1" i="0" dirty="0">
              <a:solidFill>
                <a:schemeClr val="tx1">
                  <a:lumMod val="65000"/>
                  <a:lumOff val="35000"/>
                </a:schemeClr>
              </a:solidFill>
              <a:latin typeface="Montserrat SemiBold" pitchFamily="2" charset="77"/>
            </a:endParaRPr>
          </a:p>
          <a:p>
            <a:endParaRPr lang="en-US" sz="800" b="1" i="0" dirty="0">
              <a:solidFill>
                <a:schemeClr val="tx1">
                  <a:lumMod val="65000"/>
                  <a:lumOff val="35000"/>
                </a:schemeClr>
              </a:solidFill>
              <a:latin typeface="Montserrat SemiBold" pitchFamily="2" charset="77"/>
            </a:endParaRPr>
          </a:p>
          <a:p>
            <a:r>
              <a:rPr lang="en-US" sz="800" b="1" i="0" dirty="0">
                <a:solidFill>
                  <a:schemeClr val="tx1">
                    <a:lumMod val="65000"/>
                    <a:lumOff val="35000"/>
                  </a:schemeClr>
                </a:solidFill>
                <a:latin typeface="Montserrat SemiBold" pitchFamily="2" charset="77"/>
              </a:rPr>
              <a:t>Arthur</a:t>
            </a:r>
          </a:p>
          <a:p>
            <a:r>
              <a:rPr lang="en-US" sz="800" b="1" i="0" dirty="0" err="1">
                <a:solidFill>
                  <a:schemeClr val="tx1">
                    <a:lumMod val="65000"/>
                    <a:lumOff val="35000"/>
                  </a:schemeClr>
                </a:solidFill>
                <a:latin typeface="Montserrat SemiBold" pitchFamily="2" charset="77"/>
              </a:rPr>
              <a:t>Chaafen</a:t>
            </a:r>
            <a:endParaRPr lang="en-US" sz="800" b="1" i="0" dirty="0">
              <a:solidFill>
                <a:schemeClr val="tx1">
                  <a:lumMod val="65000"/>
                  <a:lumOff val="35000"/>
                </a:schemeClr>
              </a:solidFill>
              <a:latin typeface="Montserrat SemiBold" pitchFamily="2" charset="77"/>
            </a:endParaRPr>
          </a:p>
          <a:p>
            <a:r>
              <a:rPr lang="en-US" sz="800" b="1" i="0" dirty="0">
                <a:solidFill>
                  <a:schemeClr val="tx1">
                    <a:lumMod val="65000"/>
                    <a:lumOff val="35000"/>
                  </a:schemeClr>
                </a:solidFill>
                <a:latin typeface="Montserrat SemiBold" pitchFamily="2" charset="77"/>
              </a:rPr>
              <a:t>Elizabeth</a:t>
            </a:r>
          </a:p>
          <a:p>
            <a:r>
              <a:rPr lang="en-US" sz="800" b="1" i="0" dirty="0">
                <a:solidFill>
                  <a:schemeClr val="tx1">
                    <a:lumMod val="65000"/>
                    <a:lumOff val="35000"/>
                  </a:schemeClr>
                </a:solidFill>
                <a:latin typeface="Montserrat SemiBold" pitchFamily="2" charset="77"/>
              </a:rPr>
              <a:t>Jaylyn</a:t>
            </a:r>
          </a:p>
          <a:p>
            <a:r>
              <a:rPr lang="en-US" sz="800" b="1" i="0" dirty="0">
                <a:solidFill>
                  <a:schemeClr val="tx1">
                    <a:lumMod val="65000"/>
                    <a:lumOff val="35000"/>
                  </a:schemeClr>
                </a:solidFill>
                <a:latin typeface="Montserrat SemiBold" pitchFamily="2" charset="77"/>
              </a:rPr>
              <a:t>Marcus</a:t>
            </a:r>
          </a:p>
          <a:p>
            <a:r>
              <a:rPr lang="en-US" sz="800" b="1" i="0" dirty="0">
                <a:solidFill>
                  <a:schemeClr val="tx1">
                    <a:lumMod val="65000"/>
                    <a:lumOff val="35000"/>
                  </a:schemeClr>
                </a:solidFill>
                <a:latin typeface="Montserrat SemiBold" pitchFamily="2" charset="77"/>
              </a:rPr>
              <a:t>Rishi</a:t>
            </a:r>
          </a:p>
          <a:p>
            <a:r>
              <a:rPr lang="en-US" sz="800" b="1" i="0" dirty="0" err="1">
                <a:solidFill>
                  <a:schemeClr val="tx1">
                    <a:lumMod val="65000"/>
                    <a:lumOff val="35000"/>
                  </a:schemeClr>
                </a:solidFill>
                <a:latin typeface="Montserrat SemiBold" pitchFamily="2" charset="77"/>
              </a:rPr>
              <a:t>Shananda</a:t>
            </a:r>
            <a:endParaRPr lang="en-US" sz="800" b="1" i="0" dirty="0">
              <a:solidFill>
                <a:schemeClr val="tx1">
                  <a:lumMod val="65000"/>
                  <a:lumOff val="35000"/>
                </a:schemeClr>
              </a:solidFill>
              <a:latin typeface="Montserrat SemiBold" pitchFamily="2" charset="77"/>
            </a:endParaRPr>
          </a:p>
          <a:p>
            <a:r>
              <a:rPr lang="en-US" sz="800" b="1" i="0" dirty="0">
                <a:solidFill>
                  <a:schemeClr val="tx1">
                    <a:lumMod val="65000"/>
                    <a:lumOff val="35000"/>
                  </a:schemeClr>
                </a:solidFill>
                <a:latin typeface="Montserrat SemiBold" pitchFamily="2" charset="77"/>
              </a:rPr>
              <a:t>Steven</a:t>
            </a:r>
          </a:p>
          <a:p>
            <a:endParaRPr lang="en-US" sz="800" b="1" i="0" dirty="0">
              <a:solidFill>
                <a:schemeClr val="tx1">
                  <a:lumMod val="65000"/>
                  <a:lumOff val="35000"/>
                </a:schemeClr>
              </a:solidFill>
              <a:latin typeface="Montserrat SemiBold" pitchFamily="2" charset="77"/>
            </a:endParaRPr>
          </a:p>
          <a:p>
            <a:endParaRPr lang="en-US" sz="800" b="1" i="0" dirty="0">
              <a:solidFill>
                <a:schemeClr val="tx1">
                  <a:lumMod val="65000"/>
                  <a:lumOff val="35000"/>
                </a:schemeClr>
              </a:solidFill>
              <a:latin typeface="Montserrat SemiBold" pitchFamily="2" charset="77"/>
            </a:endParaRPr>
          </a:p>
          <a:p>
            <a:r>
              <a:rPr lang="en-US" sz="800" b="1" i="0" dirty="0">
                <a:solidFill>
                  <a:schemeClr val="tx1">
                    <a:lumMod val="65000"/>
                    <a:lumOff val="35000"/>
                  </a:schemeClr>
                </a:solidFill>
                <a:latin typeface="Montserrat SemiBold" pitchFamily="2" charset="77"/>
              </a:rPr>
              <a:t>Atharva</a:t>
            </a:r>
          </a:p>
          <a:p>
            <a:r>
              <a:rPr lang="en-US" sz="800" b="1" i="0" dirty="0">
                <a:solidFill>
                  <a:schemeClr val="tx1">
                    <a:lumMod val="65000"/>
                    <a:lumOff val="35000"/>
                  </a:schemeClr>
                </a:solidFill>
                <a:latin typeface="Montserrat SemiBold" pitchFamily="2" charset="77"/>
              </a:rPr>
              <a:t>Chloë</a:t>
            </a:r>
          </a:p>
          <a:p>
            <a:r>
              <a:rPr lang="en-US" sz="800" b="1" i="0" dirty="0">
                <a:solidFill>
                  <a:schemeClr val="tx1">
                    <a:lumMod val="65000"/>
                    <a:lumOff val="35000"/>
                  </a:schemeClr>
                </a:solidFill>
                <a:latin typeface="Montserrat SemiBold" pitchFamily="2" charset="77"/>
              </a:rPr>
              <a:t>Helena</a:t>
            </a:r>
          </a:p>
          <a:p>
            <a:r>
              <a:rPr lang="en-US" sz="800" b="1" i="0" dirty="0">
                <a:solidFill>
                  <a:schemeClr val="tx1">
                    <a:lumMod val="65000"/>
                    <a:lumOff val="35000"/>
                  </a:schemeClr>
                </a:solidFill>
                <a:latin typeface="Montserrat SemiBold" pitchFamily="2" charset="77"/>
              </a:rPr>
              <a:t>Kavya</a:t>
            </a:r>
          </a:p>
          <a:p>
            <a:r>
              <a:rPr lang="en-US" sz="800" b="1" i="0" dirty="0" err="1">
                <a:solidFill>
                  <a:schemeClr val="tx1">
                    <a:lumMod val="65000"/>
                    <a:lumOff val="35000"/>
                  </a:schemeClr>
                </a:solidFill>
                <a:latin typeface="Montserrat SemiBold" pitchFamily="2" charset="77"/>
              </a:rPr>
              <a:t>Megana</a:t>
            </a:r>
            <a:endParaRPr lang="en-US" sz="800" b="1" i="0" dirty="0">
              <a:solidFill>
                <a:schemeClr val="tx1">
                  <a:lumMod val="65000"/>
                  <a:lumOff val="35000"/>
                </a:schemeClr>
              </a:solidFill>
              <a:latin typeface="Montserrat SemiBold" pitchFamily="2" charset="77"/>
            </a:endParaRPr>
          </a:p>
          <a:p>
            <a:r>
              <a:rPr lang="en-US" sz="800" b="1" i="0" dirty="0">
                <a:solidFill>
                  <a:schemeClr val="tx1">
                    <a:lumMod val="65000"/>
                    <a:lumOff val="35000"/>
                  </a:schemeClr>
                </a:solidFill>
                <a:latin typeface="Montserrat SemiBold" pitchFamily="2" charset="77"/>
              </a:rPr>
              <a:t>Rohini</a:t>
            </a:r>
          </a:p>
          <a:p>
            <a:r>
              <a:rPr lang="en-US" sz="800" b="1" i="0" dirty="0">
                <a:solidFill>
                  <a:schemeClr val="tx1">
                    <a:lumMod val="65000"/>
                    <a:lumOff val="35000"/>
                  </a:schemeClr>
                </a:solidFill>
                <a:latin typeface="Montserrat SemiBold" pitchFamily="2" charset="77"/>
              </a:rPr>
              <a:t>Shivani</a:t>
            </a:r>
          </a:p>
          <a:p>
            <a:r>
              <a:rPr lang="en-US" sz="800" b="1" i="0" dirty="0">
                <a:solidFill>
                  <a:schemeClr val="tx1">
                    <a:lumMod val="65000"/>
                    <a:lumOff val="35000"/>
                  </a:schemeClr>
                </a:solidFill>
                <a:latin typeface="Montserrat SemiBold" pitchFamily="2" charset="77"/>
              </a:rPr>
              <a:t>Zane</a:t>
            </a:r>
          </a:p>
        </p:txBody>
      </p:sp>
      <p:sp>
        <p:nvSpPr>
          <p:cNvPr id="8" name="Rectangle 7">
            <a:extLst>
              <a:ext uri="{FF2B5EF4-FFF2-40B4-BE49-F238E27FC236}">
                <a16:creationId xmlns:a16="http://schemas.microsoft.com/office/drawing/2014/main" id="{32E64F68-86D2-E913-F339-FA39B5B60175}"/>
              </a:ext>
            </a:extLst>
          </p:cNvPr>
          <p:cNvSpPr/>
          <p:nvPr userDrawn="1"/>
        </p:nvSpPr>
        <p:spPr>
          <a:xfrm>
            <a:off x="8396461" y="4650477"/>
            <a:ext cx="1023037" cy="276999"/>
          </a:xfrm>
          <a:prstGeom prst="rect">
            <a:avLst/>
          </a:prstGeom>
        </p:spPr>
        <p:txBody>
          <a:bodyPr wrap="none">
            <a:spAutoFit/>
          </a:bodyPr>
          <a:lstStyle/>
          <a:p>
            <a:r>
              <a:rPr lang="en-US" sz="1200" b="1" i="0" dirty="0">
                <a:solidFill>
                  <a:schemeClr val="tx1">
                    <a:lumMod val="65000"/>
                    <a:lumOff val="35000"/>
                  </a:schemeClr>
                </a:solidFill>
                <a:latin typeface="Montserrat SemiBold" pitchFamily="2" charset="77"/>
              </a:rPr>
              <a:t>Elba Garza</a:t>
            </a:r>
          </a:p>
        </p:txBody>
      </p:sp>
    </p:spTree>
    <p:extLst>
      <p:ext uri="{BB962C8B-B14F-4D97-AF65-F5344CB8AC3E}">
        <p14:creationId xmlns:p14="http://schemas.microsoft.com/office/powerpoint/2010/main" val="38283696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72788E2-53AC-E040-9733-D210E8554D6E}"/>
              </a:ext>
            </a:extLst>
          </p:cNvPr>
          <p:cNvSpPr>
            <a:spLocks noGrp="1"/>
          </p:cNvSpPr>
          <p:nvPr>
            <p:ph type="sldNum" sz="quarter" idx="12"/>
          </p:nvPr>
        </p:nvSpPr>
        <p:spPr/>
        <p:txBody>
          <a:bodyPr/>
          <a:lstStyle/>
          <a:p>
            <a:fld id="{B84CCEFC-A9FF-8249-A3D3-21FB7B7CCB8D}" type="slidenum">
              <a:rPr lang="en-US" smtClean="0"/>
              <a:t>‹#›</a:t>
            </a:fld>
            <a:endParaRPr lang="en-US"/>
          </a:p>
        </p:txBody>
      </p:sp>
      <p:sp>
        <p:nvSpPr>
          <p:cNvPr id="5" name="TextBox 4">
            <a:extLst>
              <a:ext uri="{FF2B5EF4-FFF2-40B4-BE49-F238E27FC236}">
                <a16:creationId xmlns:a16="http://schemas.microsoft.com/office/drawing/2014/main" id="{6F10CAD9-D825-5C41-812F-1D2BA3804933}"/>
              </a:ext>
            </a:extLst>
          </p:cNvPr>
          <p:cNvSpPr txBox="1"/>
          <p:nvPr userDrawn="1"/>
        </p:nvSpPr>
        <p:spPr>
          <a:xfrm>
            <a:off x="568410" y="469557"/>
            <a:ext cx="2014152" cy="769441"/>
          </a:xfrm>
          <a:prstGeom prst="rect">
            <a:avLst/>
          </a:prstGeom>
          <a:noFill/>
        </p:spPr>
        <p:txBody>
          <a:bodyPr wrap="square" rtlCol="0">
            <a:spAutoFit/>
          </a:bodyPr>
          <a:lstStyle/>
          <a:p>
            <a:r>
              <a:rPr lang="en-US" sz="4400" b="1" i="0" dirty="0">
                <a:latin typeface="Calibri" panose="020F0502020204030204" pitchFamily="34" charset="0"/>
                <a:cs typeface="Calibri" panose="020F0502020204030204" pitchFamily="34" charset="0"/>
              </a:rPr>
              <a:t>Agenda</a:t>
            </a:r>
          </a:p>
        </p:txBody>
      </p:sp>
    </p:spTree>
    <p:extLst>
      <p:ext uri="{BB962C8B-B14F-4D97-AF65-F5344CB8AC3E}">
        <p14:creationId xmlns:p14="http://schemas.microsoft.com/office/powerpoint/2010/main" val="2517276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6B8B3-3837-584A-94CD-BA26A8EFFBB5}"/>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9AA6CF4A-8D26-7E47-BE24-56CAFA2BFD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F2DA4DA-0832-AD49-906C-ED72A76C79FD}"/>
              </a:ext>
            </a:extLst>
          </p:cNvPr>
          <p:cNvSpPr>
            <a:spLocks noGrp="1"/>
          </p:cNvSpPr>
          <p:nvPr>
            <p:ph type="sldNum" sz="quarter" idx="12"/>
          </p:nvPr>
        </p:nvSpPr>
        <p:spPr/>
        <p:txBody>
          <a:bodyPr/>
          <a:lstStyle/>
          <a:p>
            <a:fld id="{B84CCEFC-A9FF-8249-A3D3-21FB7B7CCB8D}" type="slidenum">
              <a:rPr lang="en-US" smtClean="0"/>
              <a:t>‹#›</a:t>
            </a:fld>
            <a:endParaRPr lang="en-US"/>
          </a:p>
        </p:txBody>
      </p:sp>
    </p:spTree>
    <p:extLst>
      <p:ext uri="{BB962C8B-B14F-4D97-AF65-F5344CB8AC3E}">
        <p14:creationId xmlns:p14="http://schemas.microsoft.com/office/powerpoint/2010/main" val="20588104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ractice: Thi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1B53D-D190-0D4A-BA39-A8F17D8FEB4B}"/>
              </a:ext>
            </a:extLst>
          </p:cNvPr>
          <p:cNvSpPr>
            <a:spLocks noGrp="1"/>
          </p:cNvSpPr>
          <p:nvPr>
            <p:ph type="title"/>
          </p:nvPr>
        </p:nvSpPr>
        <p:spPr>
          <a:xfrm>
            <a:off x="838199" y="1388066"/>
            <a:ext cx="10515600" cy="762635"/>
          </a:xfrm>
        </p:spPr>
        <p:txBody>
          <a:bodyPr/>
          <a:lstStyle/>
          <a:p>
            <a:r>
              <a:rPr lang="en-US" dirty="0"/>
              <a:t>Click to edit Master title style</a:t>
            </a:r>
          </a:p>
        </p:txBody>
      </p:sp>
      <p:sp>
        <p:nvSpPr>
          <p:cNvPr id="3" name="Slide Number Placeholder 2">
            <a:extLst>
              <a:ext uri="{FF2B5EF4-FFF2-40B4-BE49-F238E27FC236}">
                <a16:creationId xmlns:a16="http://schemas.microsoft.com/office/drawing/2014/main" id="{70F8F08A-57D8-194E-8383-EB3BBBF69B6C}"/>
              </a:ext>
            </a:extLst>
          </p:cNvPr>
          <p:cNvSpPr>
            <a:spLocks noGrp="1"/>
          </p:cNvSpPr>
          <p:nvPr>
            <p:ph type="sldNum" sz="quarter" idx="10"/>
          </p:nvPr>
        </p:nvSpPr>
        <p:spPr/>
        <p:txBody>
          <a:bodyPr/>
          <a:lstStyle/>
          <a:p>
            <a:fld id="{B84CCEFC-A9FF-8249-A3D3-21FB7B7CCB8D}" type="slidenum">
              <a:rPr lang="en-US" smtClean="0"/>
              <a:pPr/>
              <a:t>‹#›</a:t>
            </a:fld>
            <a:endParaRPr lang="en-US"/>
          </a:p>
        </p:txBody>
      </p:sp>
      <p:sp>
        <p:nvSpPr>
          <p:cNvPr id="4" name="Rectangle 3">
            <a:extLst>
              <a:ext uri="{FF2B5EF4-FFF2-40B4-BE49-F238E27FC236}">
                <a16:creationId xmlns:a16="http://schemas.microsoft.com/office/drawing/2014/main" id="{D536DF9B-F95B-9446-A8D9-E083A46274F8}"/>
              </a:ext>
            </a:extLst>
          </p:cNvPr>
          <p:cNvSpPr/>
          <p:nvPr userDrawn="1"/>
        </p:nvSpPr>
        <p:spPr>
          <a:xfrm>
            <a:off x="-29763" y="231050"/>
            <a:ext cx="12221763" cy="984404"/>
          </a:xfrm>
          <a:prstGeom prst="rect">
            <a:avLst/>
          </a:prstGeom>
          <a:solidFill>
            <a:srgbClr val="2E235D"/>
          </a:solidFill>
          <a:ln w="12700">
            <a:solidFill>
              <a:srgbClr val="2E2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ounded Rectangle 5">
            <a:extLst>
              <a:ext uri="{FF2B5EF4-FFF2-40B4-BE49-F238E27FC236}">
                <a16:creationId xmlns:a16="http://schemas.microsoft.com/office/drawing/2014/main" id="{DB3AA407-1DA0-3243-8E37-6DD02AC469B7}"/>
              </a:ext>
            </a:extLst>
          </p:cNvPr>
          <p:cNvSpPr/>
          <p:nvPr userDrawn="1"/>
        </p:nvSpPr>
        <p:spPr>
          <a:xfrm>
            <a:off x="8365340" y="393723"/>
            <a:ext cx="3380431" cy="556054"/>
          </a:xfrm>
          <a:prstGeom prst="roundRect">
            <a:avLst/>
          </a:prstGeom>
          <a:solidFill>
            <a:srgbClr val="4E408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i="0" dirty="0">
                <a:latin typeface="Calibri" panose="020F0502020204030204" pitchFamily="34" charset="0"/>
                <a:cs typeface="Calibri" panose="020F0502020204030204" pitchFamily="34" charset="0"/>
              </a:rPr>
              <a:t>sli.do      #cse122</a:t>
            </a:r>
          </a:p>
        </p:txBody>
      </p:sp>
      <p:sp>
        <p:nvSpPr>
          <p:cNvPr id="11" name="TextBox 10">
            <a:extLst>
              <a:ext uri="{FF2B5EF4-FFF2-40B4-BE49-F238E27FC236}">
                <a16:creationId xmlns:a16="http://schemas.microsoft.com/office/drawing/2014/main" id="{28B2FB86-FF62-31DF-F83C-54AC220C7122}"/>
              </a:ext>
            </a:extLst>
          </p:cNvPr>
          <p:cNvSpPr txBox="1"/>
          <p:nvPr userDrawn="1"/>
        </p:nvSpPr>
        <p:spPr>
          <a:xfrm>
            <a:off x="1106916" y="300371"/>
            <a:ext cx="3741730" cy="769441"/>
          </a:xfrm>
          <a:prstGeom prst="rect">
            <a:avLst/>
          </a:prstGeom>
          <a:noFill/>
        </p:spPr>
        <p:txBody>
          <a:bodyPr wrap="none" rtlCol="0">
            <a:spAutoFit/>
          </a:bodyPr>
          <a:lstStyle/>
          <a:p>
            <a:r>
              <a:rPr lang="en-US" sz="4400" b="1" dirty="0">
                <a:solidFill>
                  <a:schemeClr val="bg1"/>
                </a:solidFill>
              </a:rPr>
              <a:t>Practice : Think</a:t>
            </a:r>
          </a:p>
        </p:txBody>
      </p:sp>
      <p:pic>
        <p:nvPicPr>
          <p:cNvPr id="13" name="Graphic 12">
            <a:extLst>
              <a:ext uri="{FF2B5EF4-FFF2-40B4-BE49-F238E27FC236}">
                <a16:creationId xmlns:a16="http://schemas.microsoft.com/office/drawing/2014/main" id="{C7D0B743-6487-A3F6-EBE7-3E0368CD2E7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flipH="1">
            <a:off x="154039" y="300371"/>
            <a:ext cx="684160" cy="781897"/>
          </a:xfrm>
          <a:prstGeom prst="rect">
            <a:avLst/>
          </a:prstGeom>
        </p:spPr>
      </p:pic>
      <p:sp>
        <p:nvSpPr>
          <p:cNvPr id="14" name="Rounded Rectangle 13">
            <a:extLst>
              <a:ext uri="{FF2B5EF4-FFF2-40B4-BE49-F238E27FC236}">
                <a16:creationId xmlns:a16="http://schemas.microsoft.com/office/drawing/2014/main" id="{1F486DBF-0D75-55DB-9928-3E596B345D51}"/>
              </a:ext>
            </a:extLst>
          </p:cNvPr>
          <p:cNvSpPr/>
          <p:nvPr userDrawn="1"/>
        </p:nvSpPr>
        <p:spPr>
          <a:xfrm>
            <a:off x="7256995" y="195215"/>
            <a:ext cx="960120" cy="960120"/>
          </a:xfrm>
          <a:prstGeom prst="roundRect">
            <a:avLst/>
          </a:prstGeom>
          <a:solidFill>
            <a:srgbClr val="4E408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i="0" dirty="0">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1D5B7D14-FA34-B2D9-C621-221E813EEED7}"/>
              </a:ext>
            </a:extLst>
          </p:cNvPr>
          <p:cNvSpPr/>
          <p:nvPr userDrawn="1"/>
        </p:nvSpPr>
        <p:spPr>
          <a:xfrm>
            <a:off x="7362151" y="300371"/>
            <a:ext cx="749808" cy="7498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30515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acitce: Pai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1B53D-D190-0D4A-BA39-A8F17D8FEB4B}"/>
              </a:ext>
            </a:extLst>
          </p:cNvPr>
          <p:cNvSpPr>
            <a:spLocks noGrp="1"/>
          </p:cNvSpPr>
          <p:nvPr>
            <p:ph type="title"/>
          </p:nvPr>
        </p:nvSpPr>
        <p:spPr>
          <a:xfrm>
            <a:off x="838199" y="1388066"/>
            <a:ext cx="10515600" cy="762635"/>
          </a:xfrm>
        </p:spPr>
        <p:txBody>
          <a:bodyPr/>
          <a:lstStyle/>
          <a:p>
            <a:r>
              <a:rPr lang="en-US" dirty="0"/>
              <a:t>Click to edit Master title style</a:t>
            </a:r>
          </a:p>
        </p:txBody>
      </p:sp>
      <p:sp>
        <p:nvSpPr>
          <p:cNvPr id="3" name="Slide Number Placeholder 2">
            <a:extLst>
              <a:ext uri="{FF2B5EF4-FFF2-40B4-BE49-F238E27FC236}">
                <a16:creationId xmlns:a16="http://schemas.microsoft.com/office/drawing/2014/main" id="{70F8F08A-57D8-194E-8383-EB3BBBF69B6C}"/>
              </a:ext>
            </a:extLst>
          </p:cNvPr>
          <p:cNvSpPr>
            <a:spLocks noGrp="1"/>
          </p:cNvSpPr>
          <p:nvPr>
            <p:ph type="sldNum" sz="quarter" idx="10"/>
          </p:nvPr>
        </p:nvSpPr>
        <p:spPr/>
        <p:txBody>
          <a:bodyPr/>
          <a:lstStyle/>
          <a:p>
            <a:fld id="{B84CCEFC-A9FF-8249-A3D3-21FB7B7CCB8D}" type="slidenum">
              <a:rPr lang="en-US" smtClean="0"/>
              <a:pPr/>
              <a:t>‹#›</a:t>
            </a:fld>
            <a:endParaRPr lang="en-US"/>
          </a:p>
        </p:txBody>
      </p:sp>
      <p:sp>
        <p:nvSpPr>
          <p:cNvPr id="4" name="Rectangle 3">
            <a:extLst>
              <a:ext uri="{FF2B5EF4-FFF2-40B4-BE49-F238E27FC236}">
                <a16:creationId xmlns:a16="http://schemas.microsoft.com/office/drawing/2014/main" id="{D536DF9B-F95B-9446-A8D9-E083A46274F8}"/>
              </a:ext>
            </a:extLst>
          </p:cNvPr>
          <p:cNvSpPr/>
          <p:nvPr userDrawn="1"/>
        </p:nvSpPr>
        <p:spPr>
          <a:xfrm>
            <a:off x="-29763" y="231050"/>
            <a:ext cx="12221763" cy="984404"/>
          </a:xfrm>
          <a:prstGeom prst="rect">
            <a:avLst/>
          </a:prstGeom>
          <a:solidFill>
            <a:srgbClr val="2E235D"/>
          </a:solidFill>
          <a:ln w="12700">
            <a:solidFill>
              <a:srgbClr val="2E2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raphic 7">
            <a:extLst>
              <a:ext uri="{FF2B5EF4-FFF2-40B4-BE49-F238E27FC236}">
                <a16:creationId xmlns:a16="http://schemas.microsoft.com/office/drawing/2014/main" id="{5A96D726-B7B5-E5FD-95E9-944FA8727D3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54039" y="300371"/>
            <a:ext cx="961802" cy="769442"/>
          </a:xfrm>
          <a:prstGeom prst="rect">
            <a:avLst/>
          </a:prstGeom>
        </p:spPr>
      </p:pic>
      <p:sp>
        <p:nvSpPr>
          <p:cNvPr id="5" name="Rounded Rectangle 4">
            <a:extLst>
              <a:ext uri="{FF2B5EF4-FFF2-40B4-BE49-F238E27FC236}">
                <a16:creationId xmlns:a16="http://schemas.microsoft.com/office/drawing/2014/main" id="{80FA711B-19AB-5E1A-7C37-14ED2D5431ED}"/>
              </a:ext>
            </a:extLst>
          </p:cNvPr>
          <p:cNvSpPr/>
          <p:nvPr userDrawn="1"/>
        </p:nvSpPr>
        <p:spPr>
          <a:xfrm>
            <a:off x="8365340" y="393723"/>
            <a:ext cx="3380431" cy="556054"/>
          </a:xfrm>
          <a:prstGeom prst="roundRect">
            <a:avLst/>
          </a:prstGeom>
          <a:solidFill>
            <a:srgbClr val="4E408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i="0" dirty="0">
                <a:latin typeface="Calibri" panose="020F0502020204030204" pitchFamily="34" charset="0"/>
                <a:cs typeface="Calibri" panose="020F0502020204030204" pitchFamily="34" charset="0"/>
              </a:rPr>
              <a:t>sli.do      #cse122</a:t>
            </a:r>
          </a:p>
        </p:txBody>
      </p:sp>
      <p:sp>
        <p:nvSpPr>
          <p:cNvPr id="7" name="Rounded Rectangle 6">
            <a:extLst>
              <a:ext uri="{FF2B5EF4-FFF2-40B4-BE49-F238E27FC236}">
                <a16:creationId xmlns:a16="http://schemas.microsoft.com/office/drawing/2014/main" id="{592366A2-C9D8-2580-7B79-3B1F6DDAB802}"/>
              </a:ext>
            </a:extLst>
          </p:cNvPr>
          <p:cNvSpPr/>
          <p:nvPr userDrawn="1"/>
        </p:nvSpPr>
        <p:spPr>
          <a:xfrm>
            <a:off x="7256995" y="195215"/>
            <a:ext cx="960120" cy="960120"/>
          </a:xfrm>
          <a:prstGeom prst="roundRect">
            <a:avLst/>
          </a:prstGeom>
          <a:solidFill>
            <a:srgbClr val="4E408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i="0" dirty="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7261646E-9F5C-9C61-C30B-3DF312AA0AE9}"/>
              </a:ext>
            </a:extLst>
          </p:cNvPr>
          <p:cNvSpPr/>
          <p:nvPr userDrawn="1"/>
        </p:nvSpPr>
        <p:spPr>
          <a:xfrm>
            <a:off x="7362151" y="300371"/>
            <a:ext cx="749808" cy="7498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4522D9B-890F-87AE-E16B-BD76B76C8428}"/>
              </a:ext>
            </a:extLst>
          </p:cNvPr>
          <p:cNvSpPr txBox="1"/>
          <p:nvPr userDrawn="1"/>
        </p:nvSpPr>
        <p:spPr>
          <a:xfrm>
            <a:off x="1106916" y="300371"/>
            <a:ext cx="3357650" cy="769441"/>
          </a:xfrm>
          <a:prstGeom prst="rect">
            <a:avLst/>
          </a:prstGeom>
          <a:noFill/>
        </p:spPr>
        <p:txBody>
          <a:bodyPr wrap="none" rtlCol="0">
            <a:spAutoFit/>
          </a:bodyPr>
          <a:lstStyle/>
          <a:p>
            <a:r>
              <a:rPr lang="en-US" sz="4400" b="1" dirty="0">
                <a:solidFill>
                  <a:schemeClr val="bg1"/>
                </a:solidFill>
              </a:rPr>
              <a:t>Practice : Pair</a:t>
            </a:r>
          </a:p>
        </p:txBody>
      </p:sp>
    </p:spTree>
    <p:extLst>
      <p:ext uri="{BB962C8B-B14F-4D97-AF65-F5344CB8AC3E}">
        <p14:creationId xmlns:p14="http://schemas.microsoft.com/office/powerpoint/2010/main" val="40395985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3D231-F19F-A840-B5BC-F29C9E5212F3}"/>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900AC8BA-BD64-6945-A342-22D2048343EF}"/>
              </a:ext>
            </a:extLst>
          </p:cNvPr>
          <p:cNvSpPr>
            <a:spLocks noGrp="1"/>
          </p:cNvSpPr>
          <p:nvPr>
            <p:ph type="sldNum" sz="quarter" idx="12"/>
          </p:nvPr>
        </p:nvSpPr>
        <p:spPr/>
        <p:txBody>
          <a:bodyPr/>
          <a:lstStyle/>
          <a:p>
            <a:fld id="{B84CCEFC-A9FF-8249-A3D3-21FB7B7CCB8D}" type="slidenum">
              <a:rPr lang="en-US" smtClean="0"/>
              <a:t>‹#›</a:t>
            </a:fld>
            <a:endParaRPr lang="en-US"/>
          </a:p>
        </p:txBody>
      </p:sp>
    </p:spTree>
    <p:extLst>
      <p:ext uri="{BB962C8B-B14F-4D97-AF65-F5344CB8AC3E}">
        <p14:creationId xmlns:p14="http://schemas.microsoft.com/office/powerpoint/2010/main" val="18090230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02D3693-0064-BB4F-9EC2-569D40495AAF}"/>
              </a:ext>
            </a:extLst>
          </p:cNvPr>
          <p:cNvSpPr>
            <a:spLocks noGrp="1"/>
          </p:cNvSpPr>
          <p:nvPr>
            <p:ph type="sldNum" sz="quarter" idx="12"/>
          </p:nvPr>
        </p:nvSpPr>
        <p:spPr/>
        <p:txBody>
          <a:bodyPr/>
          <a:lstStyle/>
          <a:p>
            <a:fld id="{B84CCEFC-A9FF-8249-A3D3-21FB7B7CCB8D}" type="slidenum">
              <a:rPr lang="en-US" smtClean="0"/>
              <a:t>‹#›</a:t>
            </a:fld>
            <a:endParaRPr lang="en-US"/>
          </a:p>
        </p:txBody>
      </p:sp>
    </p:spTree>
    <p:extLst>
      <p:ext uri="{BB962C8B-B14F-4D97-AF65-F5344CB8AC3E}">
        <p14:creationId xmlns:p14="http://schemas.microsoft.com/office/powerpoint/2010/main" val="18414861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02D3693-0064-BB4F-9EC2-569D40495AAF}"/>
              </a:ext>
            </a:extLst>
          </p:cNvPr>
          <p:cNvSpPr>
            <a:spLocks noGrp="1"/>
          </p:cNvSpPr>
          <p:nvPr>
            <p:ph type="sldNum" sz="quarter" idx="12"/>
          </p:nvPr>
        </p:nvSpPr>
        <p:spPr/>
        <p:txBody>
          <a:bodyPr/>
          <a:lstStyle/>
          <a:p>
            <a:fld id="{B84CCEFC-A9FF-8249-A3D3-21FB7B7CCB8D}" type="slidenum">
              <a:rPr lang="en-US" smtClean="0"/>
              <a:t>‹#›</a:t>
            </a:fld>
            <a:endParaRPr lang="en-US"/>
          </a:p>
        </p:txBody>
      </p:sp>
      <p:sp>
        <p:nvSpPr>
          <p:cNvPr id="2" name="Rectangle 1">
            <a:extLst>
              <a:ext uri="{FF2B5EF4-FFF2-40B4-BE49-F238E27FC236}">
                <a16:creationId xmlns:a16="http://schemas.microsoft.com/office/drawing/2014/main" id="{58089E5C-1734-84A0-4F44-513C66539477}"/>
              </a:ext>
            </a:extLst>
          </p:cNvPr>
          <p:cNvSpPr/>
          <p:nvPr userDrawn="1"/>
        </p:nvSpPr>
        <p:spPr>
          <a:xfrm>
            <a:off x="-101416" y="0"/>
            <a:ext cx="12628848" cy="7440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01430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B460B4-70F4-B145-8648-892BD7385F5F}"/>
              </a:ext>
            </a:extLst>
          </p:cNvPr>
          <p:cNvSpPr>
            <a:spLocks noGrp="1"/>
          </p:cNvSpPr>
          <p:nvPr>
            <p:ph type="title"/>
          </p:nvPr>
        </p:nvSpPr>
        <p:spPr>
          <a:xfrm>
            <a:off x="838200" y="456565"/>
            <a:ext cx="10515600" cy="76263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6173FE4-2A2D-D54E-9CA7-3BE743A500E7}"/>
              </a:ext>
            </a:extLst>
          </p:cNvPr>
          <p:cNvSpPr>
            <a:spLocks noGrp="1"/>
          </p:cNvSpPr>
          <p:nvPr>
            <p:ph type="body" idx="1"/>
          </p:nvPr>
        </p:nvSpPr>
        <p:spPr>
          <a:xfrm>
            <a:off x="838200" y="1371600"/>
            <a:ext cx="10515600" cy="48053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F20E522-6C81-E146-9573-8B2A26576090}"/>
              </a:ext>
            </a:extLst>
          </p:cNvPr>
          <p:cNvSpPr>
            <a:spLocks noGrp="1"/>
          </p:cNvSpPr>
          <p:nvPr>
            <p:ph type="sldNum" sz="quarter" idx="4"/>
          </p:nvPr>
        </p:nvSpPr>
        <p:spPr>
          <a:xfrm>
            <a:off x="11487150" y="6329363"/>
            <a:ext cx="552450" cy="365125"/>
          </a:xfrm>
          <a:prstGeom prst="rect">
            <a:avLst/>
          </a:prstGeom>
        </p:spPr>
        <p:txBody>
          <a:bodyPr vert="horz" lIns="91440" tIns="45720" rIns="91440" bIns="45720" rtlCol="0" anchor="ctr"/>
          <a:lstStyle>
            <a:lvl1pPr algn="r">
              <a:defRPr sz="1100" b="1">
                <a:solidFill>
                  <a:srgbClr val="2E235D"/>
                </a:solidFill>
              </a:defRPr>
            </a:lvl1pPr>
          </a:lstStyle>
          <a:p>
            <a:fld id="{B84CCEFC-A9FF-8249-A3D3-21FB7B7CCB8D}" type="slidenum">
              <a:rPr lang="en-US" smtClean="0"/>
              <a:pPr/>
              <a:t>‹#›</a:t>
            </a:fld>
            <a:endParaRPr lang="en-US"/>
          </a:p>
        </p:txBody>
      </p:sp>
      <p:sp>
        <p:nvSpPr>
          <p:cNvPr id="8" name="Rectangle 7">
            <a:extLst>
              <a:ext uri="{FF2B5EF4-FFF2-40B4-BE49-F238E27FC236}">
                <a16:creationId xmlns:a16="http://schemas.microsoft.com/office/drawing/2014/main" id="{27829BDB-00F0-1A4D-85ED-E7EECB1665B0}"/>
              </a:ext>
            </a:extLst>
          </p:cNvPr>
          <p:cNvSpPr/>
          <p:nvPr userDrawn="1"/>
        </p:nvSpPr>
        <p:spPr>
          <a:xfrm>
            <a:off x="-89452" y="-2819"/>
            <a:ext cx="12503426" cy="239554"/>
          </a:xfrm>
          <a:prstGeom prst="rect">
            <a:avLst/>
          </a:prstGeom>
          <a:solidFill>
            <a:srgbClr val="2E235D"/>
          </a:solidFill>
          <a:ln w="12700">
            <a:solidFill>
              <a:srgbClr val="2E2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62F99840-7979-4642-ADBB-375B21C7BD95}"/>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9763" y="29972"/>
            <a:ext cx="2150721" cy="169037"/>
          </a:xfrm>
          <a:prstGeom prst="rect">
            <a:avLst/>
          </a:prstGeom>
        </p:spPr>
      </p:pic>
      <p:sp>
        <p:nvSpPr>
          <p:cNvPr id="9" name="TextBox 8">
            <a:extLst>
              <a:ext uri="{FF2B5EF4-FFF2-40B4-BE49-F238E27FC236}">
                <a16:creationId xmlns:a16="http://schemas.microsoft.com/office/drawing/2014/main" id="{C16FF7FA-8B99-C643-9479-91C32ACC4F6F}"/>
              </a:ext>
            </a:extLst>
          </p:cNvPr>
          <p:cNvSpPr txBox="1"/>
          <p:nvPr userDrawn="1"/>
        </p:nvSpPr>
        <p:spPr>
          <a:xfrm>
            <a:off x="10569575" y="0"/>
            <a:ext cx="1622425" cy="230832"/>
          </a:xfrm>
          <a:prstGeom prst="rect">
            <a:avLst/>
          </a:prstGeom>
          <a:noFill/>
        </p:spPr>
        <p:txBody>
          <a:bodyPr wrap="square" rtlCol="0">
            <a:spAutoFit/>
          </a:bodyPr>
          <a:lstStyle/>
          <a:p>
            <a:pPr algn="r"/>
            <a:r>
              <a:rPr lang="en-US" sz="900" b="1" i="0" dirty="0">
                <a:solidFill>
                  <a:schemeClr val="bg1"/>
                </a:solidFill>
                <a:latin typeface="Montserrat SemiBold" pitchFamily="2" charset="77"/>
              </a:rPr>
              <a:t>CSE 122 Autumn 2023</a:t>
            </a:r>
          </a:p>
        </p:txBody>
      </p:sp>
      <p:sp>
        <p:nvSpPr>
          <p:cNvPr id="10" name="TextBox 9">
            <a:extLst>
              <a:ext uri="{FF2B5EF4-FFF2-40B4-BE49-F238E27FC236}">
                <a16:creationId xmlns:a16="http://schemas.microsoft.com/office/drawing/2014/main" id="{2982E279-6D9E-BC4A-A9B9-46E4512D586D}"/>
              </a:ext>
            </a:extLst>
          </p:cNvPr>
          <p:cNvSpPr txBox="1"/>
          <p:nvPr userDrawn="1"/>
        </p:nvSpPr>
        <p:spPr>
          <a:xfrm>
            <a:off x="3000376" y="-2819"/>
            <a:ext cx="6191248" cy="230832"/>
          </a:xfrm>
          <a:prstGeom prst="rect">
            <a:avLst/>
          </a:prstGeom>
          <a:noFill/>
        </p:spPr>
        <p:txBody>
          <a:bodyPr wrap="square" rtlCol="0">
            <a:spAutoFit/>
          </a:bodyPr>
          <a:lstStyle/>
          <a:p>
            <a:pPr algn="ctr"/>
            <a:r>
              <a:rPr lang="en-US" sz="900" b="1" i="0" dirty="0">
                <a:solidFill>
                  <a:schemeClr val="bg1"/>
                </a:solidFill>
                <a:latin typeface="Montserrat SemiBold" pitchFamily="2" charset="77"/>
              </a:rPr>
              <a:t>LEC 20: Victory Lap &amp; Next Steps</a:t>
            </a:r>
          </a:p>
        </p:txBody>
      </p:sp>
    </p:spTree>
    <p:extLst>
      <p:ext uri="{BB962C8B-B14F-4D97-AF65-F5344CB8AC3E}">
        <p14:creationId xmlns:p14="http://schemas.microsoft.com/office/powerpoint/2010/main" val="8468274"/>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6" r:id="rId4"/>
    <p:sldLayoutId id="2147483657" r:id="rId5"/>
    <p:sldLayoutId id="2147483654" r:id="rId6"/>
    <p:sldLayoutId id="2147483655" r:id="rId7"/>
    <p:sldLayoutId id="2147483658" r:id="rId8"/>
  </p:sldLayoutIdLst>
  <p:txStyles>
    <p:titleStyle>
      <a:lvl1pPr algn="l" defTabSz="914400" rtl="0" eaLnBrk="1" latinLnBrk="0" hangingPunct="1">
        <a:lnSpc>
          <a:spcPct val="90000"/>
        </a:lnSpc>
        <a:spcBef>
          <a:spcPct val="0"/>
        </a:spcBef>
        <a:buNone/>
        <a:defRPr sz="4400" b="1" i="0" kern="1200">
          <a:solidFill>
            <a:schemeClr val="tx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System Font Regular"/>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System Font Regular"/>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hyperlink" Target="https://github.com/karan/Projects" TargetMode="Externa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hyperlink" Target="http://learnyouahaskell.com/" TargetMode="External"/><Relationship Id="rId3" Type="http://schemas.openxmlformats.org/officeDocument/2006/relationships/hyperlink" Target="https://www.javascript.com/" TargetMode="External"/><Relationship Id="rId7" Type="http://schemas.openxmlformats.org/officeDocument/2006/relationships/hyperlink" Target="http://htdp.org/" TargetMode="External"/><Relationship Id="rId2" Type="http://schemas.openxmlformats.org/officeDocument/2006/relationships/hyperlink" Target="https://developer.apple.com/swift/" TargetMode="External"/><Relationship Id="rId1" Type="http://schemas.openxmlformats.org/officeDocument/2006/relationships/slideLayout" Target="../slideLayouts/slideLayout3.xml"/><Relationship Id="rId6" Type="http://schemas.openxmlformats.org/officeDocument/2006/relationships/hyperlink" Target="https://www.codecademy.com/learn/learn-sql" TargetMode="External"/><Relationship Id="rId5" Type="http://schemas.openxmlformats.org/officeDocument/2006/relationships/hyperlink" Target="http://interactivepython.org/courselib/static/thinkcspy/index.html" TargetMode="External"/><Relationship Id="rId4" Type="http://schemas.openxmlformats.org/officeDocument/2006/relationships/hyperlink" Target="http://processing.org/" TargetMode="External"/><Relationship Id="rId9" Type="http://schemas.openxmlformats.org/officeDocument/2006/relationships/hyperlink" Target="http://www.scala-lang.org/"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lwjgl.org/" TargetMode="External"/><Relationship Id="rId7" Type="http://schemas.openxmlformats.org/officeDocument/2006/relationships/hyperlink" Target="https://www.jetbrains.com/help/idea/your-first-spring-application.html" TargetMode="External"/><Relationship Id="rId2" Type="http://schemas.openxmlformats.org/officeDocument/2006/relationships/hyperlink" Target="http://nlp.stanford.edu/software/" TargetMode="External"/><Relationship Id="rId1" Type="http://schemas.openxmlformats.org/officeDocument/2006/relationships/slideLayout" Target="../slideLayouts/slideLayout3.xml"/><Relationship Id="rId6" Type="http://schemas.openxmlformats.org/officeDocument/2006/relationships/hyperlink" Target="http://restfb.com/" TargetMode="External"/><Relationship Id="rId5" Type="http://schemas.openxmlformats.org/officeDocument/2006/relationships/hyperlink" Target="http://biojava.org/wiki/Main_Page" TargetMode="External"/><Relationship Id="rId4" Type="http://schemas.openxmlformats.org/officeDocument/2006/relationships/hyperlink" Target="http://jbox2d.org/"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cs.washington.edu/academics/ugrad/nonmajor-options/nonmajor-courses" TargetMode="External"/><Relationship Id="rId2" Type="http://schemas.openxmlformats.org/officeDocument/2006/relationships/hyperlink" Target="https://www.cs.washington.edu/academics/ugrad/current-students/degree/specializations" TargetMode="Externa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hyperlink" Target="https://www.youtube.com/watch?v=heLdAGZu-VY&amp;list=PLTPQEx-31JXhosblxX6bQnCK_qy2No6uC&amp;index=14" TargetMode="External"/><Relationship Id="rId13" Type="http://schemas.openxmlformats.org/officeDocument/2006/relationships/hyperlink" Target="https://computinged.uw.edu/" TargetMode="External"/><Relationship Id="rId18" Type="http://schemas.openxmlformats.org/officeDocument/2006/relationships/hyperlink" Target="https://www.amazon.com/Nine-Algorithms-That-Changed-Future-ebook/dp/B08F2GWN6X/ref=sr_1_1?crid=2NQLSHTFOGEU&amp;keywords=9+algorithms+that+changed+the+future&amp;qid=1639123864&amp;sprefix=9+algorit%2Caps%2C212&amp;sr=8-1" TargetMode="External"/><Relationship Id="rId3" Type="http://schemas.openxmlformats.org/officeDocument/2006/relationships/hyperlink" Target="http://grail.cs.washington.edu/projects/nba_players/" TargetMode="External"/><Relationship Id="rId21" Type="http://schemas.openxmlformats.org/officeDocument/2006/relationships/image" Target="../media/image17.jpeg"/><Relationship Id="rId7" Type="http://schemas.openxmlformats.org/officeDocument/2006/relationships/hyperlink" Target="https://homes.cs.washington.edu/~mones/production.html" TargetMode="External"/><Relationship Id="rId12" Type="http://schemas.openxmlformats.org/officeDocument/2006/relationships/hyperlink" Target="http://dub.washington.edu/" TargetMode="External"/><Relationship Id="rId17" Type="http://schemas.openxmlformats.org/officeDocument/2006/relationships/image" Target="../media/image15.png"/><Relationship Id="rId25" Type="http://schemas.openxmlformats.org/officeDocument/2006/relationships/image" Target="../media/image19.jpeg"/><Relationship Id="rId2" Type="http://schemas.openxmlformats.org/officeDocument/2006/relationships/hyperlink" Target="https://www.youtube.com/watch?v=h1NqpK4gDrM&amp;list=PLTPQEx-31JXhusD9twkKlguRlaQowh-Vw&amp;index=10" TargetMode="External"/><Relationship Id="rId16" Type="http://schemas.openxmlformats.org/officeDocument/2006/relationships/hyperlink" Target="https://www.amazon.com/Dear-Data-Giorgia-Lupi/dp/1616895322/ref=sr_1_1?keywords=dear+data&amp;qid=1639123903&amp;sr=8-1" TargetMode="External"/><Relationship Id="rId20" Type="http://schemas.openxmlformats.org/officeDocument/2006/relationships/hyperlink" Target="https://www.amazon.com/Algorithms-Oppression-Search-Engines-Reinforce-ebook/dp/B075XS7Y7D/ref=sr_1_1?crid=OCN36V6ETEX4&amp;keywords=algorithms+of+oppression&amp;qid=1639123940&amp;sprefix=algorithms+of+opp%2Caps%2C223&amp;sr=8-1" TargetMode="External"/><Relationship Id="rId1" Type="http://schemas.openxmlformats.org/officeDocument/2006/relationships/slideLayout" Target="../slideLayouts/slideLayout3.xml"/><Relationship Id="rId6" Type="http://schemas.openxmlformats.org/officeDocument/2006/relationships/hyperlink" Target="https://www.youtube.com/watch?v=DEESvghKBUc&amp;list=PLTPQEx-31JXhosblxX6bQnCK_qy2No6uC&amp;index=3" TargetMode="External"/><Relationship Id="rId11" Type="http://schemas.openxmlformats.org/officeDocument/2006/relationships/hyperlink" Target="http://change.washington.edu/" TargetMode="External"/><Relationship Id="rId24" Type="http://schemas.openxmlformats.org/officeDocument/2006/relationships/hyperlink" Target="https://www.amazon.com/Weapons-Math-Destruction-Increases-Inequality-ebook/dp/B019B6VCLO/ref=sr_1_1?crid=1IXMNIFBZ5184&amp;keywords=weapons+of+math+destruction&amp;qid=1639124014&amp;sprefix=weapons+of+math+%2Caps%2C260&amp;sr=8-1" TargetMode="External"/><Relationship Id="rId5" Type="http://schemas.openxmlformats.org/officeDocument/2006/relationships/hyperlink" Target="https://www.youtube.com/watch?v=S7nL9IGWGqk" TargetMode="External"/><Relationship Id="rId15" Type="http://schemas.openxmlformats.org/officeDocument/2006/relationships/image" Target="../media/image14.png"/><Relationship Id="rId23" Type="http://schemas.openxmlformats.org/officeDocument/2006/relationships/image" Target="../media/image18.jpeg"/><Relationship Id="rId10" Type="http://schemas.openxmlformats.org/officeDocument/2006/relationships/hyperlink" Target="https://youtu.be/MTqUYFN5BbI?list=PLTPQEx-31JXhusD9twkKlguRlaQowh-Vw&amp;t=2285" TargetMode="External"/><Relationship Id="rId19" Type="http://schemas.openxmlformats.org/officeDocument/2006/relationships/image" Target="../media/image16.jpeg"/><Relationship Id="rId4" Type="http://schemas.openxmlformats.org/officeDocument/2006/relationships/hyperlink" Target="https://www.youtube.com/watch?v=iMj9yz24gP8" TargetMode="External"/><Relationship Id="rId9" Type="http://schemas.openxmlformats.org/officeDocument/2006/relationships/hyperlink" Target="https://www.youtube.com/watch?v=nTs6CEU2QaM" TargetMode="External"/><Relationship Id="rId14" Type="http://schemas.openxmlformats.org/officeDocument/2006/relationships/hyperlink" Target="https://www.amazon.com/Code-Language-Computer-Hardware-Software/dp/0735611319/ref=sr_1_4?keywords=code+book&amp;qid=1639123846&amp;sr=8-4" TargetMode="External"/><Relationship Id="rId22" Type="http://schemas.openxmlformats.org/officeDocument/2006/relationships/hyperlink" Target="https://www.amazon.com/Ethical-Algorithm-Science-Socially-Design-ebook/dp/B07XLTXBXV/ref=sr_1_1?keywords=the+ethical+algorithm&amp;qid=1639123979&amp;sr=8-1"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3" Type="http://schemas.openxmlformats.org/officeDocument/2006/relationships/image" Target="../media/image31.jpeg"/><Relationship Id="rId18" Type="http://schemas.openxmlformats.org/officeDocument/2006/relationships/image" Target="../media/image36.jpeg"/><Relationship Id="rId26" Type="http://schemas.openxmlformats.org/officeDocument/2006/relationships/image" Target="../media/image44.png"/><Relationship Id="rId3" Type="http://schemas.openxmlformats.org/officeDocument/2006/relationships/image" Target="../media/image21.png"/><Relationship Id="rId21" Type="http://schemas.openxmlformats.org/officeDocument/2006/relationships/image" Target="../media/image39.png"/><Relationship Id="rId7" Type="http://schemas.openxmlformats.org/officeDocument/2006/relationships/image" Target="../media/image25.jpeg"/><Relationship Id="rId12" Type="http://schemas.openxmlformats.org/officeDocument/2006/relationships/image" Target="../media/image30.png"/><Relationship Id="rId17" Type="http://schemas.openxmlformats.org/officeDocument/2006/relationships/image" Target="../media/image35.jpeg"/><Relationship Id="rId25" Type="http://schemas.openxmlformats.org/officeDocument/2006/relationships/image" Target="../media/image43.jpeg"/><Relationship Id="rId33" Type="http://schemas.openxmlformats.org/officeDocument/2006/relationships/image" Target="../media/image51.jpeg"/><Relationship Id="rId2" Type="http://schemas.openxmlformats.org/officeDocument/2006/relationships/image" Target="../media/image20.jpeg"/><Relationship Id="rId16" Type="http://schemas.openxmlformats.org/officeDocument/2006/relationships/image" Target="../media/image34.jpeg"/><Relationship Id="rId20" Type="http://schemas.openxmlformats.org/officeDocument/2006/relationships/image" Target="../media/image38.jpeg"/><Relationship Id="rId29" Type="http://schemas.openxmlformats.org/officeDocument/2006/relationships/image" Target="../media/image47.jpeg"/><Relationship Id="rId1" Type="http://schemas.openxmlformats.org/officeDocument/2006/relationships/slideLayout" Target="../slideLayouts/slideLayout3.xml"/><Relationship Id="rId6" Type="http://schemas.openxmlformats.org/officeDocument/2006/relationships/image" Target="../media/image24.jpeg"/><Relationship Id="rId11" Type="http://schemas.openxmlformats.org/officeDocument/2006/relationships/image" Target="../media/image29.jpeg"/><Relationship Id="rId24" Type="http://schemas.openxmlformats.org/officeDocument/2006/relationships/image" Target="../media/image42.jpeg"/><Relationship Id="rId32" Type="http://schemas.openxmlformats.org/officeDocument/2006/relationships/image" Target="../media/image50.jpeg"/><Relationship Id="rId5" Type="http://schemas.openxmlformats.org/officeDocument/2006/relationships/image" Target="../media/image23.jpeg"/><Relationship Id="rId15" Type="http://schemas.openxmlformats.org/officeDocument/2006/relationships/image" Target="../media/image33.jpeg"/><Relationship Id="rId23" Type="http://schemas.openxmlformats.org/officeDocument/2006/relationships/image" Target="../media/image41.jpeg"/><Relationship Id="rId28" Type="http://schemas.openxmlformats.org/officeDocument/2006/relationships/image" Target="../media/image46.png"/><Relationship Id="rId10" Type="http://schemas.openxmlformats.org/officeDocument/2006/relationships/image" Target="../media/image28.jpeg"/><Relationship Id="rId19" Type="http://schemas.openxmlformats.org/officeDocument/2006/relationships/image" Target="../media/image37.jpeg"/><Relationship Id="rId31" Type="http://schemas.openxmlformats.org/officeDocument/2006/relationships/image" Target="../media/image49.jpeg"/><Relationship Id="rId4" Type="http://schemas.openxmlformats.org/officeDocument/2006/relationships/image" Target="../media/image22.jpeg"/><Relationship Id="rId9" Type="http://schemas.openxmlformats.org/officeDocument/2006/relationships/image" Target="../media/image27.png"/><Relationship Id="rId14" Type="http://schemas.openxmlformats.org/officeDocument/2006/relationships/image" Target="../media/image32.jpeg"/><Relationship Id="rId22" Type="http://schemas.openxmlformats.org/officeDocument/2006/relationships/image" Target="../media/image40.jpeg"/><Relationship Id="rId27" Type="http://schemas.openxmlformats.org/officeDocument/2006/relationships/image" Target="../media/image45.jpeg"/><Relationship Id="rId30" Type="http://schemas.openxmlformats.org/officeDocument/2006/relationships/image" Target="../media/image48.jpeg"/><Relationship Id="rId8" Type="http://schemas.openxmlformats.org/officeDocument/2006/relationships/image" Target="../media/image2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3E336-7FEF-924C-B9A0-DBFB9A4D8162}"/>
              </a:ext>
            </a:extLst>
          </p:cNvPr>
          <p:cNvSpPr>
            <a:spLocks noGrp="1"/>
          </p:cNvSpPr>
          <p:nvPr>
            <p:ph type="title"/>
          </p:nvPr>
        </p:nvSpPr>
        <p:spPr>
          <a:xfrm>
            <a:off x="305333" y="4125093"/>
            <a:ext cx="6591226" cy="1954786"/>
          </a:xfrm>
        </p:spPr>
        <p:txBody>
          <a:bodyPr/>
          <a:lstStyle/>
          <a:p>
            <a:r>
              <a:rPr lang="en-US" sz="3600" dirty="0"/>
              <a:t>Victory Lap &amp; Next Steps</a:t>
            </a:r>
          </a:p>
        </p:txBody>
      </p:sp>
      <p:sp>
        <p:nvSpPr>
          <p:cNvPr id="4" name="TextBox 3">
            <a:extLst>
              <a:ext uri="{FF2B5EF4-FFF2-40B4-BE49-F238E27FC236}">
                <a16:creationId xmlns:a16="http://schemas.microsoft.com/office/drawing/2014/main" id="{1140A5DD-90C5-8F48-BFF7-AE8301DF7CEF}"/>
              </a:ext>
            </a:extLst>
          </p:cNvPr>
          <p:cNvSpPr txBox="1"/>
          <p:nvPr/>
        </p:nvSpPr>
        <p:spPr>
          <a:xfrm>
            <a:off x="7203441" y="2041170"/>
            <a:ext cx="4988559" cy="1631216"/>
          </a:xfrm>
          <a:prstGeom prst="rect">
            <a:avLst/>
          </a:prstGeom>
          <a:noFill/>
        </p:spPr>
        <p:txBody>
          <a:bodyPr wrap="square" rtlCol="0">
            <a:spAutoFit/>
          </a:bodyPr>
          <a:lstStyle/>
          <a:p>
            <a:pPr algn="ctr"/>
            <a:r>
              <a:rPr lang="en-US" sz="2000" b="1" i="1" dirty="0">
                <a:solidFill>
                  <a:schemeClr val="tx1">
                    <a:lumMod val="75000"/>
                    <a:lumOff val="25000"/>
                  </a:schemeClr>
                </a:solidFill>
                <a:latin typeface="Calibri" panose="020F0502020204030204" pitchFamily="34" charset="0"/>
                <a:cs typeface="Calibri" panose="020F0502020204030204" pitchFamily="34" charset="0"/>
              </a:rPr>
              <a:t>Talk to your neighbors:</a:t>
            </a:r>
          </a:p>
          <a:p>
            <a:pPr algn="ctr"/>
            <a:r>
              <a:rPr lang="en-US" sz="2000" i="1" dirty="0">
                <a:solidFill>
                  <a:schemeClr val="tx1">
                    <a:lumMod val="75000"/>
                    <a:lumOff val="25000"/>
                  </a:schemeClr>
                </a:solidFill>
                <a:latin typeface="Calibri" panose="020F0502020204030204" pitchFamily="34" charset="0"/>
                <a:cs typeface="Calibri" panose="020F0502020204030204" pitchFamily="34" charset="0"/>
              </a:rPr>
              <a:t>What was your favorite part of this quarter?  Doesn’t have to be about CSE 122!</a:t>
            </a:r>
            <a:br>
              <a:rPr lang="en-US" sz="2000" dirty="0">
                <a:solidFill>
                  <a:schemeClr val="tx1">
                    <a:lumMod val="75000"/>
                    <a:lumOff val="25000"/>
                  </a:schemeClr>
                </a:solidFill>
                <a:latin typeface="Calibri" panose="020F0502020204030204" pitchFamily="34" charset="0"/>
                <a:cs typeface="Calibri" panose="020F0502020204030204" pitchFamily="34" charset="0"/>
                <a:sym typeface="Wingdings" pitchFamily="2" charset="2"/>
              </a:rPr>
            </a:br>
            <a:br>
              <a:rPr lang="en-US" sz="2000" dirty="0">
                <a:solidFill>
                  <a:schemeClr val="tx1">
                    <a:lumMod val="75000"/>
                    <a:lumOff val="25000"/>
                  </a:schemeClr>
                </a:solidFill>
                <a:latin typeface="Calibri" panose="020F0502020204030204" pitchFamily="34" charset="0"/>
                <a:cs typeface="Calibri" panose="020F0502020204030204" pitchFamily="34" charset="0"/>
                <a:sym typeface="Wingdings" pitchFamily="2" charset="2"/>
              </a:rPr>
            </a:br>
            <a:r>
              <a:rPr lang="en-US" sz="2000" i="1" dirty="0">
                <a:solidFill>
                  <a:schemeClr val="tx1">
                    <a:lumMod val="75000"/>
                    <a:lumOff val="25000"/>
                  </a:schemeClr>
                </a:solidFill>
                <a:latin typeface="Calibri" panose="020F0502020204030204" pitchFamily="34" charset="0"/>
                <a:cs typeface="Calibri" panose="020F0502020204030204" pitchFamily="34" charset="0"/>
                <a:sym typeface="Wingdings" pitchFamily="2" charset="2"/>
              </a:rPr>
              <a:t>(Put AMA questions in </a:t>
            </a:r>
            <a:r>
              <a:rPr lang="en-US" sz="2000" i="1" dirty="0" err="1">
                <a:solidFill>
                  <a:schemeClr val="tx1">
                    <a:lumMod val="75000"/>
                    <a:lumOff val="25000"/>
                  </a:schemeClr>
                </a:solidFill>
                <a:latin typeface="Calibri" panose="020F0502020204030204" pitchFamily="34" charset="0"/>
                <a:cs typeface="Calibri" panose="020F0502020204030204" pitchFamily="34" charset="0"/>
                <a:sym typeface="Wingdings" pitchFamily="2" charset="2"/>
              </a:rPr>
              <a:t>sli.do</a:t>
            </a:r>
            <a:r>
              <a:rPr lang="en-US" sz="2000" i="1" dirty="0">
                <a:solidFill>
                  <a:schemeClr val="tx1">
                    <a:lumMod val="75000"/>
                    <a:lumOff val="25000"/>
                  </a:schemeClr>
                </a:solidFill>
                <a:latin typeface="Calibri" panose="020F0502020204030204" pitchFamily="34" charset="0"/>
                <a:cs typeface="Calibri" panose="020F0502020204030204" pitchFamily="34" charset="0"/>
                <a:sym typeface="Wingdings" pitchFamily="2" charset="2"/>
              </a:rPr>
              <a:t>!)</a:t>
            </a:r>
            <a:r>
              <a:rPr lang="en-US" sz="2000" dirty="0">
                <a:solidFill>
                  <a:schemeClr val="tx1">
                    <a:lumMod val="75000"/>
                    <a:lumOff val="25000"/>
                  </a:schemeClr>
                </a:solidFill>
                <a:latin typeface="Calibri" panose="020F0502020204030204" pitchFamily="34" charset="0"/>
                <a:cs typeface="Calibri" panose="020F0502020204030204" pitchFamily="34" charset="0"/>
                <a:sym typeface="Wingdings" pitchFamily="2" charset="2"/>
              </a:rPr>
              <a:t> </a:t>
            </a:r>
            <a:r>
              <a:rPr lang="en-US" sz="2000" dirty="0">
                <a:solidFill>
                  <a:schemeClr val="tx1">
                    <a:lumMod val="75000"/>
                    <a:lumOff val="25000"/>
                  </a:schemeClr>
                </a:solidFill>
                <a:latin typeface="Calibri" panose="020F0502020204030204" pitchFamily="34" charset="0"/>
                <a:cs typeface="Calibri" panose="020F0502020204030204" pitchFamily="34" charset="0"/>
              </a:rPr>
              <a:t> </a:t>
            </a:r>
          </a:p>
        </p:txBody>
      </p:sp>
      <p:sp>
        <p:nvSpPr>
          <p:cNvPr id="6" name="TextBox 5">
            <a:extLst>
              <a:ext uri="{FF2B5EF4-FFF2-40B4-BE49-F238E27FC236}">
                <a16:creationId xmlns:a16="http://schemas.microsoft.com/office/drawing/2014/main" id="{ACB3FA4D-2EA7-2844-8846-AA5A5AC61268}"/>
              </a:ext>
            </a:extLst>
          </p:cNvPr>
          <p:cNvSpPr txBox="1"/>
          <p:nvPr/>
        </p:nvSpPr>
        <p:spPr>
          <a:xfrm>
            <a:off x="7379594" y="1403798"/>
            <a:ext cx="4631431" cy="338554"/>
          </a:xfrm>
          <a:prstGeom prst="rect">
            <a:avLst/>
          </a:prstGeom>
          <a:noFill/>
        </p:spPr>
        <p:txBody>
          <a:bodyPr wrap="square" rtlCol="0">
            <a:spAutoFit/>
          </a:bodyPr>
          <a:lstStyle/>
          <a:p>
            <a:pPr algn="ctr"/>
            <a:r>
              <a:rPr lang="en-US" sz="1600" b="1" spc="80" dirty="0">
                <a:solidFill>
                  <a:schemeClr val="bg1">
                    <a:lumMod val="65000"/>
                  </a:schemeClr>
                </a:solidFill>
                <a:latin typeface="Montserrat SemiBold" pitchFamily="2" charset="77"/>
              </a:rPr>
              <a:t>BEFORE WE START</a:t>
            </a:r>
          </a:p>
        </p:txBody>
      </p:sp>
      <p:sp>
        <p:nvSpPr>
          <p:cNvPr id="9" name="TextBox 8">
            <a:extLst>
              <a:ext uri="{FF2B5EF4-FFF2-40B4-BE49-F238E27FC236}">
                <a16:creationId xmlns:a16="http://schemas.microsoft.com/office/drawing/2014/main" id="{22570983-2BF6-4FF6-83DD-B8033ED0C40E}"/>
              </a:ext>
            </a:extLst>
          </p:cNvPr>
          <p:cNvSpPr txBox="1"/>
          <p:nvPr/>
        </p:nvSpPr>
        <p:spPr>
          <a:xfrm>
            <a:off x="7449757" y="4125093"/>
            <a:ext cx="4561268" cy="430887"/>
          </a:xfrm>
          <a:prstGeom prst="rect">
            <a:avLst/>
          </a:prstGeom>
          <a:noFill/>
        </p:spPr>
        <p:txBody>
          <a:bodyPr wrap="square" rtlCol="0">
            <a:spAutoFit/>
          </a:bodyPr>
          <a:lstStyle/>
          <a:p>
            <a:pPr algn="ctr"/>
            <a:r>
              <a:rPr lang="en-US" sz="2200" i="1" dirty="0">
                <a:solidFill>
                  <a:schemeClr val="tx1">
                    <a:lumMod val="75000"/>
                    <a:lumOff val="25000"/>
                  </a:schemeClr>
                </a:solidFill>
                <a:latin typeface="Calibri" panose="020F0502020204030204" pitchFamily="34" charset="0"/>
                <a:cs typeface="Calibri" panose="020F0502020204030204" pitchFamily="34" charset="0"/>
              </a:rPr>
              <a:t>Music: Rhythm Nation – Janet Jackson </a:t>
            </a:r>
          </a:p>
        </p:txBody>
      </p:sp>
      <p:pic>
        <p:nvPicPr>
          <p:cNvPr id="3" name="Picture 2" descr="A qr code with a few squares&#10;&#10;Description automatically generated">
            <a:extLst>
              <a:ext uri="{FF2B5EF4-FFF2-40B4-BE49-F238E27FC236}">
                <a16:creationId xmlns:a16="http://schemas.microsoft.com/office/drawing/2014/main" id="{C18CEBA3-5BD6-A9FC-997B-E2F56D3C34F0}"/>
              </a:ext>
            </a:extLst>
          </p:cNvPr>
          <p:cNvPicPr>
            <a:picLocks noChangeAspect="1"/>
          </p:cNvPicPr>
          <p:nvPr/>
        </p:nvPicPr>
        <p:blipFill>
          <a:blip r:embed="rId2"/>
          <a:stretch>
            <a:fillRect/>
          </a:stretch>
        </p:blipFill>
        <p:spPr>
          <a:xfrm>
            <a:off x="3013828" y="5666540"/>
            <a:ext cx="1100094" cy="1095024"/>
          </a:xfrm>
          <a:prstGeom prst="rect">
            <a:avLst/>
          </a:prstGeom>
        </p:spPr>
      </p:pic>
    </p:spTree>
    <p:extLst>
      <p:ext uri="{BB962C8B-B14F-4D97-AF65-F5344CB8AC3E}">
        <p14:creationId xmlns:p14="http://schemas.microsoft.com/office/powerpoint/2010/main" val="35812976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E10DF-B5CC-E010-F254-8633A60E20A7}"/>
              </a:ext>
            </a:extLst>
          </p:cNvPr>
          <p:cNvSpPr>
            <a:spLocks noGrp="1"/>
          </p:cNvSpPr>
          <p:nvPr>
            <p:ph type="title"/>
          </p:nvPr>
        </p:nvSpPr>
        <p:spPr/>
        <p:txBody>
          <a:bodyPr/>
          <a:lstStyle/>
          <a:p>
            <a:r>
              <a:rPr lang="en-US" dirty="0"/>
              <a:t>What Can Come Next?</a:t>
            </a:r>
          </a:p>
        </p:txBody>
      </p:sp>
      <p:sp>
        <p:nvSpPr>
          <p:cNvPr id="3" name="Content Placeholder 2">
            <a:extLst>
              <a:ext uri="{FF2B5EF4-FFF2-40B4-BE49-F238E27FC236}">
                <a16:creationId xmlns:a16="http://schemas.microsoft.com/office/drawing/2014/main" id="{287A75AE-C516-A696-412C-D1E2EA4052E6}"/>
              </a:ext>
            </a:extLst>
          </p:cNvPr>
          <p:cNvSpPr>
            <a:spLocks noGrp="1"/>
          </p:cNvSpPr>
          <p:nvPr>
            <p:ph idx="1"/>
          </p:nvPr>
        </p:nvSpPr>
        <p:spPr/>
        <p:txBody>
          <a:bodyPr/>
          <a:lstStyle/>
          <a:p>
            <a:r>
              <a:rPr lang="en-US" dirty="0"/>
              <a:t>Some ideas</a:t>
            </a:r>
          </a:p>
          <a:p>
            <a:pPr lvl="1"/>
            <a:r>
              <a:rPr lang="en-US" dirty="0"/>
              <a:t>Work on a project</a:t>
            </a:r>
          </a:p>
          <a:p>
            <a:pPr lvl="1"/>
            <a:r>
              <a:rPr lang="en-US" dirty="0"/>
              <a:t>Learn a new language</a:t>
            </a:r>
          </a:p>
          <a:p>
            <a:pPr lvl="1"/>
            <a:r>
              <a:rPr lang="en-US" dirty="0"/>
              <a:t>Learn a new library</a:t>
            </a:r>
          </a:p>
          <a:p>
            <a:pPr lvl="1"/>
            <a:r>
              <a:rPr lang="en-US" dirty="0"/>
              <a:t>Take more courses</a:t>
            </a:r>
          </a:p>
          <a:p>
            <a:pPr lvl="1"/>
            <a:r>
              <a:rPr lang="en-US" dirty="0"/>
              <a:t>Explore CS beyond programming</a:t>
            </a:r>
          </a:p>
          <a:p>
            <a:r>
              <a:rPr lang="en-US" dirty="0"/>
              <a:t>The general idea though is… whatever you want!</a:t>
            </a:r>
          </a:p>
          <a:p>
            <a:pPr lvl="1"/>
            <a:r>
              <a:rPr lang="en-US" dirty="0"/>
              <a:t>You’ve learned an extremely powerful set of skills, use it on what you are most interested in pursuing!</a:t>
            </a:r>
          </a:p>
        </p:txBody>
      </p:sp>
    </p:spTree>
    <p:extLst>
      <p:ext uri="{BB962C8B-B14F-4D97-AF65-F5344CB8AC3E}">
        <p14:creationId xmlns:p14="http://schemas.microsoft.com/office/powerpoint/2010/main" val="18546863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C6615-DB33-8AE0-4DA7-9A587F8374FE}"/>
              </a:ext>
            </a:extLst>
          </p:cNvPr>
          <p:cNvSpPr>
            <a:spLocks noGrp="1"/>
          </p:cNvSpPr>
          <p:nvPr>
            <p:ph type="title"/>
          </p:nvPr>
        </p:nvSpPr>
        <p:spPr/>
        <p:txBody>
          <a:bodyPr/>
          <a:lstStyle/>
          <a:p>
            <a:r>
              <a:rPr lang="en-US" dirty="0"/>
              <a:t>What Project?</a:t>
            </a:r>
          </a:p>
        </p:txBody>
      </p:sp>
      <p:sp>
        <p:nvSpPr>
          <p:cNvPr id="3" name="Content Placeholder 2">
            <a:extLst>
              <a:ext uri="{FF2B5EF4-FFF2-40B4-BE49-F238E27FC236}">
                <a16:creationId xmlns:a16="http://schemas.microsoft.com/office/drawing/2014/main" id="{D72E686D-F6E0-7326-F3FF-37CF6DF9F6EE}"/>
              </a:ext>
            </a:extLst>
          </p:cNvPr>
          <p:cNvSpPr>
            <a:spLocks noGrp="1"/>
          </p:cNvSpPr>
          <p:nvPr>
            <p:ph idx="1"/>
          </p:nvPr>
        </p:nvSpPr>
        <p:spPr/>
        <p:txBody>
          <a:bodyPr>
            <a:normAutofit/>
          </a:bodyPr>
          <a:lstStyle/>
          <a:p>
            <a:pPr eaLnBrk="1" hangingPunct="1"/>
            <a:r>
              <a:rPr lang="en-US" altLang="en-US" dirty="0">
                <a:ea typeface="ＭＳ Ｐゴシック" panose="020B0600070205080204" pitchFamily="34" charset="-128"/>
              </a:rPr>
              <a:t>Add a Graphical User Interface (GUI) to an assignment</a:t>
            </a:r>
          </a:p>
          <a:p>
            <a:pPr eaLnBrk="1" hangingPunct="1"/>
            <a:r>
              <a:rPr lang="en-US" altLang="en-US" dirty="0">
                <a:ea typeface="ＭＳ Ｐゴシック" panose="020B0600070205080204" pitchFamily="34" charset="-128"/>
              </a:rPr>
              <a:t>Automate some boring tasks in your life</a:t>
            </a:r>
          </a:p>
          <a:p>
            <a:pPr lvl="1" eaLnBrk="1" hangingPunct="1"/>
            <a:r>
              <a:rPr lang="en-US" altLang="en-US" dirty="0">
                <a:ea typeface="ＭＳ Ｐゴシック" panose="020B0600070205080204" pitchFamily="34" charset="-128"/>
              </a:rPr>
              <a:t>Maybe even automate writing code with good style?</a:t>
            </a:r>
          </a:p>
          <a:p>
            <a:pPr eaLnBrk="1" hangingPunct="1"/>
            <a:r>
              <a:rPr lang="en-US" altLang="en-US" dirty="0">
                <a:ea typeface="ＭＳ Ｐゴシック" panose="020B0600070205080204" pitchFamily="34" charset="-128"/>
              </a:rPr>
              <a:t>Organize and process data from your life (favorite quotes, your calendar, etc.)</a:t>
            </a:r>
          </a:p>
          <a:p>
            <a:pPr eaLnBrk="1" hangingPunct="1"/>
            <a:r>
              <a:rPr lang="en-US" altLang="en-US" dirty="0">
                <a:ea typeface="ＭＳ Ｐゴシック" panose="020B0600070205080204" pitchFamily="34" charset="-128"/>
              </a:rPr>
              <a:t>What are you currently doing that a computer could do?</a:t>
            </a:r>
          </a:p>
          <a:p>
            <a:pPr eaLnBrk="1" hangingPunct="1"/>
            <a:r>
              <a:rPr lang="en-US" altLang="en-US" dirty="0">
                <a:ea typeface="ＭＳ Ｐゴシック" panose="020B0600070205080204" pitchFamily="34" charset="-128"/>
                <a:hlinkClick r:id="rId2"/>
              </a:rPr>
              <a:t>List of some project ideas</a:t>
            </a:r>
            <a:r>
              <a:rPr lang="en-US" altLang="en-US" dirty="0">
                <a:ea typeface="ＭＳ Ｐゴシック" panose="020B0600070205080204" pitchFamily="34" charset="-128"/>
              </a:rPr>
              <a:t> (UW CSE alum)</a:t>
            </a:r>
          </a:p>
          <a:p>
            <a:endParaRPr lang="en-US" dirty="0"/>
          </a:p>
        </p:txBody>
      </p:sp>
    </p:spTree>
    <p:extLst>
      <p:ext uri="{BB962C8B-B14F-4D97-AF65-F5344CB8AC3E}">
        <p14:creationId xmlns:p14="http://schemas.microsoft.com/office/powerpoint/2010/main" val="29346826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09FDD-840A-8A5C-9457-6BF1BD858505}"/>
              </a:ext>
            </a:extLst>
          </p:cNvPr>
          <p:cNvSpPr>
            <a:spLocks noGrp="1"/>
          </p:cNvSpPr>
          <p:nvPr>
            <p:ph type="title"/>
          </p:nvPr>
        </p:nvSpPr>
        <p:spPr/>
        <p:txBody>
          <a:bodyPr/>
          <a:lstStyle/>
          <a:p>
            <a:r>
              <a:rPr lang="en-US" dirty="0"/>
              <a:t>What Language?</a:t>
            </a:r>
          </a:p>
        </p:txBody>
      </p:sp>
      <p:sp>
        <p:nvSpPr>
          <p:cNvPr id="3" name="Content Placeholder 2">
            <a:extLst>
              <a:ext uri="{FF2B5EF4-FFF2-40B4-BE49-F238E27FC236}">
                <a16:creationId xmlns:a16="http://schemas.microsoft.com/office/drawing/2014/main" id="{D026E5C4-C642-BFAB-23E6-BFE3B75BE22D}"/>
              </a:ext>
            </a:extLst>
          </p:cNvPr>
          <p:cNvSpPr>
            <a:spLocks noGrp="1"/>
          </p:cNvSpPr>
          <p:nvPr>
            <p:ph idx="1"/>
          </p:nvPr>
        </p:nvSpPr>
        <p:spPr/>
        <p:txBody>
          <a:bodyPr>
            <a:normAutofit fontScale="92500" lnSpcReduction="20000"/>
          </a:bodyPr>
          <a:lstStyle/>
          <a:p>
            <a:pPr eaLnBrk="1" hangingPunct="1"/>
            <a:r>
              <a:rPr lang="en-US" altLang="en-US" dirty="0">
                <a:ea typeface="ＭＳ Ｐゴシック" panose="020B0600070205080204" pitchFamily="34" charset="-128"/>
              </a:rPr>
              <a:t>Expanding your Java knowledge with a project is valuable. Or use a project to learn a new language!</a:t>
            </a:r>
          </a:p>
          <a:p>
            <a:pPr eaLnBrk="1" hangingPunct="1"/>
            <a:r>
              <a:rPr lang="en-US" altLang="en-US" dirty="0">
                <a:ea typeface="ＭＳ Ｐゴシック" panose="020B0600070205080204" pitchFamily="34" charset="-128"/>
              </a:rPr>
              <a:t>Pick a project, see what similar projects use! No wrong language to learn, certain tasks favor certain languages</a:t>
            </a:r>
          </a:p>
          <a:p>
            <a:pPr lvl="1" eaLnBrk="1" hangingPunct="1"/>
            <a:r>
              <a:rPr lang="en-US" altLang="en-US" dirty="0">
                <a:ea typeface="ＭＳ Ｐゴシック" panose="020B0600070205080204" pitchFamily="34" charset="-128"/>
              </a:rPr>
              <a:t>iOS: </a:t>
            </a:r>
            <a:r>
              <a:rPr lang="en-US" altLang="en-US" dirty="0">
                <a:ea typeface="ＭＳ Ｐゴシック" panose="020B0600070205080204" pitchFamily="34" charset="-128"/>
                <a:hlinkClick r:id="rId2"/>
              </a:rPr>
              <a:t>Swift</a:t>
            </a:r>
            <a:endParaRPr lang="en-US" altLang="en-US" dirty="0">
              <a:ea typeface="ＭＳ Ｐゴシック" panose="020B0600070205080204" pitchFamily="34" charset="-128"/>
            </a:endParaRPr>
          </a:p>
          <a:p>
            <a:pPr lvl="1" eaLnBrk="1" hangingPunct="1"/>
            <a:r>
              <a:rPr lang="en-US" altLang="en-US" dirty="0">
                <a:ea typeface="ＭＳ Ｐゴシック" panose="020B0600070205080204" pitchFamily="34" charset="-128"/>
              </a:rPr>
              <a:t>Android: Java, Kotlin</a:t>
            </a:r>
          </a:p>
          <a:p>
            <a:pPr lvl="1" eaLnBrk="1" hangingPunct="1"/>
            <a:r>
              <a:rPr lang="en-US" altLang="en-US" dirty="0">
                <a:ea typeface="ＭＳ Ｐゴシック" panose="020B0600070205080204" pitchFamily="34" charset="-128"/>
              </a:rPr>
              <a:t>Client-side web: </a:t>
            </a:r>
            <a:r>
              <a:rPr lang="en-US" altLang="en-US" dirty="0">
                <a:ea typeface="ＭＳ Ｐゴシック" panose="020B0600070205080204" pitchFamily="34" charset="-128"/>
                <a:hlinkClick r:id="rId3"/>
              </a:rPr>
              <a:t>Javascript</a:t>
            </a:r>
            <a:r>
              <a:rPr lang="en-US" altLang="en-US" dirty="0">
                <a:ea typeface="ＭＳ Ｐゴシック" panose="020B0600070205080204" pitchFamily="34" charset="-128"/>
              </a:rPr>
              <a:t> (many frameworks to choose from)</a:t>
            </a:r>
          </a:p>
          <a:p>
            <a:pPr lvl="1" eaLnBrk="1" hangingPunct="1"/>
            <a:r>
              <a:rPr lang="en-US" altLang="en-US" dirty="0">
                <a:ea typeface="ＭＳ Ｐゴシック" panose="020B0600070205080204" pitchFamily="34" charset="-128"/>
              </a:rPr>
              <a:t>Beautiful visuals: </a:t>
            </a:r>
            <a:r>
              <a:rPr lang="en-US" altLang="en-US" dirty="0">
                <a:ea typeface="ＭＳ Ｐゴシック" panose="020B0600070205080204" pitchFamily="34" charset="-128"/>
                <a:hlinkClick r:id="rId4"/>
              </a:rPr>
              <a:t>Processing</a:t>
            </a:r>
            <a:endParaRPr lang="en-US" altLang="en-US" dirty="0">
              <a:ea typeface="ＭＳ Ｐゴシック" panose="020B0600070205080204" pitchFamily="34" charset="-128"/>
            </a:endParaRPr>
          </a:p>
          <a:p>
            <a:pPr lvl="1" eaLnBrk="1" hangingPunct="1"/>
            <a:r>
              <a:rPr lang="en-US" altLang="en-US" dirty="0">
                <a:ea typeface="ＭＳ Ｐゴシック" panose="020B0600070205080204" pitchFamily="34" charset="-128"/>
              </a:rPr>
              <a:t>Data Processing + Machine Learning: </a:t>
            </a:r>
            <a:r>
              <a:rPr lang="en-US" altLang="en-US" dirty="0">
                <a:ea typeface="ＭＳ Ｐゴシック" panose="020B0600070205080204" pitchFamily="34" charset="-128"/>
                <a:hlinkClick r:id="rId5"/>
              </a:rPr>
              <a:t>Python</a:t>
            </a:r>
            <a:endParaRPr lang="en-US" altLang="en-US" dirty="0">
              <a:ea typeface="ＭＳ Ｐゴシック" panose="020B0600070205080204" pitchFamily="34" charset="-128"/>
            </a:endParaRPr>
          </a:p>
          <a:p>
            <a:pPr lvl="1" eaLnBrk="1" hangingPunct="1"/>
            <a:r>
              <a:rPr lang="en-US" altLang="en-US" dirty="0">
                <a:ea typeface="ＭＳ Ｐゴシック" panose="020B0600070205080204" pitchFamily="34" charset="-128"/>
              </a:rPr>
              <a:t>Data Management: </a:t>
            </a:r>
            <a:r>
              <a:rPr lang="en-US" altLang="en-US" dirty="0">
                <a:ea typeface="ＭＳ Ｐゴシック" panose="020B0600070205080204" pitchFamily="34" charset="-128"/>
                <a:hlinkClick r:id="rId6"/>
              </a:rPr>
              <a:t>SQL</a:t>
            </a:r>
            <a:endParaRPr lang="en-US" altLang="en-US" dirty="0">
              <a:ea typeface="ＭＳ Ｐゴシック" panose="020B0600070205080204" pitchFamily="34" charset="-128"/>
            </a:endParaRPr>
          </a:p>
          <a:p>
            <a:pPr lvl="1" eaLnBrk="1" hangingPunct="1"/>
            <a:r>
              <a:rPr lang="en-US" altLang="en-US" dirty="0">
                <a:ea typeface="ＭＳ Ｐゴシック" panose="020B0600070205080204" pitchFamily="34" charset="-128"/>
              </a:rPr>
              <a:t>Embedded systems: C / C++ / Rust</a:t>
            </a:r>
          </a:p>
          <a:p>
            <a:pPr lvl="1" eaLnBrk="1" hangingPunct="1"/>
            <a:endParaRPr lang="en-US" altLang="en-US" dirty="0">
              <a:ea typeface="ＭＳ Ｐゴシック" panose="020B0600070205080204" pitchFamily="34" charset="-128"/>
            </a:endParaRPr>
          </a:p>
          <a:p>
            <a:pPr eaLnBrk="1" hangingPunct="1"/>
            <a:r>
              <a:rPr lang="en-US" altLang="en-US" dirty="0">
                <a:ea typeface="ＭＳ Ｐゴシック" panose="020B0600070205080204" pitchFamily="34" charset="-128"/>
              </a:rPr>
              <a:t>Learn a new programming paradigm</a:t>
            </a:r>
          </a:p>
          <a:p>
            <a:pPr lvl="1" eaLnBrk="1" hangingPunct="1"/>
            <a:r>
              <a:rPr lang="en-US" altLang="en-US" dirty="0">
                <a:ea typeface="ＭＳ Ｐゴシック" panose="020B0600070205080204" pitchFamily="34" charset="-128"/>
              </a:rPr>
              <a:t>Functional languages: </a:t>
            </a:r>
            <a:r>
              <a:rPr lang="en-US" altLang="en-US" dirty="0">
                <a:ea typeface="ＭＳ Ｐゴシック" panose="020B0600070205080204" pitchFamily="34" charset="-128"/>
                <a:hlinkClick r:id="rId7"/>
              </a:rPr>
              <a:t>Racket</a:t>
            </a:r>
            <a:r>
              <a:rPr lang="en-US" altLang="en-US" dirty="0">
                <a:ea typeface="ＭＳ Ｐゴシック" panose="020B0600070205080204" pitchFamily="34" charset="-128"/>
              </a:rPr>
              <a:t>, </a:t>
            </a:r>
            <a:r>
              <a:rPr lang="en-US" altLang="en-US" dirty="0">
                <a:ea typeface="ＭＳ Ｐゴシック" panose="020B0600070205080204" pitchFamily="34" charset="-128"/>
                <a:hlinkClick r:id="rId8"/>
              </a:rPr>
              <a:t>Haskell</a:t>
            </a:r>
            <a:r>
              <a:rPr lang="en-US" altLang="en-US" dirty="0">
                <a:ea typeface="ＭＳ Ｐゴシック" panose="020B0600070205080204" pitchFamily="34" charset="-128"/>
              </a:rPr>
              <a:t>, </a:t>
            </a:r>
            <a:r>
              <a:rPr lang="en-US" altLang="en-US" dirty="0">
                <a:ea typeface="ＭＳ Ｐゴシック" panose="020B0600070205080204" pitchFamily="34" charset="-128"/>
                <a:hlinkClick r:id="rId9"/>
              </a:rPr>
              <a:t>Scala</a:t>
            </a:r>
            <a:r>
              <a:rPr lang="en-US" altLang="en-US" dirty="0">
                <a:ea typeface="ＭＳ Ｐゴシック" panose="020B0600070205080204" pitchFamily="34" charset="-128"/>
              </a:rPr>
              <a:t>, (now, Java 8!)</a:t>
            </a:r>
          </a:p>
        </p:txBody>
      </p:sp>
    </p:spTree>
    <p:extLst>
      <p:ext uri="{BB962C8B-B14F-4D97-AF65-F5344CB8AC3E}">
        <p14:creationId xmlns:p14="http://schemas.microsoft.com/office/powerpoint/2010/main" val="4865196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496F9-3380-878F-FD24-271CFED04A8D}"/>
              </a:ext>
            </a:extLst>
          </p:cNvPr>
          <p:cNvSpPr>
            <a:spLocks noGrp="1"/>
          </p:cNvSpPr>
          <p:nvPr>
            <p:ph type="title"/>
          </p:nvPr>
        </p:nvSpPr>
        <p:spPr/>
        <p:txBody>
          <a:bodyPr/>
          <a:lstStyle/>
          <a:p>
            <a:r>
              <a:rPr lang="en-US" dirty="0"/>
              <a:t>What Library?</a:t>
            </a:r>
          </a:p>
        </p:txBody>
      </p:sp>
      <p:sp>
        <p:nvSpPr>
          <p:cNvPr id="3" name="Content Placeholder 2">
            <a:extLst>
              <a:ext uri="{FF2B5EF4-FFF2-40B4-BE49-F238E27FC236}">
                <a16:creationId xmlns:a16="http://schemas.microsoft.com/office/drawing/2014/main" id="{2680C54E-EC44-0044-9CCF-AF9D5D7494F8}"/>
              </a:ext>
            </a:extLst>
          </p:cNvPr>
          <p:cNvSpPr>
            <a:spLocks noGrp="1"/>
          </p:cNvSpPr>
          <p:nvPr>
            <p:ph idx="1"/>
          </p:nvPr>
        </p:nvSpPr>
        <p:spPr/>
        <p:txBody>
          <a:bodyPr>
            <a:normAutofit fontScale="92500" lnSpcReduction="10000"/>
          </a:bodyPr>
          <a:lstStyle/>
          <a:p>
            <a:pPr marL="0" indent="0" eaLnBrk="1" hangingPunct="1">
              <a:buNone/>
              <a:defRPr/>
            </a:pPr>
            <a:r>
              <a:rPr lang="en-US" dirty="0"/>
              <a:t>Here are just a FEW examples. There is so much more!</a:t>
            </a:r>
          </a:p>
          <a:p>
            <a:pPr>
              <a:defRPr/>
            </a:pPr>
            <a:r>
              <a:rPr lang="en-US" dirty="0"/>
              <a:t>Processing language</a:t>
            </a:r>
          </a:p>
          <a:p>
            <a:pPr lvl="1">
              <a:defRPr/>
            </a:pPr>
            <a:r>
              <a:rPr lang="en-US" dirty="0">
                <a:cs typeface="+mn-cs"/>
                <a:hlinkClick r:id="rId2"/>
              </a:rPr>
              <a:t>http://nlp.stanford.edu/software/</a:t>
            </a:r>
            <a:endParaRPr lang="en-US" dirty="0">
              <a:cs typeface="+mn-cs"/>
            </a:endParaRPr>
          </a:p>
          <a:p>
            <a:pPr>
              <a:defRPr/>
            </a:pPr>
            <a:r>
              <a:rPr lang="en-US" dirty="0"/>
              <a:t>Building games</a:t>
            </a:r>
          </a:p>
          <a:p>
            <a:pPr lvl="1">
              <a:defRPr/>
            </a:pPr>
            <a:r>
              <a:rPr lang="en-US" dirty="0">
                <a:cs typeface="+mn-cs"/>
                <a:hlinkClick r:id="rId3"/>
              </a:rPr>
              <a:t>http://lwjgl.org/</a:t>
            </a:r>
            <a:endParaRPr lang="en-US" dirty="0">
              <a:cs typeface="+mn-cs"/>
            </a:endParaRPr>
          </a:p>
          <a:p>
            <a:pPr lvl="1">
              <a:defRPr/>
            </a:pPr>
            <a:r>
              <a:rPr lang="en-US" dirty="0">
                <a:cs typeface="+mn-cs"/>
                <a:hlinkClick r:id="rId4"/>
              </a:rPr>
              <a:t>http://jbox2d.org/</a:t>
            </a:r>
            <a:r>
              <a:rPr lang="en-US" dirty="0">
                <a:cs typeface="+mn-cs"/>
              </a:rPr>
              <a:t> (with physics!)</a:t>
            </a:r>
          </a:p>
          <a:p>
            <a:pPr>
              <a:defRPr/>
            </a:pPr>
            <a:r>
              <a:rPr lang="en-US" dirty="0"/>
              <a:t>Processing biological data</a:t>
            </a:r>
          </a:p>
          <a:p>
            <a:pPr lvl="1">
              <a:defRPr/>
            </a:pPr>
            <a:r>
              <a:rPr lang="en-US" dirty="0">
                <a:cs typeface="+mn-cs"/>
                <a:hlinkClick r:id="rId5"/>
              </a:rPr>
              <a:t>http://biojava.org/wiki/Main_Page</a:t>
            </a:r>
            <a:endParaRPr lang="en-US" dirty="0">
              <a:cs typeface="+mn-cs"/>
            </a:endParaRPr>
          </a:p>
          <a:p>
            <a:pPr>
              <a:defRPr/>
            </a:pPr>
            <a:r>
              <a:rPr lang="en-US" dirty="0"/>
              <a:t>Accessing Facebook data</a:t>
            </a:r>
          </a:p>
          <a:p>
            <a:pPr lvl="1">
              <a:defRPr/>
            </a:pPr>
            <a:r>
              <a:rPr lang="en-US" dirty="0">
                <a:cs typeface="+mn-cs"/>
                <a:hlinkClick r:id="rId6"/>
              </a:rPr>
              <a:t>http://restfb.com/</a:t>
            </a:r>
            <a:endParaRPr lang="en-US" dirty="0">
              <a:cs typeface="+mn-cs"/>
            </a:endParaRPr>
          </a:p>
          <a:p>
            <a:pPr>
              <a:defRPr/>
            </a:pPr>
            <a:r>
              <a:rPr lang="en-US" dirty="0"/>
              <a:t>Make a website backed by Java</a:t>
            </a:r>
          </a:p>
          <a:p>
            <a:pPr lvl="1">
              <a:defRPr/>
            </a:pPr>
            <a:r>
              <a:rPr lang="en-US" dirty="0">
                <a:cs typeface="+mn-cs"/>
                <a:hlinkClick r:id="rId7"/>
              </a:rPr>
              <a:t>https://www.jetbrains.com/help/idea/your-first-spring-application.html</a:t>
            </a:r>
            <a:endParaRPr lang="en-US" dirty="0">
              <a:cs typeface="+mn-cs"/>
            </a:endParaRPr>
          </a:p>
          <a:p>
            <a:pPr marL="393700" lvl="1" indent="0" eaLnBrk="1" hangingPunct="1">
              <a:buFont typeface="Wingdings 2" charset="0"/>
              <a:buNone/>
              <a:defRPr/>
            </a:pPr>
            <a:endParaRPr lang="en-US" dirty="0">
              <a:cs typeface="+mn-cs"/>
            </a:endParaRPr>
          </a:p>
          <a:p>
            <a:endParaRPr lang="en-US" dirty="0"/>
          </a:p>
        </p:txBody>
      </p:sp>
    </p:spTree>
    <p:extLst>
      <p:ext uri="{BB962C8B-B14F-4D97-AF65-F5344CB8AC3E}">
        <p14:creationId xmlns:p14="http://schemas.microsoft.com/office/powerpoint/2010/main" val="2383420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920A4-057E-438E-3B68-1E558BF5DBD1}"/>
              </a:ext>
            </a:extLst>
          </p:cNvPr>
          <p:cNvSpPr>
            <a:spLocks noGrp="1"/>
          </p:cNvSpPr>
          <p:nvPr>
            <p:ph type="title"/>
          </p:nvPr>
        </p:nvSpPr>
        <p:spPr/>
        <p:txBody>
          <a:bodyPr/>
          <a:lstStyle/>
          <a:p>
            <a:r>
              <a:rPr lang="en-US" dirty="0"/>
              <a:t>What Classes?</a:t>
            </a:r>
          </a:p>
        </p:txBody>
      </p:sp>
      <p:sp>
        <p:nvSpPr>
          <p:cNvPr id="3" name="Content Placeholder 2">
            <a:extLst>
              <a:ext uri="{FF2B5EF4-FFF2-40B4-BE49-F238E27FC236}">
                <a16:creationId xmlns:a16="http://schemas.microsoft.com/office/drawing/2014/main" id="{0A93C44D-0DDB-55D3-AACE-1C637AEEAA41}"/>
              </a:ext>
            </a:extLst>
          </p:cNvPr>
          <p:cNvSpPr>
            <a:spLocks noGrp="1"/>
          </p:cNvSpPr>
          <p:nvPr>
            <p:ph idx="1"/>
          </p:nvPr>
        </p:nvSpPr>
        <p:spPr/>
        <p:txBody>
          <a:bodyPr>
            <a:normAutofit/>
          </a:bodyPr>
          <a:lstStyle/>
          <a:p>
            <a:pPr>
              <a:defRPr/>
            </a:pPr>
            <a:r>
              <a:rPr lang="en-US" dirty="0"/>
              <a:t>CSE 123 is the most common next class. Continue the story, learn how data structures are implemented</a:t>
            </a:r>
          </a:p>
          <a:p>
            <a:pPr>
              <a:defRPr/>
            </a:pPr>
            <a:r>
              <a:rPr lang="en-US" dirty="0"/>
              <a:t>Other courses</a:t>
            </a:r>
          </a:p>
          <a:p>
            <a:pPr lvl="1">
              <a:defRPr/>
            </a:pPr>
            <a:r>
              <a:rPr lang="en-US" dirty="0"/>
              <a:t>CSE 154: Web Programming (HTML/CSS/</a:t>
            </a:r>
            <a:r>
              <a:rPr lang="en-US" dirty="0" err="1"/>
              <a:t>Javascript</a:t>
            </a:r>
            <a:r>
              <a:rPr lang="en-US" dirty="0"/>
              <a:t>)</a:t>
            </a:r>
          </a:p>
          <a:p>
            <a:pPr lvl="1">
              <a:defRPr/>
            </a:pPr>
            <a:r>
              <a:rPr lang="en-US" dirty="0"/>
              <a:t>CSE 163: Intermediate Data Programming (Python)</a:t>
            </a:r>
          </a:p>
          <a:p>
            <a:pPr>
              <a:defRPr/>
            </a:pPr>
            <a:r>
              <a:rPr lang="en-US" b="1" dirty="0">
                <a:cs typeface="+mn-cs"/>
              </a:rPr>
              <a:t>Large</a:t>
            </a:r>
            <a:r>
              <a:rPr lang="en-US" dirty="0">
                <a:cs typeface="+mn-cs"/>
              </a:rPr>
              <a:t> set of CSE courses for </a:t>
            </a:r>
            <a:r>
              <a:rPr lang="en-US" i="1" dirty="0">
                <a:cs typeface="+mn-cs"/>
              </a:rPr>
              <a:t>both</a:t>
            </a:r>
            <a:r>
              <a:rPr lang="en-US" dirty="0">
                <a:cs typeface="+mn-cs"/>
              </a:rPr>
              <a:t> Allen School majors and students from all over UW campus. Many exciting courses, many (but not all) require CSE 123.</a:t>
            </a:r>
          </a:p>
          <a:p>
            <a:pPr lvl="1">
              <a:defRPr/>
            </a:pPr>
            <a:r>
              <a:rPr lang="en-US" dirty="0">
                <a:cs typeface="+mn-cs"/>
                <a:hlinkClick r:id="rId2"/>
              </a:rPr>
              <a:t>Allen School Majors</a:t>
            </a:r>
            <a:endParaRPr lang="en-US" dirty="0">
              <a:cs typeface="+mn-cs"/>
            </a:endParaRPr>
          </a:p>
          <a:p>
            <a:pPr lvl="1">
              <a:defRPr/>
            </a:pPr>
            <a:r>
              <a:rPr lang="en-US" dirty="0">
                <a:cs typeface="+mn-cs"/>
                <a:hlinkClick r:id="rId3"/>
              </a:rPr>
              <a:t>All UW Students</a:t>
            </a:r>
            <a:endParaRPr lang="en-US" dirty="0">
              <a:cs typeface="+mn-cs"/>
            </a:endParaRPr>
          </a:p>
          <a:p>
            <a:pPr>
              <a:defRPr/>
            </a:pPr>
            <a:r>
              <a:rPr lang="en-US" dirty="0">
                <a:cs typeface="+mn-cs"/>
              </a:rPr>
              <a:t>Courses in Tech Related Majors: INFO, AMATH, HCDE, DXARTS, ...</a:t>
            </a:r>
          </a:p>
          <a:p>
            <a:endParaRPr lang="en-US" dirty="0"/>
          </a:p>
        </p:txBody>
      </p:sp>
    </p:spTree>
    <p:extLst>
      <p:ext uri="{BB962C8B-B14F-4D97-AF65-F5344CB8AC3E}">
        <p14:creationId xmlns:p14="http://schemas.microsoft.com/office/powerpoint/2010/main" val="30083525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254BA-0AC4-26BC-2B11-06020539C89C}"/>
              </a:ext>
            </a:extLst>
          </p:cNvPr>
          <p:cNvSpPr>
            <a:spLocks noGrp="1"/>
          </p:cNvSpPr>
          <p:nvPr>
            <p:ph type="title"/>
          </p:nvPr>
        </p:nvSpPr>
        <p:spPr/>
        <p:txBody>
          <a:bodyPr/>
          <a:lstStyle/>
          <a:p>
            <a:r>
              <a:rPr lang="en-US" dirty="0"/>
              <a:t>What is CSE?</a:t>
            </a:r>
          </a:p>
        </p:txBody>
      </p:sp>
      <p:pic>
        <p:nvPicPr>
          <p:cNvPr id="4" name="Picture 3">
            <a:extLst>
              <a:ext uri="{FF2B5EF4-FFF2-40B4-BE49-F238E27FC236}">
                <a16:creationId xmlns:a16="http://schemas.microsoft.com/office/drawing/2014/main" id="{295B8BF4-DB6D-2698-99E9-93A395D38935}"/>
              </a:ext>
            </a:extLst>
          </p:cNvPr>
          <p:cNvPicPr>
            <a:picLocks noChangeAspect="1"/>
          </p:cNvPicPr>
          <p:nvPr/>
        </p:nvPicPr>
        <p:blipFill>
          <a:blip r:embed="rId2"/>
          <a:stretch>
            <a:fillRect/>
          </a:stretch>
        </p:blipFill>
        <p:spPr>
          <a:xfrm>
            <a:off x="1414007" y="1283455"/>
            <a:ext cx="9939793" cy="5223310"/>
          </a:xfrm>
          <a:prstGeom prst="rect">
            <a:avLst/>
          </a:prstGeom>
        </p:spPr>
      </p:pic>
    </p:spTree>
    <p:extLst>
      <p:ext uri="{BB962C8B-B14F-4D97-AF65-F5344CB8AC3E}">
        <p14:creationId xmlns:p14="http://schemas.microsoft.com/office/powerpoint/2010/main" val="38936317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36230-3D2D-8FF9-C206-260BB19700E6}"/>
              </a:ext>
            </a:extLst>
          </p:cNvPr>
          <p:cNvSpPr>
            <a:spLocks noGrp="1"/>
          </p:cNvSpPr>
          <p:nvPr>
            <p:ph type="title"/>
          </p:nvPr>
        </p:nvSpPr>
        <p:spPr/>
        <p:txBody>
          <a:bodyPr/>
          <a:lstStyle/>
          <a:p>
            <a:r>
              <a:rPr lang="en-US" dirty="0"/>
              <a:t>Research Beyond Programming</a:t>
            </a:r>
          </a:p>
        </p:txBody>
      </p:sp>
      <p:sp>
        <p:nvSpPr>
          <p:cNvPr id="3" name="Content Placeholder 2">
            <a:extLst>
              <a:ext uri="{FF2B5EF4-FFF2-40B4-BE49-F238E27FC236}">
                <a16:creationId xmlns:a16="http://schemas.microsoft.com/office/drawing/2014/main" id="{488F1F8C-B834-3CC5-6584-411D2F21EA64}"/>
              </a:ext>
            </a:extLst>
          </p:cNvPr>
          <p:cNvSpPr>
            <a:spLocks noGrp="1"/>
          </p:cNvSpPr>
          <p:nvPr>
            <p:ph idx="1"/>
          </p:nvPr>
        </p:nvSpPr>
        <p:spPr>
          <a:xfrm>
            <a:off x="838200" y="1371600"/>
            <a:ext cx="3694043" cy="4805363"/>
          </a:xfrm>
        </p:spPr>
        <p:txBody>
          <a:bodyPr>
            <a:normAutofit fontScale="62500" lnSpcReduction="20000"/>
          </a:bodyPr>
          <a:lstStyle/>
          <a:p>
            <a:pPr marL="0" indent="0">
              <a:buNone/>
            </a:pPr>
            <a:r>
              <a:rPr lang="en-US" b="1" dirty="0"/>
              <a:t>Learn a new CS Topic</a:t>
            </a:r>
          </a:p>
          <a:p>
            <a:r>
              <a:rPr lang="en-US" dirty="0">
                <a:hlinkClick r:id="rId2"/>
              </a:rPr>
              <a:t>Investigate how to best distribute relief funds</a:t>
            </a:r>
            <a:endParaRPr lang="en-US" dirty="0">
              <a:hlinkClick r:id="rId3"/>
            </a:endParaRPr>
          </a:p>
          <a:p>
            <a:r>
              <a:rPr lang="en-US" dirty="0">
                <a:hlinkClick r:id="rId3"/>
              </a:rPr>
              <a:t>Digitize basketball players</a:t>
            </a:r>
            <a:endParaRPr lang="en-US" dirty="0"/>
          </a:p>
          <a:p>
            <a:r>
              <a:rPr lang="en-US" dirty="0">
                <a:hlinkClick r:id="rId4"/>
              </a:rPr>
              <a:t>Help deaf/hard-of-hearing people identify sounds</a:t>
            </a:r>
            <a:endParaRPr lang="en-US" dirty="0"/>
          </a:p>
          <a:p>
            <a:r>
              <a:rPr lang="en-US" dirty="0">
                <a:hlinkClick r:id="rId5"/>
              </a:rPr>
              <a:t>Detect and prevent toxicity online</a:t>
            </a:r>
            <a:endParaRPr lang="en-US" dirty="0"/>
          </a:p>
          <a:p>
            <a:r>
              <a:rPr lang="en-US" dirty="0">
                <a:hlinkClick r:id="rId6"/>
              </a:rPr>
              <a:t>Recognize disinformation online</a:t>
            </a:r>
            <a:endParaRPr lang="en-US" dirty="0"/>
          </a:p>
          <a:p>
            <a:r>
              <a:rPr lang="en-US" dirty="0">
                <a:hlinkClick r:id="rId7"/>
              </a:rPr>
              <a:t>Make movies</a:t>
            </a:r>
            <a:endParaRPr lang="en-US" dirty="0"/>
          </a:p>
          <a:p>
            <a:r>
              <a:rPr lang="en-US" dirty="0">
                <a:hlinkClick r:id="rId8"/>
              </a:rPr>
              <a:t>Improve digital collaboration</a:t>
            </a:r>
            <a:endParaRPr lang="en-US" dirty="0"/>
          </a:p>
          <a:p>
            <a:r>
              <a:rPr lang="en-US" dirty="0">
                <a:hlinkClick r:id="rId9"/>
              </a:rPr>
              <a:t>Design algorithms that are more fair and better respect privacy</a:t>
            </a:r>
            <a:endParaRPr lang="en-US" dirty="0"/>
          </a:p>
          <a:p>
            <a:r>
              <a:rPr lang="en-US" dirty="0">
                <a:hlinkClick r:id="rId10"/>
              </a:rPr>
              <a:t>Fix Olympic badminton</a:t>
            </a:r>
            <a:endParaRPr lang="en-US" dirty="0"/>
          </a:p>
          <a:p>
            <a:r>
              <a:rPr lang="en-US" dirty="0"/>
              <a:t>And so much more!</a:t>
            </a:r>
          </a:p>
          <a:p>
            <a:endParaRPr lang="en-US" dirty="0"/>
          </a:p>
          <a:p>
            <a:endParaRPr lang="en-US" dirty="0"/>
          </a:p>
          <a:p>
            <a:pPr marL="0" indent="0">
              <a:buNone/>
            </a:pPr>
            <a:endParaRPr lang="en-US" dirty="0"/>
          </a:p>
        </p:txBody>
      </p:sp>
      <p:sp>
        <p:nvSpPr>
          <p:cNvPr id="4" name="Content Placeholder 2">
            <a:extLst>
              <a:ext uri="{FF2B5EF4-FFF2-40B4-BE49-F238E27FC236}">
                <a16:creationId xmlns:a16="http://schemas.microsoft.com/office/drawing/2014/main" id="{DE3E320B-FC3A-BCB8-0232-BC75B2498F76}"/>
              </a:ext>
            </a:extLst>
          </p:cNvPr>
          <p:cNvSpPr txBox="1">
            <a:spLocks/>
          </p:cNvSpPr>
          <p:nvPr/>
        </p:nvSpPr>
        <p:spPr>
          <a:xfrm>
            <a:off x="4532243" y="1368950"/>
            <a:ext cx="3694043" cy="48053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System Font Regular"/>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System Font Regular"/>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dirty="0"/>
              <a:t>Attend Weekly Meetings</a:t>
            </a:r>
          </a:p>
          <a:p>
            <a:pPr eaLnBrk="1" hangingPunct="1"/>
            <a:r>
              <a:rPr lang="en-US" altLang="en-US" sz="1800" dirty="0">
                <a:ea typeface="ＭＳ Ｐゴシック" panose="020B0600070205080204" pitchFamily="34" charset="-128"/>
                <a:hlinkClick r:id="rId11"/>
              </a:rPr>
              <a:t>Change</a:t>
            </a:r>
            <a:r>
              <a:rPr lang="en-US" altLang="en-US" sz="1800" dirty="0">
                <a:ea typeface="ＭＳ Ｐゴシック" panose="020B0600070205080204" pitchFamily="34" charset="-128"/>
              </a:rPr>
              <a:t> – technologies for low-income regions</a:t>
            </a:r>
          </a:p>
          <a:p>
            <a:pPr eaLnBrk="1" hangingPunct="1"/>
            <a:r>
              <a:rPr lang="en-US" altLang="en-US" sz="1800" dirty="0">
                <a:ea typeface="ＭＳ Ｐゴシック" panose="020B0600070205080204" pitchFamily="34" charset="-128"/>
                <a:hlinkClick r:id="rId12"/>
              </a:rPr>
              <a:t>Dub</a:t>
            </a:r>
            <a:r>
              <a:rPr lang="en-US" altLang="en-US" sz="1800" dirty="0">
                <a:ea typeface="ＭＳ Ｐゴシック" panose="020B0600070205080204" pitchFamily="34" charset="-128"/>
              </a:rPr>
              <a:t> – human-computer interaction and design</a:t>
            </a:r>
          </a:p>
          <a:p>
            <a:pPr eaLnBrk="1" hangingPunct="1"/>
            <a:r>
              <a:rPr lang="en-US" altLang="en-US" sz="1800" dirty="0">
                <a:ea typeface="ＭＳ Ｐゴシック" panose="020B0600070205080204" pitchFamily="34" charset="-128"/>
                <a:hlinkClick r:id="rId13"/>
              </a:rPr>
              <a:t>ComputingEd@UW </a:t>
            </a:r>
            <a:r>
              <a:rPr lang="en-US" altLang="en-US" sz="1800" dirty="0">
                <a:ea typeface="ＭＳ Ｐゴシック" panose="020B0600070205080204" pitchFamily="34" charset="-128"/>
              </a:rPr>
              <a:t>– computer science education</a:t>
            </a:r>
          </a:p>
        </p:txBody>
      </p:sp>
      <p:sp>
        <p:nvSpPr>
          <p:cNvPr id="5" name="Content Placeholder 2">
            <a:extLst>
              <a:ext uri="{FF2B5EF4-FFF2-40B4-BE49-F238E27FC236}">
                <a16:creationId xmlns:a16="http://schemas.microsoft.com/office/drawing/2014/main" id="{829F8137-3193-B482-89FD-D00A47275FF6}"/>
              </a:ext>
            </a:extLst>
          </p:cNvPr>
          <p:cNvSpPr txBox="1">
            <a:spLocks/>
          </p:cNvSpPr>
          <p:nvPr/>
        </p:nvSpPr>
        <p:spPr>
          <a:xfrm>
            <a:off x="7920824" y="1368950"/>
            <a:ext cx="3694043" cy="48053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System Font Regular"/>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System Font Regular"/>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dirty="0"/>
              <a:t>Read a Book! </a:t>
            </a:r>
            <a:r>
              <a:rPr lang="en-US" sz="1800" dirty="0"/>
              <a:t>(links on pictures)</a:t>
            </a:r>
            <a:endParaRPr lang="en-US" sz="1800" b="1" dirty="0"/>
          </a:p>
        </p:txBody>
      </p:sp>
      <p:pic>
        <p:nvPicPr>
          <p:cNvPr id="6" name="Picture 5" descr="CODE by Charles Petzold&#10;&#10;The Hidden Language of Computer Hardware and Software">
            <a:hlinkClick r:id="rId14"/>
            <a:extLst>
              <a:ext uri="{FF2B5EF4-FFF2-40B4-BE49-F238E27FC236}">
                <a16:creationId xmlns:a16="http://schemas.microsoft.com/office/drawing/2014/main" id="{5C9DB669-8332-8C46-BFA7-EF038EB44428}"/>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7992985" y="1755610"/>
            <a:ext cx="1219882" cy="1709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Dear Data by [Giorgia Lupi &amp; Stefanie Posavec]">
            <a:hlinkClick r:id="rId16"/>
            <a:extLst>
              <a:ext uri="{FF2B5EF4-FFF2-40B4-BE49-F238E27FC236}">
                <a16:creationId xmlns:a16="http://schemas.microsoft.com/office/drawing/2014/main" id="{DFC83297-8009-C9A6-4148-DDFAB0642896}"/>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10827391" y="4001435"/>
            <a:ext cx="1281089" cy="1749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Nine Algorithms That Changed the Future: The Ingenious Ideas That Drive Today's Computers (Princeton Science Library Book 112) by [John MacCormick]">
            <a:hlinkClick r:id="rId18"/>
            <a:extLst>
              <a:ext uri="{FF2B5EF4-FFF2-40B4-BE49-F238E27FC236}">
                <a16:creationId xmlns:a16="http://schemas.microsoft.com/office/drawing/2014/main" id="{A7193212-6FB6-9A0A-2297-80B0B2F1CCE9}"/>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887048" y="1795030"/>
            <a:ext cx="1155314" cy="178289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Algorithms of Oppression: How Search Engines Reinforce Racism by [Safiya Umoja Noble]">
            <a:hlinkClick r:id="rId20"/>
            <a:extLst>
              <a:ext uri="{FF2B5EF4-FFF2-40B4-BE49-F238E27FC236}">
                <a16:creationId xmlns:a16="http://schemas.microsoft.com/office/drawing/2014/main" id="{7C9710C7-90A3-A245-9220-7B2F6AF3ECE9}"/>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992985" y="3928279"/>
            <a:ext cx="1219883" cy="182252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The Ethical Algorithm: The Science of Socially Aware Algorithm Design by [Michael Kearns &amp; Aaron Roth]">
            <a:hlinkClick r:id="rId22"/>
            <a:extLst>
              <a:ext uri="{FF2B5EF4-FFF2-40B4-BE49-F238E27FC236}">
                <a16:creationId xmlns:a16="http://schemas.microsoft.com/office/drawing/2014/main" id="{3A975F30-7D14-74DF-A01F-1535DD1322DE}"/>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9472302" y="4001435"/>
            <a:ext cx="1155313" cy="175228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Weapons of Math Destruction: How Big Data Increases Inequality and Threatens Democracy by [Cathy O'Neil]">
            <a:hlinkClick r:id="rId24"/>
            <a:extLst>
              <a:ext uri="{FF2B5EF4-FFF2-40B4-BE49-F238E27FC236}">
                <a16:creationId xmlns:a16="http://schemas.microsoft.com/office/drawing/2014/main" id="{E6059F94-D28C-0D86-E682-8374114F17A7}"/>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9472301" y="1783375"/>
            <a:ext cx="1155313" cy="1745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7182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22B81-4FB1-3D4C-B5CC-F81F1C1D9153}"/>
              </a:ext>
            </a:extLst>
          </p:cNvPr>
          <p:cNvSpPr>
            <a:spLocks noGrp="1"/>
          </p:cNvSpPr>
          <p:nvPr>
            <p:ph type="title"/>
          </p:nvPr>
        </p:nvSpPr>
        <p:spPr/>
        <p:txBody>
          <a:bodyPr/>
          <a:lstStyle/>
          <a:p>
            <a:r>
              <a:rPr lang="en-US" dirty="0"/>
              <a:t>Lecture Outline</a:t>
            </a:r>
          </a:p>
        </p:txBody>
      </p:sp>
      <p:sp>
        <p:nvSpPr>
          <p:cNvPr id="3" name="Content Placeholder 2">
            <a:extLst>
              <a:ext uri="{FF2B5EF4-FFF2-40B4-BE49-F238E27FC236}">
                <a16:creationId xmlns:a16="http://schemas.microsoft.com/office/drawing/2014/main" id="{F07DD871-301D-734F-B5EC-A5910673E2D8}"/>
              </a:ext>
            </a:extLst>
          </p:cNvPr>
          <p:cNvSpPr>
            <a:spLocks noGrp="1"/>
          </p:cNvSpPr>
          <p:nvPr>
            <p:ph idx="1"/>
          </p:nvPr>
        </p:nvSpPr>
        <p:spPr/>
        <p:txBody>
          <a:bodyPr/>
          <a:lstStyle/>
          <a:p>
            <a:pPr>
              <a:spcAft>
                <a:spcPts val="1200"/>
              </a:spcAft>
            </a:pPr>
            <a:r>
              <a:rPr lang="en-US" dirty="0"/>
              <a:t>Looking Back</a:t>
            </a:r>
          </a:p>
          <a:p>
            <a:pPr>
              <a:spcAft>
                <a:spcPts val="1200"/>
              </a:spcAft>
            </a:pPr>
            <a:r>
              <a:rPr lang="en-US" dirty="0"/>
              <a:t>Looking Forward</a:t>
            </a:r>
          </a:p>
          <a:p>
            <a:pPr>
              <a:spcAft>
                <a:spcPts val="1200"/>
              </a:spcAft>
            </a:pPr>
            <a:r>
              <a:rPr lang="en-US" b="1" dirty="0">
                <a:solidFill>
                  <a:schemeClr val="accent5"/>
                </a:solidFill>
              </a:rPr>
              <a:t>Thank You!</a:t>
            </a:r>
          </a:p>
        </p:txBody>
      </p:sp>
      <p:sp>
        <p:nvSpPr>
          <p:cNvPr id="4" name="Pentagon 3">
            <a:extLst>
              <a:ext uri="{FF2B5EF4-FFF2-40B4-BE49-F238E27FC236}">
                <a16:creationId xmlns:a16="http://schemas.microsoft.com/office/drawing/2014/main" id="{A474EB40-D05B-4D47-ACB8-073DBA3E897B}"/>
              </a:ext>
            </a:extLst>
          </p:cNvPr>
          <p:cNvSpPr/>
          <p:nvPr/>
        </p:nvSpPr>
        <p:spPr>
          <a:xfrm rot="10800000">
            <a:off x="2927726" y="2767645"/>
            <a:ext cx="444843" cy="308919"/>
          </a:xfrm>
          <a:prstGeom prst="homePlat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53146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EA219-4E76-D581-5A79-BAA7BBB02683}"/>
              </a:ext>
            </a:extLst>
          </p:cNvPr>
          <p:cNvSpPr>
            <a:spLocks noGrp="1"/>
          </p:cNvSpPr>
          <p:nvPr>
            <p:ph type="title"/>
          </p:nvPr>
        </p:nvSpPr>
        <p:spPr/>
        <p:txBody>
          <a:bodyPr/>
          <a:lstStyle/>
          <a:p>
            <a:r>
              <a:rPr lang="en-US" dirty="0"/>
              <a:t>Thank You! (Students)</a:t>
            </a:r>
          </a:p>
        </p:txBody>
      </p:sp>
      <p:sp>
        <p:nvSpPr>
          <p:cNvPr id="3" name="Content Placeholder 2">
            <a:extLst>
              <a:ext uri="{FF2B5EF4-FFF2-40B4-BE49-F238E27FC236}">
                <a16:creationId xmlns:a16="http://schemas.microsoft.com/office/drawing/2014/main" id="{A91A48BC-EF0F-25A6-C402-D05B458D4247}"/>
              </a:ext>
            </a:extLst>
          </p:cNvPr>
          <p:cNvSpPr>
            <a:spLocks noGrp="1"/>
          </p:cNvSpPr>
          <p:nvPr>
            <p:ph idx="1"/>
          </p:nvPr>
        </p:nvSpPr>
        <p:spPr/>
        <p:txBody>
          <a:bodyPr/>
          <a:lstStyle/>
          <a:p>
            <a:r>
              <a:rPr lang="en-US" dirty="0"/>
              <a:t>This is still a very new course! We are always looking for feedback on how to improve the class for you and for future students! Thank you for your patience and understanding as we develop everything. </a:t>
            </a:r>
            <a:r>
              <a:rPr lang="en-US" dirty="0">
                <a:sym typeface="Wingdings" pitchFamily="2" charset="2"/>
              </a:rPr>
              <a:t> </a:t>
            </a:r>
            <a:endParaRPr lang="en-US" dirty="0"/>
          </a:p>
          <a:p>
            <a:pPr lvl="1"/>
            <a:r>
              <a:rPr lang="en-US" dirty="0"/>
              <a:t>We </a:t>
            </a:r>
            <a:r>
              <a:rPr lang="en-US" u="sng" dirty="0"/>
              <a:t>really</a:t>
            </a:r>
            <a:r>
              <a:rPr lang="en-US" dirty="0"/>
              <a:t> value your feedback!</a:t>
            </a:r>
          </a:p>
          <a:p>
            <a:pPr lvl="1"/>
            <a:r>
              <a:rPr lang="en-US" dirty="0"/>
              <a:t>Let us know what’s working and what isn’t working for you</a:t>
            </a:r>
          </a:p>
          <a:p>
            <a:pPr lvl="1"/>
            <a:r>
              <a:rPr lang="en-US" dirty="0"/>
              <a:t>Something that went well in another course? Tell us about it!</a:t>
            </a:r>
          </a:p>
          <a:p>
            <a:r>
              <a:rPr lang="en-US" b="1" dirty="0"/>
              <a:t>Please fill out the Course Evaluation by Sunday December 10th at 11:59 PM </a:t>
            </a:r>
            <a:r>
              <a:rPr lang="en-US" dirty="0"/>
              <a:t>to provide feedback about the course!</a:t>
            </a:r>
            <a:endParaRPr lang="en-US" b="1" dirty="0"/>
          </a:p>
          <a:p>
            <a:endParaRPr lang="en-US" dirty="0"/>
          </a:p>
        </p:txBody>
      </p:sp>
    </p:spTree>
    <p:extLst>
      <p:ext uri="{BB962C8B-B14F-4D97-AF65-F5344CB8AC3E}">
        <p14:creationId xmlns:p14="http://schemas.microsoft.com/office/powerpoint/2010/main" val="31650035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5345A-B77E-0D5A-2150-5862C5B17131}"/>
              </a:ext>
            </a:extLst>
          </p:cNvPr>
          <p:cNvSpPr>
            <a:spLocks noGrp="1"/>
          </p:cNvSpPr>
          <p:nvPr>
            <p:ph type="title"/>
          </p:nvPr>
        </p:nvSpPr>
        <p:spPr/>
        <p:txBody>
          <a:bodyPr/>
          <a:lstStyle/>
          <a:p>
            <a:r>
              <a:rPr lang="en-US" dirty="0"/>
              <a:t>Thank You! (TAs)</a:t>
            </a:r>
          </a:p>
        </p:txBody>
      </p:sp>
      <p:sp>
        <p:nvSpPr>
          <p:cNvPr id="3" name="Content Placeholder 2">
            <a:extLst>
              <a:ext uri="{FF2B5EF4-FFF2-40B4-BE49-F238E27FC236}">
                <a16:creationId xmlns:a16="http://schemas.microsoft.com/office/drawing/2014/main" id="{57DD24B7-05D1-ECF1-0FA9-8DAA159E53D6}"/>
              </a:ext>
            </a:extLst>
          </p:cNvPr>
          <p:cNvSpPr>
            <a:spLocks noGrp="1"/>
          </p:cNvSpPr>
          <p:nvPr>
            <p:ph idx="1"/>
          </p:nvPr>
        </p:nvSpPr>
        <p:spPr/>
        <p:txBody>
          <a:bodyPr>
            <a:normAutofit/>
          </a:bodyPr>
          <a:lstStyle/>
          <a:p>
            <a:pPr marL="0" indent="0">
              <a:buNone/>
            </a:pPr>
            <a:r>
              <a:rPr lang="en-US" sz="2700" dirty="0"/>
              <a:t>Elba and all of the students couldn’t have done this quarter without all of your amazing TAs! Thanks to them for running the course!</a:t>
            </a:r>
          </a:p>
        </p:txBody>
      </p:sp>
      <p:pic>
        <p:nvPicPr>
          <p:cNvPr id="4" name="Picture 3">
            <a:extLst>
              <a:ext uri="{FF2B5EF4-FFF2-40B4-BE49-F238E27FC236}">
                <a16:creationId xmlns:a16="http://schemas.microsoft.com/office/drawing/2014/main" id="{3BC7A048-8A19-1208-D6FA-647C62C46361}"/>
              </a:ext>
            </a:extLst>
          </p:cNvPr>
          <p:cNvPicPr>
            <a:picLocks noChangeAspect="1"/>
          </p:cNvPicPr>
          <p:nvPr/>
        </p:nvPicPr>
        <p:blipFill>
          <a:blip r:embed="rId2"/>
          <a:stretch>
            <a:fillRect/>
          </a:stretch>
        </p:blipFill>
        <p:spPr>
          <a:xfrm>
            <a:off x="1233618" y="2270205"/>
            <a:ext cx="1041400" cy="1041400"/>
          </a:xfrm>
          <a:prstGeom prst="rect">
            <a:avLst/>
          </a:prstGeom>
        </p:spPr>
      </p:pic>
      <p:pic>
        <p:nvPicPr>
          <p:cNvPr id="5" name="Picture 4">
            <a:extLst>
              <a:ext uri="{FF2B5EF4-FFF2-40B4-BE49-F238E27FC236}">
                <a16:creationId xmlns:a16="http://schemas.microsoft.com/office/drawing/2014/main" id="{E937DB8C-AE54-B3F0-30DB-E86F17C022A3}"/>
              </a:ext>
            </a:extLst>
          </p:cNvPr>
          <p:cNvPicPr>
            <a:picLocks noChangeAspect="1"/>
          </p:cNvPicPr>
          <p:nvPr/>
        </p:nvPicPr>
        <p:blipFill>
          <a:blip r:embed="rId3"/>
          <a:stretch>
            <a:fillRect/>
          </a:stretch>
        </p:blipFill>
        <p:spPr>
          <a:xfrm>
            <a:off x="2504659" y="2296270"/>
            <a:ext cx="1028700" cy="1041400"/>
          </a:xfrm>
          <a:prstGeom prst="rect">
            <a:avLst/>
          </a:prstGeom>
        </p:spPr>
      </p:pic>
      <p:pic>
        <p:nvPicPr>
          <p:cNvPr id="6" name="Picture 5">
            <a:extLst>
              <a:ext uri="{FF2B5EF4-FFF2-40B4-BE49-F238E27FC236}">
                <a16:creationId xmlns:a16="http://schemas.microsoft.com/office/drawing/2014/main" id="{680C9D3D-FA1A-45A5-0D8D-D78F042111AC}"/>
              </a:ext>
            </a:extLst>
          </p:cNvPr>
          <p:cNvPicPr>
            <a:picLocks noChangeAspect="1"/>
          </p:cNvPicPr>
          <p:nvPr/>
        </p:nvPicPr>
        <p:blipFill>
          <a:blip r:embed="rId4"/>
          <a:stretch>
            <a:fillRect/>
          </a:stretch>
        </p:blipFill>
        <p:spPr>
          <a:xfrm>
            <a:off x="3689723" y="2321874"/>
            <a:ext cx="1013398" cy="1041400"/>
          </a:xfrm>
          <a:prstGeom prst="rect">
            <a:avLst/>
          </a:prstGeom>
        </p:spPr>
      </p:pic>
      <p:pic>
        <p:nvPicPr>
          <p:cNvPr id="7" name="Picture 6">
            <a:extLst>
              <a:ext uri="{FF2B5EF4-FFF2-40B4-BE49-F238E27FC236}">
                <a16:creationId xmlns:a16="http://schemas.microsoft.com/office/drawing/2014/main" id="{16DFBE0A-009A-BC76-603B-9EC4A08A48D3}"/>
              </a:ext>
            </a:extLst>
          </p:cNvPr>
          <p:cNvPicPr>
            <a:picLocks noChangeAspect="1"/>
          </p:cNvPicPr>
          <p:nvPr/>
        </p:nvPicPr>
        <p:blipFill>
          <a:blip r:embed="rId5"/>
          <a:stretch>
            <a:fillRect/>
          </a:stretch>
        </p:blipFill>
        <p:spPr>
          <a:xfrm>
            <a:off x="4903676" y="2388780"/>
            <a:ext cx="971195" cy="971195"/>
          </a:xfrm>
          <a:prstGeom prst="rect">
            <a:avLst/>
          </a:prstGeom>
        </p:spPr>
      </p:pic>
      <p:pic>
        <p:nvPicPr>
          <p:cNvPr id="8" name="Picture 7">
            <a:extLst>
              <a:ext uri="{FF2B5EF4-FFF2-40B4-BE49-F238E27FC236}">
                <a16:creationId xmlns:a16="http://schemas.microsoft.com/office/drawing/2014/main" id="{7B097AC0-0890-6C79-46C8-5FA6C1E0C501}"/>
              </a:ext>
            </a:extLst>
          </p:cNvPr>
          <p:cNvPicPr>
            <a:picLocks noChangeAspect="1"/>
          </p:cNvPicPr>
          <p:nvPr/>
        </p:nvPicPr>
        <p:blipFill>
          <a:blip r:embed="rId6"/>
          <a:stretch>
            <a:fillRect/>
          </a:stretch>
        </p:blipFill>
        <p:spPr>
          <a:xfrm>
            <a:off x="6075426" y="2364690"/>
            <a:ext cx="971195" cy="971195"/>
          </a:xfrm>
          <a:prstGeom prst="rect">
            <a:avLst/>
          </a:prstGeom>
        </p:spPr>
      </p:pic>
      <p:pic>
        <p:nvPicPr>
          <p:cNvPr id="9" name="Picture 8">
            <a:extLst>
              <a:ext uri="{FF2B5EF4-FFF2-40B4-BE49-F238E27FC236}">
                <a16:creationId xmlns:a16="http://schemas.microsoft.com/office/drawing/2014/main" id="{38955E0C-74C0-CBF6-3918-0BDED2C9FC48}"/>
              </a:ext>
            </a:extLst>
          </p:cNvPr>
          <p:cNvPicPr>
            <a:picLocks noChangeAspect="1"/>
          </p:cNvPicPr>
          <p:nvPr/>
        </p:nvPicPr>
        <p:blipFill>
          <a:blip r:embed="rId7"/>
          <a:stretch>
            <a:fillRect/>
          </a:stretch>
        </p:blipFill>
        <p:spPr>
          <a:xfrm>
            <a:off x="7358086" y="2346467"/>
            <a:ext cx="989418" cy="989418"/>
          </a:xfrm>
          <a:prstGeom prst="rect">
            <a:avLst/>
          </a:prstGeom>
        </p:spPr>
      </p:pic>
      <p:pic>
        <p:nvPicPr>
          <p:cNvPr id="10" name="Picture 9">
            <a:extLst>
              <a:ext uri="{FF2B5EF4-FFF2-40B4-BE49-F238E27FC236}">
                <a16:creationId xmlns:a16="http://schemas.microsoft.com/office/drawing/2014/main" id="{BD38DD31-1732-6CC4-F413-775EE28A8588}"/>
              </a:ext>
            </a:extLst>
          </p:cNvPr>
          <p:cNvPicPr>
            <a:picLocks noChangeAspect="1"/>
          </p:cNvPicPr>
          <p:nvPr/>
        </p:nvPicPr>
        <p:blipFill>
          <a:blip r:embed="rId8"/>
          <a:stretch>
            <a:fillRect/>
          </a:stretch>
        </p:blipFill>
        <p:spPr>
          <a:xfrm>
            <a:off x="8658969" y="2318575"/>
            <a:ext cx="1041400" cy="1041400"/>
          </a:xfrm>
          <a:prstGeom prst="rect">
            <a:avLst/>
          </a:prstGeom>
        </p:spPr>
      </p:pic>
      <p:pic>
        <p:nvPicPr>
          <p:cNvPr id="11" name="Picture 10">
            <a:extLst>
              <a:ext uri="{FF2B5EF4-FFF2-40B4-BE49-F238E27FC236}">
                <a16:creationId xmlns:a16="http://schemas.microsoft.com/office/drawing/2014/main" id="{6E840729-703F-1726-7F29-B6DB468A873A}"/>
              </a:ext>
            </a:extLst>
          </p:cNvPr>
          <p:cNvPicPr>
            <a:picLocks noChangeAspect="1"/>
          </p:cNvPicPr>
          <p:nvPr/>
        </p:nvPicPr>
        <p:blipFill>
          <a:blip r:embed="rId9"/>
          <a:stretch>
            <a:fillRect/>
          </a:stretch>
        </p:blipFill>
        <p:spPr>
          <a:xfrm>
            <a:off x="1281334" y="3462590"/>
            <a:ext cx="1041400" cy="1041400"/>
          </a:xfrm>
          <a:prstGeom prst="rect">
            <a:avLst/>
          </a:prstGeom>
        </p:spPr>
      </p:pic>
      <p:pic>
        <p:nvPicPr>
          <p:cNvPr id="12" name="Picture 11">
            <a:extLst>
              <a:ext uri="{FF2B5EF4-FFF2-40B4-BE49-F238E27FC236}">
                <a16:creationId xmlns:a16="http://schemas.microsoft.com/office/drawing/2014/main" id="{D3CE2DD2-D222-0F51-174D-4CC636B376FF}"/>
              </a:ext>
            </a:extLst>
          </p:cNvPr>
          <p:cNvPicPr>
            <a:picLocks noChangeAspect="1"/>
          </p:cNvPicPr>
          <p:nvPr/>
        </p:nvPicPr>
        <p:blipFill>
          <a:blip r:embed="rId10"/>
          <a:stretch>
            <a:fillRect/>
          </a:stretch>
        </p:blipFill>
        <p:spPr>
          <a:xfrm>
            <a:off x="2568152" y="3490070"/>
            <a:ext cx="1041400" cy="1041400"/>
          </a:xfrm>
          <a:prstGeom prst="rect">
            <a:avLst/>
          </a:prstGeom>
        </p:spPr>
      </p:pic>
      <p:pic>
        <p:nvPicPr>
          <p:cNvPr id="13" name="Picture 12">
            <a:extLst>
              <a:ext uri="{FF2B5EF4-FFF2-40B4-BE49-F238E27FC236}">
                <a16:creationId xmlns:a16="http://schemas.microsoft.com/office/drawing/2014/main" id="{5AE9C404-30B6-C2B4-F24F-9E0A3DC44F78}"/>
              </a:ext>
            </a:extLst>
          </p:cNvPr>
          <p:cNvPicPr>
            <a:picLocks noChangeAspect="1"/>
          </p:cNvPicPr>
          <p:nvPr/>
        </p:nvPicPr>
        <p:blipFill>
          <a:blip r:embed="rId11"/>
          <a:stretch>
            <a:fillRect/>
          </a:stretch>
        </p:blipFill>
        <p:spPr>
          <a:xfrm>
            <a:off x="3854970" y="3490070"/>
            <a:ext cx="1041400" cy="1041400"/>
          </a:xfrm>
          <a:prstGeom prst="rect">
            <a:avLst/>
          </a:prstGeom>
        </p:spPr>
      </p:pic>
      <p:pic>
        <p:nvPicPr>
          <p:cNvPr id="14" name="Picture 13">
            <a:extLst>
              <a:ext uri="{FF2B5EF4-FFF2-40B4-BE49-F238E27FC236}">
                <a16:creationId xmlns:a16="http://schemas.microsoft.com/office/drawing/2014/main" id="{C3FBECAE-5722-1E13-75CB-FCADB9ACA1AA}"/>
              </a:ext>
            </a:extLst>
          </p:cNvPr>
          <p:cNvPicPr>
            <a:picLocks noChangeAspect="1"/>
          </p:cNvPicPr>
          <p:nvPr/>
        </p:nvPicPr>
        <p:blipFill>
          <a:blip r:embed="rId12"/>
          <a:stretch>
            <a:fillRect/>
          </a:stretch>
        </p:blipFill>
        <p:spPr>
          <a:xfrm>
            <a:off x="5104202" y="3462590"/>
            <a:ext cx="1041400" cy="1041400"/>
          </a:xfrm>
          <a:prstGeom prst="rect">
            <a:avLst/>
          </a:prstGeom>
        </p:spPr>
      </p:pic>
      <p:pic>
        <p:nvPicPr>
          <p:cNvPr id="15" name="Picture 14">
            <a:extLst>
              <a:ext uri="{FF2B5EF4-FFF2-40B4-BE49-F238E27FC236}">
                <a16:creationId xmlns:a16="http://schemas.microsoft.com/office/drawing/2014/main" id="{E712A587-8DE6-4C77-D95C-AD656035136C}"/>
              </a:ext>
            </a:extLst>
          </p:cNvPr>
          <p:cNvPicPr>
            <a:picLocks noChangeAspect="1"/>
          </p:cNvPicPr>
          <p:nvPr/>
        </p:nvPicPr>
        <p:blipFill>
          <a:blip r:embed="rId13"/>
          <a:stretch>
            <a:fillRect/>
          </a:stretch>
        </p:blipFill>
        <p:spPr>
          <a:xfrm>
            <a:off x="6244287" y="3439290"/>
            <a:ext cx="1041400" cy="1041400"/>
          </a:xfrm>
          <a:prstGeom prst="rect">
            <a:avLst/>
          </a:prstGeom>
        </p:spPr>
      </p:pic>
      <p:pic>
        <p:nvPicPr>
          <p:cNvPr id="16" name="Picture 15">
            <a:extLst>
              <a:ext uri="{FF2B5EF4-FFF2-40B4-BE49-F238E27FC236}">
                <a16:creationId xmlns:a16="http://schemas.microsoft.com/office/drawing/2014/main" id="{CF25FF57-98BC-7441-702D-27232F70AC70}"/>
              </a:ext>
            </a:extLst>
          </p:cNvPr>
          <p:cNvPicPr>
            <a:picLocks noChangeAspect="1"/>
          </p:cNvPicPr>
          <p:nvPr/>
        </p:nvPicPr>
        <p:blipFill>
          <a:blip r:embed="rId14"/>
          <a:stretch>
            <a:fillRect/>
          </a:stretch>
        </p:blipFill>
        <p:spPr>
          <a:xfrm>
            <a:off x="7339528" y="3488285"/>
            <a:ext cx="1002862" cy="1002862"/>
          </a:xfrm>
          <a:prstGeom prst="rect">
            <a:avLst/>
          </a:prstGeom>
        </p:spPr>
      </p:pic>
      <p:pic>
        <p:nvPicPr>
          <p:cNvPr id="17" name="Picture 16">
            <a:extLst>
              <a:ext uri="{FF2B5EF4-FFF2-40B4-BE49-F238E27FC236}">
                <a16:creationId xmlns:a16="http://schemas.microsoft.com/office/drawing/2014/main" id="{F0C99679-E891-B070-4132-4E6051FCE791}"/>
              </a:ext>
            </a:extLst>
          </p:cNvPr>
          <p:cNvPicPr>
            <a:picLocks noChangeAspect="1"/>
          </p:cNvPicPr>
          <p:nvPr/>
        </p:nvPicPr>
        <p:blipFill>
          <a:blip r:embed="rId15"/>
          <a:stretch>
            <a:fillRect/>
          </a:stretch>
        </p:blipFill>
        <p:spPr>
          <a:xfrm>
            <a:off x="8465844" y="3439290"/>
            <a:ext cx="1041400" cy="1041400"/>
          </a:xfrm>
          <a:prstGeom prst="rect">
            <a:avLst/>
          </a:prstGeom>
        </p:spPr>
      </p:pic>
      <p:pic>
        <p:nvPicPr>
          <p:cNvPr id="18" name="Picture 17">
            <a:extLst>
              <a:ext uri="{FF2B5EF4-FFF2-40B4-BE49-F238E27FC236}">
                <a16:creationId xmlns:a16="http://schemas.microsoft.com/office/drawing/2014/main" id="{154111D9-A0C3-E053-AC25-DD5E54648303}"/>
              </a:ext>
            </a:extLst>
          </p:cNvPr>
          <p:cNvPicPr>
            <a:picLocks noChangeAspect="1"/>
          </p:cNvPicPr>
          <p:nvPr/>
        </p:nvPicPr>
        <p:blipFill>
          <a:blip r:embed="rId16"/>
          <a:stretch>
            <a:fillRect/>
          </a:stretch>
        </p:blipFill>
        <p:spPr>
          <a:xfrm>
            <a:off x="9675006" y="3462590"/>
            <a:ext cx="1041400" cy="1041400"/>
          </a:xfrm>
          <a:prstGeom prst="rect">
            <a:avLst/>
          </a:prstGeom>
        </p:spPr>
      </p:pic>
      <p:pic>
        <p:nvPicPr>
          <p:cNvPr id="19" name="Picture 18">
            <a:extLst>
              <a:ext uri="{FF2B5EF4-FFF2-40B4-BE49-F238E27FC236}">
                <a16:creationId xmlns:a16="http://schemas.microsoft.com/office/drawing/2014/main" id="{9A0683D6-2E5D-7E79-A67B-0B7C17209710}"/>
              </a:ext>
            </a:extLst>
          </p:cNvPr>
          <p:cNvPicPr>
            <a:picLocks noChangeAspect="1"/>
          </p:cNvPicPr>
          <p:nvPr/>
        </p:nvPicPr>
        <p:blipFill>
          <a:blip r:embed="rId17"/>
          <a:stretch>
            <a:fillRect/>
          </a:stretch>
        </p:blipFill>
        <p:spPr>
          <a:xfrm>
            <a:off x="10866227" y="3439289"/>
            <a:ext cx="1041401" cy="1041401"/>
          </a:xfrm>
          <a:prstGeom prst="rect">
            <a:avLst/>
          </a:prstGeom>
        </p:spPr>
      </p:pic>
      <p:pic>
        <p:nvPicPr>
          <p:cNvPr id="20" name="Picture 19">
            <a:extLst>
              <a:ext uri="{FF2B5EF4-FFF2-40B4-BE49-F238E27FC236}">
                <a16:creationId xmlns:a16="http://schemas.microsoft.com/office/drawing/2014/main" id="{8CE85896-9ED4-8939-055C-7E775183B047}"/>
              </a:ext>
            </a:extLst>
          </p:cNvPr>
          <p:cNvPicPr>
            <a:picLocks noChangeAspect="1"/>
          </p:cNvPicPr>
          <p:nvPr/>
        </p:nvPicPr>
        <p:blipFill>
          <a:blip r:embed="rId18"/>
          <a:stretch>
            <a:fillRect/>
          </a:stretch>
        </p:blipFill>
        <p:spPr>
          <a:xfrm>
            <a:off x="152047" y="4723868"/>
            <a:ext cx="956641" cy="956641"/>
          </a:xfrm>
          <a:prstGeom prst="rect">
            <a:avLst/>
          </a:prstGeom>
        </p:spPr>
      </p:pic>
      <p:pic>
        <p:nvPicPr>
          <p:cNvPr id="21" name="Picture 20">
            <a:extLst>
              <a:ext uri="{FF2B5EF4-FFF2-40B4-BE49-F238E27FC236}">
                <a16:creationId xmlns:a16="http://schemas.microsoft.com/office/drawing/2014/main" id="{C9D9C6EE-059C-B909-67C4-40B1C1FDBB2F}"/>
              </a:ext>
            </a:extLst>
          </p:cNvPr>
          <p:cNvPicPr>
            <a:picLocks noChangeAspect="1"/>
          </p:cNvPicPr>
          <p:nvPr/>
        </p:nvPicPr>
        <p:blipFill>
          <a:blip r:embed="rId19"/>
          <a:stretch>
            <a:fillRect/>
          </a:stretch>
        </p:blipFill>
        <p:spPr>
          <a:xfrm>
            <a:off x="1316520" y="4757645"/>
            <a:ext cx="956641" cy="956641"/>
          </a:xfrm>
          <a:prstGeom prst="rect">
            <a:avLst/>
          </a:prstGeom>
        </p:spPr>
      </p:pic>
      <p:pic>
        <p:nvPicPr>
          <p:cNvPr id="22" name="Picture 21">
            <a:extLst>
              <a:ext uri="{FF2B5EF4-FFF2-40B4-BE49-F238E27FC236}">
                <a16:creationId xmlns:a16="http://schemas.microsoft.com/office/drawing/2014/main" id="{B9A5F177-F3DC-1081-BF89-454988AB63AA}"/>
              </a:ext>
            </a:extLst>
          </p:cNvPr>
          <p:cNvPicPr>
            <a:picLocks noChangeAspect="1"/>
          </p:cNvPicPr>
          <p:nvPr/>
        </p:nvPicPr>
        <p:blipFill>
          <a:blip r:embed="rId20"/>
          <a:stretch>
            <a:fillRect/>
          </a:stretch>
        </p:blipFill>
        <p:spPr>
          <a:xfrm>
            <a:off x="2445789" y="4785062"/>
            <a:ext cx="893280" cy="893280"/>
          </a:xfrm>
          <a:prstGeom prst="rect">
            <a:avLst/>
          </a:prstGeom>
        </p:spPr>
      </p:pic>
      <p:pic>
        <p:nvPicPr>
          <p:cNvPr id="23" name="Picture 22">
            <a:extLst>
              <a:ext uri="{FF2B5EF4-FFF2-40B4-BE49-F238E27FC236}">
                <a16:creationId xmlns:a16="http://schemas.microsoft.com/office/drawing/2014/main" id="{8C77268C-74A6-7956-38F5-1C187DC27227}"/>
              </a:ext>
            </a:extLst>
          </p:cNvPr>
          <p:cNvPicPr>
            <a:picLocks noChangeAspect="1"/>
          </p:cNvPicPr>
          <p:nvPr/>
        </p:nvPicPr>
        <p:blipFill>
          <a:blip r:embed="rId21"/>
          <a:stretch>
            <a:fillRect/>
          </a:stretch>
        </p:blipFill>
        <p:spPr>
          <a:xfrm>
            <a:off x="3508974" y="4681477"/>
            <a:ext cx="1003985" cy="996865"/>
          </a:xfrm>
          <a:prstGeom prst="rect">
            <a:avLst/>
          </a:prstGeom>
        </p:spPr>
      </p:pic>
      <p:pic>
        <p:nvPicPr>
          <p:cNvPr id="24" name="Picture 23">
            <a:extLst>
              <a:ext uri="{FF2B5EF4-FFF2-40B4-BE49-F238E27FC236}">
                <a16:creationId xmlns:a16="http://schemas.microsoft.com/office/drawing/2014/main" id="{78D733AA-F9B7-9162-A3EF-47B436ADD811}"/>
              </a:ext>
            </a:extLst>
          </p:cNvPr>
          <p:cNvPicPr>
            <a:picLocks noChangeAspect="1"/>
          </p:cNvPicPr>
          <p:nvPr/>
        </p:nvPicPr>
        <p:blipFill>
          <a:blip r:embed="rId22"/>
          <a:stretch>
            <a:fillRect/>
          </a:stretch>
        </p:blipFill>
        <p:spPr>
          <a:xfrm>
            <a:off x="4757412" y="4701588"/>
            <a:ext cx="883399" cy="956642"/>
          </a:xfrm>
          <a:prstGeom prst="rect">
            <a:avLst/>
          </a:prstGeom>
        </p:spPr>
      </p:pic>
      <p:pic>
        <p:nvPicPr>
          <p:cNvPr id="25" name="Picture 24">
            <a:extLst>
              <a:ext uri="{FF2B5EF4-FFF2-40B4-BE49-F238E27FC236}">
                <a16:creationId xmlns:a16="http://schemas.microsoft.com/office/drawing/2014/main" id="{07EB3059-7DD2-6248-5619-BD9CD8D5423C}"/>
              </a:ext>
            </a:extLst>
          </p:cNvPr>
          <p:cNvPicPr>
            <a:picLocks noChangeAspect="1"/>
          </p:cNvPicPr>
          <p:nvPr/>
        </p:nvPicPr>
        <p:blipFill>
          <a:blip r:embed="rId23"/>
          <a:stretch>
            <a:fillRect/>
          </a:stretch>
        </p:blipFill>
        <p:spPr>
          <a:xfrm>
            <a:off x="5836304" y="4608017"/>
            <a:ext cx="1106269" cy="1106269"/>
          </a:xfrm>
          <a:prstGeom prst="rect">
            <a:avLst/>
          </a:prstGeom>
        </p:spPr>
      </p:pic>
      <p:pic>
        <p:nvPicPr>
          <p:cNvPr id="26" name="Picture 25">
            <a:extLst>
              <a:ext uri="{FF2B5EF4-FFF2-40B4-BE49-F238E27FC236}">
                <a16:creationId xmlns:a16="http://schemas.microsoft.com/office/drawing/2014/main" id="{EF885856-D48E-37A8-F690-2E559F7A22E5}"/>
              </a:ext>
            </a:extLst>
          </p:cNvPr>
          <p:cNvPicPr>
            <a:picLocks noChangeAspect="1"/>
          </p:cNvPicPr>
          <p:nvPr/>
        </p:nvPicPr>
        <p:blipFill>
          <a:blip r:embed="rId24"/>
          <a:stretch>
            <a:fillRect/>
          </a:stretch>
        </p:blipFill>
        <p:spPr>
          <a:xfrm>
            <a:off x="7093894" y="4667705"/>
            <a:ext cx="1003985" cy="1002863"/>
          </a:xfrm>
          <a:prstGeom prst="rect">
            <a:avLst/>
          </a:prstGeom>
        </p:spPr>
      </p:pic>
      <p:pic>
        <p:nvPicPr>
          <p:cNvPr id="27" name="Picture 26">
            <a:extLst>
              <a:ext uri="{FF2B5EF4-FFF2-40B4-BE49-F238E27FC236}">
                <a16:creationId xmlns:a16="http://schemas.microsoft.com/office/drawing/2014/main" id="{895A56D0-0340-5155-88F0-745079B54037}"/>
              </a:ext>
            </a:extLst>
          </p:cNvPr>
          <p:cNvPicPr>
            <a:picLocks noChangeAspect="1"/>
          </p:cNvPicPr>
          <p:nvPr/>
        </p:nvPicPr>
        <p:blipFill>
          <a:blip r:embed="rId25"/>
          <a:stretch>
            <a:fillRect/>
          </a:stretch>
        </p:blipFill>
        <p:spPr>
          <a:xfrm>
            <a:off x="8249200" y="4735445"/>
            <a:ext cx="915559" cy="915559"/>
          </a:xfrm>
          <a:prstGeom prst="rect">
            <a:avLst/>
          </a:prstGeom>
        </p:spPr>
      </p:pic>
      <p:pic>
        <p:nvPicPr>
          <p:cNvPr id="28" name="Picture 27">
            <a:extLst>
              <a:ext uri="{FF2B5EF4-FFF2-40B4-BE49-F238E27FC236}">
                <a16:creationId xmlns:a16="http://schemas.microsoft.com/office/drawing/2014/main" id="{ABED7FF4-EF3E-25DF-CDD9-0F9EE8C95418}"/>
              </a:ext>
            </a:extLst>
          </p:cNvPr>
          <p:cNvPicPr>
            <a:picLocks noChangeAspect="1"/>
          </p:cNvPicPr>
          <p:nvPr/>
        </p:nvPicPr>
        <p:blipFill>
          <a:blip r:embed="rId26"/>
          <a:stretch>
            <a:fillRect/>
          </a:stretch>
        </p:blipFill>
        <p:spPr>
          <a:xfrm>
            <a:off x="9445230" y="4719629"/>
            <a:ext cx="956641" cy="953670"/>
          </a:xfrm>
          <a:prstGeom prst="rect">
            <a:avLst/>
          </a:prstGeom>
        </p:spPr>
      </p:pic>
      <p:pic>
        <p:nvPicPr>
          <p:cNvPr id="29" name="Picture 28">
            <a:extLst>
              <a:ext uri="{FF2B5EF4-FFF2-40B4-BE49-F238E27FC236}">
                <a16:creationId xmlns:a16="http://schemas.microsoft.com/office/drawing/2014/main" id="{27724F27-50EB-14F5-B423-2AE62723C757}"/>
              </a:ext>
            </a:extLst>
          </p:cNvPr>
          <p:cNvPicPr>
            <a:picLocks noChangeAspect="1"/>
          </p:cNvPicPr>
          <p:nvPr/>
        </p:nvPicPr>
        <p:blipFill>
          <a:blip r:embed="rId27"/>
          <a:stretch>
            <a:fillRect/>
          </a:stretch>
        </p:blipFill>
        <p:spPr>
          <a:xfrm>
            <a:off x="9874228" y="2306288"/>
            <a:ext cx="1041400" cy="1041400"/>
          </a:xfrm>
          <a:prstGeom prst="rect">
            <a:avLst/>
          </a:prstGeom>
        </p:spPr>
      </p:pic>
      <p:pic>
        <p:nvPicPr>
          <p:cNvPr id="30" name="Picture 29">
            <a:extLst>
              <a:ext uri="{FF2B5EF4-FFF2-40B4-BE49-F238E27FC236}">
                <a16:creationId xmlns:a16="http://schemas.microsoft.com/office/drawing/2014/main" id="{4E75582D-5AC9-440B-8115-F4834066C6B2}"/>
              </a:ext>
            </a:extLst>
          </p:cNvPr>
          <p:cNvPicPr>
            <a:picLocks noChangeAspect="1"/>
          </p:cNvPicPr>
          <p:nvPr/>
        </p:nvPicPr>
        <p:blipFill>
          <a:blip r:embed="rId28"/>
          <a:stretch>
            <a:fillRect/>
          </a:stretch>
        </p:blipFill>
        <p:spPr>
          <a:xfrm>
            <a:off x="11066297" y="2338649"/>
            <a:ext cx="956641" cy="956641"/>
          </a:xfrm>
          <a:prstGeom prst="rect">
            <a:avLst/>
          </a:prstGeom>
        </p:spPr>
      </p:pic>
      <p:pic>
        <p:nvPicPr>
          <p:cNvPr id="31" name="Picture 30">
            <a:extLst>
              <a:ext uri="{FF2B5EF4-FFF2-40B4-BE49-F238E27FC236}">
                <a16:creationId xmlns:a16="http://schemas.microsoft.com/office/drawing/2014/main" id="{8422867A-F8FB-9D46-BBFD-7ED50406E41C}"/>
              </a:ext>
            </a:extLst>
          </p:cNvPr>
          <p:cNvPicPr>
            <a:picLocks noChangeAspect="1"/>
          </p:cNvPicPr>
          <p:nvPr/>
        </p:nvPicPr>
        <p:blipFill>
          <a:blip r:embed="rId29"/>
          <a:stretch>
            <a:fillRect/>
          </a:stretch>
        </p:blipFill>
        <p:spPr>
          <a:xfrm>
            <a:off x="10666976" y="4701588"/>
            <a:ext cx="956642" cy="956642"/>
          </a:xfrm>
          <a:prstGeom prst="rect">
            <a:avLst/>
          </a:prstGeom>
        </p:spPr>
      </p:pic>
      <p:pic>
        <p:nvPicPr>
          <p:cNvPr id="32" name="Picture 31">
            <a:extLst>
              <a:ext uri="{FF2B5EF4-FFF2-40B4-BE49-F238E27FC236}">
                <a16:creationId xmlns:a16="http://schemas.microsoft.com/office/drawing/2014/main" id="{FE227244-3D13-3EAB-C57F-06DA31C73554}"/>
              </a:ext>
            </a:extLst>
          </p:cNvPr>
          <p:cNvPicPr>
            <a:picLocks noChangeAspect="1"/>
          </p:cNvPicPr>
          <p:nvPr/>
        </p:nvPicPr>
        <p:blipFill>
          <a:blip r:embed="rId30"/>
          <a:stretch>
            <a:fillRect/>
          </a:stretch>
        </p:blipFill>
        <p:spPr>
          <a:xfrm>
            <a:off x="6105568" y="5782557"/>
            <a:ext cx="996865" cy="996865"/>
          </a:xfrm>
          <a:prstGeom prst="rect">
            <a:avLst/>
          </a:prstGeom>
        </p:spPr>
      </p:pic>
      <p:pic>
        <p:nvPicPr>
          <p:cNvPr id="33" name="Picture 32">
            <a:extLst>
              <a:ext uri="{FF2B5EF4-FFF2-40B4-BE49-F238E27FC236}">
                <a16:creationId xmlns:a16="http://schemas.microsoft.com/office/drawing/2014/main" id="{4E57FBD8-4CA6-853D-7987-A3A552CD462E}"/>
              </a:ext>
            </a:extLst>
          </p:cNvPr>
          <p:cNvPicPr>
            <a:picLocks noChangeAspect="1"/>
          </p:cNvPicPr>
          <p:nvPr/>
        </p:nvPicPr>
        <p:blipFill>
          <a:blip r:embed="rId31"/>
          <a:stretch>
            <a:fillRect/>
          </a:stretch>
        </p:blipFill>
        <p:spPr>
          <a:xfrm>
            <a:off x="4822487" y="5756300"/>
            <a:ext cx="1042090" cy="1041401"/>
          </a:xfrm>
          <a:prstGeom prst="rect">
            <a:avLst/>
          </a:prstGeom>
        </p:spPr>
      </p:pic>
      <p:pic>
        <p:nvPicPr>
          <p:cNvPr id="34" name="Picture 33">
            <a:extLst>
              <a:ext uri="{FF2B5EF4-FFF2-40B4-BE49-F238E27FC236}">
                <a16:creationId xmlns:a16="http://schemas.microsoft.com/office/drawing/2014/main" id="{E0F74551-65F4-6FC6-6AB5-11196EFF4C4D}"/>
              </a:ext>
            </a:extLst>
          </p:cNvPr>
          <p:cNvPicPr>
            <a:picLocks noChangeAspect="1"/>
          </p:cNvPicPr>
          <p:nvPr/>
        </p:nvPicPr>
        <p:blipFill>
          <a:blip r:embed="rId32"/>
          <a:stretch>
            <a:fillRect/>
          </a:stretch>
        </p:blipFill>
        <p:spPr>
          <a:xfrm>
            <a:off x="114768" y="3490070"/>
            <a:ext cx="1027050" cy="1027050"/>
          </a:xfrm>
          <a:prstGeom prst="rect">
            <a:avLst/>
          </a:prstGeom>
        </p:spPr>
      </p:pic>
      <p:pic>
        <p:nvPicPr>
          <p:cNvPr id="35" name="Picture 34">
            <a:extLst>
              <a:ext uri="{FF2B5EF4-FFF2-40B4-BE49-F238E27FC236}">
                <a16:creationId xmlns:a16="http://schemas.microsoft.com/office/drawing/2014/main" id="{5FDCDA34-0482-8BA4-6D69-8AB76E6B784A}"/>
              </a:ext>
            </a:extLst>
          </p:cNvPr>
          <p:cNvPicPr>
            <a:picLocks noChangeAspect="1"/>
          </p:cNvPicPr>
          <p:nvPr/>
        </p:nvPicPr>
        <p:blipFill>
          <a:blip r:embed="rId33"/>
          <a:stretch>
            <a:fillRect/>
          </a:stretch>
        </p:blipFill>
        <p:spPr>
          <a:xfrm>
            <a:off x="169062" y="2314740"/>
            <a:ext cx="996865" cy="996865"/>
          </a:xfrm>
          <a:prstGeom prst="rect">
            <a:avLst/>
          </a:prstGeom>
        </p:spPr>
      </p:pic>
    </p:spTree>
    <p:extLst>
      <p:ext uri="{BB962C8B-B14F-4D97-AF65-F5344CB8AC3E}">
        <p14:creationId xmlns:p14="http://schemas.microsoft.com/office/powerpoint/2010/main" val="14382201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7DE29-1FFF-4EFC-BBC3-12805646976F}"/>
              </a:ext>
            </a:extLst>
          </p:cNvPr>
          <p:cNvSpPr>
            <a:spLocks noGrp="1"/>
          </p:cNvSpPr>
          <p:nvPr>
            <p:ph type="title"/>
          </p:nvPr>
        </p:nvSpPr>
        <p:spPr/>
        <p:txBody>
          <a:bodyPr/>
          <a:lstStyle/>
          <a:p>
            <a:r>
              <a:rPr lang="en-US" dirty="0"/>
              <a:t>Announcements</a:t>
            </a:r>
          </a:p>
        </p:txBody>
      </p:sp>
      <p:sp>
        <p:nvSpPr>
          <p:cNvPr id="3" name="Content Placeholder 2">
            <a:extLst>
              <a:ext uri="{FF2B5EF4-FFF2-40B4-BE49-F238E27FC236}">
                <a16:creationId xmlns:a16="http://schemas.microsoft.com/office/drawing/2014/main" id="{08064303-9F3D-45EC-85B9-C614BE2BFADE}"/>
              </a:ext>
            </a:extLst>
          </p:cNvPr>
          <p:cNvSpPr>
            <a:spLocks noGrp="1"/>
          </p:cNvSpPr>
          <p:nvPr>
            <p:ph idx="1"/>
          </p:nvPr>
        </p:nvSpPr>
        <p:spPr/>
        <p:txBody>
          <a:bodyPr/>
          <a:lstStyle/>
          <a:p>
            <a:r>
              <a:rPr lang="en-US" dirty="0"/>
              <a:t>Lots of information posted on Wednesday!</a:t>
            </a:r>
          </a:p>
          <a:p>
            <a:pPr lvl="1"/>
            <a:r>
              <a:rPr lang="en-US" dirty="0"/>
              <a:t>Bob </a:t>
            </a:r>
            <a:r>
              <a:rPr lang="en-US" dirty="0" err="1"/>
              <a:t>Bandes</a:t>
            </a:r>
            <a:r>
              <a:rPr lang="en-US" dirty="0"/>
              <a:t> TA Award</a:t>
            </a:r>
          </a:p>
          <a:p>
            <a:pPr lvl="1"/>
            <a:r>
              <a:rPr lang="en-US" dirty="0"/>
              <a:t>Two Dropped Letter Grades now include the final exam!</a:t>
            </a:r>
          </a:p>
          <a:p>
            <a:pPr lvl="1"/>
            <a:r>
              <a:rPr lang="en-US" dirty="0"/>
              <a:t>Course Evaluations (due by December 10</a:t>
            </a:r>
            <a:r>
              <a:rPr lang="en-US" baseline="30000" dirty="0"/>
              <a:t>th</a:t>
            </a:r>
            <a:r>
              <a:rPr lang="en-US" dirty="0"/>
              <a:t>)</a:t>
            </a:r>
          </a:p>
          <a:p>
            <a:pPr lvl="1"/>
            <a:r>
              <a:rPr lang="en-US" dirty="0"/>
              <a:t>IPL closes after Friday (December 8</a:t>
            </a:r>
            <a:r>
              <a:rPr lang="en-US" baseline="30000" dirty="0"/>
              <a:t>th</a:t>
            </a:r>
            <a:r>
              <a:rPr lang="en-US" dirty="0"/>
              <a:t>)</a:t>
            </a:r>
          </a:p>
          <a:p>
            <a:pPr lvl="1"/>
            <a:r>
              <a:rPr lang="en-US" dirty="0"/>
              <a:t>Review Session Friday (December 8</a:t>
            </a:r>
            <a:r>
              <a:rPr lang="en-US" baseline="30000" dirty="0"/>
              <a:t>th</a:t>
            </a:r>
            <a:r>
              <a:rPr lang="en-US" dirty="0"/>
              <a:t>)</a:t>
            </a:r>
          </a:p>
          <a:p>
            <a:pPr lvl="1"/>
            <a:r>
              <a:rPr lang="en-US" dirty="0"/>
              <a:t>Gigi &amp; Gumball visit on Monday (December 11th)</a:t>
            </a:r>
          </a:p>
          <a:p>
            <a:r>
              <a:rPr lang="en-US" dirty="0"/>
              <a:t>Resubmission Cycle 7 (R7) due December 8</a:t>
            </a:r>
            <a:r>
              <a:rPr lang="en-US" baseline="30000" dirty="0"/>
              <a:t>th</a:t>
            </a:r>
            <a:endParaRPr lang="en-US" dirty="0"/>
          </a:p>
          <a:p>
            <a:pPr lvl="1"/>
            <a:r>
              <a:rPr lang="en-US" dirty="0"/>
              <a:t>Submit anything but C3! </a:t>
            </a:r>
          </a:p>
          <a:p>
            <a:r>
              <a:rPr lang="en-US" dirty="0"/>
              <a:t>Resubmission Cycle 8 (R8) dates coming soon!</a:t>
            </a:r>
          </a:p>
          <a:p>
            <a:pPr lvl="1"/>
            <a:r>
              <a:rPr lang="en-US" dirty="0"/>
              <a:t>Solely for C3 submissions/resubmissions!</a:t>
            </a:r>
          </a:p>
        </p:txBody>
      </p:sp>
    </p:spTree>
    <p:extLst>
      <p:ext uri="{BB962C8B-B14F-4D97-AF65-F5344CB8AC3E}">
        <p14:creationId xmlns:p14="http://schemas.microsoft.com/office/powerpoint/2010/main" val="7245517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E0382-9059-A967-615B-832C81E49BA1}"/>
              </a:ext>
            </a:extLst>
          </p:cNvPr>
          <p:cNvSpPr>
            <a:spLocks noGrp="1"/>
          </p:cNvSpPr>
          <p:nvPr>
            <p:ph type="title"/>
          </p:nvPr>
        </p:nvSpPr>
        <p:spPr>
          <a:xfrm>
            <a:off x="1828800" y="3047682"/>
            <a:ext cx="8534400" cy="762635"/>
          </a:xfrm>
        </p:spPr>
        <p:txBody>
          <a:bodyPr>
            <a:noAutofit/>
          </a:bodyPr>
          <a:lstStyle/>
          <a:p>
            <a:pPr algn="ctr"/>
            <a:r>
              <a:rPr lang="en-US" sz="8800" dirty="0"/>
              <a:t>Ask Us Anything</a:t>
            </a:r>
            <a:br>
              <a:rPr lang="en-US" sz="8800" dirty="0"/>
            </a:br>
            <a:r>
              <a:rPr lang="en-US" sz="8800" dirty="0">
                <a:solidFill>
                  <a:schemeClr val="accent1"/>
                </a:solidFill>
              </a:rPr>
              <a:t>AMA</a:t>
            </a:r>
            <a:br>
              <a:rPr lang="en-US" sz="8800" dirty="0"/>
            </a:br>
            <a:r>
              <a:rPr lang="en-US" sz="7200" b="0" dirty="0"/>
              <a:t>sli.do   #cse122</a:t>
            </a:r>
            <a:endParaRPr lang="en-US" sz="8800" b="0" dirty="0"/>
          </a:p>
        </p:txBody>
      </p:sp>
      <p:pic>
        <p:nvPicPr>
          <p:cNvPr id="4" name="Picture 3" descr="A qr code with a few squares&#10;&#10;Description automatically generated">
            <a:extLst>
              <a:ext uri="{FF2B5EF4-FFF2-40B4-BE49-F238E27FC236}">
                <a16:creationId xmlns:a16="http://schemas.microsoft.com/office/drawing/2014/main" id="{BBBE1223-BBE0-7FAD-F0CA-209D98FA63AA}"/>
              </a:ext>
            </a:extLst>
          </p:cNvPr>
          <p:cNvPicPr>
            <a:picLocks noChangeAspect="1"/>
          </p:cNvPicPr>
          <p:nvPr/>
        </p:nvPicPr>
        <p:blipFill>
          <a:blip r:embed="rId2"/>
          <a:stretch>
            <a:fillRect/>
          </a:stretch>
        </p:blipFill>
        <p:spPr>
          <a:xfrm>
            <a:off x="9353722" y="4114800"/>
            <a:ext cx="2755900" cy="2743200"/>
          </a:xfrm>
          <a:prstGeom prst="rect">
            <a:avLst/>
          </a:prstGeom>
        </p:spPr>
      </p:pic>
    </p:spTree>
    <p:extLst>
      <p:ext uri="{BB962C8B-B14F-4D97-AF65-F5344CB8AC3E}">
        <p14:creationId xmlns:p14="http://schemas.microsoft.com/office/powerpoint/2010/main" val="15950692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4D11B-BD42-A9C8-A329-F0F0B8527398}"/>
              </a:ext>
            </a:extLst>
          </p:cNvPr>
          <p:cNvSpPr>
            <a:spLocks noGrp="1"/>
          </p:cNvSpPr>
          <p:nvPr>
            <p:ph type="title"/>
          </p:nvPr>
        </p:nvSpPr>
        <p:spPr/>
        <p:txBody>
          <a:bodyPr/>
          <a:lstStyle/>
          <a:p>
            <a:r>
              <a:rPr lang="en-US" dirty="0"/>
              <a:t>You Made It!</a:t>
            </a:r>
          </a:p>
        </p:txBody>
      </p:sp>
      <p:pic>
        <p:nvPicPr>
          <p:cNvPr id="4" name="Picture 3" descr="A dog shaking a hand&#10;&#10;Description automatically generated">
            <a:extLst>
              <a:ext uri="{FF2B5EF4-FFF2-40B4-BE49-F238E27FC236}">
                <a16:creationId xmlns:a16="http://schemas.microsoft.com/office/drawing/2014/main" id="{D6BF0179-69CD-1884-7280-810BEA94B2C9}"/>
              </a:ext>
            </a:extLst>
          </p:cNvPr>
          <p:cNvPicPr>
            <a:picLocks noChangeAspect="1"/>
          </p:cNvPicPr>
          <p:nvPr/>
        </p:nvPicPr>
        <p:blipFill>
          <a:blip r:embed="rId2"/>
          <a:stretch>
            <a:fillRect/>
          </a:stretch>
        </p:blipFill>
        <p:spPr>
          <a:xfrm>
            <a:off x="4166801" y="1219200"/>
            <a:ext cx="4105532" cy="5474043"/>
          </a:xfrm>
          <a:prstGeom prst="rect">
            <a:avLst/>
          </a:prstGeom>
        </p:spPr>
      </p:pic>
    </p:spTree>
    <p:extLst>
      <p:ext uri="{BB962C8B-B14F-4D97-AF65-F5344CB8AC3E}">
        <p14:creationId xmlns:p14="http://schemas.microsoft.com/office/powerpoint/2010/main" val="32446646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22B81-4FB1-3D4C-B5CC-F81F1C1D9153}"/>
              </a:ext>
            </a:extLst>
          </p:cNvPr>
          <p:cNvSpPr>
            <a:spLocks noGrp="1"/>
          </p:cNvSpPr>
          <p:nvPr>
            <p:ph type="title"/>
          </p:nvPr>
        </p:nvSpPr>
        <p:spPr/>
        <p:txBody>
          <a:bodyPr/>
          <a:lstStyle/>
          <a:p>
            <a:r>
              <a:rPr lang="en-US" dirty="0"/>
              <a:t>Lecture Outline</a:t>
            </a:r>
          </a:p>
        </p:txBody>
      </p:sp>
      <p:sp>
        <p:nvSpPr>
          <p:cNvPr id="3" name="Content Placeholder 2">
            <a:extLst>
              <a:ext uri="{FF2B5EF4-FFF2-40B4-BE49-F238E27FC236}">
                <a16:creationId xmlns:a16="http://schemas.microsoft.com/office/drawing/2014/main" id="{F07DD871-301D-734F-B5EC-A5910673E2D8}"/>
              </a:ext>
            </a:extLst>
          </p:cNvPr>
          <p:cNvSpPr>
            <a:spLocks noGrp="1"/>
          </p:cNvSpPr>
          <p:nvPr>
            <p:ph idx="1"/>
          </p:nvPr>
        </p:nvSpPr>
        <p:spPr/>
        <p:txBody>
          <a:bodyPr/>
          <a:lstStyle/>
          <a:p>
            <a:pPr>
              <a:spcAft>
                <a:spcPts val="1200"/>
              </a:spcAft>
            </a:pPr>
            <a:r>
              <a:rPr lang="en-US" b="1" dirty="0">
                <a:solidFill>
                  <a:schemeClr val="accent5"/>
                </a:solidFill>
              </a:rPr>
              <a:t>Looking Back</a:t>
            </a:r>
          </a:p>
          <a:p>
            <a:pPr>
              <a:spcAft>
                <a:spcPts val="1200"/>
              </a:spcAft>
            </a:pPr>
            <a:r>
              <a:rPr lang="en-US" dirty="0"/>
              <a:t>Looking Forward</a:t>
            </a:r>
          </a:p>
          <a:p>
            <a:pPr>
              <a:spcAft>
                <a:spcPts val="1200"/>
              </a:spcAft>
            </a:pPr>
            <a:r>
              <a:rPr lang="en-US" dirty="0"/>
              <a:t>Thank You!</a:t>
            </a:r>
          </a:p>
        </p:txBody>
      </p:sp>
      <p:sp>
        <p:nvSpPr>
          <p:cNvPr id="4" name="Pentagon 3">
            <a:extLst>
              <a:ext uri="{FF2B5EF4-FFF2-40B4-BE49-F238E27FC236}">
                <a16:creationId xmlns:a16="http://schemas.microsoft.com/office/drawing/2014/main" id="{A474EB40-D05B-4D47-ACB8-073DBA3E897B}"/>
              </a:ext>
            </a:extLst>
          </p:cNvPr>
          <p:cNvSpPr/>
          <p:nvPr/>
        </p:nvSpPr>
        <p:spPr>
          <a:xfrm rot="10800000">
            <a:off x="3261681" y="1459544"/>
            <a:ext cx="444843" cy="308919"/>
          </a:xfrm>
          <a:prstGeom prst="homePlat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89877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A973E-C7B7-AE07-3B12-2CEB25FDCA46}"/>
              </a:ext>
            </a:extLst>
          </p:cNvPr>
          <p:cNvSpPr>
            <a:spLocks noGrp="1"/>
          </p:cNvSpPr>
          <p:nvPr>
            <p:ph type="title"/>
          </p:nvPr>
        </p:nvSpPr>
        <p:spPr/>
        <p:txBody>
          <a:bodyPr/>
          <a:lstStyle/>
          <a:p>
            <a:r>
              <a:rPr lang="en-US" dirty="0"/>
              <a:t>CSE 121 (or CS1) vs. CSE 122</a:t>
            </a:r>
          </a:p>
        </p:txBody>
      </p:sp>
      <p:sp>
        <p:nvSpPr>
          <p:cNvPr id="11" name="Text Placeholder 2">
            <a:extLst>
              <a:ext uri="{FF2B5EF4-FFF2-40B4-BE49-F238E27FC236}">
                <a16:creationId xmlns:a16="http://schemas.microsoft.com/office/drawing/2014/main" id="{2646A057-B103-3598-5D39-EC0C3AF9325F}"/>
              </a:ext>
            </a:extLst>
          </p:cNvPr>
          <p:cNvSpPr txBox="1">
            <a:spLocks/>
          </p:cNvSpPr>
          <p:nvPr/>
        </p:nvSpPr>
        <p:spPr>
          <a:xfrm>
            <a:off x="575239" y="1531279"/>
            <a:ext cx="5397688" cy="44764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System Font Regular"/>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System Font Regular"/>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b="1" dirty="0"/>
              <a:t>CSE 121 / AP CS / IB CS / CS1</a:t>
            </a:r>
            <a:br>
              <a:rPr lang="en-US" sz="2600" b="1" dirty="0"/>
            </a:br>
            <a:r>
              <a:rPr lang="en-US" sz="2600" dirty="0"/>
              <a:t>or </a:t>
            </a:r>
            <a:r>
              <a:rPr lang="en-US" sz="2600" b="1" dirty="0"/>
              <a:t>Other Programming Experience</a:t>
            </a:r>
          </a:p>
        </p:txBody>
      </p:sp>
      <p:sp>
        <p:nvSpPr>
          <p:cNvPr id="12" name="Content Placeholder 5">
            <a:extLst>
              <a:ext uri="{FF2B5EF4-FFF2-40B4-BE49-F238E27FC236}">
                <a16:creationId xmlns:a16="http://schemas.microsoft.com/office/drawing/2014/main" id="{170E0142-179E-D5A9-CD95-A7E0E5909D1E}"/>
              </a:ext>
            </a:extLst>
          </p:cNvPr>
          <p:cNvSpPr txBox="1">
            <a:spLocks/>
          </p:cNvSpPr>
          <p:nvPr/>
        </p:nvSpPr>
        <p:spPr>
          <a:xfrm>
            <a:off x="584218" y="2485623"/>
            <a:ext cx="5397689" cy="3941258"/>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System Font Regular"/>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System Font Regular"/>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dirty="0"/>
              <a:t>Print statements</a:t>
            </a:r>
          </a:p>
          <a:p>
            <a:pPr lvl="1"/>
            <a:r>
              <a:rPr lang="en-US" dirty="0"/>
              <a:t>Data types (</a:t>
            </a:r>
            <a:r>
              <a:rPr lang="en-US" dirty="0">
                <a:latin typeface="Consolas" panose="020B0609020204030204" pitchFamily="49" charset="0"/>
                <a:cs typeface="Consolas" panose="020B0609020204030204" pitchFamily="49" charset="0"/>
              </a:rPr>
              <a:t>int</a:t>
            </a:r>
            <a:r>
              <a:rPr lang="en-US" dirty="0"/>
              <a:t>, </a:t>
            </a:r>
            <a:r>
              <a:rPr lang="en-US" dirty="0">
                <a:latin typeface="Consolas" panose="020B0609020204030204" pitchFamily="49" charset="0"/>
                <a:cs typeface="Consolas" panose="020B0609020204030204" pitchFamily="49" charset="0"/>
              </a:rPr>
              <a:t>String</a:t>
            </a:r>
            <a:r>
              <a:rPr lang="en-US" dirty="0"/>
              <a:t>, </a:t>
            </a:r>
            <a:r>
              <a:rPr lang="en-US" dirty="0" err="1">
                <a:latin typeface="Consolas" panose="020B0609020204030204" pitchFamily="49" charset="0"/>
                <a:cs typeface="Consolas" panose="020B0609020204030204" pitchFamily="49" charset="0"/>
              </a:rPr>
              <a:t>boolean</a:t>
            </a:r>
            <a:r>
              <a:rPr lang="en-US" dirty="0"/>
              <a:t>)</a:t>
            </a:r>
          </a:p>
          <a:p>
            <a:pPr lvl="1"/>
            <a:r>
              <a:rPr lang="en-US" dirty="0"/>
              <a:t>Methods / Functions</a:t>
            </a:r>
          </a:p>
          <a:p>
            <a:pPr lvl="2"/>
            <a:r>
              <a:rPr lang="en-US" dirty="0"/>
              <a:t>Parameters</a:t>
            </a:r>
          </a:p>
          <a:p>
            <a:pPr lvl="2"/>
            <a:r>
              <a:rPr lang="en-US" dirty="0"/>
              <a:t>Returns</a:t>
            </a:r>
          </a:p>
          <a:p>
            <a:pPr lvl="1"/>
            <a:r>
              <a:rPr lang="en-US" dirty="0"/>
              <a:t>Control structures</a:t>
            </a:r>
          </a:p>
          <a:p>
            <a:pPr lvl="2"/>
            <a:r>
              <a:rPr lang="en-US" dirty="0"/>
              <a:t>Loops</a:t>
            </a:r>
          </a:p>
          <a:p>
            <a:pPr lvl="2"/>
            <a:r>
              <a:rPr lang="en-US" dirty="0"/>
              <a:t>Conditionals</a:t>
            </a:r>
          </a:p>
          <a:p>
            <a:pPr lvl="1"/>
            <a:r>
              <a:rPr lang="en-US" dirty="0"/>
              <a:t>File I/O</a:t>
            </a:r>
          </a:p>
          <a:p>
            <a:pPr lvl="1"/>
            <a:r>
              <a:rPr lang="en-US" dirty="0"/>
              <a:t>Arrays</a:t>
            </a:r>
          </a:p>
          <a:p>
            <a:pPr lvl="1"/>
            <a:r>
              <a:rPr lang="en-US" b="1" dirty="0"/>
              <a:t>Computational Thinking</a:t>
            </a:r>
            <a:br>
              <a:rPr lang="en-US" b="1" dirty="0"/>
            </a:br>
            <a:r>
              <a:rPr lang="en-US" dirty="0"/>
              <a:t>(language agnostic)</a:t>
            </a:r>
            <a:endParaRPr lang="en-US" b="1" dirty="0"/>
          </a:p>
          <a:p>
            <a:pPr lvl="1"/>
            <a:endParaRPr lang="en-US" dirty="0"/>
          </a:p>
        </p:txBody>
      </p:sp>
      <p:sp>
        <p:nvSpPr>
          <p:cNvPr id="13" name="Text Placeholder 6">
            <a:extLst>
              <a:ext uri="{FF2B5EF4-FFF2-40B4-BE49-F238E27FC236}">
                <a16:creationId xmlns:a16="http://schemas.microsoft.com/office/drawing/2014/main" id="{9F87D911-EEE8-CF77-F64C-91109910C5C1}"/>
              </a:ext>
            </a:extLst>
          </p:cNvPr>
          <p:cNvSpPr txBox="1">
            <a:spLocks/>
          </p:cNvSpPr>
          <p:nvPr/>
        </p:nvSpPr>
        <p:spPr>
          <a:xfrm>
            <a:off x="6355830" y="1531279"/>
            <a:ext cx="5397688" cy="4476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System Font Regular"/>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System Font Regular"/>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b="1" dirty="0"/>
              <a:t>CSE 122 – Computer Programming II</a:t>
            </a:r>
          </a:p>
        </p:txBody>
      </p:sp>
      <p:sp>
        <p:nvSpPr>
          <p:cNvPr id="14" name="Content Placeholder 7">
            <a:extLst>
              <a:ext uri="{FF2B5EF4-FFF2-40B4-BE49-F238E27FC236}">
                <a16:creationId xmlns:a16="http://schemas.microsoft.com/office/drawing/2014/main" id="{8CF7A943-AF47-D762-BD7D-14230154932A}"/>
              </a:ext>
            </a:extLst>
          </p:cNvPr>
          <p:cNvSpPr txBox="1">
            <a:spLocks/>
          </p:cNvSpPr>
          <p:nvPr/>
        </p:nvSpPr>
        <p:spPr>
          <a:xfrm>
            <a:off x="6355830" y="2485623"/>
            <a:ext cx="5397689" cy="39412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System Font Regular"/>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System Font Regular"/>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dirty="0"/>
              <a:t>Decomposing large problems into smaller, manageable, subproblems</a:t>
            </a:r>
          </a:p>
          <a:p>
            <a:pPr lvl="1"/>
            <a:r>
              <a:rPr lang="en-US" dirty="0"/>
              <a:t>Using data structures</a:t>
            </a:r>
          </a:p>
          <a:p>
            <a:pPr lvl="2"/>
            <a:r>
              <a:rPr lang="en-US" dirty="0"/>
              <a:t>List</a:t>
            </a:r>
          </a:p>
          <a:p>
            <a:pPr lvl="2"/>
            <a:r>
              <a:rPr lang="en-US" dirty="0"/>
              <a:t>Stacks / Queues</a:t>
            </a:r>
          </a:p>
          <a:p>
            <a:pPr lvl="2"/>
            <a:r>
              <a:rPr lang="en-US" dirty="0"/>
              <a:t>Sets</a:t>
            </a:r>
          </a:p>
          <a:p>
            <a:pPr lvl="2"/>
            <a:r>
              <a:rPr lang="en-US" dirty="0"/>
              <a:t>Maps</a:t>
            </a:r>
          </a:p>
          <a:p>
            <a:pPr lvl="2"/>
            <a:r>
              <a:rPr lang="en-US" dirty="0"/>
              <a:t>2D Arrays</a:t>
            </a:r>
          </a:p>
          <a:p>
            <a:pPr lvl="1"/>
            <a:r>
              <a:rPr lang="en-US" dirty="0"/>
              <a:t>Object Oriented Programming</a:t>
            </a:r>
          </a:p>
          <a:p>
            <a:pPr lvl="2"/>
            <a:r>
              <a:rPr lang="en-US" dirty="0"/>
              <a:t>Interfaces </a:t>
            </a:r>
          </a:p>
          <a:p>
            <a:pPr lvl="2"/>
            <a:r>
              <a:rPr lang="en-US" dirty="0"/>
              <a:t>Separation of Concerns</a:t>
            </a:r>
          </a:p>
        </p:txBody>
      </p:sp>
    </p:spTree>
    <p:extLst>
      <p:ext uri="{BB962C8B-B14F-4D97-AF65-F5344CB8AC3E}">
        <p14:creationId xmlns:p14="http://schemas.microsoft.com/office/powerpoint/2010/main" val="22515081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A940F-C3DC-9548-8EAF-07AEE3D4DDF9}"/>
              </a:ext>
            </a:extLst>
          </p:cNvPr>
          <p:cNvSpPr>
            <a:spLocks noGrp="1"/>
          </p:cNvSpPr>
          <p:nvPr>
            <p:ph type="title"/>
          </p:nvPr>
        </p:nvSpPr>
        <p:spPr/>
        <p:txBody>
          <a:bodyPr/>
          <a:lstStyle/>
          <a:p>
            <a:r>
              <a:rPr lang="en-US" dirty="0"/>
              <a:t>Why 122?</a:t>
            </a:r>
          </a:p>
        </p:txBody>
      </p:sp>
      <p:sp>
        <p:nvSpPr>
          <p:cNvPr id="3" name="Content Placeholder 2">
            <a:extLst>
              <a:ext uri="{FF2B5EF4-FFF2-40B4-BE49-F238E27FC236}">
                <a16:creationId xmlns:a16="http://schemas.microsoft.com/office/drawing/2014/main" id="{7683C1FF-8FC9-9A4E-B224-03C2AB07E2C8}"/>
              </a:ext>
            </a:extLst>
          </p:cNvPr>
          <p:cNvSpPr>
            <a:spLocks noGrp="1"/>
          </p:cNvSpPr>
          <p:nvPr>
            <p:ph idx="1"/>
          </p:nvPr>
        </p:nvSpPr>
        <p:spPr/>
        <p:txBody>
          <a:bodyPr/>
          <a:lstStyle/>
          <a:p>
            <a:pPr marL="0" indent="0">
              <a:buNone/>
            </a:pPr>
            <a:r>
              <a:rPr lang="en-US" dirty="0"/>
              <a:t>1. Build a strong foundation of data structures that will let you tackle the biggest problems in computing</a:t>
            </a:r>
          </a:p>
        </p:txBody>
      </p:sp>
      <p:sp>
        <p:nvSpPr>
          <p:cNvPr id="5" name="Google Shape;99;p18">
            <a:extLst>
              <a:ext uri="{FF2B5EF4-FFF2-40B4-BE49-F238E27FC236}">
                <a16:creationId xmlns:a16="http://schemas.microsoft.com/office/drawing/2014/main" id="{9A8F35E5-D638-9E4B-BEE9-3CE02F4A11B5}"/>
              </a:ext>
            </a:extLst>
          </p:cNvPr>
          <p:cNvSpPr txBox="1"/>
          <p:nvPr/>
        </p:nvSpPr>
        <p:spPr>
          <a:xfrm>
            <a:off x="8127882" y="6367506"/>
            <a:ext cx="930804" cy="273844"/>
          </a:xfrm>
          <a:prstGeom prst="rect">
            <a:avLst/>
          </a:prstGeom>
          <a:noFill/>
          <a:ln>
            <a:noFill/>
          </a:ln>
        </p:spPr>
        <p:txBody>
          <a:bodyPr spcFirstLastPara="1" wrap="square" lIns="34275" tIns="34275" rIns="34275" bIns="34275" anchor="t" anchorCtr="0">
            <a:noAutofit/>
          </a:bodyPr>
          <a:lstStyle/>
          <a:p>
            <a:pPr algn="r"/>
            <a:r>
              <a:rPr lang="en" sz="800" dirty="0">
                <a:solidFill>
                  <a:schemeClr val="dk2"/>
                </a:solidFill>
                <a:latin typeface="Roboto Light"/>
                <a:ea typeface="Roboto Light"/>
                <a:cs typeface="Roboto Light"/>
                <a:sym typeface="Roboto Light"/>
              </a:rPr>
              <a:t>Source: Ethical CS</a:t>
            </a:r>
            <a:endParaRPr sz="800" dirty="0">
              <a:solidFill>
                <a:schemeClr val="dk2"/>
              </a:solidFill>
              <a:latin typeface="Roboto Light"/>
              <a:ea typeface="Roboto Light"/>
              <a:cs typeface="Roboto Light"/>
              <a:sym typeface="Roboto Light"/>
            </a:endParaRPr>
          </a:p>
        </p:txBody>
      </p:sp>
      <p:sp>
        <p:nvSpPr>
          <p:cNvPr id="10" name="Rectangle 9">
            <a:extLst>
              <a:ext uri="{FF2B5EF4-FFF2-40B4-BE49-F238E27FC236}">
                <a16:creationId xmlns:a16="http://schemas.microsoft.com/office/drawing/2014/main" id="{D9B22A98-12C8-0449-A3A3-56ED91EA8D15}"/>
              </a:ext>
            </a:extLst>
          </p:cNvPr>
          <p:cNvSpPr/>
          <p:nvPr/>
        </p:nvSpPr>
        <p:spPr>
          <a:xfrm>
            <a:off x="5450377" y="3377289"/>
            <a:ext cx="2096087" cy="10565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122 Data Structures</a:t>
            </a:r>
          </a:p>
        </p:txBody>
      </p:sp>
      <p:sp>
        <p:nvSpPr>
          <p:cNvPr id="11" name="Right Arrow 10">
            <a:extLst>
              <a:ext uri="{FF2B5EF4-FFF2-40B4-BE49-F238E27FC236}">
                <a16:creationId xmlns:a16="http://schemas.microsoft.com/office/drawing/2014/main" id="{91F17CF2-BC3D-3F41-9C1B-9583662EA13E}"/>
              </a:ext>
            </a:extLst>
          </p:cNvPr>
          <p:cNvSpPr/>
          <p:nvPr/>
        </p:nvSpPr>
        <p:spPr>
          <a:xfrm>
            <a:off x="7838230" y="3664495"/>
            <a:ext cx="450166" cy="362926"/>
          </a:xfrm>
          <a:prstGeom prst="right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a:extLst>
              <a:ext uri="{FF2B5EF4-FFF2-40B4-BE49-F238E27FC236}">
                <a16:creationId xmlns:a16="http://schemas.microsoft.com/office/drawing/2014/main" id="{F9FB2EEC-267D-0741-A046-557CD9F6E245}"/>
              </a:ext>
            </a:extLst>
          </p:cNvPr>
          <p:cNvSpPr/>
          <p:nvPr/>
        </p:nvSpPr>
        <p:spPr>
          <a:xfrm rot="10800000">
            <a:off x="4819786" y="3724083"/>
            <a:ext cx="450166" cy="362926"/>
          </a:xfrm>
          <a:prstGeom prst="right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a:extLst>
              <a:ext uri="{FF2B5EF4-FFF2-40B4-BE49-F238E27FC236}">
                <a16:creationId xmlns:a16="http://schemas.microsoft.com/office/drawing/2014/main" id="{E28AC36C-967B-7548-B823-56AA113BEA83}"/>
              </a:ext>
            </a:extLst>
          </p:cNvPr>
          <p:cNvSpPr/>
          <p:nvPr/>
        </p:nvSpPr>
        <p:spPr>
          <a:xfrm rot="5400000">
            <a:off x="6816080" y="4579764"/>
            <a:ext cx="450166" cy="362926"/>
          </a:xfrm>
          <a:prstGeom prst="right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Google Shape;99;p18">
            <a:extLst>
              <a:ext uri="{FF2B5EF4-FFF2-40B4-BE49-F238E27FC236}">
                <a16:creationId xmlns:a16="http://schemas.microsoft.com/office/drawing/2014/main" id="{4AA38665-3B3C-9841-90C1-0420B64CC7B5}"/>
              </a:ext>
            </a:extLst>
          </p:cNvPr>
          <p:cNvSpPr txBox="1"/>
          <p:nvPr/>
        </p:nvSpPr>
        <p:spPr>
          <a:xfrm>
            <a:off x="3360330" y="5680079"/>
            <a:ext cx="1099459" cy="273844"/>
          </a:xfrm>
          <a:prstGeom prst="rect">
            <a:avLst/>
          </a:prstGeom>
          <a:noFill/>
          <a:ln>
            <a:noFill/>
          </a:ln>
        </p:spPr>
        <p:txBody>
          <a:bodyPr spcFirstLastPara="1" wrap="square" lIns="34275" tIns="34275" rIns="34275" bIns="34275" anchor="t" anchorCtr="0">
            <a:noAutofit/>
          </a:bodyPr>
          <a:lstStyle/>
          <a:p>
            <a:pPr algn="r"/>
            <a:r>
              <a:rPr lang="en" sz="800" dirty="0">
                <a:solidFill>
                  <a:schemeClr val="dk2"/>
                </a:solidFill>
                <a:latin typeface="Roboto Light"/>
                <a:ea typeface="Roboto Light"/>
                <a:cs typeface="Roboto Light"/>
                <a:sym typeface="Roboto Light"/>
              </a:rPr>
              <a:t>Source: Twitter 9/23</a:t>
            </a:r>
            <a:endParaRPr sz="800" dirty="0">
              <a:solidFill>
                <a:schemeClr val="dk2"/>
              </a:solidFill>
              <a:latin typeface="Roboto Light"/>
              <a:ea typeface="Roboto Light"/>
              <a:cs typeface="Roboto Light"/>
              <a:sym typeface="Roboto Light"/>
            </a:endParaRPr>
          </a:p>
        </p:txBody>
      </p:sp>
      <p:sp>
        <p:nvSpPr>
          <p:cNvPr id="18" name="Google Shape;99;p18">
            <a:extLst>
              <a:ext uri="{FF2B5EF4-FFF2-40B4-BE49-F238E27FC236}">
                <a16:creationId xmlns:a16="http://schemas.microsoft.com/office/drawing/2014/main" id="{C8AC2DC9-EC9B-BD47-9FCE-EC0366424F6A}"/>
              </a:ext>
            </a:extLst>
          </p:cNvPr>
          <p:cNvSpPr txBox="1"/>
          <p:nvPr/>
        </p:nvSpPr>
        <p:spPr>
          <a:xfrm>
            <a:off x="9965721" y="5695556"/>
            <a:ext cx="1205383" cy="273844"/>
          </a:xfrm>
          <a:prstGeom prst="rect">
            <a:avLst/>
          </a:prstGeom>
          <a:noFill/>
          <a:ln>
            <a:noFill/>
          </a:ln>
        </p:spPr>
        <p:txBody>
          <a:bodyPr spcFirstLastPara="1" wrap="square" lIns="34275" tIns="34275" rIns="34275" bIns="34275" anchor="t" anchorCtr="0">
            <a:noAutofit/>
          </a:bodyPr>
          <a:lstStyle/>
          <a:p>
            <a:pPr algn="r"/>
            <a:endParaRPr sz="800" dirty="0">
              <a:solidFill>
                <a:schemeClr val="dk2"/>
              </a:solidFill>
              <a:latin typeface="Roboto Light"/>
              <a:ea typeface="Roboto Light"/>
              <a:cs typeface="Roboto Light"/>
              <a:sym typeface="Roboto Light"/>
            </a:endParaRPr>
          </a:p>
        </p:txBody>
      </p:sp>
      <p:pic>
        <p:nvPicPr>
          <p:cNvPr id="3078" name="Picture 6" descr="A collage of a person's face. &quot;Average&quot; faces from overlapping the images of many faces&#10;">
            <a:extLst>
              <a:ext uri="{FF2B5EF4-FFF2-40B4-BE49-F238E27FC236}">
                <a16:creationId xmlns:a16="http://schemas.microsoft.com/office/drawing/2014/main" id="{EFBD3AB1-12FC-DD41-8A52-AFB90BFE53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7369" y="4936616"/>
            <a:ext cx="4289081" cy="139274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7196B7C-002C-FF01-BE3F-D2993A0DBB6C}"/>
              </a:ext>
            </a:extLst>
          </p:cNvPr>
          <p:cNvPicPr>
            <a:picLocks noChangeAspect="1"/>
          </p:cNvPicPr>
          <p:nvPr/>
        </p:nvPicPr>
        <p:blipFill>
          <a:blip r:embed="rId4"/>
          <a:stretch>
            <a:fillRect/>
          </a:stretch>
        </p:blipFill>
        <p:spPr>
          <a:xfrm>
            <a:off x="8601952" y="1907773"/>
            <a:ext cx="3099551" cy="2939032"/>
          </a:xfrm>
          <a:prstGeom prst="rect">
            <a:avLst/>
          </a:prstGeom>
        </p:spPr>
      </p:pic>
      <p:pic>
        <p:nvPicPr>
          <p:cNvPr id="6" name="Picture 5" descr="A screenshot of a chat&#10;&#10;Description automatically generated">
            <a:extLst>
              <a:ext uri="{FF2B5EF4-FFF2-40B4-BE49-F238E27FC236}">
                <a16:creationId xmlns:a16="http://schemas.microsoft.com/office/drawing/2014/main" id="{EB3CF215-456F-9ED9-38FF-33E3724FE311}"/>
              </a:ext>
            </a:extLst>
          </p:cNvPr>
          <p:cNvPicPr>
            <a:picLocks noChangeAspect="1"/>
          </p:cNvPicPr>
          <p:nvPr/>
        </p:nvPicPr>
        <p:blipFill>
          <a:blip r:embed="rId5"/>
          <a:stretch>
            <a:fillRect/>
          </a:stretch>
        </p:blipFill>
        <p:spPr>
          <a:xfrm>
            <a:off x="1185903" y="2339739"/>
            <a:ext cx="3495283" cy="4257663"/>
          </a:xfrm>
          <a:prstGeom prst="rect">
            <a:avLst/>
          </a:prstGeom>
        </p:spPr>
      </p:pic>
    </p:spTree>
    <p:extLst>
      <p:ext uri="{BB962C8B-B14F-4D97-AF65-F5344CB8AC3E}">
        <p14:creationId xmlns:p14="http://schemas.microsoft.com/office/powerpoint/2010/main" val="4575947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6A987-B8B4-AA4C-9060-96A5C9434516}"/>
              </a:ext>
            </a:extLst>
          </p:cNvPr>
          <p:cNvSpPr>
            <a:spLocks noGrp="1"/>
          </p:cNvSpPr>
          <p:nvPr>
            <p:ph type="title"/>
          </p:nvPr>
        </p:nvSpPr>
        <p:spPr/>
        <p:txBody>
          <a:bodyPr/>
          <a:lstStyle/>
          <a:p>
            <a:r>
              <a:rPr lang="en-US" dirty="0"/>
              <a:t>Why 122?</a:t>
            </a:r>
          </a:p>
        </p:txBody>
      </p:sp>
      <p:sp>
        <p:nvSpPr>
          <p:cNvPr id="3" name="Content Placeholder 2">
            <a:extLst>
              <a:ext uri="{FF2B5EF4-FFF2-40B4-BE49-F238E27FC236}">
                <a16:creationId xmlns:a16="http://schemas.microsoft.com/office/drawing/2014/main" id="{43A2695B-4502-224D-B0DE-5F47AD206082}"/>
              </a:ext>
            </a:extLst>
          </p:cNvPr>
          <p:cNvSpPr>
            <a:spLocks noGrp="1"/>
          </p:cNvSpPr>
          <p:nvPr>
            <p:ph idx="1"/>
          </p:nvPr>
        </p:nvSpPr>
        <p:spPr>
          <a:xfrm>
            <a:off x="838200" y="1371602"/>
            <a:ext cx="10515600" cy="1087394"/>
          </a:xfrm>
        </p:spPr>
        <p:txBody>
          <a:bodyPr>
            <a:normAutofit fontScale="92500"/>
          </a:bodyPr>
          <a:lstStyle/>
          <a:p>
            <a:pPr marL="0" indent="0">
              <a:buNone/>
            </a:pPr>
            <a:r>
              <a:rPr lang="en-US" dirty="0"/>
              <a:t>2. Learn an important structural pattern for representing </a:t>
            </a:r>
            <a:r>
              <a:rPr lang="en-US" b="1" dirty="0"/>
              <a:t>objects </a:t>
            </a:r>
            <a:r>
              <a:rPr lang="en-US" dirty="0"/>
              <a:t>in code to make our code more </a:t>
            </a:r>
            <a:r>
              <a:rPr lang="en-US" b="1" dirty="0"/>
              <a:t>reusable</a:t>
            </a:r>
            <a:r>
              <a:rPr lang="en-US" dirty="0"/>
              <a:t> and </a:t>
            </a:r>
            <a:r>
              <a:rPr lang="en-US" b="1" dirty="0"/>
              <a:t>maintainable</a:t>
            </a:r>
            <a:r>
              <a:rPr lang="en-US" dirty="0"/>
              <a:t> and </a:t>
            </a:r>
            <a:r>
              <a:rPr lang="en-US" b="1" dirty="0"/>
              <a:t>easier to understand.</a:t>
            </a:r>
          </a:p>
        </p:txBody>
      </p:sp>
      <p:sp>
        <p:nvSpPr>
          <p:cNvPr id="4" name="Content Placeholder 2">
            <a:extLst>
              <a:ext uri="{FF2B5EF4-FFF2-40B4-BE49-F238E27FC236}">
                <a16:creationId xmlns:a16="http://schemas.microsoft.com/office/drawing/2014/main" id="{22FB297C-5BB5-CF40-8DF1-E935E4C97E18}"/>
              </a:ext>
            </a:extLst>
          </p:cNvPr>
          <p:cNvSpPr txBox="1">
            <a:spLocks/>
          </p:cNvSpPr>
          <p:nvPr/>
        </p:nvSpPr>
        <p:spPr>
          <a:xfrm>
            <a:off x="838200" y="2714196"/>
            <a:ext cx="5257800" cy="27722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System Font Regular"/>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System Font Regular"/>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Java is designed around this idea of objects. We haven’t been leveraging that yet!</a:t>
            </a:r>
          </a:p>
          <a:p>
            <a:endParaRPr lang="en-US" dirty="0"/>
          </a:p>
          <a:p>
            <a:r>
              <a:rPr lang="en-US" dirty="0"/>
              <a:t>Used in almost every real-world software project.</a:t>
            </a:r>
          </a:p>
        </p:txBody>
      </p:sp>
      <p:pic>
        <p:nvPicPr>
          <p:cNvPr id="6146" name="Picture 2" descr="Object Oriented Programming or OOP Paradigm Explanation Outline Diagram  Stock Vector - Illustration of software, management: 239724045">
            <a:extLst>
              <a:ext uri="{FF2B5EF4-FFF2-40B4-BE49-F238E27FC236}">
                <a16:creationId xmlns:a16="http://schemas.microsoft.com/office/drawing/2014/main" id="{757B7AC3-3C7E-D84D-80BC-D3D5FB23AF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3723" y="2415665"/>
            <a:ext cx="3328694" cy="35158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51133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CB5DF-A241-CD9C-0C4B-A48C9DD682EF}"/>
              </a:ext>
            </a:extLst>
          </p:cNvPr>
          <p:cNvSpPr>
            <a:spLocks noGrp="1"/>
          </p:cNvSpPr>
          <p:nvPr>
            <p:ph type="title"/>
          </p:nvPr>
        </p:nvSpPr>
        <p:spPr/>
        <p:txBody>
          <a:bodyPr/>
          <a:lstStyle/>
          <a:p>
            <a:r>
              <a:rPr lang="en-US" dirty="0"/>
              <a:t>Review So Far</a:t>
            </a:r>
          </a:p>
        </p:txBody>
      </p:sp>
      <p:sp>
        <p:nvSpPr>
          <p:cNvPr id="4" name="TextBox 3">
            <a:extLst>
              <a:ext uri="{FF2B5EF4-FFF2-40B4-BE49-F238E27FC236}">
                <a16:creationId xmlns:a16="http://schemas.microsoft.com/office/drawing/2014/main" id="{4F9763A1-72D7-79E8-2124-35E75A3F7AB6}"/>
              </a:ext>
            </a:extLst>
          </p:cNvPr>
          <p:cNvSpPr txBox="1"/>
          <p:nvPr/>
        </p:nvSpPr>
        <p:spPr>
          <a:xfrm>
            <a:off x="1266530" y="1219200"/>
            <a:ext cx="4459357" cy="4985980"/>
          </a:xfrm>
          <a:prstGeom prst="rect">
            <a:avLst/>
          </a:prstGeom>
          <a:noFill/>
        </p:spPr>
        <p:txBody>
          <a:bodyPr wrap="square">
            <a:spAutoFit/>
          </a:bodyPr>
          <a:lstStyle/>
          <a:p>
            <a:pPr defTabSz="914400" eaLnBrk="1" fontAlgn="auto" hangingPunct="1">
              <a:spcBef>
                <a:spcPts val="0"/>
              </a:spcBef>
              <a:spcAft>
                <a:spcPts val="0"/>
              </a:spcAft>
              <a:defRPr/>
            </a:pPr>
            <a:r>
              <a:rPr lang="en-US" sz="2400" b="1" u="sng" dirty="0">
                <a:latin typeface="Verdana" charset="0"/>
              </a:rPr>
              <a:t>CS Concepts</a:t>
            </a:r>
          </a:p>
          <a:p>
            <a:pPr marL="285750" indent="-285750" eaLnBrk="1" fontAlgn="auto" hangingPunct="1">
              <a:spcBef>
                <a:spcPts val="0"/>
              </a:spcBef>
              <a:spcAft>
                <a:spcPts val="0"/>
              </a:spcAft>
              <a:buFont typeface="Arial" charset="0"/>
              <a:buChar char="•"/>
              <a:defRPr/>
            </a:pPr>
            <a:r>
              <a:rPr lang="en-US" dirty="0">
                <a:latin typeface="Verdana" charset="0"/>
              </a:rPr>
              <a:t>Problem Solving</a:t>
            </a:r>
          </a:p>
          <a:p>
            <a:pPr marL="285750" indent="-285750" eaLnBrk="1" fontAlgn="auto" hangingPunct="1">
              <a:spcBef>
                <a:spcPts val="0"/>
              </a:spcBef>
              <a:spcAft>
                <a:spcPts val="0"/>
              </a:spcAft>
              <a:buFont typeface="Arial" charset="0"/>
              <a:buChar char="•"/>
              <a:defRPr/>
            </a:pPr>
            <a:r>
              <a:rPr lang="en-US" dirty="0">
                <a:latin typeface="Verdana" charset="0"/>
              </a:rPr>
              <a:t>Debugging</a:t>
            </a:r>
          </a:p>
          <a:p>
            <a:pPr marL="285750" indent="-285750" eaLnBrk="1" fontAlgn="auto" hangingPunct="1">
              <a:spcBef>
                <a:spcPts val="0"/>
              </a:spcBef>
              <a:spcAft>
                <a:spcPts val="0"/>
              </a:spcAft>
              <a:buFont typeface="Arial" charset="0"/>
              <a:buChar char="•"/>
              <a:defRPr/>
            </a:pPr>
            <a:r>
              <a:rPr lang="en-US" dirty="0">
                <a:latin typeface="Verdana" charset="0"/>
              </a:rPr>
              <a:t>Client/Implementer</a:t>
            </a:r>
          </a:p>
          <a:p>
            <a:pPr marL="285750" indent="-285750" eaLnBrk="1" fontAlgn="auto" hangingPunct="1">
              <a:spcBef>
                <a:spcPts val="0"/>
              </a:spcBef>
              <a:spcAft>
                <a:spcPts val="0"/>
              </a:spcAft>
              <a:buFont typeface="Arial" charset="0"/>
              <a:buChar char="•"/>
              <a:defRPr/>
            </a:pPr>
            <a:r>
              <a:rPr lang="en-US" dirty="0">
                <a:latin typeface="Verdana" charset="0"/>
              </a:rPr>
              <a:t>Object Oriented Programming</a:t>
            </a:r>
          </a:p>
          <a:p>
            <a:pPr marL="285750" indent="-285750" eaLnBrk="1" fontAlgn="auto" hangingPunct="1">
              <a:spcBef>
                <a:spcPts val="0"/>
              </a:spcBef>
              <a:spcAft>
                <a:spcPts val="0"/>
              </a:spcAft>
              <a:buFont typeface="Arial" charset="0"/>
              <a:buChar char="•"/>
              <a:defRPr/>
            </a:pPr>
            <a:r>
              <a:rPr lang="en-US" dirty="0">
                <a:latin typeface="Verdana" charset="0"/>
              </a:rPr>
              <a:t>Encapsulation</a:t>
            </a:r>
          </a:p>
          <a:p>
            <a:pPr marL="285750" indent="-285750" eaLnBrk="1" fontAlgn="auto" hangingPunct="1">
              <a:spcBef>
                <a:spcPts val="0"/>
              </a:spcBef>
              <a:spcAft>
                <a:spcPts val="0"/>
              </a:spcAft>
              <a:buFont typeface="Arial" charset="0"/>
              <a:buChar char="•"/>
              <a:defRPr/>
            </a:pPr>
            <a:r>
              <a:rPr lang="en-US" dirty="0">
                <a:latin typeface="Verdana" charset="0"/>
              </a:rPr>
              <a:t>Testing</a:t>
            </a:r>
          </a:p>
          <a:p>
            <a:pPr marL="285750" indent="-285750" eaLnBrk="1" fontAlgn="auto" hangingPunct="1">
              <a:spcBef>
                <a:spcPts val="0"/>
              </a:spcBef>
              <a:spcAft>
                <a:spcPts val="0"/>
              </a:spcAft>
              <a:buFont typeface="Arial" charset="0"/>
              <a:buChar char="•"/>
              <a:defRPr/>
            </a:pPr>
            <a:r>
              <a:rPr lang="en-US" dirty="0">
                <a:latin typeface="Verdana" charset="0"/>
              </a:rPr>
              <a:t>Third Party Libraries</a:t>
            </a:r>
          </a:p>
          <a:p>
            <a:pPr marL="285750" indent="-285750" eaLnBrk="1" fontAlgn="auto" hangingPunct="1">
              <a:spcBef>
                <a:spcPts val="0"/>
              </a:spcBef>
              <a:spcAft>
                <a:spcPts val="0"/>
              </a:spcAft>
              <a:buFont typeface="Arial" charset="0"/>
              <a:buChar char="•"/>
              <a:defRPr/>
            </a:pPr>
            <a:endParaRPr lang="en-US" dirty="0">
              <a:latin typeface="Verdana" charset="0"/>
            </a:endParaRPr>
          </a:p>
          <a:p>
            <a:pPr marL="285750" indent="-285750" eaLnBrk="1" fontAlgn="auto" hangingPunct="1">
              <a:spcBef>
                <a:spcPts val="0"/>
              </a:spcBef>
              <a:spcAft>
                <a:spcPts val="0"/>
              </a:spcAft>
              <a:buFont typeface="Arial" charset="0"/>
              <a:buChar char="•"/>
              <a:defRPr/>
            </a:pPr>
            <a:endParaRPr lang="en-US" dirty="0">
              <a:latin typeface="Verdana" charset="0"/>
            </a:endParaRPr>
          </a:p>
          <a:p>
            <a:pPr defTabSz="914400" eaLnBrk="1" fontAlgn="auto" hangingPunct="1">
              <a:spcBef>
                <a:spcPts val="0"/>
              </a:spcBef>
              <a:spcAft>
                <a:spcPts val="0"/>
              </a:spcAft>
              <a:defRPr/>
            </a:pPr>
            <a:r>
              <a:rPr lang="en-US" sz="2400" b="1" u="sng" dirty="0">
                <a:latin typeface="Verdana" charset="0"/>
              </a:rPr>
              <a:t>Data Structures</a:t>
            </a:r>
          </a:p>
          <a:p>
            <a:pPr marL="285750" indent="-285750" defTabSz="914400" eaLnBrk="1" fontAlgn="auto" hangingPunct="1">
              <a:spcBef>
                <a:spcPts val="0"/>
              </a:spcBef>
              <a:spcAft>
                <a:spcPts val="0"/>
              </a:spcAft>
              <a:buFont typeface="Arial" charset="0"/>
              <a:buChar char="•"/>
              <a:defRPr/>
            </a:pPr>
            <a:r>
              <a:rPr lang="en-US" dirty="0">
                <a:latin typeface="Verdana" charset="0"/>
              </a:rPr>
              <a:t>Lists</a:t>
            </a:r>
          </a:p>
          <a:p>
            <a:pPr marL="285750" indent="-285750" defTabSz="914400" eaLnBrk="1" fontAlgn="auto" hangingPunct="1">
              <a:spcBef>
                <a:spcPts val="0"/>
              </a:spcBef>
              <a:spcAft>
                <a:spcPts val="0"/>
              </a:spcAft>
              <a:buFont typeface="Arial" charset="0"/>
              <a:buChar char="•"/>
              <a:defRPr/>
            </a:pPr>
            <a:r>
              <a:rPr lang="en-US" dirty="0">
                <a:latin typeface="Verdana" charset="0"/>
              </a:rPr>
              <a:t>Stacks</a:t>
            </a:r>
          </a:p>
          <a:p>
            <a:pPr marL="285750" indent="-285750" defTabSz="914400" eaLnBrk="1" fontAlgn="auto" hangingPunct="1">
              <a:spcBef>
                <a:spcPts val="0"/>
              </a:spcBef>
              <a:spcAft>
                <a:spcPts val="0"/>
              </a:spcAft>
              <a:buFont typeface="Arial" charset="0"/>
              <a:buChar char="•"/>
              <a:defRPr/>
            </a:pPr>
            <a:r>
              <a:rPr lang="en-US" dirty="0">
                <a:latin typeface="Verdana" charset="0"/>
              </a:rPr>
              <a:t>Queues</a:t>
            </a:r>
          </a:p>
          <a:p>
            <a:pPr marL="285750" indent="-285750" defTabSz="914400" eaLnBrk="1" fontAlgn="auto" hangingPunct="1">
              <a:spcBef>
                <a:spcPts val="0"/>
              </a:spcBef>
              <a:spcAft>
                <a:spcPts val="0"/>
              </a:spcAft>
              <a:buFont typeface="Arial" charset="0"/>
              <a:buChar char="•"/>
              <a:defRPr/>
            </a:pPr>
            <a:r>
              <a:rPr lang="en-US" dirty="0">
                <a:latin typeface="Verdana" charset="0"/>
              </a:rPr>
              <a:t>2D Arrays</a:t>
            </a:r>
          </a:p>
          <a:p>
            <a:pPr marL="285750" indent="-285750" defTabSz="914400" eaLnBrk="1" fontAlgn="auto" hangingPunct="1">
              <a:spcBef>
                <a:spcPts val="0"/>
              </a:spcBef>
              <a:spcAft>
                <a:spcPts val="0"/>
              </a:spcAft>
              <a:buFont typeface="Arial" charset="0"/>
              <a:buChar char="•"/>
              <a:defRPr/>
            </a:pPr>
            <a:r>
              <a:rPr lang="en-US" dirty="0">
                <a:latin typeface="Verdana" charset="0"/>
              </a:rPr>
              <a:t>Sets</a:t>
            </a:r>
          </a:p>
          <a:p>
            <a:pPr marL="285750" indent="-285750" defTabSz="914400" eaLnBrk="1" fontAlgn="auto" hangingPunct="1">
              <a:spcBef>
                <a:spcPts val="0"/>
              </a:spcBef>
              <a:spcAft>
                <a:spcPts val="0"/>
              </a:spcAft>
              <a:buFont typeface="Arial" charset="0"/>
              <a:buChar char="•"/>
              <a:defRPr/>
            </a:pPr>
            <a:r>
              <a:rPr lang="en-US" dirty="0">
                <a:latin typeface="Verdana" charset="0"/>
              </a:rPr>
              <a:t>Maps</a:t>
            </a:r>
          </a:p>
        </p:txBody>
      </p:sp>
      <p:sp>
        <p:nvSpPr>
          <p:cNvPr id="5" name="TextBox 4">
            <a:extLst>
              <a:ext uri="{FF2B5EF4-FFF2-40B4-BE49-F238E27FC236}">
                <a16:creationId xmlns:a16="http://schemas.microsoft.com/office/drawing/2014/main" id="{B03A234B-59F5-E23A-7836-AD9E1E7DF515}"/>
              </a:ext>
            </a:extLst>
          </p:cNvPr>
          <p:cNvSpPr txBox="1"/>
          <p:nvPr/>
        </p:nvSpPr>
        <p:spPr>
          <a:xfrm>
            <a:off x="6466115" y="1041023"/>
            <a:ext cx="5148943" cy="5816977"/>
          </a:xfrm>
          <a:prstGeom prst="rect">
            <a:avLst/>
          </a:prstGeom>
          <a:noFill/>
        </p:spPr>
        <p:txBody>
          <a:bodyPr wrap="square">
            <a:spAutoFit/>
          </a:bodyPr>
          <a:lstStyle/>
          <a:p>
            <a:pPr defTabSz="914400" eaLnBrk="1" fontAlgn="auto" hangingPunct="1">
              <a:spcBef>
                <a:spcPts val="0"/>
              </a:spcBef>
              <a:spcAft>
                <a:spcPts val="0"/>
              </a:spcAft>
              <a:defRPr/>
            </a:pPr>
            <a:r>
              <a:rPr lang="en-US" sz="2400" b="1" u="sng" dirty="0">
                <a:latin typeface="Verdana" charset="0"/>
              </a:rPr>
              <a:t>Java Language</a:t>
            </a:r>
          </a:p>
          <a:p>
            <a:pPr marL="285750" indent="-285750" defTabSz="914400" eaLnBrk="1" fontAlgn="auto" hangingPunct="1">
              <a:spcBef>
                <a:spcPts val="0"/>
              </a:spcBef>
              <a:spcAft>
                <a:spcPts val="0"/>
              </a:spcAft>
              <a:buFont typeface="Arial" charset="0"/>
              <a:buChar char="•"/>
              <a:defRPr/>
            </a:pPr>
            <a:r>
              <a:rPr lang="en-US" dirty="0">
                <a:latin typeface="Verdana" charset="0"/>
              </a:rPr>
              <a:t>Intro to Java (e.g., File Processing)</a:t>
            </a:r>
          </a:p>
          <a:p>
            <a:pPr marL="285750" indent="-285750" defTabSz="914400" eaLnBrk="1" fontAlgn="auto" hangingPunct="1">
              <a:spcBef>
                <a:spcPts val="0"/>
              </a:spcBef>
              <a:spcAft>
                <a:spcPts val="0"/>
              </a:spcAft>
              <a:buFont typeface="Arial" charset="0"/>
              <a:buChar char="•"/>
              <a:defRPr/>
            </a:pPr>
            <a:r>
              <a:rPr lang="en-US" dirty="0">
                <a:latin typeface="Verdana" charset="0"/>
              </a:rPr>
              <a:t>Iterators and For-each Loops</a:t>
            </a:r>
          </a:p>
          <a:p>
            <a:pPr marL="285750" indent="-285750" defTabSz="914400" eaLnBrk="1" fontAlgn="auto" hangingPunct="1">
              <a:spcBef>
                <a:spcPts val="0"/>
              </a:spcBef>
              <a:spcAft>
                <a:spcPts val="0"/>
              </a:spcAft>
              <a:buFont typeface="Arial" charset="0"/>
              <a:buChar char="•"/>
              <a:defRPr/>
            </a:pPr>
            <a:r>
              <a:rPr lang="en-US" dirty="0">
                <a:latin typeface="Verdana" charset="0"/>
              </a:rPr>
              <a:t>Exceptions</a:t>
            </a:r>
          </a:p>
          <a:p>
            <a:pPr marL="285750" indent="-285750" defTabSz="914400" eaLnBrk="1" fontAlgn="auto" hangingPunct="1">
              <a:spcBef>
                <a:spcPts val="0"/>
              </a:spcBef>
              <a:spcAft>
                <a:spcPts val="0"/>
              </a:spcAft>
              <a:buFont typeface="Arial" charset="0"/>
              <a:buChar char="•"/>
              <a:defRPr/>
            </a:pPr>
            <a:r>
              <a:rPr lang="en-US" dirty="0">
                <a:latin typeface="Verdana" charset="0"/>
              </a:rPr>
              <a:t>Interfaces</a:t>
            </a:r>
          </a:p>
          <a:p>
            <a:pPr marL="285750" indent="-285750" defTabSz="914400" eaLnBrk="1" fontAlgn="auto" hangingPunct="1">
              <a:spcBef>
                <a:spcPts val="0"/>
              </a:spcBef>
              <a:spcAft>
                <a:spcPts val="0"/>
              </a:spcAft>
              <a:buFont typeface="Arial" charset="0"/>
              <a:buChar char="•"/>
              <a:defRPr/>
            </a:pPr>
            <a:r>
              <a:rPr lang="en-US" dirty="0">
                <a:latin typeface="Verdana" charset="0"/>
              </a:rPr>
              <a:t>References</a:t>
            </a:r>
          </a:p>
          <a:p>
            <a:pPr marL="285750" indent="-285750" defTabSz="914400" eaLnBrk="1" fontAlgn="auto" hangingPunct="1">
              <a:spcBef>
                <a:spcPts val="0"/>
              </a:spcBef>
              <a:spcAft>
                <a:spcPts val="0"/>
              </a:spcAft>
              <a:buFont typeface="Arial" charset="0"/>
              <a:buChar char="•"/>
              <a:defRPr/>
            </a:pPr>
            <a:r>
              <a:rPr lang="en-US" dirty="0">
                <a:latin typeface="Verdana" charset="0"/>
              </a:rPr>
              <a:t>JUnit</a:t>
            </a:r>
          </a:p>
          <a:p>
            <a:pPr defTabSz="914400" eaLnBrk="1" fontAlgn="auto" hangingPunct="1">
              <a:spcBef>
                <a:spcPts val="0"/>
              </a:spcBef>
              <a:spcAft>
                <a:spcPts val="0"/>
              </a:spcAft>
              <a:defRPr/>
            </a:pPr>
            <a:endParaRPr lang="en-US" dirty="0">
              <a:latin typeface="Verdana" charset="0"/>
            </a:endParaRPr>
          </a:p>
          <a:p>
            <a:pPr defTabSz="914400" eaLnBrk="1" fontAlgn="auto" hangingPunct="1">
              <a:spcBef>
                <a:spcPts val="0"/>
              </a:spcBef>
              <a:spcAft>
                <a:spcPts val="0"/>
              </a:spcAft>
              <a:defRPr/>
            </a:pPr>
            <a:endParaRPr lang="en-US" dirty="0">
              <a:latin typeface="Verdana" charset="0"/>
            </a:endParaRPr>
          </a:p>
          <a:p>
            <a:pPr defTabSz="914400" eaLnBrk="1" fontAlgn="auto" hangingPunct="1">
              <a:spcBef>
                <a:spcPts val="0"/>
              </a:spcBef>
              <a:spcAft>
                <a:spcPts val="0"/>
              </a:spcAft>
              <a:defRPr/>
            </a:pPr>
            <a:endParaRPr lang="en-US" dirty="0">
              <a:latin typeface="Verdana" charset="0"/>
            </a:endParaRPr>
          </a:p>
          <a:p>
            <a:pPr defTabSz="914400" eaLnBrk="1" fontAlgn="auto" hangingPunct="1">
              <a:spcBef>
                <a:spcPts val="0"/>
              </a:spcBef>
              <a:spcAft>
                <a:spcPts val="0"/>
              </a:spcAft>
              <a:defRPr/>
            </a:pPr>
            <a:r>
              <a:rPr lang="en-US" sz="2400" b="1" u="sng" dirty="0">
                <a:latin typeface="Verdana" charset="0"/>
              </a:rPr>
              <a:t>Java Collections</a:t>
            </a:r>
          </a:p>
          <a:p>
            <a:pPr marL="285750" indent="-285750" defTabSz="914400" eaLnBrk="1" fontAlgn="auto" hangingPunct="1">
              <a:spcBef>
                <a:spcPts val="0"/>
              </a:spcBef>
              <a:spcAft>
                <a:spcPts val="0"/>
              </a:spcAft>
              <a:buFont typeface="Arial" charset="0"/>
              <a:buChar char="•"/>
              <a:defRPr/>
            </a:pPr>
            <a:r>
              <a:rPr lang="en-US" dirty="0">
                <a:latin typeface="Verdana" charset="0"/>
              </a:rPr>
              <a:t>Arrays / 2D Arrays</a:t>
            </a:r>
          </a:p>
          <a:p>
            <a:pPr marL="285750" indent="-285750" defTabSz="914400" eaLnBrk="1" fontAlgn="auto" hangingPunct="1">
              <a:spcBef>
                <a:spcPts val="0"/>
              </a:spcBef>
              <a:spcAft>
                <a:spcPts val="0"/>
              </a:spcAft>
              <a:buFont typeface="Arial" charset="0"/>
              <a:buChar char="•"/>
              <a:defRPr/>
            </a:pPr>
            <a:r>
              <a:rPr lang="en-US" dirty="0" err="1">
                <a:latin typeface="Verdana" charset="0"/>
              </a:rPr>
              <a:t>ArrayList</a:t>
            </a:r>
            <a:endParaRPr lang="en-US" dirty="0">
              <a:latin typeface="Verdana" charset="0"/>
            </a:endParaRPr>
          </a:p>
          <a:p>
            <a:pPr marL="285750" indent="-285750" defTabSz="914400" eaLnBrk="1" fontAlgn="auto" hangingPunct="1">
              <a:spcBef>
                <a:spcPts val="0"/>
              </a:spcBef>
              <a:spcAft>
                <a:spcPts val="0"/>
              </a:spcAft>
              <a:buFont typeface="Arial" charset="0"/>
              <a:buChar char="•"/>
              <a:defRPr/>
            </a:pPr>
            <a:r>
              <a:rPr lang="en-US" dirty="0">
                <a:latin typeface="Verdana" charset="0"/>
              </a:rPr>
              <a:t>LinkedList</a:t>
            </a:r>
          </a:p>
          <a:p>
            <a:pPr marL="285750" indent="-285750" defTabSz="914400" eaLnBrk="1" fontAlgn="auto" hangingPunct="1">
              <a:spcBef>
                <a:spcPts val="0"/>
              </a:spcBef>
              <a:spcAft>
                <a:spcPts val="0"/>
              </a:spcAft>
              <a:buFont typeface="Arial" charset="0"/>
              <a:buChar char="•"/>
              <a:defRPr/>
            </a:pPr>
            <a:r>
              <a:rPr lang="en-US" dirty="0">
                <a:latin typeface="Verdana" charset="0"/>
              </a:rPr>
              <a:t>Stack</a:t>
            </a:r>
          </a:p>
          <a:p>
            <a:pPr marL="285750" indent="-285750" defTabSz="914400" eaLnBrk="1" fontAlgn="auto" hangingPunct="1">
              <a:spcBef>
                <a:spcPts val="0"/>
              </a:spcBef>
              <a:spcAft>
                <a:spcPts val="0"/>
              </a:spcAft>
              <a:buFont typeface="Arial" charset="0"/>
              <a:buChar char="•"/>
              <a:defRPr/>
            </a:pPr>
            <a:r>
              <a:rPr lang="en-US" dirty="0" err="1">
                <a:latin typeface="Verdana" charset="0"/>
              </a:rPr>
              <a:t>TreeSet</a:t>
            </a:r>
            <a:r>
              <a:rPr lang="en-US" dirty="0">
                <a:latin typeface="Verdana" charset="0"/>
              </a:rPr>
              <a:t> / </a:t>
            </a:r>
            <a:r>
              <a:rPr lang="en-US" dirty="0" err="1">
                <a:latin typeface="Verdana" charset="0"/>
              </a:rPr>
              <a:t>TreeMap</a:t>
            </a:r>
            <a:endParaRPr lang="en-US" dirty="0">
              <a:latin typeface="Verdana" charset="0"/>
            </a:endParaRPr>
          </a:p>
          <a:p>
            <a:pPr marL="285750" indent="-285750" defTabSz="914400" eaLnBrk="1" fontAlgn="auto" hangingPunct="1">
              <a:spcBef>
                <a:spcPts val="0"/>
              </a:spcBef>
              <a:spcAft>
                <a:spcPts val="0"/>
              </a:spcAft>
              <a:buFont typeface="Arial" charset="0"/>
              <a:buChar char="•"/>
              <a:defRPr/>
            </a:pPr>
            <a:r>
              <a:rPr lang="en-US" dirty="0">
                <a:latin typeface="Verdana" charset="0"/>
              </a:rPr>
              <a:t>HashSet / HashMap</a:t>
            </a:r>
          </a:p>
          <a:p>
            <a:pPr marL="285750" indent="-285750" defTabSz="914400" eaLnBrk="1" fontAlgn="auto" hangingPunct="1">
              <a:spcBef>
                <a:spcPts val="0"/>
              </a:spcBef>
              <a:spcAft>
                <a:spcPts val="0"/>
              </a:spcAft>
              <a:buFont typeface="Arial" charset="0"/>
              <a:buChar char="•"/>
              <a:defRPr/>
            </a:pPr>
            <a:r>
              <a:rPr lang="en-US" dirty="0">
                <a:latin typeface="Verdana" charset="0"/>
              </a:rPr>
              <a:t>Interfaces for Java Collections</a:t>
            </a:r>
          </a:p>
          <a:p>
            <a:pPr defTabSz="914400" eaLnBrk="1" fontAlgn="auto" hangingPunct="1">
              <a:spcBef>
                <a:spcPts val="0"/>
              </a:spcBef>
              <a:spcAft>
                <a:spcPts val="0"/>
              </a:spcAft>
              <a:defRPr/>
            </a:pPr>
            <a:endParaRPr lang="en-US" dirty="0">
              <a:latin typeface="Verdana" charset="0"/>
            </a:endParaRPr>
          </a:p>
          <a:p>
            <a:pPr marL="285750" indent="-285750" defTabSz="914400" eaLnBrk="1" fontAlgn="auto" hangingPunct="1">
              <a:spcBef>
                <a:spcPts val="0"/>
              </a:spcBef>
              <a:spcAft>
                <a:spcPts val="0"/>
              </a:spcAft>
              <a:buFont typeface="Arial" charset="0"/>
              <a:buChar char="•"/>
              <a:defRPr/>
            </a:pPr>
            <a:endParaRPr lang="en-US" dirty="0">
              <a:latin typeface="Verdana" charset="0"/>
            </a:endParaRPr>
          </a:p>
        </p:txBody>
      </p:sp>
    </p:spTree>
    <p:extLst>
      <p:ext uri="{BB962C8B-B14F-4D97-AF65-F5344CB8AC3E}">
        <p14:creationId xmlns:p14="http://schemas.microsoft.com/office/powerpoint/2010/main" val="8990682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22B81-4FB1-3D4C-B5CC-F81F1C1D9153}"/>
              </a:ext>
            </a:extLst>
          </p:cNvPr>
          <p:cNvSpPr>
            <a:spLocks noGrp="1"/>
          </p:cNvSpPr>
          <p:nvPr>
            <p:ph type="title"/>
          </p:nvPr>
        </p:nvSpPr>
        <p:spPr/>
        <p:txBody>
          <a:bodyPr/>
          <a:lstStyle/>
          <a:p>
            <a:r>
              <a:rPr lang="en-US" dirty="0"/>
              <a:t>Lecture Outline</a:t>
            </a:r>
          </a:p>
        </p:txBody>
      </p:sp>
      <p:sp>
        <p:nvSpPr>
          <p:cNvPr id="3" name="Content Placeholder 2">
            <a:extLst>
              <a:ext uri="{FF2B5EF4-FFF2-40B4-BE49-F238E27FC236}">
                <a16:creationId xmlns:a16="http://schemas.microsoft.com/office/drawing/2014/main" id="{F07DD871-301D-734F-B5EC-A5910673E2D8}"/>
              </a:ext>
            </a:extLst>
          </p:cNvPr>
          <p:cNvSpPr>
            <a:spLocks noGrp="1"/>
          </p:cNvSpPr>
          <p:nvPr>
            <p:ph idx="1"/>
          </p:nvPr>
        </p:nvSpPr>
        <p:spPr/>
        <p:txBody>
          <a:bodyPr/>
          <a:lstStyle/>
          <a:p>
            <a:pPr>
              <a:spcAft>
                <a:spcPts val="1200"/>
              </a:spcAft>
            </a:pPr>
            <a:r>
              <a:rPr lang="en-US" dirty="0"/>
              <a:t>Looking Back</a:t>
            </a:r>
          </a:p>
          <a:p>
            <a:pPr>
              <a:spcAft>
                <a:spcPts val="1200"/>
              </a:spcAft>
            </a:pPr>
            <a:r>
              <a:rPr lang="en-US" b="1" dirty="0">
                <a:solidFill>
                  <a:schemeClr val="accent5"/>
                </a:solidFill>
              </a:rPr>
              <a:t>Looking Forward</a:t>
            </a:r>
          </a:p>
          <a:p>
            <a:pPr>
              <a:spcAft>
                <a:spcPts val="1200"/>
              </a:spcAft>
            </a:pPr>
            <a:r>
              <a:rPr lang="en-US" dirty="0"/>
              <a:t>Thank You!</a:t>
            </a:r>
          </a:p>
        </p:txBody>
      </p:sp>
      <p:sp>
        <p:nvSpPr>
          <p:cNvPr id="4" name="Pentagon 3">
            <a:extLst>
              <a:ext uri="{FF2B5EF4-FFF2-40B4-BE49-F238E27FC236}">
                <a16:creationId xmlns:a16="http://schemas.microsoft.com/office/drawing/2014/main" id="{A474EB40-D05B-4D47-ACB8-073DBA3E897B}"/>
              </a:ext>
            </a:extLst>
          </p:cNvPr>
          <p:cNvSpPr/>
          <p:nvPr/>
        </p:nvSpPr>
        <p:spPr>
          <a:xfrm rot="10800000">
            <a:off x="3779841" y="2109784"/>
            <a:ext cx="444843" cy="308919"/>
          </a:xfrm>
          <a:prstGeom prst="homePlat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8314969"/>
      </p:ext>
    </p:extLst>
  </p:cSld>
  <p:clrMapOvr>
    <a:masterClrMapping/>
  </p:clrMapOvr>
</p:sld>
</file>

<file path=ppt/theme/theme1.xml><?xml version="1.0" encoding="utf-8"?>
<a:theme xmlns:a="http://schemas.openxmlformats.org/drawingml/2006/main" name="CSE 373 Summer 2020">
  <a:themeElements>
    <a:clrScheme name="CSE 373 20su">
      <a:dk1>
        <a:srgbClr val="000000"/>
      </a:dk1>
      <a:lt1>
        <a:srgbClr val="FFFFFF"/>
      </a:lt1>
      <a:dk2>
        <a:srgbClr val="44546A"/>
      </a:dk2>
      <a:lt2>
        <a:srgbClr val="E7E6E6"/>
      </a:lt2>
      <a:accent1>
        <a:srgbClr val="2E235D"/>
      </a:accent1>
      <a:accent2>
        <a:srgbClr val="E83C60"/>
      </a:accent2>
      <a:accent3>
        <a:srgbClr val="2699A9"/>
      </a:accent3>
      <a:accent4>
        <a:srgbClr val="FFC000"/>
      </a:accent4>
      <a:accent5>
        <a:srgbClr val="EE8A64"/>
      </a:accent5>
      <a:accent6>
        <a:srgbClr val="09A98A"/>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Gallery</Template>
  <TotalTime>31490</TotalTime>
  <Words>1058</Words>
  <Application>Microsoft Macintosh PowerPoint</Application>
  <PresentationFormat>Widescreen</PresentationFormat>
  <Paragraphs>181</Paragraphs>
  <Slides>20</Slides>
  <Notes>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20</vt:i4>
      </vt:variant>
    </vt:vector>
  </HeadingPairs>
  <TitlesOfParts>
    <vt:vector size="31" baseType="lpstr">
      <vt:lpstr>Arial</vt:lpstr>
      <vt:lpstr>Calibri</vt:lpstr>
      <vt:lpstr>Consolas</vt:lpstr>
      <vt:lpstr>Montserrat</vt:lpstr>
      <vt:lpstr>Montserrat ExtraBold</vt:lpstr>
      <vt:lpstr>Montserrat SemiBold</vt:lpstr>
      <vt:lpstr>Roboto Light</vt:lpstr>
      <vt:lpstr>System Font Regular</vt:lpstr>
      <vt:lpstr>Verdana</vt:lpstr>
      <vt:lpstr>Wingdings 2</vt:lpstr>
      <vt:lpstr>CSE 373 Summer 2020</vt:lpstr>
      <vt:lpstr>Victory Lap &amp; Next Steps</vt:lpstr>
      <vt:lpstr>Announcements</vt:lpstr>
      <vt:lpstr>You Made It!</vt:lpstr>
      <vt:lpstr>Lecture Outline</vt:lpstr>
      <vt:lpstr>CSE 121 (or CS1) vs. CSE 122</vt:lpstr>
      <vt:lpstr>Why 122?</vt:lpstr>
      <vt:lpstr>Why 122?</vt:lpstr>
      <vt:lpstr>Review So Far</vt:lpstr>
      <vt:lpstr>Lecture Outline</vt:lpstr>
      <vt:lpstr>What Can Come Next?</vt:lpstr>
      <vt:lpstr>What Project?</vt:lpstr>
      <vt:lpstr>What Language?</vt:lpstr>
      <vt:lpstr>What Library?</vt:lpstr>
      <vt:lpstr>What Classes?</vt:lpstr>
      <vt:lpstr>What is CSE?</vt:lpstr>
      <vt:lpstr>Research Beyond Programming</vt:lpstr>
      <vt:lpstr>Lecture Outline</vt:lpstr>
      <vt:lpstr>Thank You! (Students)</vt:lpstr>
      <vt:lpstr>Thank You! (TAs)</vt:lpstr>
      <vt:lpstr>Ask Us Anything AMA sli.do   #cse122</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Aaron S Johnston</dc:creator>
  <cp:lastModifiedBy>Elba G.</cp:lastModifiedBy>
  <cp:revision>461</cp:revision>
  <cp:lastPrinted>2022-09-27T21:33:44Z</cp:lastPrinted>
  <dcterms:created xsi:type="dcterms:W3CDTF">2020-06-13T06:27:42Z</dcterms:created>
  <dcterms:modified xsi:type="dcterms:W3CDTF">2023-12-07T00:49:28Z</dcterms:modified>
</cp:coreProperties>
</file>