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85" r:id="rId3"/>
    <p:sldId id="867" r:id="rId4"/>
    <p:sldId id="868" r:id="rId5"/>
    <p:sldId id="866" r:id="rId6"/>
    <p:sldId id="865" r:id="rId7"/>
    <p:sldId id="845" r:id="rId8"/>
    <p:sldId id="844" r:id="rId9"/>
    <p:sldId id="853" r:id="rId10"/>
    <p:sldId id="862" r:id="rId11"/>
    <p:sldId id="846" r:id="rId12"/>
    <p:sldId id="847" r:id="rId13"/>
    <p:sldId id="8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867"/>
            <p14:sldId id="868"/>
            <p14:sldId id="866"/>
            <p14:sldId id="865"/>
            <p14:sldId id="845"/>
            <p14:sldId id="844"/>
            <p14:sldId id="853"/>
            <p14:sldId id="862"/>
            <p14:sldId id="846"/>
            <p14:sldId id="847"/>
            <p14:sldId id="8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9B1"/>
    <a:srgbClr val="54A0FF"/>
    <a:srgbClr val="FAFAFA"/>
    <a:srgbClr val="F5F5F5"/>
    <a:srgbClr val="EF5777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54" autoAdjust="0"/>
    <p:restoredTop sz="91361"/>
  </p:normalViewPr>
  <p:slideViewPr>
    <p:cSldViewPr snapToGrid="0" snapToObjects="1">
      <p:cViewPr varScale="1">
        <p:scale>
          <a:sx n="178" d="100"/>
          <a:sy n="178" d="100"/>
        </p:scale>
        <p:origin x="216" y="176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12/1/23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5B6226-E642-10B0-730C-CA63F126DC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2520" y="236757"/>
            <a:ext cx="12540363" cy="718146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19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4B4870-C157-4334-879B-120ED5298646}"/>
              </a:ext>
            </a:extLst>
          </p:cNvPr>
          <p:cNvSpPr/>
          <p:nvPr userDrawn="1"/>
        </p:nvSpPr>
        <p:spPr>
          <a:xfrm>
            <a:off x="7360567" y="4636533"/>
            <a:ext cx="986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FB2A7-114B-4097-8123-A107E5B86D2D}"/>
              </a:ext>
            </a:extLst>
          </p:cNvPr>
          <p:cNvSpPr/>
          <p:nvPr userDrawn="1"/>
        </p:nvSpPr>
        <p:spPr>
          <a:xfrm>
            <a:off x="7848275" y="489277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27F214-6EF5-AD73-DCAB-E1973F691339}"/>
              </a:ext>
            </a:extLst>
          </p:cNvPr>
          <p:cNvSpPr txBox="1"/>
          <p:nvPr userDrawn="1"/>
        </p:nvSpPr>
        <p:spPr>
          <a:xfrm>
            <a:off x="8396461" y="4917810"/>
            <a:ext cx="3552289" cy="1318669"/>
          </a:xfrm>
          <a:prstGeom prst="rect">
            <a:avLst/>
          </a:prstGeom>
          <a:noFill/>
        </p:spPr>
        <p:txBody>
          <a:bodyPr wrap="square" numCol="4" rtlCol="0">
            <a:noAutofit/>
          </a:bodyPr>
          <a:lstStyle/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Abigail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Autumn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Claire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Jacob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Kevin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Mia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Rucha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Shreya</a:t>
            </a: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Ambika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Ayush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Colin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Jasmine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Kyle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Poojitha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Saivi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Smriti</a:t>
            </a: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Arthur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Chaafen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Elizabeth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Jaylyn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Marcus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Rishi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Shananda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Steven</a:t>
            </a: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Atharva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Chloë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Helena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Kavya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Megana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Rohini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Shivani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Zane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09EE9E-5F6E-C856-23D9-8D5FB3539E79}"/>
              </a:ext>
            </a:extLst>
          </p:cNvPr>
          <p:cNvSpPr/>
          <p:nvPr userDrawn="1"/>
        </p:nvSpPr>
        <p:spPr>
          <a:xfrm>
            <a:off x="8396461" y="4650477"/>
            <a:ext cx="10230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Elba Garza</a:t>
            </a: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Autumn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19: Putting It All Together (Review)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2/23au/exams/study_tips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stem.org/us/courses/47179/discussion/3931946" TargetMode="External"/><Relationship Id="rId2" Type="http://schemas.openxmlformats.org/officeDocument/2006/relationships/hyperlink" Target="https://courses.cs.washington.edu/courses/cse122/23au/exams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WwS6k-v3evkrqywbRYhNVaiZTMsUEUvEPIfeqeEtT94/edit?usp=sharing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Putting It All Together</a:t>
            </a:r>
            <a:br>
              <a:rPr lang="en-US" sz="3600" dirty="0"/>
            </a:br>
            <a:r>
              <a:rPr lang="en-US" sz="3600" dirty="0"/>
              <a:t>(Review)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98025" y="2041170"/>
            <a:ext cx="4476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b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the first thing you’ll do after finals is over? (Sleep is obvious…)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60954E-EDDC-4279-B26F-7F6BEF0AF8A9}"/>
              </a:ext>
            </a:extLst>
          </p:cNvPr>
          <p:cNvSpPr txBox="1"/>
          <p:nvPr/>
        </p:nvSpPr>
        <p:spPr>
          <a:xfrm>
            <a:off x="7630732" y="3860772"/>
            <a:ext cx="4211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Music: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Whole of the Moon – The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Waterboys</a:t>
            </a:r>
            <a:endParaRPr lang="en-US" sz="22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C6E07A8-DFF8-F1D7-098F-5FC22DF36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113" y="5647038"/>
            <a:ext cx="1105488" cy="11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Exam Logistics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How to Study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Mind Maps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Stacks &amp; Queues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374780" y="34653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1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975FB-7084-6DAA-96DF-93FBA9A49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Study Strategies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D3B1C-8608-BBF4-EBDF-C3839CEA8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Early and Often</a:t>
            </a:r>
          </a:p>
          <a:p>
            <a:r>
              <a:rPr lang="en-US" dirty="0"/>
              <a:t>Stay Healthy</a:t>
            </a:r>
          </a:p>
          <a:p>
            <a:r>
              <a:rPr lang="en-US" dirty="0"/>
              <a:t>Study Like you Test</a:t>
            </a:r>
          </a:p>
          <a:p>
            <a:r>
              <a:rPr lang="en-US" dirty="0"/>
              <a:t>Connect Problems: How is one problem similar/different to another?</a:t>
            </a:r>
          </a:p>
          <a:p>
            <a:r>
              <a:rPr lang="en-US" dirty="0"/>
              <a:t>Mixed Practice vs. Massed Practice</a:t>
            </a:r>
          </a:p>
          <a:p>
            <a:r>
              <a:rPr lang="en-US" dirty="0"/>
              <a:t>Embrace Difficulty</a:t>
            </a:r>
          </a:p>
          <a:p>
            <a:r>
              <a:rPr lang="en-US" dirty="0"/>
              <a:t>Reference Sheet: Iterative Refining</a:t>
            </a:r>
          </a:p>
        </p:txBody>
      </p:sp>
    </p:spTree>
    <p:extLst>
      <p:ext uri="{BB962C8B-B14F-4D97-AF65-F5344CB8AC3E}">
        <p14:creationId xmlns:p14="http://schemas.microsoft.com/office/powerpoint/2010/main" val="3877130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109F8-9DEB-EC29-CD9A-FFEF96F6B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382AE-103E-F8AA-7F4D-0DB40BB2B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5954486" cy="4805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One of the most important parts of learning is </a:t>
            </a:r>
            <a:r>
              <a:rPr lang="en-US" i="1" dirty="0"/>
              <a:t>relating </a:t>
            </a:r>
            <a:r>
              <a:rPr lang="en-US" dirty="0"/>
              <a:t>concepts to each other</a:t>
            </a:r>
          </a:p>
          <a:p>
            <a:pPr lvl="1"/>
            <a:r>
              <a:rPr lang="en-US" dirty="0"/>
              <a:t>Almost all learning is contextual: based on relating one thing to another</a:t>
            </a:r>
          </a:p>
          <a:p>
            <a:pPr lvl="1"/>
            <a:r>
              <a:rPr lang="en-US" i="1" dirty="0"/>
              <a:t>Transfer</a:t>
            </a:r>
            <a:r>
              <a:rPr lang="en-US" dirty="0"/>
              <a:t> is challenging! </a:t>
            </a:r>
          </a:p>
          <a:p>
            <a:r>
              <a:rPr lang="en-US" b="1" dirty="0"/>
              <a:t>Mind Maps </a:t>
            </a:r>
            <a:r>
              <a:rPr lang="en-US" dirty="0"/>
              <a:t>empower you to write out how topics relate to each other. Concretizing relations.</a:t>
            </a:r>
          </a:p>
          <a:p>
            <a:r>
              <a:rPr lang="en-US" dirty="0"/>
              <a:t>Can be incredibly helpful when reviewing and can be a great resource for looking back at this class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E0600C-B58F-DD89-FF64-E01B74690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543" y="1972886"/>
            <a:ext cx="5116286" cy="317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74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Exam Logistics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</a:t>
            </a:r>
          </a:p>
          <a:p>
            <a:pPr>
              <a:spcAft>
                <a:spcPts val="1200"/>
              </a:spcAft>
            </a:pPr>
            <a:r>
              <a:rPr lang="en-US" dirty="0"/>
              <a:t>How to Study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Mind Maps</a:t>
            </a:r>
          </a:p>
        </p:txBody>
      </p:sp>
    </p:spTree>
    <p:extLst>
      <p:ext uri="{BB962C8B-B14F-4D97-AF65-F5344CB8AC3E}">
        <p14:creationId xmlns:p14="http://schemas.microsoft.com/office/powerpoint/2010/main" val="116428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Exam Logistics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</a:t>
            </a:r>
          </a:p>
          <a:p>
            <a:pPr>
              <a:spcAft>
                <a:spcPts val="1200"/>
              </a:spcAft>
            </a:pPr>
            <a:r>
              <a:rPr lang="en-US" dirty="0"/>
              <a:t>How to Study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Mind Maps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08151" y="145620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163B-3175-4D16-8247-BF18B892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02521-05B7-4C2E-AD6B-3DC70DACA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486400"/>
          </a:xfrm>
        </p:spPr>
        <p:txBody>
          <a:bodyPr>
            <a:normAutofit/>
          </a:bodyPr>
          <a:lstStyle/>
          <a:p>
            <a:r>
              <a:rPr lang="en-US" sz="3100" dirty="0"/>
              <a:t>Last few sessions of classes! ☠</a:t>
            </a:r>
          </a:p>
          <a:p>
            <a:pPr lvl="1"/>
            <a:r>
              <a:rPr lang="en-US" dirty="0"/>
              <a:t>Quick overview of class today!</a:t>
            </a:r>
          </a:p>
          <a:p>
            <a:pPr lvl="1"/>
            <a:r>
              <a:rPr lang="en-US" dirty="0"/>
              <a:t>Victory lap + AMA on Wednesday</a:t>
            </a:r>
          </a:p>
          <a:p>
            <a:pPr lvl="1"/>
            <a:r>
              <a:rPr lang="en-US" dirty="0"/>
              <a:t>In-class review on Friday</a:t>
            </a:r>
          </a:p>
          <a:p>
            <a:r>
              <a:rPr lang="en-US" sz="3100" dirty="0"/>
              <a:t>Creative Project 3 (C3) currently out</a:t>
            </a:r>
          </a:p>
          <a:p>
            <a:pPr lvl="1"/>
            <a:r>
              <a:rPr lang="en-US" dirty="0"/>
              <a:t>Due December 4</a:t>
            </a:r>
            <a:r>
              <a:rPr lang="en-US" baseline="30000" dirty="0"/>
              <a:t>th</a:t>
            </a:r>
            <a:r>
              <a:rPr lang="en-US" dirty="0"/>
              <a:t> by 11:59 PM</a:t>
            </a:r>
          </a:p>
          <a:p>
            <a:r>
              <a:rPr lang="en-US" sz="3100" dirty="0">
                <a:latin typeface="Calibri" panose="020F0502020204030204" pitchFamily="34" charset="0"/>
              </a:rPr>
              <a:t>Resubmission Cycle 7 (R7) opens December 4</a:t>
            </a:r>
            <a:r>
              <a:rPr lang="en-US" sz="3100" baseline="30000" dirty="0">
                <a:latin typeface="Calibri" panose="020F0502020204030204" pitchFamily="34" charset="0"/>
              </a:rPr>
              <a:t>th</a:t>
            </a:r>
            <a:endParaRPr lang="en-US" sz="3100" dirty="0">
              <a:latin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</a:rPr>
              <a:t>Due December 8</a:t>
            </a:r>
            <a:r>
              <a:rPr lang="en-US" baseline="30000" dirty="0">
                <a:latin typeface="Calibri" panose="020F0502020204030204" pitchFamily="34" charset="0"/>
              </a:rPr>
              <a:t>th</a:t>
            </a:r>
            <a:r>
              <a:rPr lang="en-US" dirty="0">
                <a:latin typeface="Calibri" panose="020F0502020204030204" pitchFamily="34" charset="0"/>
              </a:rPr>
              <a:t> by 11:59 PM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Submit </a:t>
            </a:r>
            <a:r>
              <a:rPr lang="en-US" u="sng" dirty="0">
                <a:latin typeface="Calibri" panose="020F0502020204030204" pitchFamily="34" charset="0"/>
              </a:rPr>
              <a:t>anything</a:t>
            </a:r>
            <a:r>
              <a:rPr lang="en-US" dirty="0">
                <a:latin typeface="Calibri" panose="020F0502020204030204" pitchFamily="34" charset="0"/>
              </a:rPr>
              <a:t> but C3!</a:t>
            </a:r>
          </a:p>
          <a:p>
            <a:r>
              <a:rPr lang="en-US" sz="3100" dirty="0">
                <a:latin typeface="Calibri" panose="020F0502020204030204" pitchFamily="34" charset="0"/>
              </a:rPr>
              <a:t>Resubmission Cycle (R8) open during finals week</a:t>
            </a:r>
          </a:p>
          <a:p>
            <a:pPr lvl="1"/>
            <a:r>
              <a:rPr lang="en-US" i="1" dirty="0">
                <a:solidFill>
                  <a:srgbClr val="222222"/>
                </a:solidFill>
              </a:rPr>
              <a:t>D</a:t>
            </a:r>
            <a:r>
              <a:rPr lang="en-US" b="0" i="1" u="none" strike="noStrike" dirty="0">
                <a:solidFill>
                  <a:srgbClr val="222222"/>
                </a:solidFill>
                <a:effectLst/>
              </a:rPr>
              <a:t>uring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n-US" b="0" i="1" dirty="0">
                <a:solidFill>
                  <a:srgbClr val="222222"/>
                </a:solidFill>
                <a:effectLst/>
              </a:rPr>
              <a:t>finals week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after C3: OOP It! feedback has been released</a:t>
            </a:r>
          </a:p>
          <a:p>
            <a:pPr lvl="1"/>
            <a:r>
              <a:rPr lang="en-US" dirty="0"/>
              <a:t>Will be added to course calendar soon!</a:t>
            </a:r>
          </a:p>
        </p:txBody>
      </p:sp>
    </p:spTree>
    <p:extLst>
      <p:ext uri="{BB962C8B-B14F-4D97-AF65-F5344CB8AC3E}">
        <p14:creationId xmlns:p14="http://schemas.microsoft.com/office/powerpoint/2010/main" val="1561764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163B-3175-4D16-8247-BF18B892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02521-05B7-4C2E-AD6B-3DC70DACA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486400"/>
          </a:xfrm>
        </p:spPr>
        <p:txBody>
          <a:bodyPr>
            <a:normAutofit/>
          </a:bodyPr>
          <a:lstStyle/>
          <a:p>
            <a:r>
              <a:rPr lang="en-US" sz="3600" dirty="0"/>
              <a:t>Final Exam Review: </a:t>
            </a:r>
            <a:r>
              <a:rPr lang="en-US" sz="3600" b="1" dirty="0"/>
              <a:t>In Class on December 8</a:t>
            </a:r>
            <a:r>
              <a:rPr lang="en-US" sz="3600" b="1" baseline="30000" dirty="0"/>
              <a:t>th</a:t>
            </a:r>
            <a:r>
              <a:rPr lang="en-US" sz="3600" dirty="0"/>
              <a:t>!</a:t>
            </a:r>
          </a:p>
          <a:p>
            <a:pPr lvl="1"/>
            <a:r>
              <a:rPr lang="en-US" sz="3200" dirty="0"/>
              <a:t>Led by TAs</a:t>
            </a:r>
          </a:p>
          <a:p>
            <a:pPr lvl="1"/>
            <a:r>
              <a:rPr lang="en-US" sz="3200" dirty="0"/>
              <a:t>Sections A &amp; B will cover different materials (1 </a:t>
            </a:r>
            <a:r>
              <a:rPr lang="en-US" sz="3200" dirty="0" err="1"/>
              <a:t>hr</a:t>
            </a:r>
            <a:r>
              <a:rPr lang="en-US" sz="3200" dirty="0"/>
              <a:t> 40 min)</a:t>
            </a:r>
          </a:p>
          <a:p>
            <a:pPr lvl="1"/>
            <a:r>
              <a:rPr lang="en-US" sz="3200" dirty="0"/>
              <a:t>Recorded, so don’t worry if you can’t attend both! </a:t>
            </a:r>
            <a:endParaRPr lang="en-US" sz="3600" dirty="0"/>
          </a:p>
          <a:p>
            <a:r>
              <a:rPr lang="en-US" sz="3600" dirty="0"/>
              <a:t>Final Exam: </a:t>
            </a:r>
            <a:r>
              <a:rPr lang="en-US" sz="3600" b="1" dirty="0">
                <a:effectLst/>
                <a:latin typeface="Calibri" panose="020F0502020204030204" pitchFamily="34" charset="0"/>
              </a:rPr>
              <a:t>Tuesday, December 12th 12:30 – 2:20 PM</a:t>
            </a:r>
          </a:p>
          <a:p>
            <a:pPr lvl="1"/>
            <a:r>
              <a:rPr lang="en-US" sz="2800" dirty="0">
                <a:effectLst/>
                <a:latin typeface="Calibri" panose="020F0502020204030204" pitchFamily="34" charset="0"/>
              </a:rPr>
              <a:t>Preliminary details are </a:t>
            </a:r>
            <a:r>
              <a:rPr lang="en-US" sz="2800" dirty="0">
                <a:effectLst/>
                <a:latin typeface="Calibri" panose="020F0502020204030204" pitchFamily="34" charset="0"/>
                <a:hlinkClick r:id="rId2"/>
              </a:rPr>
              <a:t>up on the course website</a:t>
            </a:r>
            <a:r>
              <a:rPr lang="en-US" sz="2800" dirty="0">
                <a:effectLst/>
                <a:latin typeface="Calibri" panose="020F0502020204030204" pitchFamily="34" charset="0"/>
              </a:rPr>
              <a:t>!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Coming Soon: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</a:rPr>
              <a:t>Seating Chart</a:t>
            </a:r>
          </a:p>
          <a:p>
            <a:pPr lvl="3"/>
            <a:r>
              <a:rPr lang="en-US" sz="2200" dirty="0">
                <a:latin typeface="Calibri" panose="020F0502020204030204" pitchFamily="34" charset="0"/>
              </a:rPr>
              <a:t>Left-handed? Respond to </a:t>
            </a:r>
            <a:r>
              <a:rPr lang="en-US" sz="2200" dirty="0">
                <a:latin typeface="Calibri" panose="020F0502020204030204" pitchFamily="34" charset="0"/>
                <a:hlinkClick r:id="rId3"/>
              </a:rPr>
              <a:t>Jonathan’s post</a:t>
            </a:r>
            <a:r>
              <a:rPr lang="en-US" sz="2200" dirty="0">
                <a:latin typeface="Calibri" panose="020F0502020204030204" pitchFamily="34" charset="0"/>
              </a:rPr>
              <a:t> by December 4</a:t>
            </a:r>
            <a:r>
              <a:rPr lang="en-US" sz="2200" baseline="30000" dirty="0">
                <a:latin typeface="Calibri" panose="020F0502020204030204" pitchFamily="34" charset="0"/>
              </a:rPr>
              <a:t>th</a:t>
            </a:r>
            <a:r>
              <a:rPr lang="en-US" sz="2200" dirty="0">
                <a:latin typeface="Calibri" panose="020F0502020204030204" pitchFamily="34" charset="0"/>
              </a:rPr>
              <a:t>!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</a:rPr>
              <a:t>Final Exam Study Guide/Resource Bank Document (Done!)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</a:rPr>
              <a:t>Past &amp; Practice Exams (Done!)</a:t>
            </a:r>
          </a:p>
        </p:txBody>
      </p:sp>
    </p:spTree>
    <p:extLst>
      <p:ext uri="{BB962C8B-B14F-4D97-AF65-F5344CB8AC3E}">
        <p14:creationId xmlns:p14="http://schemas.microsoft.com/office/powerpoint/2010/main" val="4272321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Exam Logistics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</a:t>
            </a:r>
          </a:p>
          <a:p>
            <a:pPr>
              <a:spcAft>
                <a:spcPts val="1200"/>
              </a:spcAft>
            </a:pPr>
            <a:r>
              <a:rPr lang="en-US" dirty="0"/>
              <a:t>How to Study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Mind Maps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425122" y="2120233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61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DAF65-D121-7384-D33B-D9A7F74B9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8780B-8E07-1B0B-A533-F3EF1D0BC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 questions in total, each will receive one ESN grade</a:t>
            </a:r>
          </a:p>
          <a:p>
            <a:pPr lvl="1"/>
            <a:r>
              <a:rPr lang="en-US" dirty="0"/>
              <a:t>Some questions might have sub-parts</a:t>
            </a:r>
          </a:p>
          <a:p>
            <a:pPr lvl="1"/>
            <a:r>
              <a:rPr lang="en-US" dirty="0"/>
              <a:t>Reminder: Quiz and Exam grades are all mixed into the same bucket</a:t>
            </a:r>
          </a:p>
          <a:p>
            <a:r>
              <a:rPr lang="en-US" dirty="0"/>
              <a:t>General format</a:t>
            </a:r>
          </a:p>
          <a:p>
            <a:pPr lvl="1"/>
            <a:r>
              <a:rPr lang="en-US" dirty="0"/>
              <a:t>3 Questions: Mix of Conceptual, Mechanical/Tracing, Debugging Problems</a:t>
            </a:r>
          </a:p>
          <a:p>
            <a:pPr lvl="1"/>
            <a:r>
              <a:rPr lang="en-US" dirty="0"/>
              <a:t>3 Questions: Programming Problems </a:t>
            </a:r>
          </a:p>
          <a:p>
            <a:r>
              <a:rPr lang="en-US" dirty="0"/>
              <a:t>See sections for the last 2 weeks for practice handwriting problems</a:t>
            </a:r>
          </a:p>
        </p:txBody>
      </p:sp>
    </p:spTree>
    <p:extLst>
      <p:ext uri="{BB962C8B-B14F-4D97-AF65-F5344CB8AC3E}">
        <p14:creationId xmlns:p14="http://schemas.microsoft.com/office/powerpoint/2010/main" val="3944359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CA1C3-FC58-7393-AB05-9D6731469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54A0A-3D76-CB33-315E-A74622C0F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Most important bits</a:t>
            </a:r>
          </a:p>
          <a:p>
            <a:r>
              <a:rPr lang="en-US" dirty="0"/>
              <a:t>Tuesday December 12th from 12:30 – 2:20 PM in KNE 110/120</a:t>
            </a:r>
          </a:p>
          <a:p>
            <a:r>
              <a:rPr lang="en-US" dirty="0"/>
              <a:t>Seat assignments will be posted soon!</a:t>
            </a:r>
          </a:p>
          <a:p>
            <a:r>
              <a:rPr lang="en-US" dirty="0"/>
              <a:t>Don’t cheat </a:t>
            </a:r>
          </a:p>
          <a:p>
            <a:pPr lvl="1"/>
            <a:r>
              <a:rPr lang="en-US" dirty="0"/>
              <a:t>Only have the exam open during the time (don’t start early; don’t work after)</a:t>
            </a:r>
          </a:p>
          <a:p>
            <a:pPr lvl="1"/>
            <a:r>
              <a:rPr lang="en-US" dirty="0"/>
              <a:t>No electronic devices</a:t>
            </a:r>
          </a:p>
          <a:p>
            <a:r>
              <a:rPr lang="en-US" dirty="0"/>
              <a:t>You can bring one 8.5x11 inch paper with notes (front and back)</a:t>
            </a:r>
          </a:p>
          <a:p>
            <a:pPr lvl="1"/>
            <a:r>
              <a:rPr lang="en-US" dirty="0"/>
              <a:t>Will also provide a reference sheet (see course website)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Questions? Raise hand or as on </a:t>
            </a:r>
            <a:r>
              <a:rPr lang="en-US" dirty="0" err="1"/>
              <a:t>sli.do</a:t>
            </a:r>
            <a:r>
              <a:rPr lang="en-US" dirty="0"/>
              <a:t> (cse122) </a:t>
            </a:r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1CD15E1F-4F00-39F2-3FB6-FFE012F12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435" y="4816286"/>
            <a:ext cx="1908776" cy="192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44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CB5DF-A241-CD9C-0C4B-A48C9DD68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So Far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9763A1-72D7-79E8-2124-35E75A3F7AB6}"/>
              </a:ext>
            </a:extLst>
          </p:cNvPr>
          <p:cNvSpPr txBox="1"/>
          <p:nvPr/>
        </p:nvSpPr>
        <p:spPr>
          <a:xfrm>
            <a:off x="1266530" y="1219200"/>
            <a:ext cx="4459357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</a:rPr>
              <a:t>CS Concepts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Problem Solving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Debugging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Client/Implementer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Object Oriented Programming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Encapsulation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Testing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Third Party Libraries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dirty="0">
              <a:latin typeface="Verdana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dirty="0">
              <a:latin typeface="Verdana" charset="0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</a:rPr>
              <a:t>Data Structures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Lists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Stacks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Queues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2D Arrays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Sets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Maps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3A234B-59F5-E23A-7836-AD9E1E7DF515}"/>
              </a:ext>
            </a:extLst>
          </p:cNvPr>
          <p:cNvSpPr txBox="1"/>
          <p:nvPr/>
        </p:nvSpPr>
        <p:spPr>
          <a:xfrm>
            <a:off x="6466115" y="1041023"/>
            <a:ext cx="5148943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</a:rPr>
              <a:t>Java Language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Intro to Java (e.g., File Processing)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Iterators and For-each Loops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Exceptions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Interfaces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References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JUnit*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</a:rPr>
              <a:t>Java Collections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Arrays / 2D Arrays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</a:rPr>
              <a:t>ArrayList</a:t>
            </a:r>
            <a:endParaRPr lang="en-US" dirty="0">
              <a:latin typeface="Verdana" charset="0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LinkedList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Stack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</a:rPr>
              <a:t>TreeSet</a:t>
            </a:r>
            <a:r>
              <a:rPr lang="en-US" dirty="0">
                <a:latin typeface="Verdana" charset="0"/>
              </a:rPr>
              <a:t> / </a:t>
            </a:r>
            <a:r>
              <a:rPr lang="en-US" dirty="0" err="1">
                <a:latin typeface="Verdana" charset="0"/>
              </a:rPr>
              <a:t>TreeMap</a:t>
            </a:r>
            <a:endParaRPr lang="en-US" dirty="0">
              <a:latin typeface="Verdana" charset="0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HashSet / HashMap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Interfaces for Java Collections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680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CC456-7098-502F-5077-78F780561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C2CEB-06EA-3042-177C-9C507A19B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Final Exam Resource Bank</a:t>
            </a:r>
            <a:endParaRPr lang="en-US" dirty="0"/>
          </a:p>
          <a:p>
            <a:r>
              <a:rPr lang="en-US" dirty="0"/>
              <a:t>Pre-Class Materials + Lectures</a:t>
            </a:r>
          </a:p>
          <a:p>
            <a:r>
              <a:rPr lang="en-US" dirty="0"/>
              <a:t>Section Handouts</a:t>
            </a:r>
          </a:p>
          <a:p>
            <a:r>
              <a:rPr lang="en-US" dirty="0"/>
              <a:t>Quizzes so Far</a:t>
            </a:r>
          </a:p>
          <a:p>
            <a:r>
              <a:rPr lang="en-US" dirty="0"/>
              <a:t>Your Notes!</a:t>
            </a:r>
          </a:p>
          <a:p>
            <a:pPr lvl="1"/>
            <a:r>
              <a:rPr lang="en-US" dirty="0"/>
              <a:t>Helpful for contextualizing what you learned</a:t>
            </a:r>
          </a:p>
        </p:txBody>
      </p:sp>
    </p:spTree>
    <p:extLst>
      <p:ext uri="{BB962C8B-B14F-4D97-AF65-F5344CB8AC3E}">
        <p14:creationId xmlns:p14="http://schemas.microsoft.com/office/powerpoint/2010/main" val="260375116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30529</TotalTime>
  <Words>615</Words>
  <Application>Microsoft Macintosh PowerPoint</Application>
  <PresentationFormat>Widescreen</PresentationFormat>
  <Paragraphs>130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Montserrat</vt:lpstr>
      <vt:lpstr>Montserrat ExtraBold</vt:lpstr>
      <vt:lpstr>Montserrat SemiBold</vt:lpstr>
      <vt:lpstr>System Font Regular</vt:lpstr>
      <vt:lpstr>Verdana</vt:lpstr>
      <vt:lpstr>CSE 373 Summer 2020</vt:lpstr>
      <vt:lpstr>Putting It All Together (Review)</vt:lpstr>
      <vt:lpstr>Lecture Outline</vt:lpstr>
      <vt:lpstr>Announcements</vt:lpstr>
      <vt:lpstr>Announcements</vt:lpstr>
      <vt:lpstr>Lecture Outline</vt:lpstr>
      <vt:lpstr>Exam Format</vt:lpstr>
      <vt:lpstr>Exam Logistics</vt:lpstr>
      <vt:lpstr>Review So Far</vt:lpstr>
      <vt:lpstr>Review Resources</vt:lpstr>
      <vt:lpstr>Lecture Outline</vt:lpstr>
      <vt:lpstr>Study Strategies</vt:lpstr>
      <vt:lpstr>Mind Maps</vt:lpstr>
      <vt:lpstr>Lecture 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Elba G.</cp:lastModifiedBy>
  <cp:revision>438</cp:revision>
  <cp:lastPrinted>2022-09-27T21:33:44Z</cp:lastPrinted>
  <dcterms:created xsi:type="dcterms:W3CDTF">2020-06-13T06:27:42Z</dcterms:created>
  <dcterms:modified xsi:type="dcterms:W3CDTF">2023-12-01T23:14:46Z</dcterms:modified>
</cp:coreProperties>
</file>