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85" r:id="rId3"/>
    <p:sldId id="324" r:id="rId4"/>
    <p:sldId id="822" r:id="rId5"/>
    <p:sldId id="413" r:id="rId6"/>
    <p:sldId id="827" r:id="rId7"/>
    <p:sldId id="809" r:id="rId8"/>
    <p:sldId id="823" r:id="rId9"/>
    <p:sldId id="826" r:id="rId10"/>
    <p:sldId id="816" r:id="rId11"/>
    <p:sldId id="831" r:id="rId12"/>
    <p:sldId id="828" r:id="rId13"/>
    <p:sldId id="832" r:id="rId14"/>
    <p:sldId id="829" r:id="rId15"/>
    <p:sldId id="833" r:id="rId16"/>
    <p:sldId id="830" r:id="rId17"/>
    <p:sldId id="834" r:id="rId18"/>
    <p:sldId id="817" r:id="rId19"/>
    <p:sldId id="835" r:id="rId20"/>
    <p:sldId id="818" r:id="rId21"/>
    <p:sldId id="824" r:id="rId22"/>
    <p:sldId id="819" r:id="rId23"/>
    <p:sldId id="825" r:id="rId24"/>
    <p:sldId id="82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324"/>
            <p14:sldId id="822"/>
            <p14:sldId id="413"/>
            <p14:sldId id="827"/>
            <p14:sldId id="809"/>
            <p14:sldId id="823"/>
            <p14:sldId id="826"/>
            <p14:sldId id="816"/>
            <p14:sldId id="831"/>
            <p14:sldId id="828"/>
            <p14:sldId id="832"/>
            <p14:sldId id="829"/>
            <p14:sldId id="833"/>
            <p14:sldId id="830"/>
            <p14:sldId id="834"/>
            <p14:sldId id="817"/>
            <p14:sldId id="835"/>
            <p14:sldId id="818"/>
            <p14:sldId id="824"/>
            <p14:sldId id="819"/>
            <p14:sldId id="825"/>
            <p14:sldId id="8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9B1"/>
    <a:srgbClr val="54A0FF"/>
    <a:srgbClr val="FAFAFA"/>
    <a:srgbClr val="F5F5F5"/>
    <a:srgbClr val="EF5777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A82013-2A0D-9247-8E38-041E389BE01C}" v="1" dt="2023-11-22T18:53:34.5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80" autoAdjust="0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216" y="248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1053BC-48E9-B332-863E-201839F36F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36757"/>
            <a:ext cx="12314278" cy="7067325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16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F25B19-205A-4C44-90E7-19CF0D429A62}"/>
              </a:ext>
            </a:extLst>
          </p:cNvPr>
          <p:cNvSpPr/>
          <p:nvPr userDrawn="1"/>
        </p:nvSpPr>
        <p:spPr>
          <a:xfrm>
            <a:off x="7360567" y="4636533"/>
            <a:ext cx="9861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606B4A-C66E-4A35-8B1B-15A920AFED62}"/>
              </a:ext>
            </a:extLst>
          </p:cNvPr>
          <p:cNvSpPr/>
          <p:nvPr userDrawn="1"/>
        </p:nvSpPr>
        <p:spPr>
          <a:xfrm>
            <a:off x="7848275" y="4892775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C75A09-657A-D7EA-72B0-3255CC488CB3}"/>
              </a:ext>
            </a:extLst>
          </p:cNvPr>
          <p:cNvSpPr txBox="1"/>
          <p:nvPr userDrawn="1"/>
        </p:nvSpPr>
        <p:spPr>
          <a:xfrm>
            <a:off x="8336827" y="4912179"/>
            <a:ext cx="3552289" cy="1318669"/>
          </a:xfrm>
          <a:prstGeom prst="rect">
            <a:avLst/>
          </a:prstGeom>
          <a:noFill/>
        </p:spPr>
        <p:txBody>
          <a:bodyPr wrap="square" numCol="4" rtlCol="0">
            <a:noAutofit/>
          </a:bodyPr>
          <a:lstStyle/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Abigail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Autumn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Claire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Jacob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Kevin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Mia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Rucha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Shreya</a:t>
            </a: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Ambika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Ayush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Colin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Jasmine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Kyle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Poojitha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Saivi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Smriti</a:t>
            </a: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Arthur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Chaafen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Elizabeth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Jaylyn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Marcus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Rishi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Shananda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Steven</a:t>
            </a: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Atharva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Chloë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Helena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Kavya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Megana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Rohini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Shivani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Zane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7B3D8A-A6DE-1403-C15C-6E125A25F9AE}"/>
              </a:ext>
            </a:extLst>
          </p:cNvPr>
          <p:cNvSpPr/>
          <p:nvPr userDrawn="1"/>
        </p:nvSpPr>
        <p:spPr>
          <a:xfrm>
            <a:off x="8336827" y="4644846"/>
            <a:ext cx="17844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Atharva ||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Shananda</a:t>
            </a:r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Autumn 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16: JUnit Testing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theguardian.com/business/2023/sep/18/post-office-horizon-scandal-victims-compensation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JUnit Testing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98025" y="2041170"/>
            <a:ext cx="447680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your favorite thing to cook? If you don’t cook, what’s your favorite thing to eat :P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02281-2B13-4371-9E5A-B0C8437A91C3}"/>
              </a:ext>
            </a:extLst>
          </p:cNvPr>
          <p:cNvSpPr txBox="1"/>
          <p:nvPr/>
        </p:nvSpPr>
        <p:spPr>
          <a:xfrm>
            <a:off x="7630732" y="4125093"/>
            <a:ext cx="4211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Music: Lavender Haze (Taylor Swift)  </a:t>
            </a:r>
            <a:endParaRPr lang="en-US" sz="22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90D81A0C-1639-90C1-D83F-326946B49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50" y="5689600"/>
            <a:ext cx="1056279" cy="104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CDAD1-364B-4654-916E-ADFC0A62A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JUnit Testing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914BDF-7BA5-9AFF-504A-0058DF17B3AC}"/>
              </a:ext>
            </a:extLst>
          </p:cNvPr>
          <p:cNvSpPr txBox="1"/>
          <p:nvPr/>
        </p:nvSpPr>
        <p:spPr>
          <a:xfrm>
            <a:off x="838200" y="1361440"/>
            <a:ext cx="10246360" cy="4031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org.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junit.jupiter.api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.*; </a:t>
            </a:r>
          </a:p>
          <a:p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 static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org.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junit.jupiter.api.Assertions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.*;</a:t>
            </a:r>
          </a:p>
          <a:p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java.util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*;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 class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ArrayListTest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@Test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 void </a:t>
            </a:r>
            <a:r>
              <a:rPr lang="en-US" sz="1600" dirty="0" err="1">
                <a:solidFill>
                  <a:srgbClr val="0062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testAddAndGet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&lt;&gt;();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.add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"Hunter Schafer"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.add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"Miya </a:t>
            </a:r>
            <a:r>
              <a:rPr lang="en-US" sz="1600" dirty="0" err="1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Natsuhara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.add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"CSE 122"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assertEquals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"Hunter Schafer"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.get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750E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));     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54973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CDAD1-364B-4654-916E-ADFC0A62A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JUnit Testing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914BDF-7BA5-9AFF-504A-0058DF17B3AC}"/>
              </a:ext>
            </a:extLst>
          </p:cNvPr>
          <p:cNvSpPr txBox="1"/>
          <p:nvPr/>
        </p:nvSpPr>
        <p:spPr>
          <a:xfrm>
            <a:off x="838200" y="1361440"/>
            <a:ext cx="10246360" cy="37856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org.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junit.jupiter.api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.*; </a:t>
            </a:r>
          </a:p>
          <a:p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 static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org.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junit.jupiter.api.Assertions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.*;</a:t>
            </a:r>
          </a:p>
          <a:p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java.util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*;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 class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ArrayListTest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@Test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 void </a:t>
            </a:r>
            <a:r>
              <a:rPr lang="en-US" sz="1600" dirty="0" err="1">
                <a:solidFill>
                  <a:srgbClr val="0062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testAddAndGet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&lt;&gt;();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.add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"Hunter Schafer"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.add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"Miya </a:t>
            </a:r>
            <a:r>
              <a:rPr lang="en-US" sz="1600" dirty="0" err="1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Natsuhara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.add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"CSE 122"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assertEquals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"Hunter Schafer"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.get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750E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));     // TRUE!!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41455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CDAD1-364B-4654-916E-ADFC0A62A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JUnit Testing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914BDF-7BA5-9AFF-504A-0058DF17B3AC}"/>
              </a:ext>
            </a:extLst>
          </p:cNvPr>
          <p:cNvSpPr txBox="1"/>
          <p:nvPr/>
        </p:nvSpPr>
        <p:spPr>
          <a:xfrm>
            <a:off x="838200" y="1361440"/>
            <a:ext cx="10246360" cy="4031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org.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junit.jupiter.api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.*; </a:t>
            </a:r>
          </a:p>
          <a:p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 static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org.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junit.jupiter.api.Assertions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.*;</a:t>
            </a:r>
          </a:p>
          <a:p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java.util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*;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 class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ArrayListTest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@Test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 void </a:t>
            </a:r>
            <a:r>
              <a:rPr lang="en-US" sz="1600" dirty="0" err="1">
                <a:solidFill>
                  <a:srgbClr val="0062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testAddAndGet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&lt;&gt;();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.add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"Hunter Schafer"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.add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"Miya </a:t>
            </a:r>
            <a:r>
              <a:rPr lang="en-US" sz="1600" dirty="0" err="1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Natsuhara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.add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"CSE 122"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assertEquals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"Hunter Schafer"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.get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750E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));     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assertEquals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"Miya </a:t>
            </a:r>
            <a:r>
              <a:rPr lang="en-US" sz="1600" dirty="0" err="1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Natsuhara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.get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750E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));		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02716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CDAD1-364B-4654-916E-ADFC0A62A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JUnit Testing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914BDF-7BA5-9AFF-504A-0058DF17B3AC}"/>
              </a:ext>
            </a:extLst>
          </p:cNvPr>
          <p:cNvSpPr txBox="1"/>
          <p:nvPr/>
        </p:nvSpPr>
        <p:spPr>
          <a:xfrm>
            <a:off x="838200" y="1361440"/>
            <a:ext cx="10246360" cy="4031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org.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junit.jupiter.api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.*; </a:t>
            </a:r>
          </a:p>
          <a:p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 static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org.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junit.jupiter.api.Assertions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.*;</a:t>
            </a:r>
          </a:p>
          <a:p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java.util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*;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 class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ArrayListTest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@Test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 void </a:t>
            </a:r>
            <a:r>
              <a:rPr lang="en-US" sz="1600" dirty="0" err="1">
                <a:solidFill>
                  <a:srgbClr val="0062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testAddAndGet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&lt;&gt;();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.add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"Hunter Schafer"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.add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"Miya </a:t>
            </a:r>
            <a:r>
              <a:rPr lang="en-US" sz="1600" dirty="0" err="1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Natsuhara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.add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"CSE 122"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assertEquals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"Hunter Schafer"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.get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750E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));     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assertEquals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"Miya </a:t>
            </a:r>
            <a:r>
              <a:rPr lang="en-US" sz="1600" dirty="0" err="1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Natsuhara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.get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750E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));		// FALSE!! 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97916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CDAD1-364B-4654-916E-ADFC0A62A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JUnit Testing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914BDF-7BA5-9AFF-504A-0058DF17B3AC}"/>
              </a:ext>
            </a:extLst>
          </p:cNvPr>
          <p:cNvSpPr txBox="1"/>
          <p:nvPr/>
        </p:nvSpPr>
        <p:spPr>
          <a:xfrm>
            <a:off x="838200" y="1361440"/>
            <a:ext cx="10246360" cy="42780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org.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junit.jupiter.api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.*; </a:t>
            </a:r>
          </a:p>
          <a:p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 static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org.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junit.jupiter.api.Assertions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.*;</a:t>
            </a:r>
          </a:p>
          <a:p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java.util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*;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 class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ArrayListTest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@Test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 void </a:t>
            </a:r>
            <a:r>
              <a:rPr lang="en-US" sz="1600" dirty="0" err="1">
                <a:solidFill>
                  <a:srgbClr val="0062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testAddAndGet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&lt;&gt;();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.add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"Hunter Schafer"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.add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"Miya </a:t>
            </a:r>
            <a:r>
              <a:rPr lang="en-US" sz="1600" dirty="0" err="1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Natsuhara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.add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"CSE 122"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assertEquals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"Hunter Schafer"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.get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750E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));     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assertEquals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"Miya </a:t>
            </a:r>
            <a:r>
              <a:rPr lang="en-US" sz="1600" dirty="0" err="1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Natsuhara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.get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750E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assertEquals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"CSE 122"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.get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750E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));		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52287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CDAD1-364B-4654-916E-ADFC0A62A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JUnit Testing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914BDF-7BA5-9AFF-504A-0058DF17B3AC}"/>
              </a:ext>
            </a:extLst>
          </p:cNvPr>
          <p:cNvSpPr txBox="1"/>
          <p:nvPr/>
        </p:nvSpPr>
        <p:spPr>
          <a:xfrm>
            <a:off x="838200" y="1361440"/>
            <a:ext cx="10246360" cy="42780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org.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junit.jupiter.api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.*; </a:t>
            </a:r>
          </a:p>
          <a:p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 static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org.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junit.jupiter.api.Assertions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.*;</a:t>
            </a:r>
          </a:p>
          <a:p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java.util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*;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 class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ArrayListTest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@Test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 void </a:t>
            </a:r>
            <a:r>
              <a:rPr lang="en-US" sz="1600" dirty="0" err="1">
                <a:solidFill>
                  <a:srgbClr val="0062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testAddAndGet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&lt;&gt;();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.add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"Hunter Schafer"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.add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"Miya </a:t>
            </a:r>
            <a:r>
              <a:rPr lang="en-US" sz="1600" dirty="0" err="1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Natsuhara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.add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"CSE 122"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assertEquals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"Hunter Schafer"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.get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750E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));     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assertEquals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"Miya </a:t>
            </a:r>
            <a:r>
              <a:rPr lang="en-US" sz="1600" dirty="0" err="1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Natsuhara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.get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750E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assertEquals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"CSE 122"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.get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750E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));		// TRUE!!!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177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CDAD1-364B-4654-916E-ADFC0A62A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JUnit Testing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914BDF-7BA5-9AFF-504A-0058DF17B3AC}"/>
              </a:ext>
            </a:extLst>
          </p:cNvPr>
          <p:cNvSpPr txBox="1"/>
          <p:nvPr/>
        </p:nvSpPr>
        <p:spPr>
          <a:xfrm>
            <a:off x="838200" y="1361440"/>
            <a:ext cx="10246360" cy="47705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org.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junit.jupiter.api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.*; </a:t>
            </a:r>
          </a:p>
          <a:p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 static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org.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junit.jupiter.api.Assertions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.*;</a:t>
            </a:r>
          </a:p>
          <a:p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java.util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*;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 class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ArrayListTest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@Test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 void </a:t>
            </a:r>
            <a:r>
              <a:rPr lang="en-US" sz="1600" dirty="0" err="1">
                <a:solidFill>
                  <a:srgbClr val="0062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testAddAndGet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&lt;&gt;();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.add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"Hunter Schafer"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.add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"Miya </a:t>
            </a:r>
            <a:r>
              <a:rPr lang="en-US" sz="1600" dirty="0" err="1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Natsuhara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.add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"CSE 122"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assertEquals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"Hunter Schafer"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.get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750E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));     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assertEquals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"Miya </a:t>
            </a:r>
            <a:r>
              <a:rPr lang="en-US" sz="1600" dirty="0" err="1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Natsuhara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.get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750E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assertEquals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"CSE 122"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.get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750E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assertTrue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.size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 == </a:t>
            </a:r>
            <a:r>
              <a:rPr lang="en-US" sz="1600" dirty="0">
                <a:solidFill>
                  <a:srgbClr val="1750E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48518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CDAD1-364B-4654-916E-ADFC0A62A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JUnit Testing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914BDF-7BA5-9AFF-504A-0058DF17B3AC}"/>
              </a:ext>
            </a:extLst>
          </p:cNvPr>
          <p:cNvSpPr txBox="1"/>
          <p:nvPr/>
        </p:nvSpPr>
        <p:spPr>
          <a:xfrm>
            <a:off x="838200" y="1361440"/>
            <a:ext cx="10246360" cy="47705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org.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junit.jupiter.api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.*; </a:t>
            </a:r>
          </a:p>
          <a:p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 static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org.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junit.jupiter.api.Assertions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.*;</a:t>
            </a:r>
          </a:p>
          <a:p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java.util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*;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 class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ArrayListTest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@Test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 void </a:t>
            </a:r>
            <a:r>
              <a:rPr lang="en-US" sz="1600" dirty="0" err="1">
                <a:solidFill>
                  <a:srgbClr val="0062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testAddAndGet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&lt;&gt;();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.add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"Hunter Schafer"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.add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"Miya </a:t>
            </a:r>
            <a:r>
              <a:rPr lang="en-US" sz="1600" dirty="0" err="1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Natsuhara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.add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"CSE 122"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assertEquals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"Hunter Schafer"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.get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750E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));     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assertEquals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"Miya </a:t>
            </a:r>
            <a:r>
              <a:rPr lang="en-US" sz="1600" dirty="0" err="1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Natsuhara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.get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750E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assertEquals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"CSE 122"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.get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750E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assertTrue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.size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 == </a:t>
            </a:r>
            <a:r>
              <a:rPr lang="en-US" sz="1600" dirty="0">
                <a:solidFill>
                  <a:srgbClr val="1750E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		// TRUE!!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27204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973E3-4936-A420-30C5-350C62AA6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JUnit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8D45B-1499-8F0F-665F-82A05E3EF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Write a test method for individual methods </a:t>
            </a:r>
            <a:r>
              <a:rPr lang="en-US" sz="3200" i="1" dirty="0"/>
              <a:t>and </a:t>
            </a:r>
            <a:r>
              <a:rPr lang="en-US" sz="3200" dirty="0"/>
              <a:t>test methods that combine different method calls in different combinations!</a:t>
            </a:r>
          </a:p>
          <a:p>
            <a:r>
              <a:rPr lang="en-US" sz="3200" dirty="0"/>
              <a:t>Write a test method per distinct case (i.e., empty case, one element, even, odd, some edge case, …)</a:t>
            </a:r>
            <a:endParaRPr lang="en-US" sz="2800" dirty="0"/>
          </a:p>
          <a:p>
            <a:r>
              <a:rPr lang="en-US" sz="3200" dirty="0"/>
              <a:t>Use </a:t>
            </a:r>
            <a:r>
              <a:rPr lang="en-US" sz="32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assertEquals</a:t>
            </a:r>
            <a:r>
              <a:rPr lang="en-US" sz="32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(expected, actual, message)</a:t>
            </a:r>
            <a:r>
              <a:rPr lang="en-US" sz="3200" dirty="0"/>
              <a:t> to provide a description of what case that line is testing  </a:t>
            </a:r>
          </a:p>
          <a:p>
            <a:r>
              <a:rPr lang="en-US" sz="3200" dirty="0"/>
              <a:t>Testing code is just code. Use good coding practices (e.g., helper methods to reduce redundancy) to help you write code.</a:t>
            </a:r>
          </a:p>
          <a:p>
            <a:pPr lvl="1"/>
            <a:r>
              <a:rPr lang="en-US" sz="2800" dirty="0"/>
              <a:t>It can take time, but if you do it well, developing your solution can be a breeze!</a:t>
            </a:r>
          </a:p>
        </p:txBody>
      </p:sp>
    </p:spTree>
    <p:extLst>
      <p:ext uri="{BB962C8B-B14F-4D97-AF65-F5344CB8AC3E}">
        <p14:creationId xmlns:p14="http://schemas.microsoft.com/office/powerpoint/2010/main" val="212691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73563-3ECC-C02D-36D7-38C5C302B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In-Class: Remix – Courses Taught</a:t>
            </a:r>
          </a:p>
        </p:txBody>
      </p:sp>
    </p:spTree>
    <p:extLst>
      <p:ext uri="{BB962C8B-B14F-4D97-AF65-F5344CB8AC3E}">
        <p14:creationId xmlns:p14="http://schemas.microsoft.com/office/powerpoint/2010/main" val="3400995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Importance of Testing</a:t>
            </a:r>
          </a:p>
          <a:p>
            <a:pPr>
              <a:spcAft>
                <a:spcPts val="1200"/>
              </a:spcAft>
            </a:pPr>
            <a:r>
              <a:rPr lang="en-US" dirty="0"/>
              <a:t>JUnit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How Much Testing is Enough?	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Example: Brainstorm Test Cases (</a:t>
            </a:r>
            <a:r>
              <a:rPr lang="en-US" dirty="0" err="1"/>
              <a:t>TFTPlayer</a:t>
            </a:r>
            <a:r>
              <a:rPr lang="en-US" dirty="0"/>
              <a:t>)</a:t>
            </a:r>
          </a:p>
          <a:p>
            <a:pPr>
              <a:spcAft>
                <a:spcPts val="1200"/>
              </a:spcAft>
            </a:pPr>
            <a:r>
              <a:rPr lang="en-US" dirty="0"/>
              <a:t>Challenge: Floating Point Precision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52A45-2129-8938-F40C-906B50A7E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Test Cases Is Enough?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34745-CCC1-C724-49DE-6815CC693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general, more </a:t>
            </a:r>
            <a:r>
              <a:rPr lang="en-US" i="1" dirty="0"/>
              <a:t>diverse </a:t>
            </a:r>
            <a:r>
              <a:rPr lang="en-US" dirty="0"/>
              <a:t>tests –&gt; more confidence!</a:t>
            </a:r>
          </a:p>
          <a:p>
            <a:r>
              <a:rPr lang="en-US" dirty="0"/>
              <a:t>Try to think </a:t>
            </a:r>
            <a:r>
              <a:rPr lang="en-US" dirty="0" err="1"/>
              <a:t>adversarially</a:t>
            </a:r>
            <a:r>
              <a:rPr lang="en-US" dirty="0"/>
              <a:t> and try to break your own code with tests</a:t>
            </a:r>
          </a:p>
          <a:p>
            <a:r>
              <a:rPr lang="en-US" dirty="0"/>
              <a:t>Specification Testing (based on the spec) vs. Clear-box Testing (based on how you know your implementation works)</a:t>
            </a:r>
          </a:p>
          <a:p>
            <a:pPr lvl="1"/>
            <a:r>
              <a:rPr lang="en-US" dirty="0"/>
              <a:t>Specification Testing you can do </a:t>
            </a:r>
            <a:r>
              <a:rPr lang="en-US" i="1" dirty="0"/>
              <a:t>before </a:t>
            </a:r>
            <a:r>
              <a:rPr lang="en-US" dirty="0"/>
              <a:t>writing your solution! </a:t>
            </a:r>
          </a:p>
          <a:p>
            <a:pPr lvl="1"/>
            <a:r>
              <a:rPr lang="en-US" dirty="0"/>
              <a:t>Clear-box Testing you do </a:t>
            </a:r>
            <a:r>
              <a:rPr lang="en-US" i="1" dirty="0"/>
              <a:t>after</a:t>
            </a:r>
            <a:r>
              <a:rPr lang="en-US" dirty="0"/>
              <a:t> you've written your solution.</a:t>
            </a:r>
          </a:p>
          <a:p>
            <a:r>
              <a:rPr lang="en-US" dirty="0"/>
              <a:t>Test a wide variety of different cases </a:t>
            </a:r>
          </a:p>
          <a:p>
            <a:pPr lvl="1"/>
            <a:r>
              <a:rPr lang="en-US" dirty="0"/>
              <a:t>Think about </a:t>
            </a:r>
            <a:r>
              <a:rPr lang="en-US" b="1" dirty="0"/>
              <a:t>boundary or "edge" cases </a:t>
            </a:r>
            <a:r>
              <a:rPr lang="en-US" dirty="0"/>
              <a:t>in particular, </a:t>
            </a:r>
            <a:br>
              <a:rPr lang="en-US" dirty="0"/>
            </a:br>
            <a:r>
              <a:rPr lang="en-US" dirty="0"/>
              <a:t>where the behavior should change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0F31D4-FF5C-04A2-A003-8356CEC50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400" y="4000500"/>
            <a:ext cx="39116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4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Importance of Testing</a:t>
            </a:r>
          </a:p>
          <a:p>
            <a:pPr>
              <a:spcAft>
                <a:spcPts val="1200"/>
              </a:spcAft>
            </a:pPr>
            <a:r>
              <a:rPr lang="en-US" dirty="0"/>
              <a:t>JUnit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How Much Testing is Enough?	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Example: Brainstorm Test Cases (</a:t>
            </a:r>
            <a:r>
              <a:rPr lang="en-US" b="1" dirty="0" err="1">
                <a:solidFill>
                  <a:schemeClr val="accent5"/>
                </a:solidFill>
              </a:rPr>
              <a:t>TFTPlayer</a:t>
            </a:r>
            <a:r>
              <a:rPr lang="en-US" b="1" dirty="0">
                <a:solidFill>
                  <a:schemeClr val="accent5"/>
                </a:solidFill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dirty="0"/>
              <a:t>Challenge: Floating Point Precision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7649332" y="398281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70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76A5F0-1608-89CC-50AD-841839CAD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What test cases can you test for the </a:t>
            </a:r>
            <a:r>
              <a:rPr lang="en-US" sz="3600" dirty="0" err="1"/>
              <a:t>TFTPlayer</a:t>
            </a:r>
            <a:r>
              <a:rPr lang="en-US" sz="3600" dirty="0"/>
              <a:t> class from the PCM?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792186-0192-CF4F-DECD-F9C18C2CAC2E}"/>
              </a:ext>
            </a:extLst>
          </p:cNvPr>
          <p:cNvSpPr txBox="1">
            <a:spLocks/>
          </p:cNvSpPr>
          <p:nvPr/>
        </p:nvSpPr>
        <p:spPr>
          <a:xfrm>
            <a:off x="773463" y="2150701"/>
            <a:ext cx="10515600" cy="43633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A2F5355-02AC-3622-059E-00ED3F5B67A3}"/>
              </a:ext>
            </a:extLst>
          </p:cNvPr>
          <p:cNvSpPr txBox="1">
            <a:spLocks/>
          </p:cNvSpPr>
          <p:nvPr/>
        </p:nvSpPr>
        <p:spPr>
          <a:xfrm>
            <a:off x="838199" y="2471360"/>
            <a:ext cx="10515600" cy="41236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dirty="0"/>
              <a:t>Rules</a:t>
            </a:r>
          </a:p>
          <a:p>
            <a:r>
              <a:rPr lang="en-US" sz="2400" b="1" dirty="0"/>
              <a:t>Start Game: </a:t>
            </a:r>
            <a:r>
              <a:rPr lang="en-US" sz="2400" dirty="0"/>
              <a:t>10 gold, 0 experiences, level 1</a:t>
            </a:r>
          </a:p>
          <a:p>
            <a:r>
              <a:rPr lang="en-US" sz="2400" b="1" dirty="0"/>
              <a:t>Buy Experience: </a:t>
            </a:r>
            <a:r>
              <a:rPr lang="en-US" sz="2400" dirty="0"/>
              <a:t>Spend 4 gold to earn 4 experience</a:t>
            </a:r>
          </a:p>
          <a:p>
            <a:pPr lvl="1"/>
            <a:r>
              <a:rPr lang="en-US" sz="2000" dirty="0"/>
              <a:t>Must have sufficient gold. Can’t buy XP if already max level (9)</a:t>
            </a:r>
          </a:p>
          <a:p>
            <a:pPr lvl="1"/>
            <a:r>
              <a:rPr lang="en-US" sz="2000" dirty="0"/>
              <a:t>Every 20 experience points is converted to 1 level</a:t>
            </a:r>
          </a:p>
          <a:p>
            <a:r>
              <a:rPr lang="en-US" sz="2400" b="1" dirty="0"/>
              <a:t>Gain Gold: </a:t>
            </a:r>
            <a:r>
              <a:rPr lang="en-US" sz="2400" dirty="0"/>
              <a:t>Every player earns 3 gold plus some interest</a:t>
            </a:r>
          </a:p>
          <a:p>
            <a:pPr lvl="1"/>
            <a:r>
              <a:rPr lang="en-US" sz="2000" b="1" dirty="0"/>
              <a:t>Interest: </a:t>
            </a:r>
            <a:r>
              <a:rPr lang="en-US" sz="2000" dirty="0"/>
              <a:t>Gain 1 additional gold for each 5 gold owned, capped at interest of 5 gold</a:t>
            </a:r>
          </a:p>
          <a:p>
            <a:pPr lvl="1"/>
            <a:r>
              <a:rPr lang="en-US" sz="2000" dirty="0"/>
              <a:t>Example: Have 24 gold. Gold gained would be 7 (3 free gold + 4 interest gold)</a:t>
            </a:r>
          </a:p>
          <a:p>
            <a:pPr lvl="1"/>
            <a:endParaRPr lang="en-US" sz="500" dirty="0"/>
          </a:p>
          <a:p>
            <a:pPr marL="0" indent="0" algn="ctr">
              <a:buNone/>
            </a:pPr>
            <a:r>
              <a:rPr lang="en-US" sz="2600" b="1" i="1" dirty="0">
                <a:solidFill>
                  <a:schemeClr val="accent6"/>
                </a:solidFill>
              </a:rPr>
              <a:t>Spend 2 minutes brainstorming </a:t>
            </a:r>
            <a:r>
              <a:rPr lang="en-US" sz="2600" b="1" i="1" u="sng" dirty="0">
                <a:solidFill>
                  <a:schemeClr val="accent6"/>
                </a:solidFill>
              </a:rPr>
              <a:t>specification testing</a:t>
            </a:r>
            <a:endParaRPr lang="en-US" sz="2600" i="1" u="sng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en-US" sz="2600" b="1" i="1" dirty="0">
                <a:solidFill>
                  <a:schemeClr val="accent6"/>
                </a:solidFill>
              </a:rPr>
              <a:t>Then 2 minutes brainstorming </a:t>
            </a:r>
            <a:r>
              <a:rPr lang="en-US" sz="2600" b="1" i="1" u="sng" dirty="0">
                <a:solidFill>
                  <a:schemeClr val="accent6"/>
                </a:solidFill>
              </a:rPr>
              <a:t>clear-box testing</a:t>
            </a:r>
            <a:endParaRPr lang="en-US" sz="2600" b="1" i="1" dirty="0">
              <a:solidFill>
                <a:schemeClr val="accent6"/>
              </a:solidFill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5BFA6BB3-52A4-4F29-BA17-12445915A2BF}"/>
              </a:ext>
            </a:extLst>
          </p:cNvPr>
          <p:cNvSpPr/>
          <p:nvPr/>
        </p:nvSpPr>
        <p:spPr>
          <a:xfrm>
            <a:off x="7979701" y="1743607"/>
            <a:ext cx="4106281" cy="1817441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Rules from the PCM changed a bit from when the lesson was first posted! All should be consistent now! </a:t>
            </a:r>
          </a:p>
        </p:txBody>
      </p:sp>
      <p:pic>
        <p:nvPicPr>
          <p:cNvPr id="3" name="Picture 2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1D0379D7-E1CF-37C9-1AF8-E8A77E46B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189" y="319649"/>
            <a:ext cx="725365" cy="71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44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Importance of Testing</a:t>
            </a:r>
          </a:p>
          <a:p>
            <a:pPr>
              <a:spcAft>
                <a:spcPts val="1200"/>
              </a:spcAft>
            </a:pPr>
            <a:r>
              <a:rPr lang="en-US" dirty="0"/>
              <a:t>JUnit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How Much Testing is Enough?	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Example: Brainstorm Test Cases (</a:t>
            </a:r>
            <a:r>
              <a:rPr lang="en-US" dirty="0" err="1"/>
              <a:t>TFTPlayer</a:t>
            </a:r>
            <a:r>
              <a:rPr lang="en-US" dirty="0"/>
              <a:t>)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Challenge: Floating Point Precision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6467894" y="467063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40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9EA8E-F707-7A8E-217E-584C4FB7C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 Floating Point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7DE72-AF1A-3E5F-45A9-3F69A006B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Another name for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dirty="0"/>
              <a:t>s are floating point numbers</a:t>
            </a:r>
          </a:p>
          <a:p>
            <a:r>
              <a:rPr lang="en-US" dirty="0"/>
              <a:t>Floating point numbers are nice, but imprecise</a:t>
            </a:r>
          </a:p>
          <a:p>
            <a:pPr lvl="1"/>
            <a:r>
              <a:rPr lang="en-US" dirty="0"/>
              <a:t>Computers can only store a certain amount of precision (can’t store 0.3333333333 repeating forever)</a:t>
            </a:r>
          </a:p>
          <a:p>
            <a:pPr lvl="1"/>
            <a:r>
              <a:rPr lang="en-US" dirty="0"/>
              <a:t>Finite precision can lead to slightly incorrect calculations with floating point numbers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Take-away: Essentially can never rely on == for doubles. Instead, must define some notion of how far away they can be to be tolerated as the same</a:t>
            </a:r>
          </a:p>
          <a:p>
            <a:pPr lvl="1"/>
            <a:r>
              <a:rPr lang="en-US" dirty="0"/>
              <a:t>JUnit: </a:t>
            </a:r>
            <a:r>
              <a:rPr lang="en-US" dirty="0" err="1">
                <a:latin typeface="Consolas" panose="020B0609020204030204" pitchFamily="49" charset="0"/>
              </a:rPr>
              <a:t>assertEquals</a:t>
            </a:r>
            <a:r>
              <a:rPr lang="en-US" dirty="0">
                <a:latin typeface="Consolas" panose="020B0609020204030204" pitchFamily="49" charset="0"/>
              </a:rPr>
              <a:t>(expected, actual, delta)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5C0B4A-22A0-18EB-B399-4CC6F951FF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18"/>
          <a:stretch/>
        </p:blipFill>
        <p:spPr>
          <a:xfrm>
            <a:off x="7201911" y="3325827"/>
            <a:ext cx="3652759" cy="110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3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Programming Assignment 3 (P3) due November 27</a:t>
            </a:r>
            <a:r>
              <a:rPr lang="en-US" sz="3600" baseline="30000" dirty="0"/>
              <a:t>th</a:t>
            </a:r>
            <a:r>
              <a:rPr lang="en-US" sz="3600" dirty="0"/>
              <a:t> </a:t>
            </a:r>
          </a:p>
          <a:p>
            <a:pPr lvl="1"/>
            <a:r>
              <a:rPr lang="en-US" sz="2800" dirty="0"/>
              <a:t>Actively have </a:t>
            </a:r>
            <a:r>
              <a:rPr lang="en-US" sz="2800" b="1" dirty="0"/>
              <a:t>very limited </a:t>
            </a:r>
            <a:r>
              <a:rPr lang="en-US" sz="2800" dirty="0"/>
              <a:t>IPL access</a:t>
            </a:r>
          </a:p>
          <a:p>
            <a:pPr lvl="1"/>
            <a:r>
              <a:rPr lang="en-US" sz="2800" dirty="0"/>
              <a:t>Ask questions on Ed! Expect delays in answering, though... 🦃🍗🥧</a:t>
            </a:r>
          </a:p>
          <a:p>
            <a:r>
              <a:rPr lang="en-US" sz="3600" dirty="0"/>
              <a:t>Resubmission Cycle 6 (R6) out now; due November 28th</a:t>
            </a:r>
          </a:p>
          <a:p>
            <a:r>
              <a:rPr lang="en-US" sz="3600" dirty="0"/>
              <a:t>Quiz 2 </a:t>
            </a:r>
            <a:r>
              <a:rPr lang="en-US" sz="3600" u="sng" dirty="0"/>
              <a:t>delayed</a:t>
            </a:r>
            <a:r>
              <a:rPr lang="en-US" sz="3600" dirty="0"/>
              <a:t> to November 28</a:t>
            </a:r>
            <a:r>
              <a:rPr lang="en-US" sz="3600" baseline="30000" dirty="0"/>
              <a:t>th </a:t>
            </a:r>
          </a:p>
          <a:p>
            <a:r>
              <a:rPr lang="en-US" sz="3600" dirty="0"/>
              <a:t>Creative Project 3 (C3) releasing November 28</a:t>
            </a:r>
            <a:r>
              <a:rPr lang="en-US" sz="3600" baseline="30000" dirty="0"/>
              <a:t>th</a:t>
            </a:r>
            <a:endParaRPr lang="en-US" sz="3600" dirty="0"/>
          </a:p>
          <a:p>
            <a:pPr lvl="1"/>
            <a:r>
              <a:rPr lang="en-US" sz="2800" dirty="0"/>
              <a:t>Final assignment of the quarter!! 🎊</a:t>
            </a:r>
          </a:p>
          <a:p>
            <a:pPr lvl="1"/>
            <a:r>
              <a:rPr lang="en-US" sz="2800" dirty="0"/>
              <a:t>Due December 4</a:t>
            </a:r>
            <a:r>
              <a:rPr lang="en-US" sz="2800" baseline="30000" dirty="0"/>
              <a:t>th</a:t>
            </a:r>
            <a:r>
              <a:rPr lang="en-US" sz="2800" dirty="0"/>
              <a:t> by 11:59 PM</a:t>
            </a:r>
          </a:p>
          <a:p>
            <a:r>
              <a:rPr lang="en-US" sz="3600" dirty="0"/>
              <a:t>Final Exam: </a:t>
            </a:r>
            <a:r>
              <a:rPr lang="en-US" sz="3600" b="1" dirty="0">
                <a:effectLst/>
                <a:latin typeface="Calibri" panose="020F0502020204030204" pitchFamily="34" charset="0"/>
              </a:rPr>
              <a:t>Tuesday, December 12th 12:30 – 2:20 PM</a:t>
            </a:r>
          </a:p>
          <a:p>
            <a:pPr lvl="1"/>
            <a:r>
              <a:rPr lang="en-US" sz="2800" dirty="0">
                <a:effectLst/>
                <a:latin typeface="Calibri" panose="020F0502020204030204" pitchFamily="34" charset="0"/>
              </a:rPr>
              <a:t>More details coming soon on the course website!</a:t>
            </a:r>
            <a:endParaRPr lang="en-US" sz="2800" dirty="0">
              <a:effectLst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Importance of Testing</a:t>
            </a:r>
          </a:p>
          <a:p>
            <a:pPr>
              <a:spcAft>
                <a:spcPts val="1200"/>
              </a:spcAft>
            </a:pPr>
            <a:r>
              <a:rPr lang="en-US" dirty="0"/>
              <a:t>JUnit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How Much Testing is Enough?	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Example: Brainstorm Test Cases (</a:t>
            </a:r>
            <a:r>
              <a:rPr lang="en-US" dirty="0" err="1"/>
              <a:t>TFTPlayer</a:t>
            </a:r>
            <a:r>
              <a:rPr lang="en-US" dirty="0"/>
              <a:t>)</a:t>
            </a:r>
          </a:p>
          <a:p>
            <a:pPr>
              <a:spcAft>
                <a:spcPts val="1200"/>
              </a:spcAft>
            </a:pPr>
            <a:r>
              <a:rPr lang="en-US" dirty="0"/>
              <a:t>Challenge: Floating Point Precision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493439" y="212973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06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6320692" cy="4805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Software, written by people, controls more and more of our day-to-day lives.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Bugs (just like the ones we all write) are just as easy to write in this software.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Stakes can be quite high so bugs</a:t>
            </a:r>
            <a:br>
              <a:rPr lang="en-US" sz="3600" dirty="0"/>
            </a:br>
            <a:r>
              <a:rPr lang="en-US" sz="3600" dirty="0"/>
              <a:t>can have catastrophic effects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905BFB-26C6-70C8-39E1-D28D100372AF}"/>
              </a:ext>
            </a:extLst>
          </p:cNvPr>
          <p:cNvSpPr txBox="1"/>
          <p:nvPr/>
        </p:nvSpPr>
        <p:spPr>
          <a:xfrm>
            <a:off x="7842709" y="5440175"/>
            <a:ext cx="3946465" cy="500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The Horizon IT System for The UK Post Office </a:t>
            </a:r>
            <a:br>
              <a:rPr lang="en-US" sz="1600" i="1" dirty="0"/>
            </a:br>
            <a:r>
              <a:rPr lang="en-US" sz="1050" i="1" dirty="0"/>
              <a:t>Source: </a:t>
            </a:r>
            <a:r>
              <a:rPr lang="en-US" sz="1050" i="1" dirty="0" err="1"/>
              <a:t>Fujitsu.com</a:t>
            </a:r>
            <a:endParaRPr lang="en-US" sz="1600" i="1" dirty="0"/>
          </a:p>
        </p:txBody>
      </p:sp>
      <p:pic>
        <p:nvPicPr>
          <p:cNvPr id="8" name="Picture 7" descr="A computer monitor and keyboard&#10;&#10;Description automatically generated">
            <a:extLst>
              <a:ext uri="{FF2B5EF4-FFF2-40B4-BE49-F238E27FC236}">
                <a16:creationId xmlns:a16="http://schemas.microsoft.com/office/drawing/2014/main" id="{7A568CDD-FFF8-806E-26F6-C395FFCDD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1884537"/>
            <a:ext cx="4800112" cy="355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1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6297246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“</a:t>
            </a:r>
            <a:r>
              <a:rPr lang="en-US" dirty="0"/>
              <a:t>The Horizon scandal, described as ‘the most widespread miscarriage of justice in UK history’, resulted in more than 700 post office operators being </a:t>
            </a:r>
            <a:r>
              <a:rPr lang="en-US" b="1" dirty="0"/>
              <a:t>prosecuted between 1999 and 2015 for theft, fraud and false accounting because of faulty accounting software</a:t>
            </a:r>
            <a:r>
              <a:rPr lang="en-US" dirty="0"/>
              <a:t> installed in the late 1990s… Some spent time in prison, and the scandal has been </a:t>
            </a:r>
            <a:r>
              <a:rPr lang="en-US" b="1" dirty="0"/>
              <a:t>linked to four suicides</a:t>
            </a:r>
            <a:r>
              <a:rPr lang="en-US" dirty="0"/>
              <a:t>.”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Source: The Guardian</a:t>
            </a:r>
            <a:endParaRPr lang="en-US" sz="2000" dirty="0"/>
          </a:p>
        </p:txBody>
      </p:sp>
      <p:pic>
        <p:nvPicPr>
          <p:cNvPr id="5" name="Picture 4" descr="A red and white sign with a white text&#10;&#10;Description automatically generated">
            <a:extLst>
              <a:ext uri="{FF2B5EF4-FFF2-40B4-BE49-F238E27FC236}">
                <a16:creationId xmlns:a16="http://schemas.microsoft.com/office/drawing/2014/main" id="{F609A902-A910-A04A-1609-09DDE6729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225" y="1371600"/>
            <a:ext cx="4526960" cy="495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2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C5C31B-A8A8-FE39-8AE2-02CB23FFC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Bugs you’ve experienced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904E22-C47F-430A-B4FC-4F14BA55E262}"/>
              </a:ext>
            </a:extLst>
          </p:cNvPr>
          <p:cNvSpPr txBox="1">
            <a:spLocks/>
          </p:cNvSpPr>
          <p:nvPr/>
        </p:nvSpPr>
        <p:spPr>
          <a:xfrm>
            <a:off x="838198" y="2407921"/>
            <a:ext cx="10815321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Can you think of a bug(s) you’ve experienced or heard of that have had serious effects?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If you can’t, can you think of any absurd bugs you’ve seen?</a:t>
            </a:r>
          </a:p>
        </p:txBody>
      </p:sp>
      <p:pic>
        <p:nvPicPr>
          <p:cNvPr id="6" name="Picture 5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6F11DC35-6A5C-F003-A002-35F4DC328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189" y="319649"/>
            <a:ext cx="725365" cy="71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27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Importance of Testing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JUnit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How Much Testing is Enough?	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Example: Brainstorm Test Cases (</a:t>
            </a:r>
            <a:r>
              <a:rPr lang="en-US" dirty="0" err="1"/>
              <a:t>TFTPlayer</a:t>
            </a:r>
            <a:r>
              <a:rPr lang="en-US" dirty="0"/>
              <a:t>)</a:t>
            </a:r>
          </a:p>
          <a:p>
            <a:pPr>
              <a:spcAft>
                <a:spcPts val="1200"/>
              </a:spcAft>
            </a:pPr>
            <a:r>
              <a:rPr lang="en-US" dirty="0"/>
              <a:t>Challenge: Floating Point Precision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049644" y="278519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64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F4DFD-B664-4996-8DF4-10D9B309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JUnit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A33A2-C091-4D3C-B03C-7E5454125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import</a:t>
            </a:r>
            <a:r>
              <a:rPr lang="en-US" dirty="0"/>
              <a:t> statements to give you access to JUnit method annotations and assertion methods!</a:t>
            </a:r>
          </a:p>
          <a:p>
            <a:r>
              <a:rPr lang="en-US" dirty="0"/>
              <a:t>Method Annotations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@Test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@DisplayName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dirty="0"/>
              <a:t>Assertion Methods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assertEquals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assertTrue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assertFalse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05022224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29518</TotalTime>
  <Words>1909</Words>
  <Application>Microsoft Macintosh PowerPoint</Application>
  <PresentationFormat>Widescreen</PresentationFormat>
  <Paragraphs>148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JUnit Testing</vt:lpstr>
      <vt:lpstr>Lecture Outline</vt:lpstr>
      <vt:lpstr>Announcements</vt:lpstr>
      <vt:lpstr>Lecture Outline</vt:lpstr>
      <vt:lpstr>Importance of Testing</vt:lpstr>
      <vt:lpstr>Importance of Testing</vt:lpstr>
      <vt:lpstr>Bugs you’ve experienced</vt:lpstr>
      <vt:lpstr>Lecture Outline</vt:lpstr>
      <vt:lpstr>JUnit Basics</vt:lpstr>
      <vt:lpstr>JUnit Testing</vt:lpstr>
      <vt:lpstr>JUnit Testing</vt:lpstr>
      <vt:lpstr>JUnit Testing</vt:lpstr>
      <vt:lpstr>JUnit Testing</vt:lpstr>
      <vt:lpstr>JUnit Testing</vt:lpstr>
      <vt:lpstr>JUnit Testing</vt:lpstr>
      <vt:lpstr>JUnit Testing</vt:lpstr>
      <vt:lpstr>JUnit Testing</vt:lpstr>
      <vt:lpstr>JUnit Tips</vt:lpstr>
      <vt:lpstr>In-Class: Remix – Courses Taught</vt:lpstr>
      <vt:lpstr>How Many Test Cases Is Enough?</vt:lpstr>
      <vt:lpstr>Lecture Outline</vt:lpstr>
      <vt:lpstr>What test cases can you test for the TFTPlayer class from the PCM?</vt:lpstr>
      <vt:lpstr>Lecture Outline</vt:lpstr>
      <vt:lpstr>Challenge: Floating Point Numbers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SHANANDA DOKKA</cp:lastModifiedBy>
  <cp:revision>399</cp:revision>
  <cp:lastPrinted>2022-09-27T21:33:44Z</cp:lastPrinted>
  <dcterms:created xsi:type="dcterms:W3CDTF">2020-06-13T06:27:42Z</dcterms:created>
  <dcterms:modified xsi:type="dcterms:W3CDTF">2023-11-30T17:11:01Z</dcterms:modified>
</cp:coreProperties>
</file>