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5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onsolas" panose="020B0609020204030204" pitchFamily="49" charset="0"/>
      <p:regular r:id="rId26"/>
      <p:bold r:id="rId27"/>
      <p:italic r:id="rId28"/>
      <p:boldItalic r:id="rId29"/>
    </p:embeddedFont>
    <p:embeddedFont>
      <p:font typeface="Montserrat" pitchFamily="2" charset="77"/>
      <p:regular r:id="rId30"/>
      <p:bold r:id="rId31"/>
      <p:italic r:id="rId32"/>
      <p:boldItalic r:id="rId33"/>
    </p:embeddedFont>
    <p:embeddedFont>
      <p:font typeface="Montserrat ExtraBold" pitchFamily="2" charset="77"/>
      <p:bold r:id="rId34"/>
      <p:italic r:id="rId35"/>
      <p:boldItalic r:id="rId36"/>
    </p:embeddedFont>
    <p:embeddedFont>
      <p:font typeface="Montserrat SemiBold" pitchFamily="2" charset="77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69ADA97-A8A2-4736-977C-7C38D3967FC4}">
  <a:tblStyle styleId="{869ADA97-A8A2-4736-977C-7C38D3967FC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7E9"/>
          </a:solidFill>
        </a:fill>
      </a:tcStyle>
    </a:wholeTbl>
    <a:band1H>
      <a:tcTxStyle/>
      <a:tcStyle>
        <a:tcBdr/>
        <a:fill>
          <a:solidFill>
            <a:srgbClr val="CCCBD1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CCBD1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94"/>
  </p:normalViewPr>
  <p:slideViewPr>
    <p:cSldViewPr snapToGrid="0">
      <p:cViewPr varScale="1">
        <p:scale>
          <a:sx n="121" d="100"/>
          <a:sy n="121" d="100"/>
        </p:scale>
        <p:origin x="4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47c8e4abf4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247c8e4abf4_0_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g247c8e4abf4_0_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6000"/>
              <a:buFont typeface="Montserrat SemiBold"/>
              <a:buNone/>
              <a:defRPr sz="6000" b="0" i="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/>
          <p:nvPr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0F0F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CSE 122</a:t>
            </a: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420128" y="2753848"/>
            <a:ext cx="1269523" cy="420130"/>
          </a:xfrm>
          <a:prstGeom prst="roundRect">
            <a:avLst>
              <a:gd name="adj" fmla="val 16667"/>
            </a:avLst>
          </a:prstGeom>
          <a:solidFill>
            <a:srgbClr val="FA82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LEC 15</a:t>
            </a:r>
            <a:endParaRPr/>
          </a:p>
        </p:txBody>
      </p:sp>
      <p:sp>
        <p:nvSpPr>
          <p:cNvPr id="21" name="Google Shape;21;p2"/>
          <p:cNvSpPr/>
          <p:nvPr userDrawn="1"/>
        </p:nvSpPr>
        <p:spPr>
          <a:xfrm>
            <a:off x="7119063" y="1251643"/>
            <a:ext cx="5250244" cy="5153775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11943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" name="Google Shape;22;p2"/>
          <p:cNvCxnSpPr/>
          <p:nvPr/>
        </p:nvCxnSpPr>
        <p:spPr>
          <a:xfrm>
            <a:off x="7452794" y="4551419"/>
            <a:ext cx="4468305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" name="Google Shape;23;p2"/>
          <p:cNvSpPr/>
          <p:nvPr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ln w="12700" cap="flat" cmpd="sng">
            <a:solidFill>
              <a:srgbClr val="211943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"/>
          <p:cNvSpPr/>
          <p:nvPr/>
        </p:nvSpPr>
        <p:spPr>
          <a:xfrm>
            <a:off x="71163" y="5574803"/>
            <a:ext cx="225067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>
                <a:solidFill>
                  <a:srgbClr val="A5A5A5"/>
                </a:solidFill>
                <a:latin typeface="Montserrat"/>
                <a:ea typeface="Montserrat"/>
                <a:cs typeface="Montserrat"/>
                <a:sym typeface="Montserrat"/>
              </a:rPr>
              <a:t>Questions during Class?</a:t>
            </a: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72629" y="5851802"/>
            <a:ext cx="243211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Raise hand or send here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i="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sli.do    #cse122 </a:t>
            </a: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2950313" y="5594680"/>
            <a:ext cx="1218438" cy="1223089"/>
          </a:xfrm>
          <a:prstGeom prst="roundRect">
            <a:avLst>
              <a:gd name="adj" fmla="val 16667"/>
            </a:avLst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2"/>
          <p:cNvSpPr/>
          <p:nvPr/>
        </p:nvSpPr>
        <p:spPr>
          <a:xfrm>
            <a:off x="7370760" y="4743120"/>
            <a:ext cx="1126200" cy="2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200"/>
              <a:buFont typeface="Montserrat"/>
              <a:buNone/>
            </a:pPr>
            <a:r>
              <a:rPr lang="en-US" sz="1200" b="1" i="0" u="none" strike="noStrike" cap="none" dirty="0">
                <a:solidFill>
                  <a:srgbClr val="A6A6A6"/>
                </a:solidFill>
                <a:latin typeface="Montserrat"/>
                <a:ea typeface="Montserrat"/>
                <a:cs typeface="Montserrat"/>
                <a:sym typeface="Montserrat"/>
              </a:rPr>
              <a:t>Instructors</a:t>
            </a:r>
            <a:endParaRPr sz="12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2"/>
          <p:cNvSpPr/>
          <p:nvPr/>
        </p:nvSpPr>
        <p:spPr>
          <a:xfrm>
            <a:off x="8000400" y="4999440"/>
            <a:ext cx="480000" cy="2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200"/>
              <a:buFont typeface="Montserrat"/>
              <a:buNone/>
            </a:pPr>
            <a:r>
              <a:rPr lang="en-US" sz="1200" b="1" i="0" u="none" strike="noStrike" cap="none">
                <a:solidFill>
                  <a:srgbClr val="A6A6A6"/>
                </a:solidFill>
                <a:latin typeface="Montserrat"/>
                <a:ea typeface="Montserrat"/>
                <a:cs typeface="Montserrat"/>
                <a:sym typeface="Montserrat"/>
              </a:rPr>
              <a:t>TAs</a:t>
            </a:r>
            <a:endParaRPr sz="12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F19D35-02C6-1754-6499-70395185BCD3}"/>
              </a:ext>
            </a:extLst>
          </p:cNvPr>
          <p:cNvSpPr txBox="1"/>
          <p:nvPr userDrawn="1"/>
        </p:nvSpPr>
        <p:spPr>
          <a:xfrm>
            <a:off x="8396461" y="5001630"/>
            <a:ext cx="3552289" cy="1318669"/>
          </a:xfrm>
          <a:prstGeom prst="rect">
            <a:avLst/>
          </a:prstGeom>
          <a:noFill/>
        </p:spPr>
        <p:txBody>
          <a:bodyPr wrap="square" numCol="4" rtlCol="0">
            <a:noAutofit/>
          </a:bodyPr>
          <a:lstStyle/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Abigail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Autumn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Claire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Jacob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Kevin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Mia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Rucha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Shreya</a:t>
            </a:r>
          </a:p>
          <a:p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Ambika</a:t>
            </a:r>
          </a:p>
          <a:p>
            <a:r>
              <a:rPr lang="en-US" sz="8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Ayush</a:t>
            </a:r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Colin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Jasmine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Kyle</a:t>
            </a:r>
          </a:p>
          <a:p>
            <a:r>
              <a:rPr lang="en-US" sz="8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Poojitha</a:t>
            </a:r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8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Saivi</a:t>
            </a:r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Smriti</a:t>
            </a:r>
          </a:p>
          <a:p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Arthur</a:t>
            </a:r>
          </a:p>
          <a:p>
            <a:r>
              <a:rPr lang="en-US" sz="8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Chaafen</a:t>
            </a:r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Elizabeth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Jaylyn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Marcus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Rishi</a:t>
            </a:r>
          </a:p>
          <a:p>
            <a:r>
              <a:rPr lang="en-US" sz="8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Shananda</a:t>
            </a:r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Steven</a:t>
            </a:r>
          </a:p>
          <a:p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Atharva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Chloë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Helena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Kavya</a:t>
            </a:r>
          </a:p>
          <a:p>
            <a:r>
              <a:rPr lang="en-US" sz="8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Megana</a:t>
            </a:r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Rohini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Shivani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Zane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E6B200E-790E-4F89-D566-D6A8C113A088}"/>
              </a:ext>
            </a:extLst>
          </p:cNvPr>
          <p:cNvSpPr/>
          <p:nvPr userDrawn="1"/>
        </p:nvSpPr>
        <p:spPr>
          <a:xfrm>
            <a:off x="8396461" y="4734297"/>
            <a:ext cx="10230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Elba Garza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"/>
          <p:cNvSpPr txBox="1">
            <a:spLocks noGrp="1"/>
          </p:cNvSpPr>
          <p:nvPr>
            <p:ph type="sldNum" idx="12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"/>
          <p:cNvSpPr txBox="1">
            <a:spLocks noGrp="1"/>
          </p:cNvSpPr>
          <p:nvPr>
            <p:ph type="sldNum" idx="12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" name="Google Shape;40;p4"/>
          <p:cNvSpPr txBox="1"/>
          <p:nvPr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Agenda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ctice: Think">
  <p:cSld name="Practice: Think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"/>
          <p:cNvSpPr txBox="1"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ldNum" idx="12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" name="Google Shape;44;p5"/>
          <p:cNvSpPr/>
          <p:nvPr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 cap="flat" cmpd="sng">
            <a:solidFill>
              <a:srgbClr val="2E235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5"/>
          <p:cNvSpPr/>
          <p:nvPr/>
        </p:nvSpPr>
        <p:spPr>
          <a:xfrm>
            <a:off x="8365340" y="393723"/>
            <a:ext cx="3380431" cy="556054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sli.do      #cse122</a:t>
            </a:r>
            <a:endParaRPr/>
          </a:p>
        </p:txBody>
      </p:sp>
      <p:sp>
        <p:nvSpPr>
          <p:cNvPr id="46" name="Google Shape;46;p5"/>
          <p:cNvSpPr txBox="1"/>
          <p:nvPr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Practice : Think</a:t>
            </a:r>
            <a:endParaRPr/>
          </a:p>
        </p:txBody>
      </p:sp>
      <p:pic>
        <p:nvPicPr>
          <p:cNvPr id="47" name="Google Shape;47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5"/>
          <p:cNvSpPr/>
          <p:nvPr/>
        </p:nvSpPr>
        <p:spPr>
          <a:xfrm>
            <a:off x="7256995" y="195215"/>
            <a:ext cx="960120" cy="960120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1" i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5"/>
          <p:cNvSpPr/>
          <p:nvPr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citce: Pair">
  <p:cSld name="Pracitce: Pai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 txBox="1"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sldNum" idx="12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4" name="Google Shape;54;p6"/>
          <p:cNvSpPr/>
          <p:nvPr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 cap="flat" cmpd="sng">
            <a:solidFill>
              <a:srgbClr val="2E235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" name="Google Shape;55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6"/>
          <p:cNvSpPr/>
          <p:nvPr/>
        </p:nvSpPr>
        <p:spPr>
          <a:xfrm>
            <a:off x="8365340" y="393723"/>
            <a:ext cx="3380431" cy="556054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sli.do      #cse122</a:t>
            </a:r>
            <a:endParaRPr/>
          </a:p>
        </p:txBody>
      </p:sp>
      <p:sp>
        <p:nvSpPr>
          <p:cNvPr id="57" name="Google Shape;57;p6"/>
          <p:cNvSpPr/>
          <p:nvPr/>
        </p:nvSpPr>
        <p:spPr>
          <a:xfrm>
            <a:off x="7256995" y="195215"/>
            <a:ext cx="960120" cy="960120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1" i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6"/>
          <p:cNvSpPr/>
          <p:nvPr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6"/>
          <p:cNvSpPr txBox="1"/>
          <p:nvPr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Practice : Pair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7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sldNum" idx="12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"/>
          <p:cNvSpPr txBox="1">
            <a:spLocks noGrp="1"/>
          </p:cNvSpPr>
          <p:nvPr>
            <p:ph type="sldNum" idx="12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TR"/>
              <a:buChar char="-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TR"/>
              <a:buChar char="-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Char char="-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Char char="-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" name="Google Shape;13;p1"/>
          <p:cNvSpPr/>
          <p:nvPr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 cap="flat" cmpd="sng">
            <a:solidFill>
              <a:srgbClr val="2E235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Google Shape;14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9763" y="29972"/>
            <a:ext cx="2150721" cy="169037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"/>
          <p:cNvSpPr txBox="1"/>
          <p:nvPr/>
        </p:nvSpPr>
        <p:spPr>
          <a:xfrm>
            <a:off x="10569575" y="0"/>
            <a:ext cx="1622425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122 </a:t>
            </a:r>
            <a:endParaRPr/>
          </a:p>
        </p:txBody>
      </p:sp>
      <p:sp>
        <p:nvSpPr>
          <p:cNvPr id="16" name="Google Shape;16;p1"/>
          <p:cNvSpPr txBox="1"/>
          <p:nvPr/>
        </p:nvSpPr>
        <p:spPr>
          <a:xfrm>
            <a:off x="3000376" y="-2819"/>
            <a:ext cx="619124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15: Collections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b="1" i="0" u="none" strike="noStrike" cap="non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"/>
          <p:cNvSpPr txBox="1">
            <a:spLocks noGrp="1"/>
          </p:cNvSpPr>
          <p:nvPr>
            <p:ph type="title"/>
          </p:nvPr>
        </p:nvSpPr>
        <p:spPr>
          <a:xfrm>
            <a:off x="305333" y="4125093"/>
            <a:ext cx="6591226" cy="1954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3600"/>
              <a:buFont typeface="Montserrat SemiBold"/>
              <a:buNone/>
            </a:pPr>
            <a:r>
              <a:rPr lang="en-US" sz="3600"/>
              <a:t>Collections</a:t>
            </a:r>
            <a:endParaRPr/>
          </a:p>
        </p:txBody>
      </p:sp>
      <p:sp>
        <p:nvSpPr>
          <p:cNvPr id="71" name="Google Shape;71;p9"/>
          <p:cNvSpPr txBox="1"/>
          <p:nvPr/>
        </p:nvSpPr>
        <p:spPr>
          <a:xfrm>
            <a:off x="7498025" y="2041170"/>
            <a:ext cx="4476805" cy="178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Talk to your neighbors: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i="1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i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Or better yet, talk to your friends/roommates, since you’re likely at home!</a:t>
            </a:r>
            <a:endParaRPr dirty="0"/>
          </a:p>
        </p:txBody>
      </p:sp>
      <p:sp>
        <p:nvSpPr>
          <p:cNvPr id="72" name="Google Shape;72;p9"/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A5A5A5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Lecture Outline</a:t>
            </a:r>
            <a:endParaRPr/>
          </a:p>
        </p:txBody>
      </p:sp>
      <p:sp>
        <p:nvSpPr>
          <p:cNvPr id="129" name="Google Shape;129;p18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Announcements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Optional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</a:pPr>
            <a:r>
              <a:rPr lang="en-US" b="1">
                <a:solidFill>
                  <a:schemeClr val="accent5"/>
                </a:solidFill>
              </a:rPr>
              <a:t>Recap of Collections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Dumb Data Structures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Collections</a:t>
            </a:r>
            <a:endParaRPr/>
          </a:p>
        </p:txBody>
      </p:sp>
      <p:sp>
        <p:nvSpPr>
          <p:cNvPr id="130" name="Google Shape;130;p18"/>
          <p:cNvSpPr/>
          <p:nvPr/>
        </p:nvSpPr>
        <p:spPr>
          <a:xfrm rot="10800000">
            <a:off x="4339460" y="2770538"/>
            <a:ext cx="444843" cy="308919"/>
          </a:xfrm>
          <a:prstGeom prst="homePlat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Goal for Today</a:t>
            </a:r>
            <a:endParaRPr/>
          </a:p>
        </p:txBody>
      </p:sp>
      <p:sp>
        <p:nvSpPr>
          <p:cNvPr id="136" name="Google Shape;136;p19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en-US" sz="4400"/>
              <a:t>Review some of the data structures we’ve talked about this quarter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endParaRPr sz="440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en-US" sz="4400"/>
              <a:t>Understand how Java organizes them with </a:t>
            </a:r>
            <a:r>
              <a:rPr lang="en-US" sz="4400" i="1"/>
              <a:t>interfaces</a:t>
            </a:r>
            <a:endParaRPr sz="4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0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Collections: What</a:t>
            </a:r>
            <a:r>
              <a:rPr lang="en-US" i="1"/>
              <a:t> classes </a:t>
            </a:r>
            <a:r>
              <a:rPr lang="en-US"/>
              <a:t>have we seen so far? </a:t>
            </a:r>
            <a:endParaRPr/>
          </a:p>
        </p:txBody>
      </p:sp>
      <p:sp>
        <p:nvSpPr>
          <p:cNvPr id="142" name="Google Shape;142;p20"/>
          <p:cNvSpPr txBox="1"/>
          <p:nvPr/>
        </p:nvSpPr>
        <p:spPr>
          <a:xfrm>
            <a:off x="924450" y="1726300"/>
            <a:ext cx="103389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…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1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Calibri"/>
              <a:buNone/>
            </a:pPr>
            <a:r>
              <a:rPr lang="en-US" sz="3900"/>
              <a:t>Collections: What</a:t>
            </a:r>
            <a:r>
              <a:rPr lang="en-US" sz="3900" i="1"/>
              <a:t> interfaces </a:t>
            </a:r>
            <a:r>
              <a:rPr lang="en-US" sz="3900"/>
              <a:t>have we seen so far? </a:t>
            </a:r>
            <a:endParaRPr/>
          </a:p>
        </p:txBody>
      </p:sp>
      <p:sp>
        <p:nvSpPr>
          <p:cNvPr id="148" name="Google Shape;148;p21"/>
          <p:cNvSpPr txBox="1"/>
          <p:nvPr/>
        </p:nvSpPr>
        <p:spPr>
          <a:xfrm>
            <a:off x="924450" y="1726300"/>
            <a:ext cx="103389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…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2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Lecture Outline</a:t>
            </a:r>
            <a:endParaRPr/>
          </a:p>
        </p:txBody>
      </p:sp>
      <p:sp>
        <p:nvSpPr>
          <p:cNvPr id="154" name="Google Shape;154;p22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Announcements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Optional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Recap of Collections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</a:pPr>
            <a:r>
              <a:rPr lang="en-US" b="1">
                <a:solidFill>
                  <a:schemeClr val="accent5"/>
                </a:solidFill>
              </a:rPr>
              <a:t>Dumb Data Structures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Collections</a:t>
            </a:r>
            <a:endParaRPr/>
          </a:p>
        </p:txBody>
      </p:sp>
      <p:sp>
        <p:nvSpPr>
          <p:cNvPr id="155" name="Google Shape;155;p22"/>
          <p:cNvSpPr/>
          <p:nvPr/>
        </p:nvSpPr>
        <p:spPr>
          <a:xfrm rot="10800000">
            <a:off x="4561881" y="3429000"/>
            <a:ext cx="444843" cy="308919"/>
          </a:xfrm>
          <a:prstGeom prst="homePlat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3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Dumb Data Structures</a:t>
            </a:r>
            <a:endParaRPr/>
          </a:p>
        </p:txBody>
      </p:sp>
      <p:sp>
        <p:nvSpPr>
          <p:cNvPr id="161" name="Google Shape;161;p23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</a:pPr>
            <a:r>
              <a:rPr lang="en-US" sz="3300"/>
              <a:t>We’re going to create our own versions of these classes so we can dig into how they all relate to each other!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</a:pPr>
            <a:endParaRPr sz="33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</a:pPr>
            <a:r>
              <a:rPr lang="en-US" sz="3300"/>
              <a:t>BUT they’re going to be real dumb.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</a:pPr>
            <a:endParaRPr sz="33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</a:pPr>
            <a:r>
              <a:rPr lang="en-US" sz="3300"/>
              <a:t>If you want to get a sense of how they’re </a:t>
            </a:r>
            <a:r>
              <a:rPr lang="en-US" sz="3300" i="1"/>
              <a:t>actually </a:t>
            </a:r>
            <a:r>
              <a:rPr lang="en-US" sz="3300"/>
              <a:t>implemented, go take CSE 123!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4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DumbArrayIntList</a:t>
            </a:r>
            <a:endParaRPr/>
          </a:p>
        </p:txBody>
      </p:sp>
      <p:sp>
        <p:nvSpPr>
          <p:cNvPr id="167" name="Google Shape;167;p24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latin typeface="Consolas"/>
                <a:ea typeface="Consolas"/>
                <a:cs typeface="Consolas"/>
                <a:sym typeface="Consolas"/>
              </a:rPr>
              <a:t>DumbArrayIntList()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latin typeface="Consolas"/>
                <a:ea typeface="Consolas"/>
                <a:cs typeface="Consolas"/>
                <a:sym typeface="Consolas"/>
              </a:rPr>
              <a:t>add(int value)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latin typeface="Consolas"/>
                <a:ea typeface="Consolas"/>
                <a:cs typeface="Consolas"/>
                <a:sym typeface="Consolas"/>
              </a:rPr>
              <a:t>add(int index, int value)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latin typeface="Consolas"/>
                <a:ea typeface="Consolas"/>
                <a:cs typeface="Consolas"/>
                <a:sym typeface="Consolas"/>
              </a:rPr>
              <a:t>contains(int value)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latin typeface="Consolas"/>
                <a:ea typeface="Consolas"/>
                <a:cs typeface="Consolas"/>
                <a:sym typeface="Consolas"/>
              </a:rPr>
              <a:t>isEmpty()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latin typeface="Consolas"/>
                <a:ea typeface="Consolas"/>
                <a:cs typeface="Consolas"/>
                <a:sym typeface="Consolas"/>
              </a:rPr>
              <a:t>get(int index)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latin typeface="Consolas"/>
                <a:ea typeface="Consolas"/>
                <a:cs typeface="Consolas"/>
                <a:sym typeface="Consolas"/>
              </a:rPr>
              <a:t>set(int index, int value)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latin typeface="Consolas"/>
                <a:ea typeface="Consolas"/>
                <a:cs typeface="Consolas"/>
                <a:sym typeface="Consolas"/>
              </a:rPr>
              <a:t>remove(int index)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latin typeface="Consolas"/>
                <a:ea typeface="Consolas"/>
                <a:cs typeface="Consolas"/>
                <a:sym typeface="Consolas"/>
              </a:rPr>
              <a:t>size()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latin typeface="Consolas"/>
                <a:ea typeface="Consolas"/>
                <a:cs typeface="Consolas"/>
                <a:sym typeface="Consolas"/>
              </a:rPr>
              <a:t>indexOf(int value)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latin typeface="Consolas"/>
                <a:ea typeface="Consolas"/>
                <a:cs typeface="Consolas"/>
                <a:sym typeface="Consolas"/>
              </a:rPr>
              <a:t>toString()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5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Lecture Outline</a:t>
            </a:r>
            <a:endParaRPr/>
          </a:p>
        </p:txBody>
      </p:sp>
      <p:sp>
        <p:nvSpPr>
          <p:cNvPr id="173" name="Google Shape;173;p25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Announcements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Optional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Recap of Collections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Dumb Data Structures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</a:pPr>
            <a:r>
              <a:rPr lang="en-US" b="1">
                <a:solidFill>
                  <a:schemeClr val="accent5"/>
                </a:solidFill>
              </a:rPr>
              <a:t>Collections</a:t>
            </a:r>
            <a:endParaRPr/>
          </a:p>
        </p:txBody>
      </p:sp>
      <p:sp>
        <p:nvSpPr>
          <p:cNvPr id="174" name="Google Shape;174;p25"/>
          <p:cNvSpPr/>
          <p:nvPr/>
        </p:nvSpPr>
        <p:spPr>
          <a:xfrm rot="10800000">
            <a:off x="2912695" y="4114800"/>
            <a:ext cx="444843" cy="308919"/>
          </a:xfrm>
          <a:prstGeom prst="homePlat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6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/>
              <a:t>IntCollection Relationships</a:t>
            </a:r>
            <a:endParaRPr/>
          </a:p>
        </p:txBody>
      </p:sp>
      <p:sp>
        <p:nvSpPr>
          <p:cNvPr id="180" name="Google Shape;180;p26"/>
          <p:cNvSpPr txBox="1"/>
          <p:nvPr/>
        </p:nvSpPr>
        <p:spPr>
          <a:xfrm>
            <a:off x="4284900" y="1236288"/>
            <a:ext cx="1448400" cy="461700"/>
          </a:xfrm>
          <a:prstGeom prst="rect">
            <a:avLst/>
          </a:prstGeom>
          <a:solidFill>
            <a:srgbClr val="FFF2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IntCollection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26"/>
          <p:cNvSpPr txBox="1"/>
          <p:nvPr/>
        </p:nvSpPr>
        <p:spPr>
          <a:xfrm>
            <a:off x="2909875" y="3369900"/>
            <a:ext cx="1448400" cy="461700"/>
          </a:xfrm>
          <a:prstGeom prst="rect">
            <a:avLst/>
          </a:prstGeom>
          <a:solidFill>
            <a:srgbClr val="FFF2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IntList</a:t>
            </a:r>
            <a:endParaRPr sz="18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26"/>
          <p:cNvSpPr txBox="1"/>
          <p:nvPr/>
        </p:nvSpPr>
        <p:spPr>
          <a:xfrm>
            <a:off x="8080625" y="3442950"/>
            <a:ext cx="1448400" cy="461700"/>
          </a:xfrm>
          <a:prstGeom prst="rect">
            <a:avLst/>
          </a:prstGeom>
          <a:solidFill>
            <a:srgbClr val="FFF2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IntSet</a:t>
            </a:r>
            <a:endParaRPr sz="18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26"/>
          <p:cNvSpPr txBox="1"/>
          <p:nvPr/>
        </p:nvSpPr>
        <p:spPr>
          <a:xfrm>
            <a:off x="333625" y="3577400"/>
            <a:ext cx="1448400" cy="461700"/>
          </a:xfrm>
          <a:prstGeom prst="rect">
            <a:avLst/>
          </a:prstGeom>
          <a:solidFill>
            <a:srgbClr val="FFF2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IntQueue</a:t>
            </a:r>
            <a:endParaRPr sz="18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6"/>
          <p:cNvSpPr txBox="1"/>
          <p:nvPr/>
        </p:nvSpPr>
        <p:spPr>
          <a:xfrm>
            <a:off x="333625" y="5427300"/>
            <a:ext cx="2511300" cy="4617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class DumbLinkedIntList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5" name="Google Shape;185;p26"/>
          <p:cNvCxnSpPr>
            <a:stCxn id="181" idx="0"/>
            <a:endCxn id="180" idx="2"/>
          </p:cNvCxnSpPr>
          <p:nvPr/>
        </p:nvCxnSpPr>
        <p:spPr>
          <a:xfrm rot="-5400000">
            <a:off x="3485575" y="1846500"/>
            <a:ext cx="1671900" cy="1374900"/>
          </a:xfrm>
          <a:prstGeom prst="bentConnector3">
            <a:avLst>
              <a:gd name="adj1" fmla="val 20104"/>
            </a:avLst>
          </a:prstGeom>
          <a:noFill/>
          <a:ln w="9525" cap="flat" cmpd="sng">
            <a:solidFill>
              <a:srgbClr val="44546A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6" name="Google Shape;186;p26"/>
          <p:cNvCxnSpPr>
            <a:stCxn id="183" idx="0"/>
            <a:endCxn id="180" idx="2"/>
          </p:cNvCxnSpPr>
          <p:nvPr/>
        </p:nvCxnSpPr>
        <p:spPr>
          <a:xfrm rot="-5400000">
            <a:off x="2093725" y="662000"/>
            <a:ext cx="1879500" cy="3951300"/>
          </a:xfrm>
          <a:prstGeom prst="bentConnector3">
            <a:avLst>
              <a:gd name="adj1" fmla="val 65746"/>
            </a:avLst>
          </a:prstGeom>
          <a:noFill/>
          <a:ln w="9525" cap="flat" cmpd="sng">
            <a:solidFill>
              <a:srgbClr val="44546A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87" name="Google Shape;187;p26"/>
          <p:cNvSpPr txBox="1"/>
          <p:nvPr/>
        </p:nvSpPr>
        <p:spPr>
          <a:xfrm>
            <a:off x="1832275" y="2128383"/>
            <a:ext cx="886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extends</a:t>
            </a:r>
            <a:endParaRPr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188" name="Google Shape;188;p26"/>
          <p:cNvCxnSpPr>
            <a:stCxn id="184" idx="0"/>
            <a:endCxn id="183" idx="2"/>
          </p:cNvCxnSpPr>
          <p:nvPr/>
        </p:nvCxnSpPr>
        <p:spPr>
          <a:xfrm rot="5400000" flipH="1">
            <a:off x="629575" y="4467600"/>
            <a:ext cx="1388100" cy="531300"/>
          </a:xfrm>
          <a:prstGeom prst="curvedConnector3">
            <a:avLst>
              <a:gd name="adj1" fmla="val 50004"/>
            </a:avLst>
          </a:prstGeom>
          <a:noFill/>
          <a:ln w="9525" cap="flat" cmpd="sng">
            <a:solidFill>
              <a:srgbClr val="44546A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9" name="Google Shape;189;p26"/>
          <p:cNvCxnSpPr>
            <a:stCxn id="190" idx="0"/>
            <a:endCxn id="181" idx="2"/>
          </p:cNvCxnSpPr>
          <p:nvPr/>
        </p:nvCxnSpPr>
        <p:spPr>
          <a:xfrm rot="5400000" flipH="1">
            <a:off x="2988325" y="4477350"/>
            <a:ext cx="1648800" cy="3573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rgbClr val="44546A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91" name="Google Shape;191;p26"/>
          <p:cNvSpPr txBox="1"/>
          <p:nvPr/>
        </p:nvSpPr>
        <p:spPr>
          <a:xfrm>
            <a:off x="3247475" y="4595675"/>
            <a:ext cx="1219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implements</a:t>
            </a:r>
            <a:endParaRPr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92" name="Google Shape;192;p26"/>
          <p:cNvSpPr txBox="1"/>
          <p:nvPr/>
        </p:nvSpPr>
        <p:spPr>
          <a:xfrm>
            <a:off x="3305425" y="5503500"/>
            <a:ext cx="2511300" cy="4617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class DumbArrayIntList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26"/>
          <p:cNvSpPr txBox="1"/>
          <p:nvPr/>
        </p:nvSpPr>
        <p:spPr>
          <a:xfrm>
            <a:off x="6366025" y="5508000"/>
            <a:ext cx="2511300" cy="4617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class DumbHashIntSet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26"/>
          <p:cNvSpPr txBox="1"/>
          <p:nvPr/>
        </p:nvSpPr>
        <p:spPr>
          <a:xfrm>
            <a:off x="9414025" y="5508000"/>
            <a:ext cx="2511300" cy="4617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class DumbTreeIntSet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5" name="Google Shape;195;p26"/>
          <p:cNvCxnSpPr>
            <a:stCxn id="184" idx="0"/>
            <a:endCxn id="181" idx="2"/>
          </p:cNvCxnSpPr>
          <p:nvPr/>
        </p:nvCxnSpPr>
        <p:spPr>
          <a:xfrm rot="-5400000">
            <a:off x="1813825" y="3607050"/>
            <a:ext cx="1595700" cy="20448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rgbClr val="44546A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96" name="Google Shape;196;p26"/>
          <p:cNvSpPr txBox="1"/>
          <p:nvPr/>
        </p:nvSpPr>
        <p:spPr>
          <a:xfrm>
            <a:off x="3889675" y="2814183"/>
            <a:ext cx="886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extends</a:t>
            </a:r>
            <a:endParaRPr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197" name="Google Shape;197;p26"/>
          <p:cNvCxnSpPr>
            <a:stCxn id="182" idx="0"/>
            <a:endCxn id="180" idx="2"/>
          </p:cNvCxnSpPr>
          <p:nvPr/>
        </p:nvCxnSpPr>
        <p:spPr>
          <a:xfrm rot="5400000" flipH="1">
            <a:off x="6034475" y="672600"/>
            <a:ext cx="1745100" cy="3795600"/>
          </a:xfrm>
          <a:prstGeom prst="bentConnector3">
            <a:avLst>
              <a:gd name="adj1" fmla="val 49996"/>
            </a:avLst>
          </a:prstGeom>
          <a:noFill/>
          <a:ln w="9525" cap="flat" cmpd="sng">
            <a:solidFill>
              <a:srgbClr val="44546A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8" name="Google Shape;198;p26"/>
          <p:cNvSpPr txBox="1"/>
          <p:nvPr/>
        </p:nvSpPr>
        <p:spPr>
          <a:xfrm>
            <a:off x="6578775" y="2502017"/>
            <a:ext cx="886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highlight>
                  <a:schemeClr val="lt1"/>
                </a:highlight>
                <a:latin typeface="Consolas"/>
                <a:ea typeface="Consolas"/>
                <a:cs typeface="Consolas"/>
                <a:sym typeface="Consolas"/>
              </a:rPr>
              <a:t>extends</a:t>
            </a:r>
            <a:endParaRPr>
              <a:highlight>
                <a:schemeClr val="lt1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199" name="Google Shape;199;p26"/>
          <p:cNvCxnSpPr>
            <a:stCxn id="193" idx="0"/>
            <a:endCxn id="182" idx="2"/>
          </p:cNvCxnSpPr>
          <p:nvPr/>
        </p:nvCxnSpPr>
        <p:spPr>
          <a:xfrm rot="-5400000">
            <a:off x="7411675" y="4114800"/>
            <a:ext cx="1603200" cy="1183200"/>
          </a:xfrm>
          <a:prstGeom prst="curvedConnector3">
            <a:avLst>
              <a:gd name="adj1" fmla="val 50005"/>
            </a:avLst>
          </a:prstGeom>
          <a:noFill/>
          <a:ln w="9525" cap="flat" cmpd="sng">
            <a:solidFill>
              <a:srgbClr val="44546A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00" name="Google Shape;200;p26"/>
          <p:cNvSpPr txBox="1"/>
          <p:nvPr/>
        </p:nvSpPr>
        <p:spPr>
          <a:xfrm>
            <a:off x="7590875" y="4519475"/>
            <a:ext cx="1219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implements</a:t>
            </a:r>
            <a:endParaRPr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201" name="Google Shape;201;p26"/>
          <p:cNvCxnSpPr>
            <a:stCxn id="194" idx="0"/>
            <a:endCxn id="182" idx="2"/>
          </p:cNvCxnSpPr>
          <p:nvPr/>
        </p:nvCxnSpPr>
        <p:spPr>
          <a:xfrm rot="5400000" flipH="1">
            <a:off x="8935675" y="3774000"/>
            <a:ext cx="1603200" cy="1864800"/>
          </a:xfrm>
          <a:prstGeom prst="curvedConnector3">
            <a:avLst>
              <a:gd name="adj1" fmla="val 50005"/>
            </a:avLst>
          </a:prstGeom>
          <a:noFill/>
          <a:ln w="9525" cap="flat" cmpd="sng">
            <a:solidFill>
              <a:srgbClr val="44546A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02" name="Google Shape;202;p26"/>
          <p:cNvSpPr txBox="1"/>
          <p:nvPr/>
        </p:nvSpPr>
        <p:spPr>
          <a:xfrm>
            <a:off x="9267275" y="4519475"/>
            <a:ext cx="1219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implements</a:t>
            </a:r>
            <a:endParaRPr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03" name="Google Shape;203;p26"/>
          <p:cNvSpPr txBox="1"/>
          <p:nvPr/>
        </p:nvSpPr>
        <p:spPr>
          <a:xfrm>
            <a:off x="1113875" y="4900475"/>
            <a:ext cx="1219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implements</a:t>
            </a:r>
            <a:endParaRPr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04800"/>
            <a:ext cx="11783626" cy="640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0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Lecture Outline</a:t>
            </a:r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</a:pPr>
            <a:r>
              <a:rPr lang="en-US" b="1">
                <a:solidFill>
                  <a:schemeClr val="accent5"/>
                </a:solidFill>
              </a:rPr>
              <a:t>Announcements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Optional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Recap of Collections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Dumb Data Structures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Collections</a:t>
            </a:r>
            <a:endParaRPr/>
          </a:p>
        </p:txBody>
      </p:sp>
      <p:sp>
        <p:nvSpPr>
          <p:cNvPr id="79" name="Google Shape;79;p10"/>
          <p:cNvSpPr/>
          <p:nvPr/>
        </p:nvSpPr>
        <p:spPr>
          <a:xfrm rot="10800000">
            <a:off x="3732788" y="1458097"/>
            <a:ext cx="444843" cy="308919"/>
          </a:xfrm>
          <a:prstGeom prst="homePlat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1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Announcements</a:t>
            </a:r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body" idx="1"/>
          </p:nvPr>
        </p:nvSpPr>
        <p:spPr>
          <a:xfrm>
            <a:off x="441434" y="1371600"/>
            <a:ext cx="11456276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r>
              <a:rPr lang="en-US" sz="3600" dirty="0"/>
              <a:t>Resubmission Cycle 5 (R5) out; due November 21</a:t>
            </a:r>
            <a:r>
              <a:rPr lang="en-US" sz="3600" baseline="30000" dirty="0"/>
              <a:t>st</a:t>
            </a:r>
            <a:r>
              <a:rPr lang="en-US" sz="3600" dirty="0"/>
              <a:t> by 11:59 PM</a:t>
            </a:r>
          </a:p>
          <a:p>
            <a:r>
              <a:rPr lang="en-US" sz="3600" dirty="0"/>
              <a:t>Programming Assignment 3 (P3) out tonight!</a:t>
            </a:r>
          </a:p>
          <a:p>
            <a:pPr lvl="1"/>
            <a:r>
              <a:rPr lang="en-US" sz="3000" dirty="0"/>
              <a:t>Due November 27</a:t>
            </a:r>
            <a:r>
              <a:rPr lang="en-US" sz="3000" baseline="30000" dirty="0"/>
              <a:t>th</a:t>
            </a:r>
            <a:r>
              <a:rPr lang="en-US" sz="3000" dirty="0"/>
              <a:t> by 11:59 PM</a:t>
            </a:r>
          </a:p>
          <a:p>
            <a:pPr lvl="1"/>
            <a:r>
              <a:rPr lang="en-US" sz="3000" dirty="0"/>
              <a:t>Note IPL will be </a:t>
            </a:r>
            <a:r>
              <a:rPr lang="en-US" sz="3000" b="1" dirty="0"/>
              <a:t>very limited</a:t>
            </a:r>
            <a:r>
              <a:rPr lang="en-US" sz="3000" dirty="0"/>
              <a:t> next week; plan accordingly</a:t>
            </a:r>
          </a:p>
          <a:p>
            <a:r>
              <a:rPr lang="en-US" sz="3600" dirty="0"/>
              <a:t>Quiz 2 </a:t>
            </a:r>
            <a:r>
              <a:rPr lang="en-US" sz="3600" b="1" u="sng" dirty="0"/>
              <a:t>delayed</a:t>
            </a:r>
            <a:r>
              <a:rPr lang="en-US" sz="3600" dirty="0"/>
              <a:t> to November 28</a:t>
            </a:r>
            <a:r>
              <a:rPr lang="en-US" sz="3600" baseline="30000" dirty="0"/>
              <a:t>th</a:t>
            </a:r>
            <a:endParaRPr lang="en-US" sz="3600" dirty="0"/>
          </a:p>
          <a:p>
            <a:pPr lvl="1"/>
            <a:r>
              <a:rPr lang="en-US" sz="3000" dirty="0"/>
              <a:t>No quiz section on November 21</a:t>
            </a:r>
            <a:r>
              <a:rPr lang="en-US" sz="3000" baseline="30000" dirty="0"/>
              <a:t>st</a:t>
            </a:r>
            <a:r>
              <a:rPr lang="en-US" sz="3000" dirty="0"/>
              <a:t>! 🦃</a:t>
            </a:r>
          </a:p>
          <a:p>
            <a:r>
              <a:rPr lang="en-US" sz="3400" dirty="0"/>
              <a:t>Lecture on November 22</a:t>
            </a:r>
            <a:r>
              <a:rPr lang="en-US" sz="3400" baseline="30000" dirty="0"/>
              <a:t>nd</a:t>
            </a:r>
            <a:r>
              <a:rPr lang="en-US" sz="3400" dirty="0"/>
              <a:t>, however. </a:t>
            </a:r>
            <a:r>
              <a:rPr lang="en-US" sz="3600" dirty="0"/>
              <a:t>🦃</a:t>
            </a:r>
            <a:endParaRPr lang="en-US" sz="3400" dirty="0"/>
          </a:p>
          <a:p>
            <a:pPr lvl="1"/>
            <a:r>
              <a:rPr lang="en-US" sz="3000" dirty="0"/>
              <a:t>If you come to class, I’ll bring snacks!</a:t>
            </a:r>
          </a:p>
          <a:p>
            <a:r>
              <a:rPr lang="en-US" sz="3600" dirty="0"/>
              <a:t>Reminder on Final Exam: </a:t>
            </a:r>
            <a:r>
              <a:rPr lang="en-US" sz="3600" b="1" dirty="0"/>
              <a:t>Tuesday, December 12</a:t>
            </a:r>
            <a:r>
              <a:rPr lang="en-US" sz="3600" b="1" baseline="30000" dirty="0"/>
              <a:t>th</a:t>
            </a:r>
            <a:r>
              <a:rPr lang="en-US" sz="3600" b="1" dirty="0"/>
              <a:t> 12:30 – 2:20 PM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Lecture Outline</a:t>
            </a:r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Announcements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</a:pPr>
            <a:r>
              <a:rPr lang="en-US" b="1">
                <a:solidFill>
                  <a:schemeClr val="accent5"/>
                </a:solidFill>
              </a:rPr>
              <a:t>Optional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Recap of Collections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Dumb Data Structures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Collections</a:t>
            </a:r>
            <a:endParaRPr/>
          </a:p>
        </p:txBody>
      </p:sp>
      <p:sp>
        <p:nvSpPr>
          <p:cNvPr id="92" name="Google Shape;92;p12"/>
          <p:cNvSpPr/>
          <p:nvPr/>
        </p:nvSpPr>
        <p:spPr>
          <a:xfrm rot="10800000">
            <a:off x="2611559" y="2089468"/>
            <a:ext cx="444843" cy="308919"/>
          </a:xfrm>
          <a:prstGeom prst="homePlat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3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Calibri"/>
              <a:buNone/>
            </a:pPr>
            <a:r>
              <a:rPr lang="en-US" dirty="0"/>
              <a:t>Optional</a:t>
            </a:r>
            <a:endParaRPr dirty="0"/>
          </a:p>
        </p:txBody>
      </p:sp>
      <p:sp>
        <p:nvSpPr>
          <p:cNvPr id="98" name="Google Shape;98;p13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>
                <a:latin typeface="Consolas"/>
                <a:ea typeface="Consolas"/>
                <a:cs typeface="Consolas"/>
                <a:sym typeface="Consolas"/>
              </a:rPr>
              <a:t>Optional</a:t>
            </a:r>
            <a:r>
              <a:rPr lang="en-US" sz="3600"/>
              <a:t> is a Java class that is used to handle situations where a value is </a:t>
            </a:r>
            <a:r>
              <a:rPr lang="en-US" sz="3600" i="1"/>
              <a:t>sometimes </a:t>
            </a:r>
            <a:r>
              <a:rPr lang="en-US" sz="3600"/>
              <a:t>there.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/>
              <a:t>Like a collection, Optional uses &lt;&gt; to denote the type it contains..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e.g., </a:t>
            </a:r>
            <a:r>
              <a:rPr lang="en-US" sz="2400">
                <a:latin typeface="Consolas"/>
                <a:ea typeface="Consolas"/>
                <a:cs typeface="Consolas"/>
                <a:sym typeface="Consolas"/>
              </a:rPr>
              <a:t>Optional&lt;String&gt;, Optional&lt;Integer&gt;, Optional&lt;Point&gt;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4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Calibri"/>
              <a:buNone/>
            </a:pPr>
            <a:r>
              <a:rPr lang="en-US" dirty="0"/>
              <a:t>Optional Methods</a:t>
            </a:r>
            <a:endParaRPr dirty="0"/>
          </a:p>
        </p:txBody>
      </p:sp>
      <p:sp>
        <p:nvSpPr>
          <p:cNvPr id="104" name="Google Shape;104;p14"/>
          <p:cNvSpPr txBox="1">
            <a:spLocks noGrp="1"/>
          </p:cNvSpPr>
          <p:nvPr>
            <p:ph type="body" idx="1"/>
          </p:nvPr>
        </p:nvSpPr>
        <p:spPr>
          <a:xfrm>
            <a:off x="838200" y="5573486"/>
            <a:ext cx="10515600" cy="979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/>
              <a:t>The Optional class has more than just these methods, but these are what you’ll need to focus on for this class! </a:t>
            </a:r>
            <a:endParaRPr/>
          </a:p>
        </p:txBody>
      </p:sp>
      <p:graphicFrame>
        <p:nvGraphicFramePr>
          <p:cNvPr id="105" name="Google Shape;105;p14"/>
          <p:cNvGraphicFramePr/>
          <p:nvPr/>
        </p:nvGraphicFramePr>
        <p:xfrm>
          <a:off x="716642" y="1428449"/>
          <a:ext cx="10758700" cy="3799525"/>
        </p:xfrm>
        <a:graphic>
          <a:graphicData uri="http://schemas.openxmlformats.org/drawingml/2006/table">
            <a:tbl>
              <a:tblPr firstRow="1" bandRow="1">
                <a:noFill/>
                <a:tableStyleId>{869ADA97-A8A2-4736-977C-7C38D3967FC4}</a:tableStyleId>
              </a:tblPr>
              <a:tblGrid>
                <a:gridCol w="5379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79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23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/>
                        <a:t>Method 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/>
                        <a:t>Description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Optional.empty()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Creates an empty </a:t>
                      </a: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Optional</a:t>
                      </a:r>
                      <a:r>
                        <a:rPr lang="en-US" sz="1800"/>
                        <a:t> object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3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Optional.of(…)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Creates an </a:t>
                      </a: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Optional</a:t>
                      </a:r>
                      <a:r>
                        <a:rPr lang="en-US" sz="1800"/>
                        <a:t> object holding the object it’s given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3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isEmpty()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Returns </a:t>
                      </a: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true</a:t>
                      </a:r>
                      <a:r>
                        <a:rPr lang="en-US" sz="1800"/>
                        <a:t> if there </a:t>
                      </a:r>
                      <a:r>
                        <a:rPr lang="en-US" sz="1800" i="1"/>
                        <a:t>is</a:t>
                      </a:r>
                      <a:r>
                        <a:rPr lang="en-US" sz="1800"/>
                        <a:t> </a:t>
                      </a:r>
                      <a:r>
                        <a:rPr lang="en-US" sz="1800" i="1"/>
                        <a:t>no</a:t>
                      </a:r>
                      <a:r>
                        <a:rPr lang="en-US" sz="1800"/>
                        <a:t> value stored, and </a:t>
                      </a: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false</a:t>
                      </a:r>
                      <a:r>
                        <a:rPr lang="en-US" sz="1800"/>
                        <a:t> otherwise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3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isPresent()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Returns </a:t>
                      </a: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true</a:t>
                      </a:r>
                      <a:r>
                        <a:rPr lang="en-US" sz="1800"/>
                        <a:t> if there </a:t>
                      </a:r>
                      <a:r>
                        <a:rPr lang="en-US" sz="1800" i="1"/>
                        <a:t>is</a:t>
                      </a:r>
                      <a:r>
                        <a:rPr lang="en-US" sz="1800"/>
                        <a:t> a value stored, and </a:t>
                      </a: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false</a:t>
                      </a:r>
                      <a:r>
                        <a:rPr lang="en-US" sz="1800"/>
                        <a:t> otherwise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3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get()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/>
                        <a:t>Returns the stored object from the </a:t>
                      </a: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Optional</a:t>
                      </a:r>
                      <a:r>
                        <a:rPr lang="en-US" sz="1800"/>
                        <a:t> (if one is stored; otherwise throws a </a:t>
                      </a: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NoSuchElementException</a:t>
                      </a:r>
                      <a:r>
                        <a:rPr lang="en-US" sz="1800"/>
                        <a:t>)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Calibri"/>
              <a:buNone/>
            </a:pPr>
            <a:r>
              <a:rPr lang="en-US" dirty="0"/>
              <a:t>Optional Methods</a:t>
            </a:r>
            <a:endParaRPr dirty="0"/>
          </a:p>
        </p:txBody>
      </p:sp>
      <p:sp>
        <p:nvSpPr>
          <p:cNvPr id="111" name="Google Shape;111;p15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>
                <a:latin typeface="Consolas"/>
                <a:ea typeface="Consolas"/>
                <a:cs typeface="Consolas"/>
                <a:sym typeface="Consolas"/>
              </a:rPr>
              <a:t>isEmpty()</a:t>
            </a:r>
            <a:r>
              <a:rPr lang="en-US" sz="3200"/>
              <a:t>, </a:t>
            </a:r>
            <a:r>
              <a:rPr lang="en-US" sz="3200">
                <a:latin typeface="Consolas"/>
                <a:ea typeface="Consolas"/>
                <a:cs typeface="Consolas"/>
                <a:sym typeface="Consolas"/>
              </a:rPr>
              <a:t>isPresent()</a:t>
            </a:r>
            <a:r>
              <a:rPr lang="en-US" sz="3200"/>
              <a:t>, and </a:t>
            </a:r>
            <a:r>
              <a:rPr lang="en-US" sz="3200">
                <a:latin typeface="Consolas"/>
                <a:ea typeface="Consolas"/>
                <a:cs typeface="Consolas"/>
                <a:sym typeface="Consolas"/>
              </a:rPr>
              <a:t>get()</a:t>
            </a:r>
            <a:r>
              <a:rPr lang="en-US" sz="3200"/>
              <a:t> are called like normal instance methods (on an actual instance of </a:t>
            </a:r>
            <a:r>
              <a:rPr lang="en-US" sz="3200">
                <a:latin typeface="Consolas"/>
                <a:ea typeface="Consolas"/>
                <a:cs typeface="Consolas"/>
                <a:sym typeface="Consolas"/>
              </a:rPr>
              <a:t>Optional</a:t>
            </a:r>
            <a:r>
              <a:rPr lang="en-US" sz="3200"/>
              <a:t>).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>
                <a:latin typeface="Consolas"/>
                <a:ea typeface="Consolas"/>
                <a:cs typeface="Consolas"/>
                <a:sym typeface="Consolas"/>
              </a:rPr>
              <a:t>Optional.of(…) </a:t>
            </a:r>
            <a:r>
              <a:rPr lang="en-US" sz="3200"/>
              <a:t>and </a:t>
            </a:r>
            <a:r>
              <a:rPr lang="en-US" sz="3200">
                <a:latin typeface="Consolas"/>
                <a:ea typeface="Consolas"/>
                <a:cs typeface="Consolas"/>
                <a:sym typeface="Consolas"/>
              </a:rPr>
              <a:t>Optional.empty() </a:t>
            </a:r>
            <a:r>
              <a:rPr lang="en-US" sz="3200"/>
              <a:t>are called differently</a:t>
            </a:r>
            <a:endParaRPr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/>
              <a:t>(Like the </a:t>
            </a:r>
            <a:r>
              <a:rPr lang="en-US" sz="2800">
                <a:latin typeface="Consolas"/>
                <a:ea typeface="Consolas"/>
                <a:cs typeface="Consolas"/>
                <a:sym typeface="Consolas"/>
              </a:rPr>
              <a:t>Math</a:t>
            </a:r>
            <a:r>
              <a:rPr lang="en-US" sz="2800"/>
              <a:t> class methods)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Calibri"/>
              <a:buNone/>
            </a:pPr>
            <a:r>
              <a:rPr lang="en-US" dirty="0"/>
              <a:t>Why Optional?</a:t>
            </a:r>
            <a:endParaRPr dirty="0"/>
          </a:p>
        </p:txBody>
      </p:sp>
      <p:sp>
        <p:nvSpPr>
          <p:cNvPr id="117" name="Google Shape;117;p16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/>
              <a:t>Using </a:t>
            </a:r>
            <a:r>
              <a:rPr lang="en-US" sz="3600">
                <a:latin typeface="Consolas"/>
                <a:ea typeface="Consolas"/>
                <a:cs typeface="Consolas"/>
                <a:sym typeface="Consolas"/>
              </a:rPr>
              <a:t>Optional</a:t>
            </a:r>
            <a:r>
              <a:rPr lang="en-US" sz="3600"/>
              <a:t> can help programmers avoid </a:t>
            </a:r>
            <a:r>
              <a:rPr lang="en-US" sz="3600">
                <a:latin typeface="Consolas"/>
                <a:ea typeface="Consolas"/>
                <a:cs typeface="Consolas"/>
                <a:sym typeface="Consolas"/>
              </a:rPr>
              <a:t>NullPointerException</a:t>
            </a:r>
            <a:r>
              <a:rPr lang="en-US" sz="3600"/>
              <a:t>s by making it explicit when a variable may or may not contain a value.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/>
              <a:t>Remember – </a:t>
            </a:r>
            <a:r>
              <a:rPr lang="en-US" sz="3200">
                <a:solidFill>
                  <a:schemeClr val="accent2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r>
              <a:rPr lang="en-US" sz="3200"/>
              <a:t> refers to the absence of an object!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/>
              <a:t>There are other </a:t>
            </a:r>
            <a:r>
              <a:rPr lang="en-US" sz="3600">
                <a:latin typeface="Consolas"/>
                <a:ea typeface="Consolas"/>
                <a:cs typeface="Consolas"/>
                <a:sym typeface="Consolas"/>
              </a:rPr>
              <a:t>Optional</a:t>
            </a:r>
            <a:r>
              <a:rPr lang="en-US" sz="3600"/>
              <a:t> methods (that you should explore in your own time if you’re interested) that can be really useful to cleanly work with data that may or may not be present.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7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Student / Course Example one more time…</a:t>
            </a:r>
            <a:endParaRPr/>
          </a:p>
        </p:txBody>
      </p:sp>
      <p:sp>
        <p:nvSpPr>
          <p:cNvPr id="123" name="Google Shape;123;p17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Let’s add two more methods to </a:t>
            </a:r>
            <a:r>
              <a:rPr lang="en-US">
                <a:latin typeface="Consolas"/>
                <a:ea typeface="Consolas"/>
                <a:cs typeface="Consolas"/>
                <a:sym typeface="Consolas"/>
              </a:rPr>
              <a:t>Course.java</a:t>
            </a:r>
            <a:r>
              <a:rPr lang="en-US"/>
              <a:t>: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7E67"/>
              </a:buClr>
              <a:buSzPts val="2400"/>
              <a:buNone/>
            </a:pPr>
            <a:r>
              <a:rPr lang="en-US" b="1">
                <a:solidFill>
                  <a:srgbClr val="067E67"/>
                </a:solidFill>
                <a:latin typeface="Consolas"/>
                <a:ea typeface="Consolas"/>
                <a:cs typeface="Consolas"/>
                <a:sym typeface="Consolas"/>
              </a:rPr>
              <a:t>public void setCourseEvalLink(String url)</a:t>
            </a:r>
            <a:endParaRPr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b="1">
              <a:solidFill>
                <a:srgbClr val="067E67"/>
              </a:solidFill>
            </a:endParaRPr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7E67"/>
              </a:buClr>
              <a:buSzPts val="2400"/>
              <a:buNone/>
            </a:pPr>
            <a:r>
              <a:rPr lang="en-US" b="1">
                <a:solidFill>
                  <a:srgbClr val="067E67"/>
                </a:solidFill>
                <a:latin typeface="Consolas"/>
                <a:ea typeface="Consolas"/>
                <a:cs typeface="Consolas"/>
                <a:sym typeface="Consolas"/>
              </a:rPr>
              <a:t>public Optional&lt;String&gt; getCourseEvalLink()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The link to the evaluations for a course doesn’t usually exist until the last few weeks of the quarter. What if a client calls </a:t>
            </a:r>
            <a:r>
              <a:rPr lang="en-US" sz="2400">
                <a:latin typeface="Consolas"/>
                <a:ea typeface="Consolas"/>
                <a:cs typeface="Consolas"/>
                <a:sym typeface="Consolas"/>
              </a:rPr>
              <a:t>getCourseEvalLink</a:t>
            </a:r>
            <a:r>
              <a:rPr lang="en-US"/>
              <a:t> before one is set up?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	</a:t>
            </a:r>
            <a:r>
              <a:rPr lang="en-US">
                <a:latin typeface="Consolas"/>
                <a:ea typeface="Consolas"/>
                <a:cs typeface="Consolas"/>
                <a:sym typeface="Consolas"/>
              </a:rPr>
              <a:t>Optional</a:t>
            </a:r>
            <a:r>
              <a:rPr lang="en-US"/>
              <a:t> to the rescue!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664</Words>
  <Application>Microsoft Macintosh PowerPoint</Application>
  <PresentationFormat>Widescreen</PresentationFormat>
  <Paragraphs>128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Calibri</vt:lpstr>
      <vt:lpstr>Montserrat</vt:lpstr>
      <vt:lpstr>Montserrat ExtraBold</vt:lpstr>
      <vt:lpstr>NTR</vt:lpstr>
      <vt:lpstr>Arial</vt:lpstr>
      <vt:lpstr>Consolas</vt:lpstr>
      <vt:lpstr>Montserrat SemiBold</vt:lpstr>
      <vt:lpstr>CSE 373 Summer 2020</vt:lpstr>
      <vt:lpstr>Collections</vt:lpstr>
      <vt:lpstr>Lecture Outline</vt:lpstr>
      <vt:lpstr>Announcements</vt:lpstr>
      <vt:lpstr>Lecture Outline</vt:lpstr>
      <vt:lpstr>Optional</vt:lpstr>
      <vt:lpstr>Optional Methods</vt:lpstr>
      <vt:lpstr>Optional Methods</vt:lpstr>
      <vt:lpstr>Why Optional?</vt:lpstr>
      <vt:lpstr>Student / Course Example one more time…</vt:lpstr>
      <vt:lpstr>Lecture Outline</vt:lpstr>
      <vt:lpstr>Goal for Today</vt:lpstr>
      <vt:lpstr>Collections: What classes have we seen so far? </vt:lpstr>
      <vt:lpstr>Collections: What interfaces have we seen so far? </vt:lpstr>
      <vt:lpstr>Lecture Outline</vt:lpstr>
      <vt:lpstr>Dumb Data Structures</vt:lpstr>
      <vt:lpstr>DumbArrayIntList</vt:lpstr>
      <vt:lpstr>Lecture Outline</vt:lpstr>
      <vt:lpstr>IntCollection Relationships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Collections</dc:title>
  <cp:lastModifiedBy>Elba G.</cp:lastModifiedBy>
  <cp:revision>2</cp:revision>
  <dcterms:modified xsi:type="dcterms:W3CDTF">2023-11-17T19:34:22Z</dcterms:modified>
</cp:coreProperties>
</file>