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324" r:id="rId4"/>
    <p:sldId id="791" r:id="rId5"/>
    <p:sldId id="375" r:id="rId6"/>
    <p:sldId id="413" r:id="rId7"/>
    <p:sldId id="414" r:id="rId8"/>
    <p:sldId id="792" r:id="rId9"/>
    <p:sldId id="392" r:id="rId10"/>
    <p:sldId id="793" r:id="rId11"/>
    <p:sldId id="794" r:id="rId12"/>
    <p:sldId id="417" r:id="rId13"/>
    <p:sldId id="795" r:id="rId14"/>
    <p:sldId id="420" r:id="rId15"/>
    <p:sldId id="796" r:id="rId16"/>
    <p:sldId id="799" r:id="rId17"/>
    <p:sldId id="423" r:id="rId18"/>
    <p:sldId id="424" r:id="rId19"/>
    <p:sldId id="797" r:id="rId20"/>
    <p:sldId id="7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791"/>
            <p14:sldId id="375"/>
            <p14:sldId id="413"/>
            <p14:sldId id="414"/>
            <p14:sldId id="792"/>
            <p14:sldId id="392"/>
            <p14:sldId id="793"/>
            <p14:sldId id="794"/>
            <p14:sldId id="417"/>
            <p14:sldId id="795"/>
            <p14:sldId id="420"/>
            <p14:sldId id="796"/>
            <p14:sldId id="799"/>
            <p14:sldId id="423"/>
            <p14:sldId id="424"/>
            <p14:sldId id="797"/>
            <p14:sldId id="7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4" autoAdjust="0"/>
    <p:restoredTop sz="91335"/>
  </p:normalViewPr>
  <p:slideViewPr>
    <p:cSldViewPr snapToGrid="0" snapToObjects="1">
      <p:cViewPr varScale="1">
        <p:scale>
          <a:sx n="141" d="100"/>
          <a:sy n="141" d="100"/>
        </p:scale>
        <p:origin x="224" y="63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>
                <a:latin typeface="Montserrat" pitchFamily="2" charset="77"/>
              </a:rPr>
              <a:t>LEC 14</a:t>
            </a:r>
            <a:endParaRPr lang="en-US" sz="1600" b="0" i="0" spc="300" dirty="0">
              <a:latin typeface="Montserrat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64B6C-A63E-490F-AEED-A1F08A4C47F2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2E49B-EC9C-4966-8D03-3B3F726F98FD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D6F0B-250D-6D7C-6B08-76A7AB40F906}"/>
              </a:ext>
            </a:extLst>
          </p:cNvPr>
          <p:cNvSpPr txBox="1"/>
          <p:nvPr userDrawn="1"/>
        </p:nvSpPr>
        <p:spPr>
          <a:xfrm>
            <a:off x="8267254" y="4912179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65A5D-4954-D06C-9D99-68DBCF18FEAE}"/>
              </a:ext>
            </a:extLst>
          </p:cNvPr>
          <p:cNvSpPr/>
          <p:nvPr userDrawn="1"/>
        </p:nvSpPr>
        <p:spPr>
          <a:xfrm>
            <a:off x="8267254" y="4644846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14: Interfaces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jdk/jdk/blob/master/src/java.base/share/classes/java/util/ArrayList.java" TargetMode="External"/><Relationship Id="rId2" Type="http://schemas.openxmlformats.org/officeDocument/2006/relationships/hyperlink" Target="https://docs.oracle.com/en/java/javase/17/docs/api/java.base/java/util/ArrayList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openjdk/jdk/blob/master/src/java.base/share/classes/java/util/LinkedList.java" TargetMode="External"/><Relationship Id="rId4" Type="http://schemas.openxmlformats.org/officeDocument/2006/relationships/hyperlink" Target="https://docs.oracle.com/en/java/javase/17/docs/api/java.base/java/util/LinkedList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Interfaces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feel about overalls? Comfy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Fashion faux pas?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8B62B-D11E-4A23-B733-9DFA64A8856B}"/>
              </a:ext>
            </a:extLst>
          </p:cNvPr>
          <p:cNvSpPr txBox="1"/>
          <p:nvPr/>
        </p:nvSpPr>
        <p:spPr>
          <a:xfrm>
            <a:off x="7210693" y="4012417"/>
            <a:ext cx="4631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Ateo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C.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Tanaga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Nathy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Peluso</a:t>
            </a:r>
          </a:p>
        </p:txBody>
      </p:sp>
      <p:pic>
        <p:nvPicPr>
          <p:cNvPr id="5" name="Picture 4" descr="A qr code with a few squares&#10;&#10;Description automatically generated">
            <a:extLst>
              <a:ext uri="{FF2B5EF4-FFF2-40B4-BE49-F238E27FC236}">
                <a16:creationId xmlns:a16="http://schemas.microsoft.com/office/drawing/2014/main" id="{66153B4E-F5C8-D163-517D-364E5CCE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96" y="5658416"/>
            <a:ext cx="1114230" cy="11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Abstraction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Interfaces also support </a:t>
            </a:r>
            <a:r>
              <a:rPr lang="en-US" sz="4000" i="1" dirty="0"/>
              <a:t>abstraction</a:t>
            </a:r>
            <a:endParaRPr lang="en-US" sz="4000" dirty="0"/>
          </a:p>
          <a:p>
            <a:pPr marL="457200" lvl="1" indent="0" algn="ctr">
              <a:buNone/>
            </a:pPr>
            <a:r>
              <a:rPr lang="en-US" sz="3600" dirty="0"/>
              <a:t>(the separation of ideas from details)</a:t>
            </a:r>
          </a:p>
        </p:txBody>
      </p:sp>
      <p:pic>
        <p:nvPicPr>
          <p:cNvPr id="7" name="Picture 6" descr="A couple of cell phones with a person on the screen&#10;&#10;Description automatically generated">
            <a:extLst>
              <a:ext uri="{FF2B5EF4-FFF2-40B4-BE49-F238E27FC236}">
                <a16:creationId xmlns:a16="http://schemas.microsoft.com/office/drawing/2014/main" id="{9C41907B-85D2-BE32-7D38-FE1421A3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44" y="4400577"/>
            <a:ext cx="5296277" cy="1625115"/>
          </a:xfrm>
          <a:prstGeom prst="rect">
            <a:avLst/>
          </a:prstGeom>
        </p:spPr>
      </p:pic>
      <p:pic>
        <p:nvPicPr>
          <p:cNvPr id="9" name="Picture 8" descr="A cell phone and a cell phone&#10;&#10;Description automatically generated">
            <a:extLst>
              <a:ext uri="{FF2B5EF4-FFF2-40B4-BE49-F238E27FC236}">
                <a16:creationId xmlns:a16="http://schemas.microsoft.com/office/drawing/2014/main" id="{B806F1E8-3643-3265-B317-C2E8ACD3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24" y="4527229"/>
            <a:ext cx="3550079" cy="14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81031" y="27534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9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can Implement Multiple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class can implement multiple interfaces – it’s like one person signing multiple contracts!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a class implements an interface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an interface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, it’ll just have to include all of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’s required methods along with all of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’s required methods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can Implement Multiple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9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Company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getMissionStatement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Square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Company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300" dirty="0"/>
              <a:t>But </a:t>
            </a:r>
            <a:r>
              <a:rPr lang="en-US" sz="3300" dirty="0">
                <a:latin typeface="Consolas" panose="020B0609020204030204" pitchFamily="49" charset="0"/>
              </a:rPr>
              <a:t>Square</a:t>
            </a:r>
            <a:r>
              <a:rPr lang="en-US" sz="3300" dirty="0"/>
              <a:t> would have to implement: </a:t>
            </a:r>
          </a:p>
          <a:p>
            <a:pPr>
              <a:buFontTx/>
              <a:buChar char="-"/>
            </a:pPr>
            <a:r>
              <a:rPr lang="en-US" sz="3300" dirty="0" err="1">
                <a:latin typeface="Consolas" panose="020B0609020204030204" pitchFamily="49" charset="0"/>
              </a:rPr>
              <a:t>getPerimeter</a:t>
            </a:r>
            <a:r>
              <a:rPr lang="en-US" sz="3300" dirty="0"/>
              <a:t>, </a:t>
            </a:r>
            <a:r>
              <a:rPr lang="en-US" sz="3300" dirty="0" err="1">
                <a:latin typeface="Consolas" panose="020B0609020204030204" pitchFamily="49" charset="0"/>
              </a:rPr>
              <a:t>getArea</a:t>
            </a:r>
            <a:r>
              <a:rPr lang="en-US" sz="3300" dirty="0"/>
              <a:t> from </a:t>
            </a:r>
            <a:r>
              <a:rPr lang="en-US" sz="3300" dirty="0">
                <a:latin typeface="Consolas" panose="020B0609020204030204" pitchFamily="49" charset="0"/>
              </a:rPr>
              <a:t>Shape</a:t>
            </a:r>
          </a:p>
          <a:p>
            <a:pPr marL="0" indent="0">
              <a:buNone/>
            </a:pPr>
            <a:r>
              <a:rPr lang="en-US" sz="3300" i="1" dirty="0"/>
              <a:t>          AND</a:t>
            </a:r>
          </a:p>
          <a:p>
            <a:pPr>
              <a:buFontTx/>
              <a:buChar char="-"/>
            </a:pPr>
            <a:r>
              <a:rPr lang="en-US" sz="3300" dirty="0" err="1">
                <a:latin typeface="Consolas" panose="020B0609020204030204" pitchFamily="49" charset="0"/>
              </a:rPr>
              <a:t>getName</a:t>
            </a:r>
            <a:r>
              <a:rPr lang="en-US" sz="3300" dirty="0"/>
              <a:t>, </a:t>
            </a:r>
            <a:r>
              <a:rPr lang="en-US" sz="3300" dirty="0" err="1">
                <a:latin typeface="Consolas" panose="020B0609020204030204" pitchFamily="49" charset="0"/>
              </a:rPr>
              <a:t>getMissionStatement</a:t>
            </a:r>
            <a:r>
              <a:rPr lang="en-US" sz="3300" dirty="0"/>
              <a:t> from </a:t>
            </a:r>
            <a:r>
              <a:rPr lang="en-US" sz="3300" dirty="0">
                <a:latin typeface="Consolas" panose="020B0609020204030204" pitchFamily="49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06919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interface can </a:t>
            </a:r>
            <a:r>
              <a:rPr lang="en-US" dirty="0">
                <a:latin typeface="Consolas" panose="020B0609020204030204" pitchFamily="49" charset="0"/>
              </a:rPr>
              <a:t>extend</a:t>
            </a:r>
            <a:r>
              <a:rPr lang="en-US" dirty="0"/>
              <a:t>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You can have one interface </a:t>
            </a:r>
            <a:r>
              <a:rPr lang="en-US" sz="3600" u="sng" dirty="0"/>
              <a:t>extend</a:t>
            </a:r>
            <a:r>
              <a:rPr lang="en-US" sz="3600" i="1" dirty="0"/>
              <a:t> </a:t>
            </a:r>
            <a:r>
              <a:rPr lang="en-US" sz="3600" dirty="0"/>
              <a:t>another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So if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public interface A extends B</a:t>
            </a:r>
            <a:r>
              <a:rPr lang="en-US" sz="3600" dirty="0"/>
              <a:t>, then any class that implements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 must include all the methods in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’s interface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all the methods in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’s interface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interface can </a:t>
            </a:r>
            <a:r>
              <a:rPr lang="en-US" dirty="0">
                <a:latin typeface="Consolas" panose="020B0609020204030204" pitchFamily="49" charset="0"/>
              </a:rPr>
              <a:t>extend</a:t>
            </a:r>
            <a:r>
              <a:rPr lang="en-US" dirty="0"/>
              <a:t>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We can write another interface 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 that extends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Make modifications such that: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- </a:t>
            </a:r>
            <a:r>
              <a:rPr lang="en-US" sz="3600" dirty="0">
                <a:latin typeface="Consolas" panose="020B0609020204030204" pitchFamily="49" charset="0"/>
              </a:rPr>
              <a:t>Square</a:t>
            </a:r>
            <a:r>
              <a:rPr lang="en-US" sz="3600" dirty="0"/>
              <a:t> is a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  <a:r>
              <a:rPr lang="en-US" sz="36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600" dirty="0">
                <a:latin typeface="Consolas" panose="020B0609020204030204" pitchFamily="49" charset="0"/>
              </a:rPr>
              <a:t>Triangle</a:t>
            </a:r>
            <a:r>
              <a:rPr lang="en-US" sz="3600" dirty="0"/>
              <a:t> is a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  <a:r>
              <a:rPr lang="en-US" sz="36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600" dirty="0">
                <a:latin typeface="Consolas" panose="020B0609020204030204" pitchFamily="49" charset="0"/>
              </a:rPr>
              <a:t>Circle</a:t>
            </a:r>
            <a:r>
              <a:rPr lang="en-US" sz="3600" dirty="0"/>
              <a:t> is a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  <a:r>
              <a:rPr lang="en-US" sz="3600" dirty="0"/>
              <a:t> (but </a:t>
            </a:r>
            <a:r>
              <a:rPr lang="en-US" sz="3600" i="1" dirty="0"/>
              <a:t>not </a:t>
            </a:r>
            <a:r>
              <a:rPr lang="en-US" sz="3600" dirty="0"/>
              <a:t>a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44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More Shapes!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57874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Recall the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/ </a:t>
            </a:r>
            <a:r>
              <a:rPr lang="en-US" sz="3600" dirty="0">
                <a:latin typeface="Consolas" panose="020B0609020204030204" pitchFamily="49" charset="0"/>
              </a:rPr>
              <a:t>Course</a:t>
            </a:r>
            <a:r>
              <a:rPr lang="en-US" sz="3600" dirty="0"/>
              <a:t> Example from 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01130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Course stored a field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Student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roster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Why not use a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</a:rPr>
              <a:t> to store the students?…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Seems like a great idea (no duplicates, not worried about keeping a specific order or indexing into it) but … Java reasons: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HashSet</a:t>
            </a:r>
            <a:r>
              <a:rPr lang="en-US" dirty="0">
                <a:solidFill>
                  <a:srgbClr val="000000"/>
                </a:solidFill>
              </a:rPr>
              <a:t> won’t work because of lack of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hashCode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</a:rPr>
              <a:t> implementation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TreeSet</a:t>
            </a:r>
            <a:r>
              <a:rPr lang="en-US" dirty="0">
                <a:solidFill>
                  <a:srgbClr val="000000"/>
                </a:solidFill>
              </a:rPr>
              <a:t> won’t work because what does it mean to “sort”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Student</a:t>
            </a:r>
            <a:r>
              <a:rPr lang="en-US" dirty="0">
                <a:solidFill>
                  <a:srgbClr val="00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uses an </a:t>
            </a:r>
            <a:r>
              <a:rPr lang="en-US" sz="3600" b="1" dirty="0">
                <a:solidFill>
                  <a:schemeClr val="accent3"/>
                </a:solidFill>
              </a:rPr>
              <a:t>interface</a:t>
            </a:r>
            <a:r>
              <a:rPr lang="en-US" sz="3600" dirty="0"/>
              <a:t> called </a:t>
            </a:r>
            <a:r>
              <a:rPr lang="en-US" sz="3600" dirty="0">
                <a:latin typeface="Consolas" panose="020B0609020204030204" pitchFamily="49" charset="0"/>
              </a:rPr>
              <a:t>Comparable&lt;E&gt;</a:t>
            </a:r>
            <a:r>
              <a:rPr lang="en-US" sz="3600" dirty="0"/>
              <a:t> to know how to sort its elements!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Only has </a:t>
            </a:r>
            <a:r>
              <a:rPr lang="en-US" sz="3600" u="sng" dirty="0"/>
              <a:t>one</a:t>
            </a:r>
            <a:r>
              <a:rPr lang="en-US" sz="3600" dirty="0"/>
              <a:t> required method: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compareTo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Its return value is: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900" dirty="0">
                <a:latin typeface="Consolas" panose="020B0609020204030204" pitchFamily="49" charset="0"/>
              </a:rPr>
              <a:t>&lt; 0 </a:t>
            </a:r>
            <a:r>
              <a:rPr lang="en-US" sz="2900" dirty="0"/>
              <a:t>if </a:t>
            </a:r>
            <a:r>
              <a:rPr lang="en-US" sz="2900" dirty="0">
                <a:latin typeface="Consolas" panose="020B0609020204030204" pitchFamily="49" charset="0"/>
              </a:rPr>
              <a:t>this</a:t>
            </a:r>
            <a:r>
              <a:rPr lang="en-US" sz="2900" dirty="0"/>
              <a:t> is “less than” </a:t>
            </a:r>
            <a:r>
              <a:rPr lang="en-US" sz="2900" dirty="0">
                <a:latin typeface="Consolas" panose="020B0609020204030204" pitchFamily="49" charset="0"/>
              </a:rPr>
              <a:t>other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900" dirty="0">
                <a:latin typeface="Consolas" panose="020B0609020204030204" pitchFamily="49" charset="0"/>
              </a:rPr>
              <a:t>  0 </a:t>
            </a:r>
            <a:r>
              <a:rPr lang="en-US" sz="2900" dirty="0"/>
              <a:t>if </a:t>
            </a:r>
            <a:r>
              <a:rPr lang="en-US" sz="2900" dirty="0">
                <a:latin typeface="Consolas" panose="020B0609020204030204" pitchFamily="49" charset="0"/>
              </a:rPr>
              <a:t>this</a:t>
            </a:r>
            <a:r>
              <a:rPr lang="en-US" sz="2900" dirty="0"/>
              <a:t> is </a:t>
            </a:r>
            <a:r>
              <a:rPr lang="en-US" sz="2900" u="sng" dirty="0"/>
              <a:t>equal</a:t>
            </a:r>
            <a:r>
              <a:rPr lang="en-US" sz="2900" dirty="0"/>
              <a:t> to </a:t>
            </a:r>
            <a:r>
              <a:rPr lang="en-US" sz="2900" dirty="0">
                <a:latin typeface="Consolas" panose="020B0609020204030204" pitchFamily="49" charset="0"/>
              </a:rPr>
              <a:t>other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900" dirty="0">
                <a:latin typeface="Consolas" panose="020B0609020204030204" pitchFamily="49" charset="0"/>
              </a:rPr>
              <a:t>&gt; 0 </a:t>
            </a:r>
            <a:r>
              <a:rPr lang="en-US" sz="2900" dirty="0"/>
              <a:t>if </a:t>
            </a:r>
            <a:r>
              <a:rPr lang="en-US" sz="2900" dirty="0">
                <a:latin typeface="Consolas" panose="020B0609020204030204" pitchFamily="49" charset="0"/>
              </a:rPr>
              <a:t>this</a:t>
            </a:r>
            <a:r>
              <a:rPr lang="en-US" sz="2900" dirty="0"/>
              <a:t> is “greater than” </a:t>
            </a:r>
            <a:r>
              <a:rPr lang="en-US" sz="2900" dirty="0">
                <a:latin typeface="Consolas" panose="020B0609020204030204" pitchFamily="49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A75998-23F7-4CD9-BE42-1C4973FDCF92}"/>
              </a:ext>
            </a:extLst>
          </p:cNvPr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BC814-527B-4A34-BEA1-01FE6C46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Select all of the following statements that would cause an error.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8245C-74A6-4F03-851A-D0D8B29EC6B2}"/>
              </a:ext>
            </a:extLst>
          </p:cNvPr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E0E56-0C6E-480E-AB04-CB88E17767FD}"/>
              </a:ext>
            </a:extLst>
          </p:cNvPr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C66FA-378E-4CAE-955B-9D290C0FC15E}"/>
              </a:ext>
            </a:extLst>
          </p:cNvPr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7" name="Picture 6" descr="A qr code with a few squares&#10;&#10;Description automatically generated">
            <a:extLst>
              <a:ext uri="{FF2B5EF4-FFF2-40B4-BE49-F238E27FC236}">
                <a16:creationId xmlns:a16="http://schemas.microsoft.com/office/drawing/2014/main" id="{687C1B83-AED4-96AB-15F8-F794C16A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06" y="313933"/>
            <a:ext cx="715941" cy="7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More 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66CCC-3141-46EB-8E61-98C1A8C643C9}"/>
              </a:ext>
            </a:extLst>
          </p:cNvPr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4796D3-8FD8-4E8B-AFA0-5E270B68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2800" dirty="0"/>
              <a:t>Select all of the following statements that would cause an error.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96491-CAC9-4D1A-A576-800079DC04F1}"/>
              </a:ext>
            </a:extLst>
          </p:cNvPr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C0ED8-C295-4395-91FC-84B3EB167C46}"/>
              </a:ext>
            </a:extLst>
          </p:cNvPr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330D7-B787-4B0C-9536-5AA85486FC9F}"/>
              </a:ext>
            </a:extLst>
          </p:cNvPr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8" name="Picture 7" descr="A qr code with a few squares&#10;&#10;Description automatically generated">
            <a:extLst>
              <a:ext uri="{FF2B5EF4-FFF2-40B4-BE49-F238E27FC236}">
                <a16:creationId xmlns:a16="http://schemas.microsoft.com/office/drawing/2014/main" id="{96B387D1-2D98-2552-400B-1027D29B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06" y="313933"/>
            <a:ext cx="715941" cy="7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086171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Creative Project 2 (C2) due Thursday, November 16</a:t>
            </a:r>
            <a:r>
              <a:rPr lang="en-US" sz="3600" baseline="30000" dirty="0"/>
              <a:t>th</a:t>
            </a:r>
            <a:endParaRPr lang="en-US" sz="3600" dirty="0"/>
          </a:p>
          <a:p>
            <a:r>
              <a:rPr lang="en-US" sz="3500" dirty="0"/>
              <a:t>Resubmission Cycle 5 (R5) out Thursday, November 16</a:t>
            </a:r>
            <a:r>
              <a:rPr lang="en-US" sz="3500" baseline="30000" dirty="0"/>
              <a:t>th</a:t>
            </a:r>
            <a:r>
              <a:rPr lang="en-US" sz="3500" dirty="0"/>
              <a:t> </a:t>
            </a:r>
          </a:p>
          <a:p>
            <a:r>
              <a:rPr lang="en-US" sz="3600" dirty="0"/>
              <a:t>Programming Assignment 3 (P3) out soon!</a:t>
            </a:r>
          </a:p>
          <a:p>
            <a:pPr lvl="1"/>
            <a:r>
              <a:rPr lang="en-US" sz="3000" dirty="0"/>
              <a:t>Due November 27</a:t>
            </a:r>
            <a:r>
              <a:rPr lang="en-US" sz="3000" baseline="30000" dirty="0"/>
              <a:t>th</a:t>
            </a:r>
            <a:r>
              <a:rPr lang="en-US" sz="3000" dirty="0"/>
              <a:t> by 11:59 PM</a:t>
            </a:r>
          </a:p>
          <a:p>
            <a:pPr lvl="1"/>
            <a:r>
              <a:rPr lang="en-US" sz="3000" dirty="0"/>
              <a:t>Note IPL will be </a:t>
            </a:r>
            <a:r>
              <a:rPr lang="en-US" sz="3000" b="1" dirty="0"/>
              <a:t>very limited</a:t>
            </a:r>
            <a:r>
              <a:rPr lang="en-US" sz="3000" dirty="0"/>
              <a:t> next week; plan accordingly</a:t>
            </a:r>
          </a:p>
          <a:p>
            <a:r>
              <a:rPr lang="en-US" sz="3600" dirty="0"/>
              <a:t>Quiz 2 </a:t>
            </a:r>
            <a:r>
              <a:rPr lang="en-US" sz="3600" b="1" u="sng" dirty="0"/>
              <a:t>delayed</a:t>
            </a:r>
            <a:r>
              <a:rPr lang="en-US" sz="3600" dirty="0"/>
              <a:t> to November 28</a:t>
            </a:r>
            <a:r>
              <a:rPr lang="en-US" sz="3600" baseline="30000" dirty="0"/>
              <a:t>th</a:t>
            </a:r>
            <a:endParaRPr lang="en-US" sz="3600" dirty="0"/>
          </a:p>
          <a:p>
            <a:pPr lvl="1"/>
            <a:r>
              <a:rPr lang="en-US" sz="3000" dirty="0"/>
              <a:t>No quiz section on November 21</a:t>
            </a:r>
            <a:r>
              <a:rPr lang="en-US" sz="3000" baseline="30000" dirty="0"/>
              <a:t>st</a:t>
            </a:r>
            <a:r>
              <a:rPr lang="en-US" sz="3000" dirty="0"/>
              <a:t>! 🦃</a:t>
            </a:r>
          </a:p>
          <a:p>
            <a:r>
              <a:rPr lang="en-US" sz="3600" dirty="0"/>
              <a:t>Reminder on next class, November 17</a:t>
            </a:r>
            <a:r>
              <a:rPr lang="en-US" sz="3600" baseline="30000" dirty="0"/>
              <a:t>th</a:t>
            </a:r>
            <a:r>
              <a:rPr lang="en-US" sz="3600" dirty="0"/>
              <a:t>: </a:t>
            </a:r>
          </a:p>
          <a:p>
            <a:pPr lvl="1"/>
            <a:r>
              <a:rPr lang="en-US" sz="3000" dirty="0"/>
              <a:t>No in-person class; only recording!</a:t>
            </a:r>
          </a:p>
          <a:p>
            <a:pPr lvl="1"/>
            <a:r>
              <a:rPr lang="en-US" sz="3000" dirty="0"/>
              <a:t>Elba Office hours cancelled! (Need to talk? email me!)</a:t>
            </a:r>
          </a:p>
          <a:p>
            <a:r>
              <a:rPr lang="en-US" sz="3400" dirty="0"/>
              <a:t>Reminder on Final Exam: </a:t>
            </a:r>
            <a:r>
              <a:rPr lang="en-US" sz="3400" b="1" dirty="0"/>
              <a:t>Tuesday, December 12</a:t>
            </a:r>
            <a:r>
              <a:rPr lang="en-US" sz="3400" b="1" baseline="30000" dirty="0"/>
              <a:t>th</a:t>
            </a:r>
            <a:r>
              <a:rPr lang="en-US" sz="3400" b="1" dirty="0"/>
              <a:t> 12:30 – 2:20 PM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More 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2403" y="21003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L4: 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400" b="1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7DB64-21B0-FD47-B699-00ECE98AFD56}"/>
              </a:ext>
            </a:extLst>
          </p:cNvPr>
          <p:cNvSpPr/>
          <p:nvPr/>
        </p:nvSpPr>
        <p:spPr>
          <a:xfrm>
            <a:off x="683941" y="3166945"/>
            <a:ext cx="10816683" cy="139018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Interfaces</a:t>
            </a:r>
            <a:r>
              <a:rPr lang="en-US" sz="3600" dirty="0"/>
              <a:t> serve as a sort of “contract” – in order for a class to </a:t>
            </a:r>
            <a:r>
              <a:rPr lang="en-US" sz="3600" u="sng" dirty="0"/>
              <a:t>implement</a:t>
            </a:r>
            <a:r>
              <a:rPr lang="en-US" sz="3600" i="1" dirty="0"/>
              <a:t> </a:t>
            </a:r>
            <a:r>
              <a:rPr lang="en-US" sz="3600" dirty="0"/>
              <a:t>an interface, it must fulfill the contract.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contract’s requirements are certain methods that the class must implement.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is an interface – its contract includes methods like: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add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clear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contains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get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isEmpty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size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So any classes that implement the </a:t>
            </a: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interface </a:t>
            </a:r>
            <a:r>
              <a:rPr lang="en-US" sz="3600" u="sng" dirty="0"/>
              <a:t>must</a:t>
            </a:r>
            <a:r>
              <a:rPr lang="en-US" sz="3600" dirty="0"/>
              <a:t> include </a:t>
            </a:r>
            <a:r>
              <a:rPr lang="en-US" sz="3600" u="sng" dirty="0"/>
              <a:t>all</a:t>
            </a:r>
            <a:r>
              <a:rPr lang="en-US" sz="3600" dirty="0"/>
              <a:t> these methods (and any others the </a:t>
            </a: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interface specifies)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Interfaces vs.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468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Interfaces require certain methods, but they do not say anything about </a:t>
            </a:r>
            <a:r>
              <a:rPr lang="en-US" sz="3600" u="sng" dirty="0"/>
              <a:t>how</a:t>
            </a:r>
            <a:r>
              <a:rPr lang="en-US" sz="3600" dirty="0"/>
              <a:t> those methods should be implemented – that’s up to the class! 🏅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is an interface</a:t>
            </a:r>
          </a:p>
          <a:p>
            <a:pPr marL="457200" lvl="1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is a </a:t>
            </a:r>
            <a:r>
              <a:rPr lang="en-US" sz="3200" dirty="0">
                <a:hlinkClick r:id="rId2"/>
              </a:rPr>
              <a:t>class</a:t>
            </a:r>
            <a:r>
              <a:rPr lang="en-US" sz="3200" dirty="0"/>
              <a:t> that </a:t>
            </a:r>
            <a:r>
              <a:rPr lang="en-US" sz="3200" dirty="0">
                <a:hlinkClick r:id="rId3"/>
              </a:rPr>
              <a:t>implements</a:t>
            </a:r>
            <a:r>
              <a:rPr lang="en-US" sz="3200" dirty="0"/>
              <a:t> the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interface</a:t>
            </a:r>
          </a:p>
          <a:p>
            <a:pPr marL="457200" lvl="1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LinkedList</a:t>
            </a:r>
            <a:r>
              <a:rPr lang="en-US" sz="3200" dirty="0"/>
              <a:t> is a </a:t>
            </a:r>
            <a:r>
              <a:rPr lang="en-US" sz="3200" dirty="0">
                <a:hlinkClick r:id="rId4"/>
              </a:rPr>
              <a:t>class</a:t>
            </a:r>
            <a:r>
              <a:rPr lang="en-US" sz="3200" dirty="0"/>
              <a:t> that </a:t>
            </a:r>
            <a:r>
              <a:rPr lang="en-US" sz="3200" dirty="0">
                <a:hlinkClick r:id="rId5"/>
              </a:rPr>
              <a:t>implements</a:t>
            </a:r>
            <a:r>
              <a:rPr lang="en-US" sz="3200" dirty="0"/>
              <a:t> the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interface</a:t>
            </a:r>
          </a:p>
          <a:p>
            <a:pPr marL="457200" lvl="1" indent="0">
              <a:buNone/>
            </a:pP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88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Flexibility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public static void method(Set&lt;String&gt; s) {…}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This method can accept either</a:t>
            </a:r>
            <a:r>
              <a:rPr lang="en-US" i="1" dirty="0"/>
              <a:t> </a:t>
            </a:r>
            <a:r>
              <a:rPr lang="en-US" dirty="0"/>
              <a:t>a: </a:t>
            </a:r>
          </a:p>
          <a:p>
            <a:r>
              <a:rPr lang="en-US" dirty="0">
                <a:latin typeface="Consolas" panose="020B0609020204030204" pitchFamily="49" charset="0"/>
              </a:rPr>
              <a:t>HashSet&lt;String&gt; or</a:t>
            </a:r>
            <a:endParaRPr lang="en-US" i="1" dirty="0"/>
          </a:p>
          <a:p>
            <a:r>
              <a:rPr lang="en-US" dirty="0" err="1">
                <a:latin typeface="Consolas" panose="020B0609020204030204" pitchFamily="49" charset="0"/>
              </a:rPr>
              <a:t>TreeSet</a:t>
            </a:r>
            <a:r>
              <a:rPr lang="en-US" dirty="0">
                <a:latin typeface="Consolas" panose="020B0609020204030204" pitchFamily="49" charset="0"/>
              </a:rPr>
              <a:t>&lt;String&gt; </a:t>
            </a:r>
            <a:r>
              <a:rPr lang="en-US" dirty="0"/>
              <a:t>or </a:t>
            </a:r>
          </a:p>
          <a:p>
            <a:r>
              <a:rPr lang="en-US" dirty="0"/>
              <a:t>Any other class that implements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and whose element type is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!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1EF2C4-FBE7-770A-064C-D8259A61A16E}"/>
              </a:ext>
            </a:extLst>
          </p:cNvPr>
          <p:cNvCxnSpPr>
            <a:cxnSpLocks/>
          </p:cNvCxnSpPr>
          <p:nvPr/>
        </p:nvCxnSpPr>
        <p:spPr>
          <a:xfrm flipH="1">
            <a:off x="7322634" y="1776761"/>
            <a:ext cx="542693" cy="78058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25959</TotalTime>
  <Words>1112</Words>
  <Application>Microsoft Macintosh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Interfaces</vt:lpstr>
      <vt:lpstr>Lecture Outline</vt:lpstr>
      <vt:lpstr>Announcements</vt:lpstr>
      <vt:lpstr>Lecture Outline</vt:lpstr>
      <vt:lpstr>Recall from L4: Wait, ADT? Interfaces?</vt:lpstr>
      <vt:lpstr>Interfaces</vt:lpstr>
      <vt:lpstr>List Interface</vt:lpstr>
      <vt:lpstr>Interfaces vs. Implementation</vt:lpstr>
      <vt:lpstr>Why interfaces?</vt:lpstr>
      <vt:lpstr>Why interfaces?</vt:lpstr>
      <vt:lpstr>Lecture Outline</vt:lpstr>
      <vt:lpstr>Classes can Implement Multiple Interfaces</vt:lpstr>
      <vt:lpstr>Classes can Implement Multiple Interfaces</vt:lpstr>
      <vt:lpstr>An interface can extend another</vt:lpstr>
      <vt:lpstr>An interface can extend another</vt:lpstr>
      <vt:lpstr>Lecture Outline</vt:lpstr>
      <vt:lpstr>Recall the Student / Course Example from Wed</vt:lpstr>
      <vt:lpstr>Comparable</vt:lpstr>
      <vt:lpstr>Select all of the following statements that would cause an error.</vt:lpstr>
      <vt:lpstr>Select all of the following statements that would cause an error.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365</cp:revision>
  <cp:lastPrinted>2022-09-27T21:33:44Z</cp:lastPrinted>
  <dcterms:created xsi:type="dcterms:W3CDTF">2020-06-13T06:27:42Z</dcterms:created>
  <dcterms:modified xsi:type="dcterms:W3CDTF">2023-11-15T18:57:15Z</dcterms:modified>
</cp:coreProperties>
</file>