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5" r:id="rId3"/>
    <p:sldId id="324" r:id="rId4"/>
    <p:sldId id="415" r:id="rId5"/>
    <p:sldId id="413" r:id="rId6"/>
    <p:sldId id="414" r:id="rId7"/>
    <p:sldId id="416" r:id="rId8"/>
    <p:sldId id="392" r:id="rId9"/>
    <p:sldId id="417" r:id="rId10"/>
    <p:sldId id="394" r:id="rId11"/>
    <p:sldId id="421" r:id="rId12"/>
    <p:sldId id="418" r:id="rId13"/>
    <p:sldId id="420" r:id="rId14"/>
    <p:sldId id="422" r:id="rId15"/>
    <p:sldId id="424" r:id="rId16"/>
    <p:sldId id="423" r:id="rId17"/>
    <p:sldId id="425" r:id="rId18"/>
    <p:sldId id="419" r:id="rId19"/>
    <p:sldId id="789" r:id="rId20"/>
    <p:sldId id="790" r:id="rId21"/>
    <p:sldId id="7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5"/>
            <p14:sldId id="413"/>
            <p14:sldId id="414"/>
            <p14:sldId id="416"/>
            <p14:sldId id="392"/>
            <p14:sldId id="417"/>
            <p14:sldId id="394"/>
            <p14:sldId id="421"/>
            <p14:sldId id="418"/>
            <p14:sldId id="420"/>
            <p14:sldId id="422"/>
            <p14:sldId id="424"/>
            <p14:sldId id="423"/>
            <p14:sldId id="425"/>
            <p14:sldId id="419"/>
            <p14:sldId id="789"/>
            <p14:sldId id="790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6FF"/>
    <a:srgbClr val="EF5777"/>
    <a:srgbClr val="0FB9B1"/>
    <a:srgbClr val="54A0FF"/>
    <a:srgbClr val="FAFAFA"/>
    <a:srgbClr val="F5F5F5"/>
    <a:srgbClr val="F7B731"/>
    <a:srgbClr val="FA82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3" autoAdjust="0"/>
    <p:restoredTop sz="91361"/>
  </p:normalViewPr>
  <p:slideViewPr>
    <p:cSldViewPr snapToGrid="0" snapToObjects="1">
      <p:cViewPr varScale="1">
        <p:scale>
          <a:sx n="144" d="100"/>
          <a:sy n="144" d="100"/>
        </p:scale>
        <p:origin x="232" y="92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C67075-666C-4E7E-B79F-AD166AA15962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05A40-E76C-45E6-8A0D-CF0A867FBDAB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36FA4-FB27-143C-95A0-C213FDA83733}"/>
              </a:ext>
            </a:extLst>
          </p:cNvPr>
          <p:cNvSpPr txBox="1"/>
          <p:nvPr userDrawn="1"/>
        </p:nvSpPr>
        <p:spPr>
          <a:xfrm>
            <a:off x="8267254" y="4912179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Abigail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Claire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Jacob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Rucha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Shreya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Kyle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Saivi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Smriti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Arthur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Chaafen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Jaylyn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Marcus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Rishi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Shananda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Chloë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Helena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Kavya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Rohini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Zane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CE397-595A-BAF6-6A90-13E4018A9547}"/>
              </a:ext>
            </a:extLst>
          </p:cNvPr>
          <p:cNvSpPr/>
          <p:nvPr userDrawn="1"/>
        </p:nvSpPr>
        <p:spPr>
          <a:xfrm>
            <a:off x="8267254" y="4644846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Elba Garza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74954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ider.id.me/veterans-day-discount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258050" y="1818150"/>
            <a:ext cx="4745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this list of places with Veterans Day deals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should I go to snag my well-earned (lol) discounts/freebies?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7B4CB-F547-416E-8039-F9605DB56FA2}"/>
              </a:ext>
            </a:extLst>
          </p:cNvPr>
          <p:cNvSpPr txBox="1"/>
          <p:nvPr/>
        </p:nvSpPr>
        <p:spPr>
          <a:xfrm>
            <a:off x="7114610" y="3820299"/>
            <a:ext cx="492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Love My Way – The Psychedelic Furs </a:t>
            </a:r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0DC2BE4D-DA8E-F828-1B3E-5526C29D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63" y="5685470"/>
            <a:ext cx="1037683" cy="10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Point’s equals()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267F99"/>
                </a:solidFill>
                <a:latin typeface="Consolas" panose="020B0609020204030204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o)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(o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instanceof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Point)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(Point) o;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Slack message from Hunter saying &quot;I also think it would be good to highlight the fact that every Java programmer and their mother just copies (or has memorized) that equals method template and the &quot;real work&quot; is filling in the middle case&quot;">
            <a:extLst>
              <a:ext uri="{FF2B5EF4-FFF2-40B4-BE49-F238E27FC236}">
                <a16:creationId xmlns:a16="http://schemas.microsoft.com/office/drawing/2014/main" id="{C2C95D9E-DDFE-4842-8DE3-EA62E01D5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0" y="1410412"/>
            <a:ext cx="9984543" cy="4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"Elba")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isMale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i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updateRoster</a:t>
            </a:r>
            <a:r>
              <a:rPr lang="en-US" sz="2000" dirty="0">
                <a:latin typeface="Consolas" panose="020B0609020204030204" pitchFamily="49" charset="0"/>
              </a:rPr>
              <a:t>(Student[] students) </a:t>
            </a:r>
            <a:r>
              <a:rPr lang="en-US" sz="20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addStudent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dropStudent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checkStudentEnrolled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getSLN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getCourseCode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getCredits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getRoster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a reference to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u="sng" dirty="0"/>
              <a:t>Instance Methods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updateRoster</a:t>
            </a:r>
            <a:r>
              <a:rPr lang="en-US" sz="2400" dirty="0">
                <a:latin typeface="Consolas" panose="020B0609020204030204" pitchFamily="49" charset="0"/>
              </a:rPr>
              <a:t>(Student[] students) </a:t>
            </a:r>
            <a:r>
              <a:rPr lang="en-US" sz="24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addStudent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dropStudent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Consolas" panose="020B0609020204030204" pitchFamily="49" charset="0"/>
              </a:rPr>
              <a:t>checkStudentEnrolled</a:t>
            </a:r>
            <a:r>
              <a:rPr lang="en-US" sz="2400" dirty="0">
                <a:latin typeface="Consolas" panose="020B0609020204030204" pitchFamily="49" charset="0"/>
              </a:rPr>
              <a:t>(Student s) </a:t>
            </a:r>
            <a:r>
              <a:rPr lang="en-US" sz="24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623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0928" y="41205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Learn more about programming techniques</a:t>
            </a:r>
          </a:p>
          <a:p>
            <a:pPr lvl="1"/>
            <a:r>
              <a:rPr lang="en-US" dirty="0"/>
              <a:t>Recursion! </a:t>
            </a:r>
          </a:p>
          <a:p>
            <a:r>
              <a:rPr lang="en-US" dirty="0"/>
              <a:t>Learn about even more fundamental data structures! </a:t>
            </a:r>
          </a:p>
          <a:p>
            <a:pPr lvl="1"/>
            <a:r>
              <a:rPr lang="en-US" dirty="0"/>
              <a:t>And implement </a:t>
            </a:r>
            <a:r>
              <a:rPr lang="en-US" u="sng" dirty="0"/>
              <a:t>your own </a:t>
            </a:r>
            <a:r>
              <a:rPr lang="en-US" dirty="0"/>
              <a:t>data structures</a:t>
            </a:r>
          </a:p>
          <a:p>
            <a:r>
              <a:rPr lang="en-US" dirty="0"/>
              <a:t>Gain a stronger understanding of efficiency</a:t>
            </a:r>
          </a:p>
          <a:p>
            <a:r>
              <a:rPr lang="en-US" dirty="0"/>
              <a:t>Pursue a software-intensive major and/or career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123 offered 24wi (</a:t>
            </a:r>
            <a:r>
              <a:rPr lang="en-US" dirty="0" err="1"/>
              <a:t>Wortzman</a:t>
            </a:r>
            <a:r>
              <a:rPr lang="en-US" dirty="0"/>
              <a:t>, Wilcox), 24sp (Brunelle)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123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 something with data science</a:t>
            </a:r>
          </a:p>
          <a:p>
            <a:pPr lvl="1"/>
            <a:r>
              <a:rPr lang="en-US" dirty="0"/>
              <a:t>The world is run on decisions made from data. Data science requires processing large amounts of data collected to help people make decisions.</a:t>
            </a:r>
          </a:p>
          <a:p>
            <a:r>
              <a:rPr lang="en-US" dirty="0"/>
              <a:t>Learn the programming concepts, libraries, and tools that make up the modern data science ecosystem.</a:t>
            </a:r>
          </a:p>
          <a:p>
            <a:pPr lvl="1"/>
            <a:r>
              <a:rPr lang="en-US" dirty="0"/>
              <a:t>Data programming = The programming that supports data science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163 offered 24wi (Lin), 24sp?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285408" y="4793638"/>
            <a:ext cx="9658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and courses in the Data Science Minor &amp;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867A6B-2B08-B94B-A53A-D1E529508077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49289C-27EC-6B49-81ED-0BD06D9A3AB3}"/>
              </a:ext>
            </a:extLst>
          </p:cNvPr>
          <p:cNvSpPr txBox="1"/>
          <p:nvPr/>
        </p:nvSpPr>
        <p:spPr>
          <a:xfrm>
            <a:off x="1428695" y="4776659"/>
            <a:ext cx="935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163 </a:t>
            </a:r>
            <a:r>
              <a:rPr lang="en-US" sz="2700" b="1" dirty="0">
                <a:solidFill>
                  <a:schemeClr val="bg1"/>
                </a:solidFill>
              </a:rPr>
              <a:t>and other courses in the Data Science Minor &amp; Option</a:t>
            </a:r>
          </a:p>
        </p:txBody>
      </p:sp>
    </p:spTree>
    <p:extLst>
      <p:ext uri="{BB962C8B-B14F-4D97-AF65-F5344CB8AC3E}">
        <p14:creationId xmlns:p14="http://schemas.microsoft.com/office/powerpoint/2010/main" val="35493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E3B3-CF62-7144-B9DE-DD22CD83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982-7D08-6D40-90F5-23778E17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384119"/>
          </a:xfrm>
        </p:spPr>
        <p:txBody>
          <a:bodyPr>
            <a:normAutofit/>
          </a:bodyPr>
          <a:lstStyle/>
          <a:p>
            <a:r>
              <a:rPr lang="en-US" dirty="0"/>
              <a:t>Build a website or web app</a:t>
            </a:r>
          </a:p>
          <a:p>
            <a:pPr lvl="1"/>
            <a:r>
              <a:rPr lang="en-US" dirty="0"/>
              <a:t>Either the frontend (what visitors see in their browser) or the backend (what runs on the server to compute data)</a:t>
            </a:r>
          </a:p>
          <a:p>
            <a:r>
              <a:rPr lang="en-US" dirty="0"/>
              <a:t>Learn the fundamentals of a number of web technologies that make it easier for you to learn more on your 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BACC4-69FC-AE47-9EAA-28FFA94E634B}"/>
              </a:ext>
            </a:extLst>
          </p:cNvPr>
          <p:cNvSpPr txBox="1">
            <a:spLocks/>
          </p:cNvSpPr>
          <p:nvPr/>
        </p:nvSpPr>
        <p:spPr>
          <a:xfrm>
            <a:off x="838200" y="375572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Consider taking…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78782-0517-7640-9656-2B2BCBF807B7}"/>
              </a:ext>
            </a:extLst>
          </p:cNvPr>
          <p:cNvSpPr txBox="1">
            <a:spLocks/>
          </p:cNvSpPr>
          <p:nvPr/>
        </p:nvSpPr>
        <p:spPr>
          <a:xfrm>
            <a:off x="836112" y="5853194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CSE 154 offered… soon? 24sp?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0A30-809C-684C-8557-6E2EE888CC2D}"/>
              </a:ext>
            </a:extLst>
          </p:cNvPr>
          <p:cNvSpPr/>
          <p:nvPr/>
        </p:nvSpPr>
        <p:spPr>
          <a:xfrm>
            <a:off x="951977" y="4635089"/>
            <a:ext cx="9786275" cy="901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A6814-191E-E145-9436-1CED7D8FEC63}"/>
              </a:ext>
            </a:extLst>
          </p:cNvPr>
          <p:cNvSpPr txBox="1"/>
          <p:nvPr/>
        </p:nvSpPr>
        <p:spPr>
          <a:xfrm>
            <a:off x="1428695" y="4776659"/>
            <a:ext cx="5495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CSE 154, INFO 343, or INFO 344</a:t>
            </a:r>
          </a:p>
        </p:txBody>
      </p:sp>
    </p:spTree>
    <p:extLst>
      <p:ext uri="{BB962C8B-B14F-4D97-AF65-F5344CB8AC3E}">
        <p14:creationId xmlns:p14="http://schemas.microsoft.com/office/powerpoint/2010/main" val="20437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599"/>
            <a:ext cx="11077576" cy="5591175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/>
              <a:t>Friday is a University Holiday! (Veterans Day)</a:t>
            </a:r>
          </a:p>
          <a:p>
            <a:pPr lvl="1"/>
            <a:r>
              <a:rPr lang="en-US" sz="2700" dirty="0"/>
              <a:t>No class! No Elba office hours! IPL will be closed!</a:t>
            </a:r>
          </a:p>
          <a:p>
            <a:r>
              <a:rPr lang="en-US" sz="3100" dirty="0"/>
              <a:t>Programming Assignment 2 (P2) due tomorrow by 11:59 PM</a:t>
            </a:r>
          </a:p>
          <a:p>
            <a:r>
              <a:rPr lang="en-US" sz="3100" dirty="0"/>
              <a:t>Resubmission Cycle 4 (R4) out soon; due November 14</a:t>
            </a:r>
            <a:r>
              <a:rPr lang="en-US" sz="3100" baseline="30000" dirty="0"/>
              <a:t>th</a:t>
            </a:r>
            <a:r>
              <a:rPr lang="en-US" sz="3100" dirty="0"/>
              <a:t> by 11:59 PM</a:t>
            </a:r>
          </a:p>
          <a:p>
            <a:r>
              <a:rPr lang="en-US" sz="3100" dirty="0"/>
              <a:t>Quiz 1 Grades ➔ This weekend? </a:t>
            </a:r>
            <a:r>
              <a:rPr lang="en-US" sz="3200" dirty="0"/>
              <a:t>🤞🏼 </a:t>
            </a:r>
          </a:p>
          <a:p>
            <a:r>
              <a:rPr lang="en-US" sz="3100" dirty="0"/>
              <a:t>Elba Office Hours changes:</a:t>
            </a:r>
          </a:p>
          <a:p>
            <a:pPr lvl="1"/>
            <a:r>
              <a:rPr lang="en-US" sz="2700" dirty="0"/>
              <a:t>Monday, November 13</a:t>
            </a:r>
            <a:r>
              <a:rPr lang="en-US" sz="2700" baseline="30000" dirty="0"/>
              <a:t>th</a:t>
            </a:r>
            <a:r>
              <a:rPr lang="en-US" sz="2700" dirty="0"/>
              <a:t>: Moved to </a:t>
            </a:r>
            <a:r>
              <a:rPr lang="en-US" sz="2700" b="1" dirty="0"/>
              <a:t>1:00 to 2:00 PM </a:t>
            </a:r>
            <a:r>
              <a:rPr lang="en-US" sz="2700" dirty="0"/>
              <a:t>from 2:30 to 3:30 PM</a:t>
            </a:r>
          </a:p>
          <a:p>
            <a:pPr lvl="1"/>
            <a:r>
              <a:rPr lang="en-US" sz="2700" dirty="0"/>
              <a:t>Friday, November 17</a:t>
            </a:r>
            <a:r>
              <a:rPr lang="en-US" sz="2700" baseline="30000" dirty="0"/>
              <a:t>th</a:t>
            </a:r>
            <a:r>
              <a:rPr lang="en-US" sz="2700" dirty="0"/>
              <a:t>: Office hours cancelled!</a:t>
            </a:r>
          </a:p>
          <a:p>
            <a:r>
              <a:rPr lang="en-US" sz="3100" dirty="0"/>
              <a:t>Creative Assignment 2 (C2) releasing on Friday</a:t>
            </a:r>
          </a:p>
          <a:p>
            <a:pPr lvl="1"/>
            <a:r>
              <a:rPr lang="en-US" sz="2700" dirty="0"/>
              <a:t>Due November 16</a:t>
            </a:r>
            <a:r>
              <a:rPr lang="en-US" sz="2700" baseline="30000" dirty="0"/>
              <a:t>th</a:t>
            </a:r>
            <a:r>
              <a:rPr lang="en-US" sz="2700" dirty="0"/>
              <a:t> by 11:59 PM</a:t>
            </a:r>
          </a:p>
          <a:p>
            <a:r>
              <a:rPr lang="en-US" sz="3100" dirty="0"/>
              <a:t>Next Friday, November 17</a:t>
            </a:r>
            <a:r>
              <a:rPr lang="en-US" sz="3100" baseline="30000" dirty="0"/>
              <a:t>th</a:t>
            </a:r>
            <a:r>
              <a:rPr lang="en-US" sz="3100" dirty="0"/>
              <a:t>, no in-class lectures—expect a recording instead!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15173" y="21175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All fields should be initialized in the constructor(s)!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another: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58162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(cont.)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For next quarter…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5" y="277071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24196</TotalTime>
  <Words>1322</Words>
  <Application>Microsoft Macintosh PowerPoint</Application>
  <PresentationFormat>Widescreen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Advanced OOP</vt:lpstr>
      <vt:lpstr>Lecture Outline</vt:lpstr>
      <vt:lpstr>Announcements</vt:lpstr>
      <vt:lpstr>Lecture Outline</vt:lpstr>
      <vt:lpstr>Constructor Syntax</vt:lpstr>
      <vt:lpstr>this keyword</vt:lpstr>
      <vt:lpstr>Lecture Outline</vt:lpstr>
      <vt:lpstr>Equals</vt:lpstr>
      <vt:lpstr>Object</vt:lpstr>
      <vt:lpstr>Point’s equals()</vt:lpstr>
      <vt:lpstr>Almost there…</vt:lpstr>
      <vt:lpstr>Lecture Outline</vt:lpstr>
      <vt:lpstr>Student class</vt:lpstr>
      <vt:lpstr>Student class</vt:lpstr>
      <vt:lpstr>Course class</vt:lpstr>
      <vt:lpstr>Course class</vt:lpstr>
      <vt:lpstr>Course class</vt:lpstr>
      <vt:lpstr>Lecture Outline</vt:lpstr>
      <vt:lpstr>If you want to…</vt:lpstr>
      <vt:lpstr>If you want to…</vt:lpstr>
      <vt:lpstr>If you want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347</cp:revision>
  <cp:lastPrinted>2022-09-27T21:33:44Z</cp:lastPrinted>
  <dcterms:created xsi:type="dcterms:W3CDTF">2020-06-13T06:27:42Z</dcterms:created>
  <dcterms:modified xsi:type="dcterms:W3CDTF">2023-11-08T19:05:32Z</dcterms:modified>
</cp:coreProperties>
</file>