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5" r:id="rId3"/>
    <p:sldId id="324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391" r:id="rId12"/>
    <p:sldId id="413" r:id="rId13"/>
    <p:sldId id="406" r:id="rId14"/>
    <p:sldId id="392" r:id="rId15"/>
    <p:sldId id="394" r:id="rId16"/>
    <p:sldId id="393" r:id="rId17"/>
    <p:sldId id="407" r:id="rId18"/>
    <p:sldId id="408" r:id="rId19"/>
    <p:sldId id="409" r:id="rId20"/>
    <p:sldId id="352" r:id="rId21"/>
    <p:sldId id="410" r:id="rId22"/>
    <p:sldId id="397" r:id="rId23"/>
    <p:sldId id="411" r:id="rId24"/>
    <p:sldId id="41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99"/>
            <p14:sldId id="400"/>
            <p14:sldId id="401"/>
            <p14:sldId id="402"/>
            <p14:sldId id="403"/>
            <p14:sldId id="404"/>
            <p14:sldId id="405"/>
            <p14:sldId id="391"/>
            <p14:sldId id="413"/>
            <p14:sldId id="406"/>
            <p14:sldId id="392"/>
            <p14:sldId id="394"/>
            <p14:sldId id="393"/>
            <p14:sldId id="407"/>
            <p14:sldId id="408"/>
            <p14:sldId id="409"/>
            <p14:sldId id="352"/>
            <p14:sldId id="410"/>
            <p14:sldId id="397"/>
            <p14:sldId id="411"/>
            <p14:sldId id="4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40FF"/>
    <a:srgbClr val="F7B731"/>
    <a:srgbClr val="0FB9B1"/>
    <a:srgbClr val="54A0FF"/>
    <a:srgbClr val="FAFAFA"/>
    <a:srgbClr val="F5F5F5"/>
    <a:srgbClr val="EF5777"/>
    <a:srgbClr val="FA8231"/>
    <a:srgbClr val="4E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27" autoAdjust="0"/>
    <p:restoredTop sz="91361"/>
  </p:normalViewPr>
  <p:slideViewPr>
    <p:cSldViewPr snapToGrid="0" snapToObjects="1">
      <p:cViewPr varScale="1">
        <p:scale>
          <a:sx n="136" d="100"/>
          <a:sy n="136" d="100"/>
        </p:scale>
        <p:origin x="224" y="110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7589C7-DF9B-4A0F-8FB5-6491925BF0F7}"/>
              </a:ext>
            </a:extLst>
          </p:cNvPr>
          <p:cNvSpPr/>
          <p:nvPr userDrawn="1"/>
        </p:nvSpPr>
        <p:spPr>
          <a:xfrm>
            <a:off x="7360567" y="463653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BABAB2-FF78-4092-99B1-1C7D7C9D51B6}"/>
              </a:ext>
            </a:extLst>
          </p:cNvPr>
          <p:cNvSpPr/>
          <p:nvPr userDrawn="1"/>
        </p:nvSpPr>
        <p:spPr>
          <a:xfrm>
            <a:off x="7848275" y="489277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F95B2-3FA7-57C2-171E-D319E1D20333}"/>
              </a:ext>
            </a:extLst>
          </p:cNvPr>
          <p:cNvSpPr txBox="1"/>
          <p:nvPr userDrawn="1"/>
        </p:nvSpPr>
        <p:spPr>
          <a:xfrm>
            <a:off x="8267254" y="4912179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Abigail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Autumn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Claire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Jacob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Kevin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Rucha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Shreya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Ambika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Ayush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Jasmine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Saivi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Smriti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Arthur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Chaafen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Marcus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Rishi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Shananda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Chloë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Helena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Kavya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Megana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Rohini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Shivani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Zane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5D7C4D-06F4-C9BD-3B6B-4A020A0AB0AF}"/>
              </a:ext>
            </a:extLst>
          </p:cNvPr>
          <p:cNvSpPr/>
          <p:nvPr userDrawn="1"/>
        </p:nvSpPr>
        <p:spPr>
          <a:xfrm>
            <a:off x="8267254" y="4644846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Elba Garza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Encapsulation, Constructors, More Instance Methods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tNxUxm3-65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3wi/syllabus/#course-grade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2" y="4125093"/>
            <a:ext cx="6816827" cy="1954786"/>
          </a:xfrm>
        </p:spPr>
        <p:txBody>
          <a:bodyPr/>
          <a:lstStyle/>
          <a:p>
            <a:r>
              <a:rPr lang="en-US" sz="3400" dirty="0"/>
              <a:t>Encapsulation, Constructors, More Instance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4889B-5A77-0FA5-9782-25BAE045C4BD}"/>
              </a:ext>
            </a:extLst>
          </p:cNvPr>
          <p:cNvSpPr txBox="1"/>
          <p:nvPr/>
        </p:nvSpPr>
        <p:spPr>
          <a:xfrm>
            <a:off x="7249042" y="1840355"/>
            <a:ext cx="4755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godforsaken creature do you think is making those noises in Taylor Swift’s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Is It Over Now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87AE85-003E-98AC-47B7-4CACB2B5170A}"/>
              </a:ext>
            </a:extLst>
          </p:cNvPr>
          <p:cNvSpPr txBox="1"/>
          <p:nvPr/>
        </p:nvSpPr>
        <p:spPr>
          <a:xfrm>
            <a:off x="7255236" y="3740372"/>
            <a:ext cx="4755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I don’t Live Here Anymore - The War on Drugs, Lucius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9FF89E9-26D6-F5C8-8D79-F083FDA02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841" y="5689600"/>
            <a:ext cx="1059118" cy="10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083262E-097B-E6ED-58A6-23A432B08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27" y="312717"/>
            <a:ext cx="776336" cy="76263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5A4AE13-A470-2666-6CE5-A0A97EEE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instance method?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B13FD-5C41-7F26-9EC3-3DF1ED49CD12}"/>
              </a:ext>
            </a:extLst>
          </p:cNvPr>
          <p:cNvSpPr txBox="1"/>
          <p:nvPr/>
        </p:nvSpPr>
        <p:spPr>
          <a:xfrm>
            <a:off x="616066" y="313731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FAF558-C8D0-3B39-B429-9339E6F1C2C3}"/>
              </a:ext>
            </a:extLst>
          </p:cNvPr>
          <p:cNvSpPr txBox="1"/>
          <p:nvPr/>
        </p:nvSpPr>
        <p:spPr>
          <a:xfrm>
            <a:off x="5975004" y="316536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909F00-5156-7BCA-D56C-FB53FDBAF158}"/>
              </a:ext>
            </a:extLst>
          </p:cNvPr>
          <p:cNvSpPr txBox="1"/>
          <p:nvPr/>
        </p:nvSpPr>
        <p:spPr>
          <a:xfrm>
            <a:off x="213362" y="511628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F51740-2952-7A5A-D01C-91590E079CDB}"/>
              </a:ext>
            </a:extLst>
          </p:cNvPr>
          <p:cNvSpPr txBox="1"/>
          <p:nvPr/>
        </p:nvSpPr>
        <p:spPr>
          <a:xfrm>
            <a:off x="556953" y="2734728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5E9BC4-2196-6D59-A422-F213D625E61A}"/>
              </a:ext>
            </a:extLst>
          </p:cNvPr>
          <p:cNvSpPr txBox="1"/>
          <p:nvPr/>
        </p:nvSpPr>
        <p:spPr>
          <a:xfrm>
            <a:off x="5847543" y="275598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BA1FC8-B1CD-CB83-0295-48CA0F5646B3}"/>
              </a:ext>
            </a:extLst>
          </p:cNvPr>
          <p:cNvSpPr txBox="1"/>
          <p:nvPr/>
        </p:nvSpPr>
        <p:spPr>
          <a:xfrm>
            <a:off x="63731" y="473541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3B2921-235C-8D20-E8B2-2C7F2F80B34E}"/>
                  </a:ext>
                </a:extLst>
              </p:cNvPr>
              <p:cNvSpPr txBox="1"/>
              <p:nvPr/>
            </p:nvSpPr>
            <p:spPr>
              <a:xfrm>
                <a:off x="4347109" y="1982104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3B2921-235C-8D20-E8B2-2C7F2F80B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09" y="1982104"/>
                <a:ext cx="4704989" cy="596382"/>
              </a:xfrm>
              <a:prstGeom prst="rect">
                <a:avLst/>
              </a:prstGeom>
              <a:blipFill>
                <a:blip r:embed="rId3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99E8538-2CC3-6A44-8B6E-C61E609CE9AD}"/>
              </a:ext>
            </a:extLst>
          </p:cNvPr>
          <p:cNvSpPr txBox="1"/>
          <p:nvPr/>
        </p:nvSpPr>
        <p:spPr>
          <a:xfrm>
            <a:off x="6096000" y="51154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24" name="Picture 2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3CDBBDE-24F1-A522-CD30-0685035C7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27" y="312717"/>
            <a:ext cx="776336" cy="76263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1B9BFCD-13A4-273E-0766-B92C93328E12}"/>
              </a:ext>
            </a:extLst>
          </p:cNvPr>
          <p:cNvSpPr txBox="1"/>
          <p:nvPr/>
        </p:nvSpPr>
        <p:spPr>
          <a:xfrm>
            <a:off x="6012874" y="4682773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399469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14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Wait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: Why not write a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print()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method that prints out the String representation to the console? All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does is return a String! </a:t>
            </a:r>
          </a:p>
        </p:txBody>
      </p:sp>
    </p:spTree>
    <p:extLst>
      <p:ext uri="{BB962C8B-B14F-4D97-AF65-F5344CB8AC3E}">
        <p14:creationId xmlns:p14="http://schemas.microsoft.com/office/powerpoint/2010/main" val="30905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22693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6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b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Encapsulation</a:t>
            </a:r>
            <a:r>
              <a:rPr lang="en-US" sz="3600" dirty="0"/>
              <a:t> is hiding implementation details of an object from its clients. (Clients = chaos, y’all.)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keyword is an </a:t>
            </a:r>
            <a:r>
              <a:rPr lang="en-US" sz="3600" b="1" dirty="0"/>
              <a:t>access modifier</a:t>
            </a:r>
            <a:r>
              <a:rPr lang="en-US" sz="3600" i="1" dirty="0"/>
              <a:t> </a:t>
            </a:r>
            <a:r>
              <a:rPr lang="en-US" sz="3600" dirty="0"/>
              <a:t>(like </a:t>
            </a:r>
            <a:r>
              <a:rPr lang="en-US" sz="3600" dirty="0">
                <a:latin typeface="Consolas" panose="020B0609020204030204" pitchFamily="49" charset="0"/>
              </a:rPr>
              <a:t>public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Fields declared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cannot be accessed by any code outside of the object.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</a:t>
            </a:r>
            <a:r>
              <a:rPr lang="en-US" sz="3600" u="sng" dirty="0"/>
              <a:t>always</a:t>
            </a:r>
            <a:r>
              <a:rPr lang="en-US" sz="3600" b="1" dirty="0"/>
              <a:t> </a:t>
            </a:r>
            <a:r>
              <a:rPr lang="en-US" sz="3600" dirty="0"/>
              <a:t>want to encapsulate our objects’ fields by declaring them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Accessors and Mutators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Declaring fields as private removes all access from the user.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we want to give some back, we can define instance methods.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C9E860-651D-45B1-8B8C-5D6063AE5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08390"/>
              </p:ext>
            </p:extLst>
          </p:nvPr>
        </p:nvGraphicFramePr>
        <p:xfrm>
          <a:off x="972589" y="3662205"/>
          <a:ext cx="10437091" cy="284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710">
                  <a:extLst>
                    <a:ext uri="{9D8B030D-6E8A-4147-A177-3AD203B41FA5}">
                      <a16:colId xmlns:a16="http://schemas.microsoft.com/office/drawing/2014/main" val="3944959879"/>
                    </a:ext>
                  </a:extLst>
                </a:gridCol>
                <a:gridCol w="5765381">
                  <a:extLst>
                    <a:ext uri="{9D8B030D-6E8A-4147-A177-3AD203B41FA5}">
                      <a16:colId xmlns:a16="http://schemas.microsoft.com/office/drawing/2014/main" val="48658348"/>
                    </a:ext>
                  </a:extLst>
                </a:gridCol>
              </a:tblGrid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Accessors (“getters”)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Mutators (“setters”)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82704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51010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75672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setLocation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, 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b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Encapsulation</a:t>
            </a:r>
            <a:r>
              <a:rPr lang="en-US" sz="3600" dirty="0"/>
              <a:t> is hiding implementation details of an object from its clients.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Encapsulation also gives the implementor flexibility! </a:t>
            </a:r>
          </a:p>
        </p:txBody>
      </p:sp>
    </p:spTree>
    <p:extLst>
      <p:ext uri="{BB962C8B-B14F-4D97-AF65-F5344CB8AC3E}">
        <p14:creationId xmlns:p14="http://schemas.microsoft.com/office/powerpoint/2010/main" val="487708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While users can still access and modify our Point’s fields with the instance methods we defined, </a:t>
            </a:r>
            <a:r>
              <a:rPr lang="en-US" sz="3200" i="1" dirty="0"/>
              <a:t>we have control of how they do so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Can only accept positive coordinate values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Can swap out our underlying implementation to use polar coordinates instead! </a:t>
            </a:r>
          </a:p>
        </p:txBody>
      </p:sp>
    </p:spTree>
    <p:extLst>
      <p:ext uri="{BB962C8B-B14F-4D97-AF65-F5344CB8AC3E}">
        <p14:creationId xmlns:p14="http://schemas.microsoft.com/office/powerpoint/2010/main" val="13479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45355" y="411375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Constructors are called when we first create a new instance of a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don’t write any constructors, Java provides one that takes no parameters and just sets each field to its default value. 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688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5063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u="sng" dirty="0"/>
              <a:t>any</a:t>
            </a:r>
            <a:r>
              <a:rPr lang="en-US" sz="3600" i="1" dirty="0"/>
              <a:t>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414205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call one constructor from another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170711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i="1" dirty="0"/>
              <a:t>Minimum</a:t>
            </a:r>
            <a:r>
              <a:rPr lang="en-US" sz="3600" dirty="0"/>
              <a:t> grade guarantees in </a:t>
            </a:r>
            <a:r>
              <a:rPr lang="en-US" sz="3600" dirty="0">
                <a:hlinkClick r:id="rId2"/>
              </a:rPr>
              <a:t>Syllabus</a:t>
            </a:r>
            <a:endParaRPr lang="en-US" sz="3600" dirty="0"/>
          </a:p>
          <a:p>
            <a:pPr lvl="1"/>
            <a:r>
              <a:rPr lang="en-US" sz="3200" dirty="0"/>
              <a:t>Minimum grade calculator tool </a:t>
            </a:r>
          </a:p>
          <a:p>
            <a:r>
              <a:rPr lang="en-US" sz="3600" dirty="0"/>
              <a:t>Programming Assignment 2 (P2) still out; due November 9th</a:t>
            </a:r>
          </a:p>
          <a:p>
            <a:r>
              <a:rPr lang="en-US" sz="3600" dirty="0"/>
              <a:t>Resubmission Cycle 3 (R3) is out; due November 7</a:t>
            </a:r>
            <a:r>
              <a:rPr lang="en-US" sz="3600" baseline="30000" dirty="0"/>
              <a:t>th</a:t>
            </a:r>
            <a:endParaRPr lang="en-US" sz="3600" dirty="0"/>
          </a:p>
          <a:p>
            <a:r>
              <a:rPr lang="en-US" sz="3600" dirty="0"/>
              <a:t>Next week: No class on Friday! </a:t>
            </a:r>
          </a:p>
          <a:p>
            <a:r>
              <a:rPr lang="en-US" sz="3600" dirty="0"/>
              <a:t>An aside…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713094" y="21175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E887-43D8-41AC-9DEA-F6C9D38B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DA779-7E36-4DD3-A785-225F915503D0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3D04CF7-1031-A6F9-C43D-B3DE1EF1F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27" y="312717"/>
            <a:ext cx="776336" cy="762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56C754-85F9-45FB-4391-8F51FA1E5F3D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800" dirty="0">
                <a:latin typeface="Consolas" panose="020B0609020204030204" pitchFamily="49" charset="0"/>
              </a:rPr>
              <a:t> -99;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6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D11657-1861-4A3F-84A6-75759F2A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7AFD-D496-473D-BD25-38CF329827E9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800" dirty="0">
                <a:latin typeface="Consolas" panose="020B0609020204030204" pitchFamily="49" charset="0"/>
              </a:rPr>
              <a:t>-99;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15C73-DD7C-4656-96A0-5A2C118DF197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FBBC992-4DC7-1BFD-984F-3CFA3829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27" y="312717"/>
            <a:ext cx="776336" cy="762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B716C7-6BF3-089B-5B06-DEC18DFE57DD}"/>
              </a:ext>
            </a:extLst>
          </p:cNvPr>
          <p:cNvSpPr txBox="1"/>
          <p:nvPr/>
        </p:nvSpPr>
        <p:spPr>
          <a:xfrm>
            <a:off x="2696093" y="6187534"/>
            <a:ext cx="54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06185-4A56-C7E9-9FA8-503EC41EBE60}"/>
              </a:ext>
            </a:extLst>
          </p:cNvPr>
          <p:cNvSpPr txBox="1"/>
          <p:nvPr/>
        </p:nvSpPr>
        <p:spPr>
          <a:xfrm>
            <a:off x="3244735" y="6187534"/>
            <a:ext cx="9067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0, 0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5C6E0-F683-96C6-39DF-C594B09B66C5}"/>
              </a:ext>
            </a:extLst>
          </p:cNvPr>
          <p:cNvSpPr txBox="1"/>
          <p:nvPr/>
        </p:nvSpPr>
        <p:spPr>
          <a:xfrm>
            <a:off x="3252473" y="6179998"/>
            <a:ext cx="9067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FA0B7-08ED-3B78-B43B-93372EC622B4}"/>
              </a:ext>
            </a:extLst>
          </p:cNvPr>
          <p:cNvSpPr txBox="1"/>
          <p:nvPr/>
        </p:nvSpPr>
        <p:spPr>
          <a:xfrm>
            <a:off x="3254676" y="6179998"/>
            <a:ext cx="11658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7B731"/>
                </a:solidFill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AF27C-2F01-7A92-F2F8-F4BB06EA98C2}"/>
              </a:ext>
            </a:extLst>
          </p:cNvPr>
          <p:cNvSpPr txBox="1"/>
          <p:nvPr/>
        </p:nvSpPr>
        <p:spPr>
          <a:xfrm>
            <a:off x="7885313" y="6187532"/>
            <a:ext cx="7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p2: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EB857-1AF3-3D9B-C993-A500FA392AE7}"/>
              </a:ext>
            </a:extLst>
          </p:cNvPr>
          <p:cNvSpPr txBox="1"/>
          <p:nvPr/>
        </p:nvSpPr>
        <p:spPr>
          <a:xfrm>
            <a:off x="8702040" y="6187532"/>
            <a:ext cx="7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0CA692F-A1A0-3680-4FAF-B18FCF4D7716}"/>
              </a:ext>
            </a:extLst>
          </p:cNvPr>
          <p:cNvSpPr/>
          <p:nvPr/>
        </p:nvSpPr>
        <p:spPr>
          <a:xfrm>
            <a:off x="220980" y="2956560"/>
            <a:ext cx="377536" cy="2667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18630D6-F470-0F55-1FD0-367C0C44CDC0}"/>
              </a:ext>
            </a:extLst>
          </p:cNvPr>
          <p:cNvSpPr/>
          <p:nvPr/>
        </p:nvSpPr>
        <p:spPr>
          <a:xfrm>
            <a:off x="220980" y="3429000"/>
            <a:ext cx="377536" cy="266700"/>
          </a:xfrm>
          <a:prstGeom prst="rightArrow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E2A0DA7-49F9-E086-417F-49D6500C09C3}"/>
              </a:ext>
            </a:extLst>
          </p:cNvPr>
          <p:cNvSpPr/>
          <p:nvPr/>
        </p:nvSpPr>
        <p:spPr>
          <a:xfrm>
            <a:off x="220980" y="3836221"/>
            <a:ext cx="377536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B9E2B7D-4EF9-1E1E-95B1-D46D24A5D7CD}"/>
              </a:ext>
            </a:extLst>
          </p:cNvPr>
          <p:cNvSpPr/>
          <p:nvPr/>
        </p:nvSpPr>
        <p:spPr>
          <a:xfrm>
            <a:off x="220980" y="5550284"/>
            <a:ext cx="377536" cy="2667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31497FC-8DC4-EBBD-43A3-343B34B302BB}"/>
              </a:ext>
            </a:extLst>
          </p:cNvPr>
          <p:cNvSpPr/>
          <p:nvPr/>
        </p:nvSpPr>
        <p:spPr>
          <a:xfrm>
            <a:off x="220980" y="4673623"/>
            <a:ext cx="377536" cy="2667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266362C-2310-BD88-2D24-FDE10296D0A2}"/>
              </a:ext>
            </a:extLst>
          </p:cNvPr>
          <p:cNvSpPr/>
          <p:nvPr/>
        </p:nvSpPr>
        <p:spPr>
          <a:xfrm>
            <a:off x="220980" y="4230624"/>
            <a:ext cx="377536" cy="266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E8D8D26-E52E-CAAD-2B8E-4B0ABFC33F68}"/>
              </a:ext>
            </a:extLst>
          </p:cNvPr>
          <p:cNvSpPr/>
          <p:nvPr/>
        </p:nvSpPr>
        <p:spPr>
          <a:xfrm>
            <a:off x="220980" y="5127577"/>
            <a:ext cx="377536" cy="266700"/>
          </a:xfrm>
          <a:prstGeom prst="rightArrow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57CC4D-FD3A-22B5-D621-D8D699D79827}"/>
              </a:ext>
            </a:extLst>
          </p:cNvPr>
          <p:cNvSpPr txBox="1"/>
          <p:nvPr/>
        </p:nvSpPr>
        <p:spPr>
          <a:xfrm>
            <a:off x="3252473" y="6172462"/>
            <a:ext cx="14362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D8B07-6CEF-DED5-6872-5F01470BC5A3}"/>
              </a:ext>
            </a:extLst>
          </p:cNvPr>
          <p:cNvSpPr txBox="1"/>
          <p:nvPr/>
        </p:nvSpPr>
        <p:spPr>
          <a:xfrm>
            <a:off x="3252473" y="6172462"/>
            <a:ext cx="1336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930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B04C75-0542-3B03-BC08-1DB314424D66}"/>
              </a:ext>
            </a:extLst>
          </p:cNvPr>
          <p:cNvSpPr txBox="1"/>
          <p:nvPr/>
        </p:nvSpPr>
        <p:spPr>
          <a:xfrm>
            <a:off x="8702040" y="6187532"/>
            <a:ext cx="34899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old p </a:t>
            </a:r>
            <a:r>
              <a:rPr lang="en-US" sz="3200" i="1" dirty="0">
                <a:solidFill>
                  <a:srgbClr val="FF9300"/>
                </a:solidFill>
              </a:rPr>
              <a:t>i.e.</a:t>
            </a:r>
            <a:r>
              <a:rPr lang="en-US" sz="3200" dirty="0">
                <a:solidFill>
                  <a:srgbClr val="FF9300"/>
                </a:solidFill>
              </a:rPr>
              <a:t> (3, 100)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08CC25-C89B-40EE-7B1A-7A09FA1F19A0}"/>
              </a:ext>
            </a:extLst>
          </p:cNvPr>
          <p:cNvSpPr txBox="1"/>
          <p:nvPr/>
        </p:nvSpPr>
        <p:spPr>
          <a:xfrm>
            <a:off x="3254676" y="6166890"/>
            <a:ext cx="1336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-99</a:t>
            </a:r>
          </a:p>
        </p:txBody>
      </p:sp>
    </p:spTree>
    <p:extLst>
      <p:ext uri="{BB962C8B-B14F-4D97-AF65-F5344CB8AC3E}">
        <p14:creationId xmlns:p14="http://schemas.microsoft.com/office/powerpoint/2010/main" val="30520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/>
      <p:bldP spid="9" grpId="0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758024" y="277705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163288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1A8A-08BC-48F8-A30C-7DB7846B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instance method?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931E9-E2D6-4C09-9698-D138BE9AC9B1}"/>
              </a:ext>
            </a:extLst>
          </p:cNvPr>
          <p:cNvSpPr txBox="1"/>
          <p:nvPr/>
        </p:nvSpPr>
        <p:spPr>
          <a:xfrm>
            <a:off x="616066" y="313731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364A2-AA8F-410F-B8FE-B7DC9351886C}"/>
              </a:ext>
            </a:extLst>
          </p:cNvPr>
          <p:cNvSpPr txBox="1"/>
          <p:nvPr/>
        </p:nvSpPr>
        <p:spPr>
          <a:xfrm>
            <a:off x="5975004" y="316536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C94F5-CB64-4FAF-9D77-4D66D585056D}"/>
              </a:ext>
            </a:extLst>
          </p:cNvPr>
          <p:cNvSpPr txBox="1"/>
          <p:nvPr/>
        </p:nvSpPr>
        <p:spPr>
          <a:xfrm>
            <a:off x="213362" y="511628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43C2A-634F-4ACF-8AB3-73E3873BBF02}"/>
              </a:ext>
            </a:extLst>
          </p:cNvPr>
          <p:cNvSpPr txBox="1"/>
          <p:nvPr/>
        </p:nvSpPr>
        <p:spPr>
          <a:xfrm>
            <a:off x="556953" y="2734728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BC1A2-FCC6-4E30-BD42-216F37ACDA8F}"/>
              </a:ext>
            </a:extLst>
          </p:cNvPr>
          <p:cNvSpPr txBox="1"/>
          <p:nvPr/>
        </p:nvSpPr>
        <p:spPr>
          <a:xfrm>
            <a:off x="5847543" y="275598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3B8D7-5566-4DC4-9E41-FC9EFD5B53AC}"/>
              </a:ext>
            </a:extLst>
          </p:cNvPr>
          <p:cNvSpPr txBox="1"/>
          <p:nvPr/>
        </p:nvSpPr>
        <p:spPr>
          <a:xfrm>
            <a:off x="63731" y="473541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/>
              <p:nvPr/>
            </p:nvSpPr>
            <p:spPr>
              <a:xfrm>
                <a:off x="4347109" y="1982104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09" y="1982104"/>
                <a:ext cx="4704989" cy="596382"/>
              </a:xfrm>
              <a:prstGeom prst="rect">
                <a:avLst/>
              </a:prstGeom>
              <a:blipFill>
                <a:blip r:embed="rId2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F1675B1-C581-470D-BBB0-5D39BBC310BA}"/>
              </a:ext>
            </a:extLst>
          </p:cNvPr>
          <p:cNvSpPr txBox="1"/>
          <p:nvPr/>
        </p:nvSpPr>
        <p:spPr>
          <a:xfrm>
            <a:off x="6096000" y="51154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8AD2D2D-48B1-244F-8D00-4F88F31FD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527" y="312717"/>
            <a:ext cx="776336" cy="762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30B809-2B9B-D76E-3678-BB3B75D6FE28}"/>
              </a:ext>
            </a:extLst>
          </p:cNvPr>
          <p:cNvSpPr txBox="1"/>
          <p:nvPr/>
        </p:nvSpPr>
        <p:spPr>
          <a:xfrm>
            <a:off x="6012874" y="4682773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730728834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16029</TotalTime>
  <Words>1443</Words>
  <Application>Microsoft Macintosh PowerPoint</Application>
  <PresentationFormat>Widescreen</PresentationFormat>
  <Paragraphs>222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Encapsulation, Constructors, More Instance Methods</vt:lpstr>
      <vt:lpstr>Lecture Outline</vt:lpstr>
      <vt:lpstr>Announcements</vt:lpstr>
      <vt:lpstr>Lecture Outline</vt:lpstr>
      <vt:lpstr>What do p and p2 hold after the following code is executed?</vt:lpstr>
      <vt:lpstr>What do p and p2 hold after the following code is executed?</vt:lpstr>
      <vt:lpstr>Lecture Outline</vt:lpstr>
      <vt:lpstr>Client v. Implementor</vt:lpstr>
      <vt:lpstr>What is the correct implementation of the distanceFrom instance method? </vt:lpstr>
      <vt:lpstr>What is the correct implementation of the distanceFrom instance method? </vt:lpstr>
      <vt:lpstr>toString</vt:lpstr>
      <vt:lpstr>toString</vt:lpstr>
      <vt:lpstr>Lecture Outline</vt:lpstr>
      <vt:lpstr>Encapsulation</vt:lpstr>
      <vt:lpstr>private</vt:lpstr>
      <vt:lpstr>Accessors and Mutators</vt:lpstr>
      <vt:lpstr>Encapsulation</vt:lpstr>
      <vt:lpstr>Encapsulation</vt:lpstr>
      <vt:lpstr>Lecture Outline</vt:lpstr>
      <vt:lpstr>Constructors</vt:lpstr>
      <vt:lpstr>Constructor Syntax</vt:lpstr>
      <vt:lpstr>this keyword</vt:lpstr>
      <vt:lpstr>Constructor Syntax</vt:lpstr>
      <vt:lpstr>this keyword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320</cp:revision>
  <cp:lastPrinted>2022-09-27T21:33:44Z</cp:lastPrinted>
  <dcterms:created xsi:type="dcterms:W3CDTF">2020-06-13T06:27:42Z</dcterms:created>
  <dcterms:modified xsi:type="dcterms:W3CDTF">2023-11-03T20:04:22Z</dcterms:modified>
</cp:coreProperties>
</file>