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407" r:id="rId3"/>
    <p:sldId id="406" r:id="rId4"/>
    <p:sldId id="408" r:id="rId5"/>
    <p:sldId id="352" r:id="rId6"/>
    <p:sldId id="382" r:id="rId7"/>
    <p:sldId id="358" r:id="rId8"/>
    <p:sldId id="312" r:id="rId9"/>
    <p:sldId id="386" r:id="rId10"/>
    <p:sldId id="387" r:id="rId11"/>
    <p:sldId id="397" r:id="rId12"/>
    <p:sldId id="393" r:id="rId13"/>
    <p:sldId id="395" r:id="rId14"/>
    <p:sldId id="394" r:id="rId15"/>
    <p:sldId id="396" r:id="rId16"/>
    <p:sldId id="398" r:id="rId17"/>
    <p:sldId id="399" r:id="rId18"/>
    <p:sldId id="403" r:id="rId19"/>
    <p:sldId id="404" r:id="rId20"/>
    <p:sldId id="400" r:id="rId21"/>
    <p:sldId id="405" r:id="rId22"/>
    <p:sldId id="401" r:id="rId23"/>
    <p:sldId id="4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407"/>
            <p14:sldId id="406"/>
            <p14:sldId id="408"/>
            <p14:sldId id="352"/>
            <p14:sldId id="382"/>
            <p14:sldId id="358"/>
            <p14:sldId id="312"/>
            <p14:sldId id="386"/>
            <p14:sldId id="387"/>
            <p14:sldId id="397"/>
            <p14:sldId id="393"/>
            <p14:sldId id="395"/>
            <p14:sldId id="394"/>
            <p14:sldId id="396"/>
            <p14:sldId id="398"/>
            <p14:sldId id="399"/>
            <p14:sldId id="403"/>
            <p14:sldId id="404"/>
            <p14:sldId id="400"/>
            <p14:sldId id="405"/>
            <p14:sldId id="401"/>
            <p14:sldId id="4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777"/>
    <a:srgbClr val="AF02DB"/>
    <a:srgbClr val="DE94C3"/>
    <a:srgbClr val="D068E9"/>
    <a:srgbClr val="EE8A64"/>
    <a:srgbClr val="54A0FF"/>
    <a:srgbClr val="0FB9B1"/>
    <a:srgbClr val="FAFAFA"/>
    <a:srgbClr val="F5F5F5"/>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C8F1C2-FACA-4EE2-99B3-CFCC6E0C0307}" v="9" dt="2026-02-04T23:56:59.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6" autoAdjust="0"/>
    <p:restoredTop sz="91361"/>
  </p:normalViewPr>
  <p:slideViewPr>
    <p:cSldViewPr snapToGrid="0" snapToObjects="1">
      <p:cViewPr varScale="1">
        <p:scale>
          <a:sx n="95" d="100"/>
          <a:sy n="95" d="100"/>
        </p:scale>
        <p:origin x="102" y="4818"/>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undo custSel modSld modMainMaster">
      <pc:chgData name="Adrian Salguero" userId="f921b06be2346e4d" providerId="LiveId" clId="{42694335-63BB-46EC-AF38-63FE051D1C63}" dt="2026-02-04T23:56:59.742" v="109"/>
      <pc:docMkLst>
        <pc:docMk/>
      </pc:docMkLst>
      <pc:sldChg chg="addSp delSp modSp mod">
        <pc:chgData name="Adrian Salguero" userId="f921b06be2346e4d" providerId="LiveId" clId="{42694335-63BB-46EC-AF38-63FE051D1C63}" dt="2026-02-04T23:56:52.359" v="103" actId="27614"/>
        <pc:sldMkLst>
          <pc:docMk/>
          <pc:sldMk cId="3581297674" sldId="256"/>
        </pc:sldMkLst>
        <pc:spChg chg="mod">
          <ac:chgData name="Adrian Salguero" userId="f921b06be2346e4d" providerId="LiveId" clId="{42694335-63BB-46EC-AF38-63FE051D1C63}" dt="2026-02-04T17:14:49.837" v="71" actId="20577"/>
          <ac:spMkLst>
            <pc:docMk/>
            <pc:sldMk cId="3581297674" sldId="256"/>
            <ac:spMk id="4" creationId="{1140A5DD-90C5-8F48-BFF7-AE8301DF7CEF}"/>
          </ac:spMkLst>
        </pc:spChg>
        <pc:picChg chg="del">
          <ac:chgData name="Adrian Salguero" userId="f921b06be2346e4d" providerId="LiveId" clId="{42694335-63BB-46EC-AF38-63FE051D1C63}" dt="2026-02-04T23:56:38.865" v="95" actId="478"/>
          <ac:picMkLst>
            <pc:docMk/>
            <pc:sldMk cId="3581297674" sldId="256"/>
            <ac:picMk id="5" creationId="{8B5ADF5C-49C6-9028-200D-6A9F0D4306CD}"/>
          </ac:picMkLst>
        </pc:picChg>
        <pc:picChg chg="add mod">
          <ac:chgData name="Adrian Salguero" userId="f921b06be2346e4d" providerId="LiveId" clId="{42694335-63BB-46EC-AF38-63FE051D1C63}" dt="2026-02-04T23:56:52.359" v="103" actId="27614"/>
          <ac:picMkLst>
            <pc:docMk/>
            <pc:sldMk cId="3581297674" sldId="256"/>
            <ac:picMk id="7" creationId="{C08CC399-1B4E-F52F-CCA3-65C7FC6E7F65}"/>
          </ac:picMkLst>
        </pc:picChg>
      </pc:sldChg>
      <pc:sldChg chg="addSp delSp modSp mod">
        <pc:chgData name="Adrian Salguero" userId="f921b06be2346e4d" providerId="LiveId" clId="{42694335-63BB-46EC-AF38-63FE051D1C63}" dt="2026-02-04T23:52:51.927" v="93" actId="1076"/>
        <pc:sldMkLst>
          <pc:docMk/>
          <pc:sldMk cId="1535496727" sldId="393"/>
        </pc:sldMkLst>
        <pc:spChg chg="del">
          <ac:chgData name="Adrian Salguero" userId="f921b06be2346e4d" providerId="LiveId" clId="{42694335-63BB-46EC-AF38-63FE051D1C63}" dt="2026-02-04T17:13:18.368" v="50" actId="478"/>
          <ac:spMkLst>
            <pc:docMk/>
            <pc:sldMk cId="1535496727" sldId="393"/>
            <ac:spMk id="9" creationId="{AC6039B9-A884-0671-9540-3DEF7CA5C77C}"/>
          </ac:spMkLst>
        </pc:spChg>
        <pc:spChg chg="del">
          <ac:chgData name="Adrian Salguero" userId="f921b06be2346e4d" providerId="LiveId" clId="{42694335-63BB-46EC-AF38-63FE051D1C63}" dt="2026-02-04T17:13:18.368" v="50" actId="478"/>
          <ac:spMkLst>
            <pc:docMk/>
            <pc:sldMk cId="1535496727" sldId="393"/>
            <ac:spMk id="10" creationId="{93486AC1-C92B-0DBA-066B-A5AA83DBE8E9}"/>
          </ac:spMkLst>
        </pc:spChg>
        <pc:spChg chg="del">
          <ac:chgData name="Adrian Salguero" userId="f921b06be2346e4d" providerId="LiveId" clId="{42694335-63BB-46EC-AF38-63FE051D1C63}" dt="2026-02-04T17:13:18.368" v="50" actId="478"/>
          <ac:spMkLst>
            <pc:docMk/>
            <pc:sldMk cId="1535496727" sldId="393"/>
            <ac:spMk id="11" creationId="{3BA01D11-7FAC-AAE7-E341-79487DF01181}"/>
          </ac:spMkLst>
        </pc:spChg>
        <pc:spChg chg="del">
          <ac:chgData name="Adrian Salguero" userId="f921b06be2346e4d" providerId="LiveId" clId="{42694335-63BB-46EC-AF38-63FE051D1C63}" dt="2026-02-04T17:13:18.368" v="50" actId="478"/>
          <ac:spMkLst>
            <pc:docMk/>
            <pc:sldMk cId="1535496727" sldId="393"/>
            <ac:spMk id="12" creationId="{320C0180-3C2B-7761-B298-9D1CC9166BEE}"/>
          </ac:spMkLst>
        </pc:spChg>
        <pc:spChg chg="del">
          <ac:chgData name="Adrian Salguero" userId="f921b06be2346e4d" providerId="LiveId" clId="{42694335-63BB-46EC-AF38-63FE051D1C63}" dt="2026-02-04T17:13:18.368" v="50" actId="478"/>
          <ac:spMkLst>
            <pc:docMk/>
            <pc:sldMk cId="1535496727" sldId="393"/>
            <ac:spMk id="13" creationId="{42AAA0BE-0B0A-A031-445C-6FDAB5994743}"/>
          </ac:spMkLst>
        </pc:spChg>
        <pc:picChg chg="add mod">
          <ac:chgData name="Adrian Salguero" userId="f921b06be2346e4d" providerId="LiveId" clId="{42694335-63BB-46EC-AF38-63FE051D1C63}" dt="2026-02-04T23:52:51.927" v="93" actId="1076"/>
          <ac:picMkLst>
            <pc:docMk/>
            <pc:sldMk cId="1535496727" sldId="393"/>
            <ac:picMk id="5" creationId="{0B7E207E-B7B8-B4C5-83F7-97529A11BF8F}"/>
          </ac:picMkLst>
        </pc:picChg>
        <pc:picChg chg="add del">
          <ac:chgData name="Adrian Salguero" userId="f921b06be2346e4d" providerId="LiveId" clId="{42694335-63BB-46EC-AF38-63FE051D1C63}" dt="2026-02-04T17:13:14.185" v="49" actId="478"/>
          <ac:picMkLst>
            <pc:docMk/>
            <pc:sldMk cId="1535496727" sldId="393"/>
            <ac:picMk id="6" creationId="{49F91B73-8C70-48C8-8F29-DD831FA2A71F}"/>
          </ac:picMkLst>
        </pc:picChg>
      </pc:sldChg>
      <pc:sldChg chg="addSp delSp modSp mod">
        <pc:chgData name="Adrian Salguero" userId="f921b06be2346e4d" providerId="LiveId" clId="{42694335-63BB-46EC-AF38-63FE051D1C63}" dt="2026-02-04T23:56:56.287" v="107" actId="1076"/>
        <pc:sldMkLst>
          <pc:docMk/>
          <pc:sldMk cId="2723964621" sldId="398"/>
        </pc:sldMkLst>
        <pc:picChg chg="del">
          <ac:chgData name="Adrian Salguero" userId="f921b06be2346e4d" providerId="LiveId" clId="{42694335-63BB-46EC-AF38-63FE051D1C63}" dt="2026-02-04T23:56:50.025" v="100" actId="478"/>
          <ac:picMkLst>
            <pc:docMk/>
            <pc:sldMk cId="2723964621" sldId="398"/>
            <ac:picMk id="5" creationId="{431D9688-6E9B-9CB6-8761-F6A16E1373F5}"/>
          </ac:picMkLst>
        </pc:picChg>
        <pc:picChg chg="add mod">
          <ac:chgData name="Adrian Salguero" userId="f921b06be2346e4d" providerId="LiveId" clId="{42694335-63BB-46EC-AF38-63FE051D1C63}" dt="2026-02-04T23:56:56.287" v="107" actId="1076"/>
          <ac:picMkLst>
            <pc:docMk/>
            <pc:sldMk cId="2723964621" sldId="398"/>
            <ac:picMk id="6" creationId="{4DDFA6E4-52CB-E336-6669-A4EB9CDC5B5D}"/>
          </ac:picMkLst>
        </pc:picChg>
      </pc:sldChg>
      <pc:sldChg chg="addSp delSp modSp mod">
        <pc:chgData name="Adrian Salguero" userId="f921b06be2346e4d" providerId="LiveId" clId="{42694335-63BB-46EC-AF38-63FE051D1C63}" dt="2026-02-04T23:56:59.742" v="109"/>
        <pc:sldMkLst>
          <pc:docMk/>
          <pc:sldMk cId="2352357500" sldId="399"/>
        </pc:sldMkLst>
        <pc:picChg chg="del">
          <ac:chgData name="Adrian Salguero" userId="f921b06be2346e4d" providerId="LiveId" clId="{42694335-63BB-46EC-AF38-63FE051D1C63}" dt="2026-02-04T23:56:59.553" v="108" actId="478"/>
          <ac:picMkLst>
            <pc:docMk/>
            <pc:sldMk cId="2352357500" sldId="399"/>
            <ac:picMk id="2" creationId="{F497412F-3F16-C413-F293-CE2516392EB6}"/>
          </ac:picMkLst>
        </pc:picChg>
        <pc:picChg chg="add mod">
          <ac:chgData name="Adrian Salguero" userId="f921b06be2346e4d" providerId="LiveId" clId="{42694335-63BB-46EC-AF38-63FE051D1C63}" dt="2026-02-04T23:56:59.742" v="109"/>
          <ac:picMkLst>
            <pc:docMk/>
            <pc:sldMk cId="2352357500" sldId="399"/>
            <ac:picMk id="6" creationId="{996FAFD8-396C-EF19-97CD-2E89BEE358EF}"/>
          </ac:picMkLst>
        </pc:picChg>
      </pc:sldChg>
      <pc:sldChg chg="modSp mod">
        <pc:chgData name="Adrian Salguero" userId="f921b06be2346e4d" providerId="LiveId" clId="{42694335-63BB-46EC-AF38-63FE051D1C63}" dt="2026-02-04T23:52:25.582" v="86" actId="113"/>
        <pc:sldMkLst>
          <pc:docMk/>
          <pc:sldMk cId="3052933649" sldId="406"/>
        </pc:sldMkLst>
        <pc:spChg chg="mod">
          <ac:chgData name="Adrian Salguero" userId="f921b06be2346e4d" providerId="LiveId" clId="{42694335-63BB-46EC-AF38-63FE051D1C63}" dt="2026-02-04T23:52:25.582" v="86" actId="113"/>
          <ac:spMkLst>
            <pc:docMk/>
            <pc:sldMk cId="3052933649" sldId="406"/>
            <ac:spMk id="3" creationId="{090A6B19-331A-428C-A5CC-CD53E0365E03}"/>
          </ac:spMkLst>
        </pc:spChg>
      </pc:sldChg>
      <pc:sldMasterChg chg="modSp mod modSldLayout">
        <pc:chgData name="Adrian Salguero" userId="f921b06be2346e4d" providerId="LiveId" clId="{42694335-63BB-46EC-AF38-63FE051D1C63}" dt="2026-02-03T01:07:13.002" v="13"/>
        <pc:sldMasterMkLst>
          <pc:docMk/>
          <pc:sldMasterMk cId="8468274" sldId="2147483648"/>
        </pc:sldMasterMkLst>
        <pc:spChg chg="mod">
          <ac:chgData name="Adrian Salguero" userId="f921b06be2346e4d" providerId="LiveId" clId="{42694335-63BB-46EC-AF38-63FE051D1C63}" dt="2026-02-03T01:06:42.577" v="7" actId="20577"/>
          <ac:spMkLst>
            <pc:docMk/>
            <pc:sldMasterMk cId="8468274" sldId="2147483648"/>
            <ac:spMk id="9" creationId="{C16FF7FA-8B99-C643-9479-91C32ACC4F6F}"/>
          </ac:spMkLst>
        </pc:spChg>
        <pc:sldLayoutChg chg="addSp delSp modSp mod">
          <pc:chgData name="Adrian Salguero" userId="f921b06be2346e4d" providerId="LiveId" clId="{42694335-63BB-46EC-AF38-63FE051D1C63}" dt="2026-02-03T01:07:13.002" v="13"/>
          <pc:sldLayoutMkLst>
            <pc:docMk/>
            <pc:sldMasterMk cId="8468274" sldId="2147483648"/>
            <pc:sldLayoutMk cId="3828369656" sldId="2147483649"/>
          </pc:sldLayoutMkLst>
          <pc:spChg chg="add mod">
            <ac:chgData name="Adrian Salguero" userId="f921b06be2346e4d" providerId="LiveId" clId="{42694335-63BB-46EC-AF38-63FE051D1C63}" dt="2026-02-03T01:07:13.002" v="13"/>
            <ac:spMkLst>
              <pc:docMk/>
              <pc:sldMasterMk cId="8468274" sldId="2147483648"/>
              <pc:sldLayoutMk cId="3828369656" sldId="2147483649"/>
              <ac:spMk id="7" creationId="{1C2288E4-1D6C-18C0-0C14-30E695E7E945}"/>
            </ac:spMkLst>
          </pc:spChg>
          <pc:spChg chg="add mod">
            <ac:chgData name="Adrian Salguero" userId="f921b06be2346e4d" providerId="LiveId" clId="{42694335-63BB-46EC-AF38-63FE051D1C63}" dt="2026-02-03T01:07:13.002" v="13"/>
            <ac:spMkLst>
              <pc:docMk/>
              <pc:sldMasterMk cId="8468274" sldId="2147483648"/>
              <pc:sldLayoutMk cId="3828369656" sldId="2147483649"/>
              <ac:spMk id="8" creationId="{4334C353-9719-2B3A-BA20-4CC937BF649A}"/>
            </ac:spMkLst>
          </pc:spChg>
          <pc:spChg chg="del">
            <ac:chgData name="Adrian Salguero" userId="f921b06be2346e4d" providerId="LiveId" clId="{42694335-63BB-46EC-AF38-63FE051D1C63}" dt="2026-02-03T01:06:51.920" v="10" actId="478"/>
            <ac:spMkLst>
              <pc:docMk/>
              <pc:sldMasterMk cId="8468274" sldId="2147483648"/>
              <pc:sldLayoutMk cId="3828369656" sldId="2147483649"/>
              <ac:spMk id="10" creationId="{5E727C27-97E0-49A0-F4B5-565F1894913E}"/>
            </ac:spMkLst>
          </pc:spChg>
          <pc:spChg chg="del">
            <ac:chgData name="Adrian Salguero" userId="f921b06be2346e4d" providerId="LiveId" clId="{42694335-63BB-46EC-AF38-63FE051D1C63}" dt="2026-02-03T01:06:50.690" v="9" actId="478"/>
            <ac:spMkLst>
              <pc:docMk/>
              <pc:sldMasterMk cId="8468274" sldId="2147483648"/>
              <pc:sldLayoutMk cId="3828369656" sldId="2147483649"/>
              <ac:spMk id="12" creationId="{CDCE798F-8630-B59F-7B9B-6CBCE491A5FC}"/>
            </ac:spMkLst>
          </pc:spChg>
          <pc:spChg chg="del">
            <ac:chgData name="Adrian Salguero" userId="f921b06be2346e4d" providerId="LiveId" clId="{42694335-63BB-46EC-AF38-63FE051D1C63}" dt="2026-02-03T01:06:49.371" v="8" actId="478"/>
            <ac:spMkLst>
              <pc:docMk/>
              <pc:sldMasterMk cId="8468274" sldId="2147483648"/>
              <pc:sldLayoutMk cId="3828369656" sldId="2147483649"/>
              <ac:spMk id="13" creationId="{EEF7214C-46F4-1A8C-F32C-7A704EC3E53D}"/>
            </ac:spMkLst>
          </pc:spChg>
          <pc:spChg chg="add mod">
            <ac:chgData name="Adrian Salguero" userId="f921b06be2346e4d" providerId="LiveId" clId="{42694335-63BB-46EC-AF38-63FE051D1C63}" dt="2026-02-03T01:07:13.002" v="13"/>
            <ac:spMkLst>
              <pc:docMk/>
              <pc:sldMasterMk cId="8468274" sldId="2147483648"/>
              <pc:sldLayoutMk cId="3828369656" sldId="2147483649"/>
              <ac:spMk id="16" creationId="{8A7FD3B1-2613-F690-364D-F80235959FC7}"/>
            </ac:spMkLst>
          </pc:spChg>
          <pc:spChg chg="del">
            <ac:chgData name="Adrian Salguero" userId="f921b06be2346e4d" providerId="LiveId" clId="{42694335-63BB-46EC-AF38-63FE051D1C63}" dt="2026-02-03T01:06:55.118" v="12" actId="478"/>
            <ac:spMkLst>
              <pc:docMk/>
              <pc:sldMasterMk cId="8468274" sldId="2147483648"/>
              <pc:sldLayoutMk cId="3828369656" sldId="2147483649"/>
              <ac:spMk id="18" creationId="{5021F6D2-9501-B11D-ED71-3657AC8BD11C}"/>
            </ac:spMkLst>
          </pc:spChg>
          <pc:spChg chg="del">
            <ac:chgData name="Adrian Salguero" userId="f921b06be2346e4d" providerId="LiveId" clId="{42694335-63BB-46EC-AF38-63FE051D1C63}" dt="2026-02-03T01:06:53.800" v="11" actId="478"/>
            <ac:spMkLst>
              <pc:docMk/>
              <pc:sldMasterMk cId="8468274" sldId="2147483648"/>
              <pc:sldLayoutMk cId="3828369656" sldId="2147483649"/>
              <ac:spMk id="20" creationId="{6D15E580-C9AD-F920-D245-4661A75C2AC6}"/>
            </ac:spMkLst>
          </pc:spChg>
          <pc:spChg chg="add mod">
            <ac:chgData name="Adrian Salguero" userId="f921b06be2346e4d" providerId="LiveId" clId="{42694335-63BB-46EC-AF38-63FE051D1C63}" dt="2026-02-03T01:07:13.002" v="13"/>
            <ac:spMkLst>
              <pc:docMk/>
              <pc:sldMasterMk cId="8468274" sldId="2147483648"/>
              <pc:sldLayoutMk cId="3828369656" sldId="2147483649"/>
              <ac:spMk id="21" creationId="{6E580AEA-7DD7-9DC5-D115-A1443CEEE608}"/>
            </ac:spMkLst>
          </pc:spChg>
          <pc:spChg chg="add mod">
            <ac:chgData name="Adrian Salguero" userId="f921b06be2346e4d" providerId="LiveId" clId="{42694335-63BB-46EC-AF38-63FE051D1C63}" dt="2026-02-03T01:07:13.002" v="13"/>
            <ac:spMkLst>
              <pc:docMk/>
              <pc:sldMasterMk cId="8468274" sldId="2147483648"/>
              <pc:sldLayoutMk cId="3828369656" sldId="2147483649"/>
              <ac:spMk id="22" creationId="{B37D87F8-2D6C-17E6-0618-A9111A0D093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0uOENHkoLcs2xauEhye9em?si=5viM0_DhRceDGjKqL2l-1A&amp;nd=1&amp;dlsi=37b72745d58e4c62"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426F3-256D-58BF-DC97-4AAC9A99E13E}"/>
              </a:ext>
            </a:extLst>
          </p:cNvPr>
          <p:cNvPicPr>
            <a:picLocks noChangeAspect="1"/>
          </p:cNvPicPr>
          <p:nvPr userDrawn="1"/>
        </p:nvPicPr>
        <p:blipFill>
          <a:blip r:embed="rId2"/>
          <a:srcRect/>
          <a:stretch/>
        </p:blipFill>
        <p:spPr>
          <a:xfrm>
            <a:off x="-99682" y="236757"/>
            <a:ext cx="12291682" cy="7054357"/>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09</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66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99E168E-534E-4591-B7C2-9CF216B19E6E}"/>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Google Shape;47;p21">
            <a:extLst>
              <a:ext uri="{FF2B5EF4-FFF2-40B4-BE49-F238E27FC236}">
                <a16:creationId xmlns:a16="http://schemas.microsoft.com/office/drawing/2014/main" id="{12A95FEB-DC11-D1D3-BFAA-D123A7659CBD}"/>
              </a:ext>
            </a:extLst>
          </p:cNvPr>
          <p:cNvSpPr/>
          <p:nvPr userDrawn="1"/>
        </p:nvSpPr>
        <p:spPr>
          <a:xfrm>
            <a:off x="3003546" y="5652102"/>
            <a:ext cx="1111254" cy="1114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96;p1">
            <a:extLst>
              <a:ext uri="{FF2B5EF4-FFF2-40B4-BE49-F238E27FC236}">
                <a16:creationId xmlns:a16="http://schemas.microsoft.com/office/drawing/2014/main" id="{1C2288E4-1D6C-18C0-0C14-30E695E7E945}"/>
              </a:ext>
            </a:extLst>
          </p:cNvPr>
          <p:cNvSpPr txBox="1"/>
          <p:nvPr userDrawn="1"/>
        </p:nvSpPr>
        <p:spPr>
          <a:xfrm>
            <a:off x="7212443" y="440755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8" name="Google Shape;97;p1">
            <a:extLst>
              <a:ext uri="{FF2B5EF4-FFF2-40B4-BE49-F238E27FC236}">
                <a16:creationId xmlns:a16="http://schemas.microsoft.com/office/drawing/2014/main" id="{4334C353-9719-2B3A-BA20-4CC937BF649A}"/>
              </a:ext>
            </a:extLst>
          </p:cNvPr>
          <p:cNvSpPr txBox="1"/>
          <p:nvPr userDrawn="1"/>
        </p:nvSpPr>
        <p:spPr>
          <a:xfrm>
            <a:off x="7212443" y="466816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16" name="Google Shape;98;p1">
            <a:extLst>
              <a:ext uri="{FF2B5EF4-FFF2-40B4-BE49-F238E27FC236}">
                <a16:creationId xmlns:a16="http://schemas.microsoft.com/office/drawing/2014/main" id="{8A7FD3B1-2613-F690-364D-F80235959FC7}"/>
              </a:ext>
            </a:extLst>
          </p:cNvPr>
          <p:cNvSpPr txBox="1"/>
          <p:nvPr userDrawn="1"/>
        </p:nvSpPr>
        <p:spPr>
          <a:xfrm>
            <a:off x="8302282" y="4379467"/>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Adrian Salguero</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21" name="Google Shape;95;p1">
            <a:extLst>
              <a:ext uri="{FF2B5EF4-FFF2-40B4-BE49-F238E27FC236}">
                <a16:creationId xmlns:a16="http://schemas.microsoft.com/office/drawing/2014/main" id="{6E580AEA-7DD7-9DC5-D115-A1443CEEE608}"/>
              </a:ext>
            </a:extLst>
          </p:cNvPr>
          <p:cNvSpPr txBox="1"/>
          <p:nvPr userDrawn="1"/>
        </p:nvSpPr>
        <p:spPr>
          <a:xfrm>
            <a:off x="7441412" y="3747241"/>
            <a:ext cx="4605546"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mn-lt"/>
                <a:ea typeface="Calibri"/>
                <a:cs typeface="Calibri"/>
                <a:sym typeface="Calibri"/>
                <a:hlinkClick r:id="rId3"/>
              </a:rPr>
              <a:t>122 26Wi Lecture Tunes</a:t>
            </a:r>
            <a:r>
              <a:rPr lang="fr-FR" sz="2200" u="sng" dirty="0">
                <a:solidFill>
                  <a:srgbClr val="0563C1"/>
                </a:solidFill>
                <a:latin typeface="+mn-lt"/>
                <a:ea typeface="Calibri"/>
                <a:cs typeface="Calibri"/>
                <a:sym typeface="Calibri"/>
              </a:rPr>
              <a:t> </a:t>
            </a:r>
            <a:r>
              <a:rPr lang="en-US" sz="2200" u="sng" dirty="0">
                <a:solidFill>
                  <a:srgbClr val="0563C1"/>
                </a:solidFill>
                <a:latin typeface="+mn-lt"/>
                <a:ea typeface="Calibri"/>
                <a:cs typeface="Calibri"/>
                <a:sym typeface="Calibri"/>
              </a:rPr>
              <a:t>⛄</a:t>
            </a:r>
            <a:endParaRPr dirty="0">
              <a:solidFill>
                <a:srgbClr val="0563C1"/>
              </a:solidFill>
            </a:endParaRPr>
          </a:p>
        </p:txBody>
      </p:sp>
      <p:sp>
        <p:nvSpPr>
          <p:cNvPr id="22" name="Google Shape;99;p1">
            <a:extLst>
              <a:ext uri="{FF2B5EF4-FFF2-40B4-BE49-F238E27FC236}">
                <a16:creationId xmlns:a16="http://schemas.microsoft.com/office/drawing/2014/main" id="{B37D87F8-2D6C-17E6-0618-A9111A0D0932}"/>
              </a:ext>
            </a:extLst>
          </p:cNvPr>
          <p:cNvSpPr txBox="1"/>
          <p:nvPr userDrawn="1"/>
        </p:nvSpPr>
        <p:spPr>
          <a:xfrm>
            <a:off x="8302282" y="4719281"/>
            <a:ext cx="3737319" cy="1651296"/>
          </a:xfrm>
          <a:prstGeom prst="rect">
            <a:avLst/>
          </a:prstGeom>
          <a:noFill/>
          <a:ln>
            <a:noFill/>
          </a:ln>
        </p:spPr>
        <p:txBody>
          <a:bodyPr spcFirstLastPara="1" wrap="square" lIns="91440" tIns="91425" rIns="91425" bIns="91425" numCol="4" anchor="t" anchorCtr="0">
            <a:noAutofit/>
          </a:bodyPr>
          <a:lstStyle/>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Ava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P</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Cady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Caleb</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Colin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Connor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Dalton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Dani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David</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Diya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Hanna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Ivy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Mahima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Medha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Neal</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Nicolae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Rio</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Rohan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Saachi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Shreyank</a:t>
            </a:r>
          </a:p>
          <a:p>
            <a:pPr lvl="0">
              <a:lnSpc>
                <a:spcPct val="115000"/>
              </a:lnSpc>
            </a:pPr>
            <a:r>
              <a:rPr lang="en-US" sz="1000" dirty="0" err="1">
                <a:solidFill>
                  <a:schemeClr val="bg2">
                    <a:lumMod val="50000"/>
                  </a:schemeClr>
                </a:solidFill>
                <a:latin typeface="Montserrat SemiBold"/>
                <a:ea typeface="Montserrat SemiBold"/>
                <a:cs typeface="Montserrat SemiBold"/>
                <a:sym typeface="Montserrat SemiBold"/>
              </a:rPr>
              <a:t>Sthiti</a:t>
            </a:r>
            <a:endParaRPr lang="en-US" sz="1000" dirty="0">
              <a:solidFill>
                <a:schemeClr val="bg2">
                  <a:lumMod val="50000"/>
                </a:schemeClr>
              </a:solidFill>
              <a:latin typeface="Montserrat SemiBold"/>
              <a:ea typeface="Montserrat SemiBold"/>
              <a:cs typeface="Montserrat SemiBold"/>
              <a:sym typeface="Montserrat SemiBold"/>
            </a:endParaRP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Sushma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Suyash</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TJ</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Wesley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Yang</a:t>
            </a:r>
            <a:endParaRPr sz="1000" dirty="0">
              <a:solidFill>
                <a:schemeClr val="bg2">
                  <a:lumMod val="50000"/>
                </a:schemeClr>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09: Maps</a:t>
            </a:r>
          </a:p>
        </p:txBody>
      </p:sp>
      <p:sp>
        <p:nvSpPr>
          <p:cNvPr id="5" name="TextBox 4">
            <a:extLst>
              <a:ext uri="{FF2B5EF4-FFF2-40B4-BE49-F238E27FC236}">
                <a16:creationId xmlns:a16="http://schemas.microsoft.com/office/drawing/2014/main" id="{4839F8FE-1DCB-0C41-CE68-A374F17B9644}"/>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Maps</a:t>
            </a:r>
          </a:p>
        </p:txBody>
      </p:sp>
      <p:sp>
        <p:nvSpPr>
          <p:cNvPr id="4" name="TextBox 3">
            <a:extLst>
              <a:ext uri="{FF2B5EF4-FFF2-40B4-BE49-F238E27FC236}">
                <a16:creationId xmlns:a16="http://schemas.microsoft.com/office/drawing/2014/main" id="{1140A5DD-90C5-8F48-BFF7-AE8301DF7CEF}"/>
              </a:ext>
            </a:extLst>
          </p:cNvPr>
          <p:cNvSpPr txBox="1"/>
          <p:nvPr/>
        </p:nvSpPr>
        <p:spPr>
          <a:xfrm>
            <a:off x="7379593" y="2003762"/>
            <a:ext cx="4631431" cy="1107996"/>
          </a:xfrm>
          <a:prstGeom prst="rect">
            <a:avLst/>
          </a:prstGeom>
          <a:noFill/>
        </p:spPr>
        <p:txBody>
          <a:bodyPr wrap="square" rtlCol="0">
            <a:spAutoFit/>
          </a:bodyPr>
          <a:lstStyle/>
          <a:p>
            <a:pPr algn="ctr"/>
            <a:r>
              <a:rPr lang="en-US" sz="2200" b="1" i="1" dirty="0" err="1">
                <a:solidFill>
                  <a:schemeClr val="tx1">
                    <a:lumMod val="75000"/>
                    <a:lumOff val="25000"/>
                  </a:schemeClr>
                </a:solidFill>
                <a:latin typeface="Calibri" panose="020F0502020204030204" pitchFamily="34" charset="0"/>
                <a:cs typeface="Calibri" panose="020F0502020204030204" pitchFamily="34" charset="0"/>
              </a:rPr>
              <a:t>Slido</a:t>
            </a:r>
            <a:r>
              <a:rPr lang="en-US" sz="2200" b="1" i="1" dirty="0">
                <a:solidFill>
                  <a:schemeClr val="tx1">
                    <a:lumMod val="75000"/>
                    <a:lumOff val="25000"/>
                  </a:schemeClr>
                </a:solidFill>
                <a:latin typeface="Calibri" panose="020F0502020204030204" pitchFamily="34" charset="0"/>
                <a:cs typeface="Calibri" panose="020F0502020204030204" pitchFamily="34" charset="0"/>
              </a:rPr>
              <a:t> vote &amp; chat with your neighbors:</a:t>
            </a:r>
          </a:p>
          <a:p>
            <a:pPr algn="ctr"/>
            <a:endParaRPr lang="en-US" sz="2200"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 are your plans for spring break?</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pic>
        <p:nvPicPr>
          <p:cNvPr id="7" name="Picture 6" descr="The image is a QR code, which is a square pattern of black and white squares used to encode information for easy scanning.&#10;&#10;AI-generated content may be incorrect.">
            <a:extLst>
              <a:ext uri="{FF2B5EF4-FFF2-40B4-BE49-F238E27FC236}">
                <a16:creationId xmlns:a16="http://schemas.microsoft.com/office/drawing/2014/main" id="{C08CC399-1B4E-F52F-CCA3-65C7FC6E7F65}"/>
              </a:ext>
            </a:extLst>
          </p:cNvPr>
          <p:cNvPicPr>
            <a:picLocks noChangeAspect="1"/>
          </p:cNvPicPr>
          <p:nvPr/>
        </p:nvPicPr>
        <p:blipFill>
          <a:blip r:embed="rId2"/>
          <a:stretch>
            <a:fillRect/>
          </a:stretch>
        </p:blipFill>
        <p:spPr>
          <a:xfrm>
            <a:off x="2985668" y="5617028"/>
            <a:ext cx="1165183" cy="1167066"/>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Iterators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normAutofit/>
          </a:bodyPr>
          <a:lstStyle/>
          <a:p>
            <a:r>
              <a:rPr lang="en-US" sz="3200" dirty="0"/>
              <a:t>Returned by the </a:t>
            </a:r>
            <a:r>
              <a:rPr lang="en-US" sz="3200" dirty="0">
                <a:latin typeface="Consolas" panose="020B0609020204030204" pitchFamily="49" charset="0"/>
              </a:rPr>
              <a:t>iterator() </a:t>
            </a:r>
            <a:r>
              <a:rPr lang="en-US" sz="3200" dirty="0"/>
              <a:t>method</a:t>
            </a:r>
          </a:p>
          <a:p>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a:p>
            <a:r>
              <a:rPr lang="en-US" sz="3200" dirty="0">
                <a:solidFill>
                  <a:srgbClr val="000000"/>
                </a:solidFill>
              </a:rPr>
              <a:t>You must use the iterator’s </a:t>
            </a:r>
            <a:r>
              <a:rPr lang="en-US" sz="3200" dirty="0">
                <a:solidFill>
                  <a:srgbClr val="000000"/>
                </a:solidFill>
                <a:latin typeface="Consolas" panose="020B0609020204030204" pitchFamily="49" charset="0"/>
              </a:rPr>
              <a:t>remove()</a:t>
            </a:r>
            <a:r>
              <a:rPr lang="en-US" sz="3200" dirty="0">
                <a:solidFill>
                  <a:srgbClr val="000000"/>
                </a:solidFill>
              </a:rPr>
              <a:t> method to remove things from what you’re iterating over – otherwise you will get a </a:t>
            </a:r>
            <a:r>
              <a:rPr lang="en-US" sz="3200" dirty="0" err="1">
                <a:solidFill>
                  <a:schemeClr val="accent2"/>
                </a:solidFill>
                <a:latin typeface="Consolas" panose="020B0609020204030204" pitchFamily="49" charset="0"/>
              </a:rPr>
              <a:t>ConcurrentModificationException</a:t>
            </a:r>
            <a:endParaRPr lang="en-US" sz="3200" dirty="0">
              <a:solidFill>
                <a:schemeClr val="accent2"/>
              </a:solidFill>
              <a:latin typeface="Consolas" panose="020B0609020204030204" pitchFamily="49" charset="0"/>
            </a:endParaRPr>
          </a:p>
        </p:txBody>
      </p:sp>
      <p:graphicFrame>
        <p:nvGraphicFramePr>
          <p:cNvPr id="5" name="Table 4">
            <a:extLst>
              <a:ext uri="{FF2B5EF4-FFF2-40B4-BE49-F238E27FC236}">
                <a16:creationId xmlns:a16="http://schemas.microsoft.com/office/drawing/2014/main" id="{6839A46C-D56A-4409-9E72-D0D4BB1976F2}"/>
              </a:ext>
            </a:extLst>
          </p:cNvPr>
          <p:cNvGraphicFramePr>
            <a:graphicFrameLocks noGrp="1"/>
          </p:cNvGraphicFramePr>
          <p:nvPr/>
        </p:nvGraphicFramePr>
        <p:xfrm>
          <a:off x="838200" y="2221498"/>
          <a:ext cx="10515600" cy="2327950"/>
        </p:xfrm>
        <a:graphic>
          <a:graphicData uri="http://schemas.openxmlformats.org/drawingml/2006/table">
            <a:tbl>
              <a:tblPr firstRow="1" bandRow="1">
                <a:tableStyleId>{5C22544A-7EE6-4342-B048-85BDC9FD1C3A}</a:tableStyleId>
              </a:tblPr>
              <a:tblGrid>
                <a:gridCol w="4249189">
                  <a:extLst>
                    <a:ext uri="{9D8B030D-6E8A-4147-A177-3AD203B41FA5}">
                      <a16:colId xmlns:a16="http://schemas.microsoft.com/office/drawing/2014/main" val="1037866803"/>
                    </a:ext>
                  </a:extLst>
                </a:gridCol>
                <a:gridCol w="6266411">
                  <a:extLst>
                    <a:ext uri="{9D8B030D-6E8A-4147-A177-3AD203B41FA5}">
                      <a16:colId xmlns:a16="http://schemas.microsoft.com/office/drawing/2014/main" val="147798460"/>
                    </a:ext>
                  </a:extLst>
                </a:gridCol>
              </a:tblGrid>
              <a:tr h="462935">
                <a:tc>
                  <a:txBody>
                    <a:bodyPr/>
                    <a:lstStyle/>
                    <a:p>
                      <a:pPr algn="ctr"/>
                      <a:r>
                        <a:rPr lang="en-US" sz="2000" dirty="0"/>
                        <a:t>Methods</a:t>
                      </a:r>
                    </a:p>
                  </a:txBody>
                  <a:tcPr/>
                </a:tc>
                <a:tc>
                  <a:txBody>
                    <a:bodyPr/>
                    <a:lstStyle/>
                    <a:p>
                      <a:pPr algn="ctr"/>
                      <a:r>
                        <a:rPr lang="en-US" sz="2000" dirty="0"/>
                        <a:t>Description</a:t>
                      </a:r>
                    </a:p>
                  </a:txBody>
                  <a:tcPr/>
                </a:tc>
                <a:extLst>
                  <a:ext uri="{0D108BD9-81ED-4DB2-BD59-A6C34878D82A}">
                    <a16:rowId xmlns:a16="http://schemas.microsoft.com/office/drawing/2014/main" val="1012499806"/>
                  </a:ext>
                </a:extLst>
              </a:tr>
              <a:tr h="462935">
                <a:tc>
                  <a:txBody>
                    <a:bodyPr/>
                    <a:lstStyle/>
                    <a:p>
                      <a:r>
                        <a:rPr lang="en-US" sz="2400" dirty="0" err="1">
                          <a:latin typeface="Consolas" panose="020B0609020204030204" pitchFamily="49" charset="0"/>
                        </a:rPr>
                        <a:t>hasNext</a:t>
                      </a:r>
                      <a:r>
                        <a:rPr lang="en-US" sz="2400" dirty="0">
                          <a:latin typeface="Consolas" panose="020B0609020204030204" pitchFamily="49" charset="0"/>
                        </a:rPr>
                        <a:t>()</a:t>
                      </a:r>
                    </a:p>
                  </a:txBody>
                  <a:tcPr/>
                </a:tc>
                <a:tc>
                  <a:txBody>
                    <a:bodyPr/>
                    <a:lstStyle/>
                    <a:p>
                      <a:r>
                        <a:rPr lang="en-US" sz="2000" dirty="0"/>
                        <a:t>Returns </a:t>
                      </a:r>
                      <a:r>
                        <a:rPr lang="en-US" sz="2000" dirty="0">
                          <a:latin typeface="Consolas" panose="020B0609020204030204" pitchFamily="49" charset="0"/>
                        </a:rPr>
                        <a:t>true</a:t>
                      </a:r>
                      <a:r>
                        <a:rPr lang="en-US" sz="2000" dirty="0"/>
                        <a:t> if there are more elements for the iterator to return</a:t>
                      </a:r>
                    </a:p>
                  </a:txBody>
                  <a:tcPr/>
                </a:tc>
                <a:extLst>
                  <a:ext uri="{0D108BD9-81ED-4DB2-BD59-A6C34878D82A}">
                    <a16:rowId xmlns:a16="http://schemas.microsoft.com/office/drawing/2014/main" val="3135663148"/>
                  </a:ext>
                </a:extLst>
              </a:tr>
              <a:tr h="462935">
                <a:tc>
                  <a:txBody>
                    <a:bodyPr/>
                    <a:lstStyle/>
                    <a:p>
                      <a:r>
                        <a:rPr lang="en-US" sz="2400" dirty="0">
                          <a:latin typeface="Consolas" panose="020B0609020204030204" pitchFamily="49" charset="0"/>
                        </a:rPr>
                        <a:t>next()</a:t>
                      </a:r>
                    </a:p>
                  </a:txBody>
                  <a:tcPr/>
                </a:tc>
                <a:tc>
                  <a:txBody>
                    <a:bodyPr/>
                    <a:lstStyle/>
                    <a:p>
                      <a:r>
                        <a:rPr lang="en-US" sz="2000" dirty="0"/>
                        <a:t>Returns the next element in the iteration</a:t>
                      </a:r>
                    </a:p>
                  </a:txBody>
                  <a:tcPr/>
                </a:tc>
                <a:extLst>
                  <a:ext uri="{0D108BD9-81ED-4DB2-BD59-A6C34878D82A}">
                    <a16:rowId xmlns:a16="http://schemas.microsoft.com/office/drawing/2014/main" val="3533191085"/>
                  </a:ext>
                </a:extLst>
              </a:tr>
              <a:tr h="462935">
                <a:tc>
                  <a:txBody>
                    <a:bodyPr/>
                    <a:lstStyle/>
                    <a:p>
                      <a:r>
                        <a:rPr lang="en-US" sz="2400" dirty="0">
                          <a:latin typeface="Consolas" panose="020B0609020204030204" pitchFamily="49" charset="0"/>
                        </a:rPr>
                        <a:t>remove()</a:t>
                      </a:r>
                    </a:p>
                  </a:txBody>
                  <a:tcPr/>
                </a:tc>
                <a:tc>
                  <a:txBody>
                    <a:bodyPr/>
                    <a:lstStyle/>
                    <a:p>
                      <a:r>
                        <a:rPr lang="en-US" sz="2000" dirty="0"/>
                        <a:t>Removes and returns the element that was last returned by </a:t>
                      </a:r>
                      <a:r>
                        <a:rPr lang="en-US" sz="2000" dirty="0">
                          <a:latin typeface="Consolas" panose="020B0609020204030204" pitchFamily="49" charset="0"/>
                        </a:rPr>
                        <a:t>next()</a:t>
                      </a:r>
                    </a:p>
                  </a:txBody>
                  <a:tcPr/>
                </a:tc>
                <a:extLst>
                  <a:ext uri="{0D108BD9-81ED-4DB2-BD59-A6C34878D82A}">
                    <a16:rowId xmlns:a16="http://schemas.microsoft.com/office/drawing/2014/main" val="2910003213"/>
                  </a:ext>
                </a:extLst>
              </a:tr>
            </a:tbl>
          </a:graphicData>
        </a:graphic>
      </p:graphicFrame>
    </p:spTree>
    <p:extLst>
      <p:ext uri="{BB962C8B-B14F-4D97-AF65-F5344CB8AC3E}">
        <p14:creationId xmlns:p14="http://schemas.microsoft.com/office/powerpoint/2010/main" val="341311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Map Review</a:t>
            </a:r>
          </a:p>
          <a:p>
            <a:pPr>
              <a:spcAft>
                <a:spcPts val="1200"/>
              </a:spcAft>
            </a:pPr>
            <a:r>
              <a:rPr lang="en-US" i="1" dirty="0"/>
              <a:t>Debrief PCM: Count Words</a:t>
            </a:r>
          </a:p>
          <a:p>
            <a:pPr>
              <a:spcAft>
                <a:spcPts val="1200"/>
              </a:spcAft>
            </a:pPr>
            <a:r>
              <a:rPr lang="en-US" i="1" dirty="0"/>
              <a:t>Practice: </a:t>
            </a:r>
            <a:r>
              <a:rPr lang="en-US" i="1" dirty="0" err="1"/>
              <a:t>joinRosters</a:t>
            </a:r>
            <a:endParaRPr lang="en-US" i="1" dirty="0"/>
          </a:p>
          <a:p>
            <a:pPr>
              <a:spcAft>
                <a:spcPts val="1200"/>
              </a:spcAft>
            </a:pPr>
            <a:r>
              <a:rPr lang="en-US" i="1" dirty="0"/>
              <a:t>Practice: </a:t>
            </a:r>
            <a:r>
              <a:rPr lang="en-US" i="1" dirty="0" err="1"/>
              <a:t>mostFrequentStart</a:t>
            </a:r>
            <a:endParaRPr lang="en-US" i="1"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126501" y="211946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9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909C-E21D-3540-0AD8-5412A81CA044}"/>
              </a:ext>
            </a:extLst>
          </p:cNvPr>
          <p:cNvSpPr>
            <a:spLocks noGrp="1"/>
          </p:cNvSpPr>
          <p:nvPr>
            <p:ph type="title"/>
          </p:nvPr>
        </p:nvSpPr>
        <p:spPr/>
        <p:txBody>
          <a:bodyPr/>
          <a:lstStyle/>
          <a:p>
            <a:r>
              <a:rPr lang="en-US" dirty="0"/>
              <a:t>Map ADT</a:t>
            </a:r>
          </a:p>
        </p:txBody>
      </p:sp>
      <p:sp>
        <p:nvSpPr>
          <p:cNvPr id="3" name="Content Placeholder 2">
            <a:extLst>
              <a:ext uri="{FF2B5EF4-FFF2-40B4-BE49-F238E27FC236}">
                <a16:creationId xmlns:a16="http://schemas.microsoft.com/office/drawing/2014/main" id="{1CB5AB95-7E28-5E15-E00E-C0E993C6AA95}"/>
              </a:ext>
            </a:extLst>
          </p:cNvPr>
          <p:cNvSpPr>
            <a:spLocks noGrp="1"/>
          </p:cNvSpPr>
          <p:nvPr>
            <p:ph idx="1"/>
          </p:nvPr>
        </p:nvSpPr>
        <p:spPr>
          <a:xfrm>
            <a:off x="838200" y="1371600"/>
            <a:ext cx="10515600" cy="5173038"/>
          </a:xfrm>
        </p:spPr>
        <p:txBody>
          <a:bodyPr>
            <a:normAutofit/>
          </a:bodyPr>
          <a:lstStyle/>
          <a:p>
            <a:r>
              <a:rPr lang="en-US" dirty="0"/>
              <a:t>Data structure to map keys to values</a:t>
            </a:r>
          </a:p>
          <a:p>
            <a:pPr lvl="1"/>
            <a:r>
              <a:rPr lang="en-US" dirty="0"/>
              <a:t>Keys can be any* type; Keys </a:t>
            </a:r>
            <a:r>
              <a:rPr lang="en-US" u="sng" dirty="0"/>
              <a:t>must</a:t>
            </a:r>
            <a:r>
              <a:rPr lang="en-US" dirty="0"/>
              <a:t> be unique </a:t>
            </a:r>
          </a:p>
          <a:p>
            <a:pPr lvl="1"/>
            <a:r>
              <a:rPr lang="en-US" dirty="0"/>
              <a:t>Values can be any type </a:t>
            </a:r>
          </a:p>
          <a:p>
            <a:r>
              <a:rPr lang="en-US" dirty="0"/>
              <a:t>Operations</a:t>
            </a:r>
          </a:p>
          <a:p>
            <a:pPr lvl="1"/>
            <a:r>
              <a:rPr lang="en-US" dirty="0">
                <a:latin typeface="Courier New" panose="02070309020205020404" pitchFamily="49" charset="0"/>
                <a:cs typeface="Courier New" panose="02070309020205020404" pitchFamily="49" charset="0"/>
              </a:rPr>
              <a:t>put(key, value)</a:t>
            </a:r>
            <a:r>
              <a:rPr lang="en-US" dirty="0"/>
              <a:t>: Associate key to value</a:t>
            </a:r>
          </a:p>
          <a:p>
            <a:pPr lvl="2"/>
            <a:r>
              <a:rPr lang="en-US" dirty="0"/>
              <a:t>Overwrites duplicate keys</a:t>
            </a:r>
          </a:p>
          <a:p>
            <a:pPr lvl="1"/>
            <a:r>
              <a:rPr lang="en-US" dirty="0">
                <a:latin typeface="Courier New" panose="02070309020205020404" pitchFamily="49" charset="0"/>
                <a:cs typeface="Courier New" panose="02070309020205020404" pitchFamily="49" charset="0"/>
              </a:rPr>
              <a:t>get(key)</a:t>
            </a:r>
            <a:r>
              <a:rPr lang="en-US" dirty="0"/>
              <a:t>: Get value for key</a:t>
            </a:r>
          </a:p>
          <a:p>
            <a:pPr lvl="1"/>
            <a:r>
              <a:rPr lang="en-US" dirty="0">
                <a:latin typeface="Courier New" panose="02070309020205020404" pitchFamily="49" charset="0"/>
                <a:cs typeface="Courier New" panose="02070309020205020404" pitchFamily="49" charset="0"/>
              </a:rPr>
              <a:t>remove(key)</a:t>
            </a:r>
            <a:r>
              <a:rPr lang="en-US" dirty="0"/>
              <a:t>: Remove key/value pair</a:t>
            </a:r>
          </a:p>
          <a:p>
            <a:pPr lvl="1"/>
            <a:endParaRPr lang="en-US" dirty="0"/>
          </a:p>
          <a:p>
            <a:pPr marL="0" indent="0">
              <a:buNone/>
            </a:pPr>
            <a:endParaRPr lang="en-US" dirty="0"/>
          </a:p>
          <a:p>
            <a:pPr marL="0" indent="0">
              <a:buNone/>
            </a:pPr>
            <a:endParaRPr lang="en-US" dirty="0"/>
          </a:p>
          <a:p>
            <a:pPr marL="0" indent="0">
              <a:buNone/>
            </a:pPr>
            <a:r>
              <a:rPr lang="en-US" sz="1800" dirty="0"/>
              <a:t>*Same as Python’s </a:t>
            </a:r>
            <a:r>
              <a:rPr lang="en-US" sz="1800" dirty="0" err="1">
                <a:latin typeface="Consolas" panose="020B0609020204030204" pitchFamily="49" charset="0"/>
                <a:cs typeface="Consolas" panose="020B0609020204030204" pitchFamily="49" charset="0"/>
              </a:rPr>
              <a:t>dict</a:t>
            </a:r>
            <a:endParaRPr lang="en-US" sz="1800" dirty="0">
              <a:latin typeface="Consolas" panose="020B0609020204030204" pitchFamily="49" charset="0"/>
              <a:cs typeface="Consolas" panose="020B0609020204030204" pitchFamily="49" charset="0"/>
            </a:endParaRPr>
          </a:p>
        </p:txBody>
      </p:sp>
      <p:pic>
        <p:nvPicPr>
          <p:cNvPr id="5" name="Picture 4" descr="Diagram illustrating a Java Map&lt;Integer, String&gt; named zipCodeToCity. On the left, a cloud-shaped region labeled “Keys” contains four integer zip codes—98041, 98105, 98166, and 98030—where the cloud shape is used to emphasize that the key set is unordered and has no positional meaning. On the right, a cloud-shaped region labeled “Values” contains four strings: “Bothell,” “Seattle,” “Burien,” and “Kent.” Arrows connect each key to its corresponding value: 98041 maps to “Bothell,” 98105 to “Seattle,” 98166 to “Burien,” and 98030 to “Kent,” showing that each key maps to exactly one value in the map.">
            <a:extLst>
              <a:ext uri="{FF2B5EF4-FFF2-40B4-BE49-F238E27FC236}">
                <a16:creationId xmlns:a16="http://schemas.microsoft.com/office/drawing/2014/main" id="{0B7E207E-B7B8-B4C5-83F7-97529A11BF8F}"/>
              </a:ext>
            </a:extLst>
          </p:cNvPr>
          <p:cNvPicPr>
            <a:picLocks noChangeAspect="1"/>
          </p:cNvPicPr>
          <p:nvPr/>
        </p:nvPicPr>
        <p:blipFill>
          <a:blip r:embed="rId2"/>
          <a:stretch>
            <a:fillRect/>
          </a:stretch>
        </p:blipFill>
        <p:spPr>
          <a:xfrm>
            <a:off x="7449303" y="1848244"/>
            <a:ext cx="4669009" cy="3161512"/>
          </a:xfrm>
          <a:prstGeom prst="rect">
            <a:avLst/>
          </a:prstGeom>
        </p:spPr>
      </p:pic>
    </p:spTree>
    <p:extLst>
      <p:ext uri="{BB962C8B-B14F-4D97-AF65-F5344CB8AC3E}">
        <p14:creationId xmlns:p14="http://schemas.microsoft.com/office/powerpoint/2010/main" val="153549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3469-DC60-DC0C-23A2-94F930182E82}"/>
              </a:ext>
            </a:extLst>
          </p:cNvPr>
          <p:cNvSpPr>
            <a:spLocks noGrp="1"/>
          </p:cNvSpPr>
          <p:nvPr>
            <p:ph type="title"/>
          </p:nvPr>
        </p:nvSpPr>
        <p:spPr/>
        <p:txBody>
          <a:bodyPr/>
          <a:lstStyle/>
          <a:p>
            <a:r>
              <a:rPr lang="en-US" dirty="0"/>
              <a:t>Programming with Maps in Java</a:t>
            </a:r>
          </a:p>
        </p:txBody>
      </p:sp>
      <p:sp>
        <p:nvSpPr>
          <p:cNvPr id="3" name="Content Placeholder 2">
            <a:extLst>
              <a:ext uri="{FF2B5EF4-FFF2-40B4-BE49-F238E27FC236}">
                <a16:creationId xmlns:a16="http://schemas.microsoft.com/office/drawing/2014/main" id="{D307AE46-1175-A350-E2D5-39C0E78015B8}"/>
              </a:ext>
            </a:extLst>
          </p:cNvPr>
          <p:cNvSpPr>
            <a:spLocks noGrp="1"/>
          </p:cNvSpPr>
          <p:nvPr>
            <p:ph idx="1"/>
          </p:nvPr>
        </p:nvSpPr>
        <p:spPr/>
        <p:txBody>
          <a:bodyPr/>
          <a:lstStyle/>
          <a:p>
            <a:r>
              <a:rPr lang="en-US" dirty="0"/>
              <a:t>Interface: </a:t>
            </a:r>
            <a:r>
              <a:rPr lang="en-US" dirty="0">
                <a:latin typeface="Courier New" panose="02070309020205020404" pitchFamily="49" charset="0"/>
                <a:cs typeface="Courier New" panose="02070309020205020404" pitchFamily="49" charset="0"/>
              </a:rPr>
              <a:t>Map</a:t>
            </a:r>
          </a:p>
          <a:p>
            <a:r>
              <a:rPr lang="en-US" dirty="0"/>
              <a:t>Implementations: </a:t>
            </a:r>
            <a:r>
              <a:rPr lang="en-US" dirty="0" err="1">
                <a:latin typeface="Courier New" panose="02070309020205020404" pitchFamily="49" charset="0"/>
                <a:cs typeface="Courier New" panose="02070309020205020404" pitchFamily="49" charset="0"/>
              </a:rPr>
              <a:t>TreeMap</a:t>
            </a:r>
            <a:r>
              <a:rPr lang="en-US" dirty="0"/>
              <a:t>, </a:t>
            </a:r>
            <a:r>
              <a:rPr lang="en-US" dirty="0">
                <a:latin typeface="Courier New" panose="02070309020205020404" pitchFamily="49" charset="0"/>
                <a:cs typeface="Courier New" panose="02070309020205020404" pitchFamily="49" charset="0"/>
              </a:rPr>
              <a:t>HashMap</a:t>
            </a:r>
          </a:p>
        </p:txBody>
      </p:sp>
      <p:sp>
        <p:nvSpPr>
          <p:cNvPr id="4" name="TextBox 3">
            <a:extLst>
              <a:ext uri="{FF2B5EF4-FFF2-40B4-BE49-F238E27FC236}">
                <a16:creationId xmlns:a16="http://schemas.microsoft.com/office/drawing/2014/main" id="{71D05AB8-9456-86C0-4AEF-E559113192FA}"/>
              </a:ext>
            </a:extLst>
          </p:cNvPr>
          <p:cNvSpPr txBox="1"/>
          <p:nvPr/>
        </p:nvSpPr>
        <p:spPr>
          <a:xfrm>
            <a:off x="2039178" y="2686347"/>
            <a:ext cx="8964619" cy="3477875"/>
          </a:xfrm>
          <a:prstGeom prst="rect">
            <a:avLst/>
          </a:prstGeom>
          <a:solidFill>
            <a:srgbClr val="FAFAFA"/>
          </a:solidFill>
          <a:ln>
            <a:solidFill>
              <a:schemeClr val="tx1"/>
            </a:solidFill>
          </a:ln>
        </p:spPr>
        <p:txBody>
          <a:bodyPr wrap="square">
            <a:spAutoFit/>
          </a:bodyPr>
          <a:lstStyle/>
          <a:p>
            <a:r>
              <a:rPr lang="en-US" sz="2000" i="1" dirty="0">
                <a:solidFill>
                  <a:srgbClr val="8C8C8C"/>
                </a:solidFill>
                <a:effectLst/>
                <a:latin typeface="Courier New" panose="02070309020205020404" pitchFamily="49" charset="0"/>
                <a:cs typeface="Courier New" panose="02070309020205020404" pitchFamily="49" charset="0"/>
              </a:rPr>
              <a:t>// Making a Map</a:t>
            </a:r>
            <a:br>
              <a:rPr lang="en-US" sz="2000" i="1" dirty="0">
                <a:solidFill>
                  <a:srgbClr val="8C8C8C"/>
                </a:solidFill>
                <a:effectLst/>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Map&lt;</a:t>
            </a:r>
            <a:r>
              <a:rPr lang="en-US" sz="2000" b="1" dirty="0">
                <a:solidFill>
                  <a:srgbClr val="007E8A"/>
                </a:solidFill>
                <a:effectLst/>
                <a:latin typeface="Courier New" panose="02070309020205020404" pitchFamily="49" charset="0"/>
                <a:cs typeface="Courier New" panose="02070309020205020404" pitchFamily="49" charset="0"/>
              </a:rPr>
              <a:t>String</a:t>
            </a:r>
            <a:r>
              <a:rPr lang="en-US" sz="2000" dirty="0">
                <a:latin typeface="Courier New" panose="02070309020205020404" pitchFamily="49" charset="0"/>
                <a:cs typeface="Courier New" panose="02070309020205020404" pitchFamily="49" charset="0"/>
              </a:rPr>
              <a:t>, </a:t>
            </a:r>
            <a:r>
              <a:rPr lang="en-US" sz="2000" b="1" dirty="0">
                <a:solidFill>
                  <a:srgbClr val="007E8A"/>
                </a:solidFill>
                <a:effectLst/>
                <a:latin typeface="Courier New" panose="02070309020205020404" pitchFamily="49" charset="0"/>
                <a:cs typeface="Courier New" panose="02070309020205020404" pitchFamily="49" charset="0"/>
              </a:rPr>
              <a:t>String</a:t>
            </a:r>
            <a:r>
              <a:rPr lang="en-US" sz="2000" dirty="0">
                <a:latin typeface="Courier New" panose="02070309020205020404" pitchFamily="49" charset="0"/>
                <a:cs typeface="Courier New" panose="02070309020205020404" pitchFamily="49" charset="0"/>
              </a:rPr>
              <a:t>&gt; </a:t>
            </a:r>
            <a:r>
              <a:rPr lang="en-US" sz="2000" dirty="0" err="1">
                <a:latin typeface="Courier New" panose="02070309020205020404" pitchFamily="49" charset="0"/>
                <a:cs typeface="Courier New" panose="02070309020205020404" pitchFamily="49" charset="0"/>
              </a:rPr>
              <a:t>favArtistToSong</a:t>
            </a:r>
            <a:r>
              <a:rPr lang="en-US" sz="2000" dirty="0">
                <a:latin typeface="Courier New" panose="02070309020205020404" pitchFamily="49" charset="0"/>
                <a:cs typeface="Courier New" panose="02070309020205020404" pitchFamily="49" charset="0"/>
              </a:rPr>
              <a:t> = </a:t>
            </a:r>
            <a:r>
              <a:rPr lang="en-US" sz="2000" dirty="0">
                <a:solidFill>
                  <a:srgbClr val="0033B3"/>
                </a:solidFill>
                <a:effectLst/>
                <a:latin typeface="Courier New" panose="02070309020205020404" pitchFamily="49" charset="0"/>
                <a:cs typeface="Courier New" panose="02070309020205020404" pitchFamily="49" charset="0"/>
              </a:rPr>
              <a:t>new </a:t>
            </a:r>
            <a:r>
              <a:rPr lang="en-US" sz="2000" dirty="0" err="1">
                <a:latin typeface="Courier New" panose="02070309020205020404" pitchFamily="49" charset="0"/>
                <a:cs typeface="Courier New" panose="02070309020205020404" pitchFamily="49" charset="0"/>
              </a:rPr>
              <a:t>TreeMap</a:t>
            </a:r>
            <a:r>
              <a:rPr lang="en-US" sz="2000" dirty="0">
                <a:latin typeface="Courier New" panose="02070309020205020404" pitchFamily="49" charset="0"/>
                <a:cs typeface="Courier New" panose="02070309020205020404" pitchFamily="49" charset="0"/>
              </a:rPr>
              <a:t>&lt;&gt;();</a:t>
            </a: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r>
              <a:rPr lang="en-US" sz="2000" i="1" dirty="0">
                <a:solidFill>
                  <a:srgbClr val="8C8C8C"/>
                </a:solidFill>
                <a:effectLst/>
                <a:latin typeface="Courier New" panose="02070309020205020404" pitchFamily="49" charset="0"/>
                <a:cs typeface="Courier New" panose="02070309020205020404" pitchFamily="49" charset="0"/>
              </a:rPr>
              <a:t>// adding elements to the above Map</a:t>
            </a:r>
            <a:br>
              <a:rPr lang="en-US" sz="2000" i="1" dirty="0">
                <a:solidFill>
                  <a:srgbClr val="8C8C8C"/>
                </a:solidFill>
                <a:effectLst/>
                <a:latin typeface="Courier New" panose="02070309020205020404" pitchFamily="49" charset="0"/>
                <a:cs typeface="Courier New" panose="02070309020205020404" pitchFamily="49" charset="0"/>
              </a:rPr>
            </a:br>
            <a:r>
              <a:rPr lang="en-US" sz="2000" dirty="0" err="1">
                <a:latin typeface="Courier New" panose="02070309020205020404" pitchFamily="49" charset="0"/>
                <a:cs typeface="Courier New" panose="02070309020205020404" pitchFamily="49" charset="0"/>
              </a:rPr>
              <a:t>favArtistToSong.put</a:t>
            </a:r>
            <a:r>
              <a:rPr lang="en-US" sz="2000" dirty="0">
                <a:latin typeface="Courier New" panose="02070309020205020404" pitchFamily="49" charset="0"/>
                <a:cs typeface="Courier New" panose="02070309020205020404" pitchFamily="49" charset="0"/>
              </a:rPr>
              <a:t>(</a:t>
            </a:r>
            <a:r>
              <a:rPr lang="en-US" sz="2000" dirty="0">
                <a:solidFill>
                  <a:srgbClr val="067D17"/>
                </a:solidFill>
                <a:latin typeface="Courier New" panose="02070309020205020404" pitchFamily="49" charset="0"/>
                <a:cs typeface="Courier New" panose="02070309020205020404" pitchFamily="49" charset="0"/>
              </a:rPr>
              <a:t>”Saja Boys</a:t>
            </a:r>
            <a:r>
              <a:rPr lang="en-US" sz="2000" dirty="0">
                <a:solidFill>
                  <a:srgbClr val="067D17"/>
                </a:solidFill>
                <a:effectLst/>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067D17"/>
                </a:solidFill>
                <a:effectLst/>
                <a:latin typeface="Courier New" panose="02070309020205020404" pitchFamily="49" charset="0"/>
                <a:cs typeface="Courier New" panose="02070309020205020404" pitchFamily="49" charset="0"/>
              </a:rPr>
              <a:t>”Soda Pop"</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err="1">
                <a:latin typeface="Courier New" panose="02070309020205020404" pitchFamily="49" charset="0"/>
                <a:cs typeface="Courier New" panose="02070309020205020404" pitchFamily="49" charset="0"/>
              </a:rPr>
              <a:t>favArtistToSong.put</a:t>
            </a:r>
            <a:r>
              <a:rPr lang="en-US" sz="2000" dirty="0">
                <a:latin typeface="Courier New" panose="02070309020205020404" pitchFamily="49" charset="0"/>
                <a:cs typeface="Courier New" panose="02070309020205020404" pitchFamily="49" charset="0"/>
              </a:rPr>
              <a:t>(</a:t>
            </a:r>
            <a:r>
              <a:rPr lang="en-US" sz="2000" dirty="0">
                <a:solidFill>
                  <a:srgbClr val="067D17"/>
                </a:solidFill>
                <a:effectLst/>
                <a:latin typeface="Courier New" panose="02070309020205020404" pitchFamily="49" charset="0"/>
                <a:cs typeface="Courier New" panose="02070309020205020404" pitchFamily="49" charset="0"/>
              </a:rPr>
              <a:t>"Aitana"</a:t>
            </a:r>
            <a:r>
              <a:rPr lang="en-US" sz="2000" dirty="0">
                <a:latin typeface="Courier New" panose="02070309020205020404" pitchFamily="49" charset="0"/>
                <a:cs typeface="Courier New" panose="02070309020205020404" pitchFamily="49" charset="0"/>
              </a:rPr>
              <a:t>, </a:t>
            </a:r>
            <a:r>
              <a:rPr lang="en-US" sz="2000" dirty="0">
                <a:solidFill>
                  <a:srgbClr val="067D17"/>
                </a:solidFill>
                <a:effectLst/>
                <a:latin typeface="Courier New" panose="02070309020205020404" pitchFamily="49" charset="0"/>
                <a:cs typeface="Courier New" panose="02070309020205020404" pitchFamily="49" charset="0"/>
              </a:rPr>
              <a:t>”</a:t>
            </a:r>
            <a:r>
              <a:rPr lang="en-US" sz="2000" dirty="0" err="1">
                <a:solidFill>
                  <a:srgbClr val="067D17"/>
                </a:solidFill>
                <a:effectLst/>
                <a:latin typeface="Courier New" panose="02070309020205020404" pitchFamily="49" charset="0"/>
                <a:cs typeface="Courier New" panose="02070309020205020404" pitchFamily="49" charset="0"/>
              </a:rPr>
              <a:t>Conexión</a:t>
            </a:r>
            <a:r>
              <a:rPr lang="en-US" sz="2000" dirty="0">
                <a:solidFill>
                  <a:srgbClr val="067D17"/>
                </a:solidFill>
                <a:effectLst/>
                <a:latin typeface="Courier New" panose="02070309020205020404" pitchFamily="49" charset="0"/>
                <a:cs typeface="Courier New" panose="02070309020205020404" pitchFamily="49" charset="0"/>
              </a:rPr>
              <a:t> </a:t>
            </a:r>
            <a:r>
              <a:rPr lang="en-US" sz="2000" dirty="0" err="1">
                <a:solidFill>
                  <a:srgbClr val="067D17"/>
                </a:solidFill>
                <a:effectLst/>
                <a:latin typeface="Courier New" panose="02070309020205020404" pitchFamily="49" charset="0"/>
                <a:cs typeface="Courier New" panose="02070309020205020404" pitchFamily="49" charset="0"/>
              </a:rPr>
              <a:t>Psíquica</a:t>
            </a:r>
            <a:r>
              <a:rPr lang="en-US" sz="2000" dirty="0">
                <a:solidFill>
                  <a:srgbClr val="067D17"/>
                </a:solidFill>
                <a:effectLst/>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err="1">
                <a:latin typeface="Courier New" panose="02070309020205020404" pitchFamily="49" charset="0"/>
                <a:cs typeface="Courier New" panose="02070309020205020404" pitchFamily="49" charset="0"/>
              </a:rPr>
              <a:t>favArtistToSong.put</a:t>
            </a:r>
            <a:r>
              <a:rPr lang="en-US" sz="2000" dirty="0">
                <a:latin typeface="Courier New" panose="02070309020205020404" pitchFamily="49" charset="0"/>
                <a:cs typeface="Courier New" panose="02070309020205020404" pitchFamily="49" charset="0"/>
              </a:rPr>
              <a:t>(</a:t>
            </a:r>
            <a:r>
              <a:rPr lang="en-US" sz="2000" dirty="0">
                <a:solidFill>
                  <a:srgbClr val="067D17"/>
                </a:solidFill>
                <a:effectLst/>
                <a:latin typeface="Courier New" panose="02070309020205020404" pitchFamily="49" charset="0"/>
                <a:cs typeface="Courier New" panose="02070309020205020404" pitchFamily="49" charset="0"/>
              </a:rPr>
              <a:t>”Taylor Swift"</a:t>
            </a:r>
            <a:r>
              <a:rPr lang="en-US" sz="2000" dirty="0">
                <a:latin typeface="Courier New" panose="02070309020205020404" pitchFamily="49" charset="0"/>
                <a:cs typeface="Courier New" panose="02070309020205020404" pitchFamily="49" charset="0"/>
              </a:rPr>
              <a:t>, </a:t>
            </a:r>
            <a:r>
              <a:rPr lang="en-US" sz="2000" dirty="0">
                <a:solidFill>
                  <a:srgbClr val="067D17"/>
                </a:solidFill>
                <a:effectLst/>
                <a:latin typeface="Courier New" panose="02070309020205020404" pitchFamily="49" charset="0"/>
                <a:cs typeface="Courier New" panose="02070309020205020404" pitchFamily="49" charset="0"/>
              </a:rPr>
              <a:t>”Dress"</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r>
              <a:rPr lang="en-US" sz="2000" i="1" dirty="0">
                <a:solidFill>
                  <a:srgbClr val="8C8C8C"/>
                </a:solidFill>
                <a:effectLst/>
                <a:latin typeface="Courier New" panose="02070309020205020404" pitchFamily="49" charset="0"/>
                <a:cs typeface="Courier New" panose="02070309020205020404" pitchFamily="49" charset="0"/>
              </a:rPr>
              <a:t>// Getting a value for a key</a:t>
            </a:r>
            <a:br>
              <a:rPr lang="en-US" sz="2000" i="1" dirty="0">
                <a:solidFill>
                  <a:srgbClr val="8C8C8C"/>
                </a:solidFill>
                <a:effectLst/>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String song = </a:t>
            </a:r>
            <a:r>
              <a:rPr lang="en-US" sz="2000" dirty="0" err="1">
                <a:latin typeface="Courier New" panose="02070309020205020404" pitchFamily="49" charset="0"/>
                <a:cs typeface="Courier New" panose="02070309020205020404" pitchFamily="49" charset="0"/>
              </a:rPr>
              <a:t>favArtistToSong.get</a:t>
            </a:r>
            <a:r>
              <a:rPr lang="en-US" sz="2000" dirty="0">
                <a:latin typeface="Courier New" panose="02070309020205020404" pitchFamily="49" charset="0"/>
                <a:cs typeface="Courier New" panose="02070309020205020404" pitchFamily="49" charset="0"/>
              </a:rPr>
              <a:t>(</a:t>
            </a:r>
            <a:r>
              <a:rPr lang="en-US" sz="2000" dirty="0">
                <a:solidFill>
                  <a:srgbClr val="067D17"/>
                </a:solidFill>
                <a:effectLst/>
                <a:latin typeface="Courier New" panose="02070309020205020404" pitchFamily="49" charset="0"/>
                <a:cs typeface="Courier New" panose="02070309020205020404" pitchFamily="49" charset="0"/>
              </a:rPr>
              <a:t>”Saja Boys"</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(song);</a:t>
            </a:r>
            <a:endParaRPr lang="en-US" sz="2000" dirty="0">
              <a:solidFill>
                <a:srgbClr val="000000"/>
              </a:solidFill>
              <a:latin typeface="Courier New" panose="02070309020205020404" pitchFamily="49" charset="0"/>
              <a:cs typeface="Courier New" panose="02070309020205020404" pitchFamily="49" charset="0"/>
            </a:endParaRPr>
          </a:p>
        </p:txBody>
      </p:sp>
      <p:cxnSp>
        <p:nvCxnSpPr>
          <p:cNvPr id="6" name="Straight Arrow Connector 5">
            <a:extLst>
              <a:ext uri="{FF2B5EF4-FFF2-40B4-BE49-F238E27FC236}">
                <a16:creationId xmlns:a16="http://schemas.microsoft.com/office/drawing/2014/main" id="{BA5492BF-351D-CA2D-2C46-7D8574BD9F2C}"/>
              </a:ext>
            </a:extLst>
          </p:cNvPr>
          <p:cNvCxnSpPr>
            <a:cxnSpLocks/>
          </p:cNvCxnSpPr>
          <p:nvPr/>
        </p:nvCxnSpPr>
        <p:spPr>
          <a:xfrm flipH="1">
            <a:off x="6407013" y="3111277"/>
            <a:ext cx="1160979" cy="852756"/>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06A6-2AEB-5A19-EC9A-F071ADBE35EE}"/>
              </a:ext>
            </a:extLst>
          </p:cNvPr>
          <p:cNvSpPr>
            <a:spLocks noGrp="1"/>
          </p:cNvSpPr>
          <p:nvPr>
            <p:ph type="title"/>
          </p:nvPr>
        </p:nvSpPr>
        <p:spPr/>
        <p:txBody>
          <a:bodyPr/>
          <a:lstStyle/>
          <a:p>
            <a:r>
              <a:rPr lang="en-US" dirty="0"/>
              <a:t>Programming with Maps in Java</a:t>
            </a:r>
          </a:p>
        </p:txBody>
      </p:sp>
      <p:graphicFrame>
        <p:nvGraphicFramePr>
          <p:cNvPr id="4" name="Table 3">
            <a:extLst>
              <a:ext uri="{FF2B5EF4-FFF2-40B4-BE49-F238E27FC236}">
                <a16:creationId xmlns:a16="http://schemas.microsoft.com/office/drawing/2014/main" id="{BE11A64B-C444-9B81-F566-9362B088CFEA}"/>
              </a:ext>
            </a:extLst>
          </p:cNvPr>
          <p:cNvGraphicFramePr>
            <a:graphicFrameLocks noGrp="1"/>
          </p:cNvGraphicFramePr>
          <p:nvPr>
            <p:extLst>
              <p:ext uri="{D42A27DB-BD31-4B8C-83A1-F6EECF244321}">
                <p14:modId xmlns:p14="http://schemas.microsoft.com/office/powerpoint/2010/main" val="1359890029"/>
              </p:ext>
            </p:extLst>
          </p:nvPr>
        </p:nvGraphicFramePr>
        <p:xfrm>
          <a:off x="838200" y="1326976"/>
          <a:ext cx="10515600" cy="5269452"/>
        </p:xfrm>
        <a:graphic>
          <a:graphicData uri="http://schemas.openxmlformats.org/drawingml/2006/table">
            <a:tbl>
              <a:tblPr firstRow="1" bandRow="1">
                <a:tableStyleId>{5C22544A-7EE6-4342-B048-85BDC9FD1C3A}</a:tableStyleId>
              </a:tblPr>
              <a:tblGrid>
                <a:gridCol w="2511287">
                  <a:extLst>
                    <a:ext uri="{9D8B030D-6E8A-4147-A177-3AD203B41FA5}">
                      <a16:colId xmlns:a16="http://schemas.microsoft.com/office/drawing/2014/main" val="1037866803"/>
                    </a:ext>
                  </a:extLst>
                </a:gridCol>
                <a:gridCol w="8004313">
                  <a:extLst>
                    <a:ext uri="{9D8B030D-6E8A-4147-A177-3AD203B41FA5}">
                      <a16:colId xmlns:a16="http://schemas.microsoft.com/office/drawing/2014/main" val="147798460"/>
                    </a:ext>
                  </a:extLst>
                </a:gridCol>
              </a:tblGrid>
              <a:tr h="462935">
                <a:tc>
                  <a:txBody>
                    <a:bodyPr/>
                    <a:lstStyle/>
                    <a:p>
                      <a:pPr algn="ctr"/>
                      <a:r>
                        <a:rPr lang="en-US" sz="2000" dirty="0"/>
                        <a:t>Methods</a:t>
                      </a:r>
                    </a:p>
                  </a:txBody>
                  <a:tcPr/>
                </a:tc>
                <a:tc>
                  <a:txBody>
                    <a:bodyPr/>
                    <a:lstStyle/>
                    <a:p>
                      <a:pPr algn="ctr"/>
                      <a:r>
                        <a:rPr lang="en-US" sz="2000" dirty="0"/>
                        <a:t>Description</a:t>
                      </a:r>
                    </a:p>
                  </a:txBody>
                  <a:tcPr/>
                </a:tc>
                <a:extLst>
                  <a:ext uri="{0D108BD9-81ED-4DB2-BD59-A6C34878D82A}">
                    <a16:rowId xmlns:a16="http://schemas.microsoft.com/office/drawing/2014/main" val="1012499806"/>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urier New" charset="0"/>
                          <a:ea typeface="ＭＳ Ｐゴシック" charset="-128"/>
                        </a:rPr>
                        <a:t>put(</a:t>
                      </a:r>
                      <a:r>
                        <a:rPr kumimoji="0" lang="en-US" altLang="en-US" sz="1800" b="1" i="0" u="none" strike="noStrike" cap="none" normalizeH="0" baseline="0" dirty="0">
                          <a:ln>
                            <a:noFill/>
                          </a:ln>
                          <a:solidFill>
                            <a:schemeClr val="tx1"/>
                          </a:solidFill>
                          <a:effectLst/>
                          <a:latin typeface="Tahoma" charset="0"/>
                          <a:ea typeface="ＭＳ Ｐゴシック" charset="-128"/>
                        </a:rPr>
                        <a:t>key</a:t>
                      </a:r>
                      <a:r>
                        <a:rPr kumimoji="0" lang="en-US" altLang="en-US" sz="1800" b="0" i="0" u="none" strike="noStrike" cap="none" normalizeH="0" baseline="0" dirty="0">
                          <a:ln>
                            <a:noFill/>
                          </a:ln>
                          <a:solidFill>
                            <a:schemeClr val="tx1"/>
                          </a:solidFill>
                          <a:effectLst/>
                          <a:latin typeface="Courier New" charset="0"/>
                          <a:ea typeface="ＭＳ Ｐゴシック" charset="-128"/>
                        </a:rPr>
                        <a:t>, </a:t>
                      </a:r>
                      <a:r>
                        <a:rPr kumimoji="0" lang="en-US" altLang="en-US" sz="1800" b="1" i="0" u="none" strike="noStrike" cap="none" normalizeH="0" baseline="0" dirty="0">
                          <a:ln>
                            <a:noFill/>
                          </a:ln>
                          <a:solidFill>
                            <a:schemeClr val="tx1"/>
                          </a:solidFill>
                          <a:effectLst/>
                          <a:latin typeface="Tahoma" charset="0"/>
                          <a:ea typeface="ＭＳ Ｐゴシック" charset="-128"/>
                        </a:rPr>
                        <a:t>value</a:t>
                      </a:r>
                      <a:r>
                        <a:rPr kumimoji="0" lang="en-US" altLang="en-US" sz="1800" b="0" i="0" u="none" strike="noStrike" cap="none" normalizeH="0" baseline="0" dirty="0">
                          <a:ln>
                            <a:noFill/>
                          </a:ln>
                          <a:solidFill>
                            <a:schemeClr val="tx1"/>
                          </a:solidFill>
                          <a:effectLst/>
                          <a:latin typeface="Courier New" charset="0"/>
                          <a:ea typeface="ＭＳ Ｐゴシック" charset="-128"/>
                        </a:rPr>
                        <a:t>)</a:t>
                      </a:r>
                      <a:endParaRPr kumimoji="0" lang="en-US" altLang="en-US" sz="1800" b="0" i="0" u="none" strike="noStrike" cap="none" normalizeH="0" baseline="0" dirty="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adds a mapping from the given key to the given value;</a:t>
                      </a:r>
                      <a:br>
                        <a:rPr kumimoji="0" lang="en-US" altLang="en-US" sz="1800" b="0" i="0" u="none" strike="noStrike" cap="none" normalizeH="0" baseline="0" dirty="0">
                          <a:ln>
                            <a:noFill/>
                          </a:ln>
                          <a:solidFill>
                            <a:schemeClr val="tx1"/>
                          </a:solidFill>
                          <a:effectLst/>
                          <a:latin typeface="Tahoma" charset="0"/>
                          <a:ea typeface="ＭＳ Ｐゴシック" charset="-128"/>
                        </a:rPr>
                      </a:br>
                      <a:r>
                        <a:rPr kumimoji="0" lang="en-US" altLang="en-US" sz="1800" b="0" i="0" u="none" strike="noStrike" cap="none" normalizeH="0" baseline="0" dirty="0">
                          <a:ln>
                            <a:noFill/>
                          </a:ln>
                          <a:solidFill>
                            <a:schemeClr val="tx1"/>
                          </a:solidFill>
                          <a:effectLst/>
                          <a:latin typeface="Tahoma" charset="0"/>
                          <a:ea typeface="ＭＳ Ｐゴシック" charset="-128"/>
                        </a:rPr>
                        <a:t>if the key already exists, </a:t>
                      </a:r>
                      <a:r>
                        <a:rPr kumimoji="0" lang="en-US" altLang="en-US" sz="1800" b="0" i="0" u="sng" strike="noStrike" cap="none" normalizeH="0" baseline="0" dirty="0">
                          <a:ln>
                            <a:noFill/>
                          </a:ln>
                          <a:solidFill>
                            <a:schemeClr val="tx1"/>
                          </a:solidFill>
                          <a:effectLst/>
                          <a:latin typeface="Tahoma" charset="0"/>
                          <a:ea typeface="ＭＳ Ｐゴシック" charset="-128"/>
                        </a:rPr>
                        <a:t>replaces</a:t>
                      </a:r>
                      <a:r>
                        <a:rPr kumimoji="0" lang="en-US" altLang="en-US" sz="1800" b="0" i="0" u="none" strike="noStrike" cap="none" normalizeH="0" baseline="0" dirty="0">
                          <a:ln>
                            <a:noFill/>
                          </a:ln>
                          <a:solidFill>
                            <a:schemeClr val="tx1"/>
                          </a:solidFill>
                          <a:effectLst/>
                          <a:latin typeface="Tahoma" charset="0"/>
                          <a:ea typeface="ＭＳ Ｐゴシック" charset="-128"/>
                        </a:rPr>
                        <a:t> its value with the given one</a:t>
                      </a:r>
                    </a:p>
                  </a:txBody>
                  <a:tcPr marL="91444" marR="91444" marT="45731" marB="45731" horzOverflow="overflow"/>
                </a:tc>
                <a:extLst>
                  <a:ext uri="{0D108BD9-81ED-4DB2-BD59-A6C34878D82A}">
                    <a16:rowId xmlns:a16="http://schemas.microsoft.com/office/drawing/2014/main" val="3135663148"/>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urier New" charset="0"/>
                          <a:ea typeface="ＭＳ Ｐゴシック" charset="-128"/>
                        </a:rPr>
                        <a:t>get(</a:t>
                      </a:r>
                      <a:r>
                        <a:rPr kumimoji="0" lang="en-US" altLang="en-US" sz="1800" b="1" i="0" u="none" strike="noStrike" cap="none" normalizeH="0" baseline="0" dirty="0">
                          <a:ln>
                            <a:noFill/>
                          </a:ln>
                          <a:solidFill>
                            <a:schemeClr val="tx1"/>
                          </a:solidFill>
                          <a:effectLst/>
                          <a:latin typeface="Tahoma" charset="0"/>
                          <a:ea typeface="ＭＳ Ｐゴシック" charset="-128"/>
                        </a:rPr>
                        <a:t>key</a:t>
                      </a:r>
                      <a:r>
                        <a:rPr kumimoji="0" lang="en-US" altLang="en-US" sz="1800" b="0" i="0" u="none" strike="noStrike" cap="none" normalizeH="0" baseline="0" dirty="0">
                          <a:ln>
                            <a:noFill/>
                          </a:ln>
                          <a:solidFill>
                            <a:schemeClr val="tx1"/>
                          </a:solidFill>
                          <a:effectLst/>
                          <a:latin typeface="Courier New" charset="0"/>
                          <a:ea typeface="ＭＳ Ｐゴシック" charset="-128"/>
                        </a:rPr>
                        <a:t>)</a:t>
                      </a:r>
                      <a:endParaRPr kumimoji="0" lang="en-US" altLang="en-US" sz="1800" b="0" i="0" u="none" strike="noStrike" cap="none" normalizeH="0" baseline="0" dirty="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charset="0"/>
                          <a:ea typeface="ＭＳ Ｐゴシック" charset="-128"/>
                        </a:rPr>
                        <a:t>returns the value mapped to the given key (</a:t>
                      </a:r>
                      <a:r>
                        <a:rPr kumimoji="0" lang="en-US" altLang="en-US" sz="1800" b="0" i="0" u="none" strike="noStrike" cap="none" normalizeH="0" baseline="0">
                          <a:ln>
                            <a:noFill/>
                          </a:ln>
                          <a:solidFill>
                            <a:schemeClr val="tx1"/>
                          </a:solidFill>
                          <a:effectLst/>
                          <a:latin typeface="Courier New" charset="0"/>
                          <a:ea typeface="ＭＳ Ｐゴシック" charset="-128"/>
                        </a:rPr>
                        <a:t>null</a:t>
                      </a:r>
                      <a:r>
                        <a:rPr kumimoji="0" lang="en-US" altLang="en-US" sz="1800" b="0" i="0" u="none" strike="noStrike" cap="none" normalizeH="0" baseline="0">
                          <a:ln>
                            <a:noFill/>
                          </a:ln>
                          <a:solidFill>
                            <a:schemeClr val="tx1"/>
                          </a:solidFill>
                          <a:effectLst/>
                          <a:latin typeface="Tahoma" charset="0"/>
                          <a:ea typeface="ＭＳ Ｐゴシック" charset="-128"/>
                        </a:rPr>
                        <a:t> if not found)</a:t>
                      </a:r>
                    </a:p>
                  </a:txBody>
                  <a:tcPr marL="91444" marR="91444" marT="45731" marB="45731" horzOverflow="overflow"/>
                </a:tc>
                <a:extLst>
                  <a:ext uri="{0D108BD9-81ED-4DB2-BD59-A6C34878D82A}">
                    <a16:rowId xmlns:a16="http://schemas.microsoft.com/office/drawing/2014/main" val="3533191085"/>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ourier New" charset="0"/>
                          <a:ea typeface="ＭＳ Ｐゴシック" charset="-128"/>
                        </a:rPr>
                        <a:t>containsKey(</a:t>
                      </a:r>
                      <a:r>
                        <a:rPr kumimoji="0" lang="en-US" altLang="en-US" sz="1800" b="1" i="0" u="none" strike="noStrike" cap="none" normalizeH="0" baseline="0">
                          <a:ln>
                            <a:noFill/>
                          </a:ln>
                          <a:solidFill>
                            <a:schemeClr val="tx1"/>
                          </a:solidFill>
                          <a:effectLst/>
                          <a:latin typeface="Tahoma" charset="0"/>
                          <a:ea typeface="ＭＳ Ｐゴシック" charset="-128"/>
                        </a:rPr>
                        <a:t>key</a:t>
                      </a:r>
                      <a:r>
                        <a:rPr kumimoji="0" lang="en-US" altLang="en-US" sz="1800" b="0" i="0" u="none" strike="noStrike" cap="none" normalizeH="0" baseline="0">
                          <a:ln>
                            <a:noFill/>
                          </a:ln>
                          <a:solidFill>
                            <a:schemeClr val="tx1"/>
                          </a:solidFill>
                          <a:effectLst/>
                          <a:latin typeface="Courier New" charset="0"/>
                          <a:ea typeface="ＭＳ Ｐゴシック" charset="-128"/>
                        </a:rPr>
                        <a:t>)</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a:t>
                      </a:r>
                      <a:r>
                        <a:rPr kumimoji="0" lang="en-US" altLang="en-US" sz="1800" b="0" i="0" u="none" strike="noStrike" cap="none" normalizeH="0" baseline="0" dirty="0">
                          <a:ln>
                            <a:noFill/>
                          </a:ln>
                          <a:solidFill>
                            <a:schemeClr val="tx1"/>
                          </a:solidFill>
                          <a:effectLst/>
                          <a:latin typeface="Courier New" charset="0"/>
                          <a:ea typeface="ＭＳ Ｐゴシック" charset="-128"/>
                        </a:rPr>
                        <a:t>true</a:t>
                      </a:r>
                      <a:r>
                        <a:rPr kumimoji="0" lang="en-US" altLang="en-US" sz="1800" b="0" i="0" u="none" strike="noStrike" cap="none" normalizeH="0" baseline="0" dirty="0">
                          <a:ln>
                            <a:noFill/>
                          </a:ln>
                          <a:solidFill>
                            <a:schemeClr val="tx1"/>
                          </a:solidFill>
                          <a:effectLst/>
                          <a:latin typeface="Tahoma" charset="0"/>
                          <a:ea typeface="ＭＳ Ｐゴシック" charset="-128"/>
                        </a:rPr>
                        <a:t> if the map contains a mapping for the given key</a:t>
                      </a:r>
                    </a:p>
                  </a:txBody>
                  <a:tcPr marL="91444" marR="91444" marT="45731" marB="45731" horzOverflow="overflow"/>
                </a:tc>
                <a:extLst>
                  <a:ext uri="{0D108BD9-81ED-4DB2-BD59-A6C34878D82A}">
                    <a16:rowId xmlns:a16="http://schemas.microsoft.com/office/drawing/2014/main" val="2910003213"/>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urier New" charset="0"/>
                          <a:ea typeface="ＭＳ Ｐゴシック" charset="-128"/>
                        </a:rPr>
                        <a:t>remove(</a:t>
                      </a:r>
                      <a:r>
                        <a:rPr kumimoji="0" lang="en-US" altLang="en-US" sz="1800" b="1" i="0" u="none" strike="noStrike" cap="none" normalizeH="0" baseline="0" dirty="0">
                          <a:ln>
                            <a:noFill/>
                          </a:ln>
                          <a:solidFill>
                            <a:schemeClr val="tx1"/>
                          </a:solidFill>
                          <a:effectLst/>
                          <a:latin typeface="Tahoma" charset="0"/>
                          <a:ea typeface="ＭＳ Ｐゴシック" charset="-128"/>
                        </a:rPr>
                        <a:t>key</a:t>
                      </a:r>
                      <a:r>
                        <a:rPr kumimoji="0" lang="en-US" altLang="en-US" sz="1800" b="0" i="0" u="none" strike="noStrike" cap="none" normalizeH="0" baseline="0" dirty="0">
                          <a:ln>
                            <a:noFill/>
                          </a:ln>
                          <a:solidFill>
                            <a:schemeClr val="tx1"/>
                          </a:solidFill>
                          <a:effectLst/>
                          <a:latin typeface="Courier New" charset="0"/>
                          <a:ea typeface="ＭＳ Ｐゴシック" charset="-128"/>
                        </a:rPr>
                        <a:t>)</a:t>
                      </a:r>
                      <a:endParaRPr kumimoji="0" lang="en-US" altLang="en-US" sz="1800" b="0" i="0" u="none" strike="noStrike" cap="none" normalizeH="0" baseline="0" dirty="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charset="0"/>
                          <a:ea typeface="ＭＳ Ｐゴシック" charset="-128"/>
                        </a:rPr>
                        <a:t>removes any existing mapping for the given key</a:t>
                      </a:r>
                    </a:p>
                  </a:txBody>
                  <a:tcPr marL="91444" marR="91444" marT="45731" marB="45731" horzOverflow="overflow"/>
                </a:tc>
                <a:extLst>
                  <a:ext uri="{0D108BD9-81ED-4DB2-BD59-A6C34878D82A}">
                    <a16:rowId xmlns:a16="http://schemas.microsoft.com/office/drawing/2014/main" val="1563529482"/>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urier New" charset="0"/>
                          <a:ea typeface="ＭＳ Ｐゴシック" charset="-128"/>
                        </a:rPr>
                        <a:t>clear()</a:t>
                      </a:r>
                      <a:endParaRPr kumimoji="0" lang="en-US" altLang="en-US" sz="1800" b="0" i="0" u="none" strike="noStrike" cap="none" normalizeH="0" baseline="0" dirty="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removes </a:t>
                      </a:r>
                      <a:r>
                        <a:rPr kumimoji="0" lang="en-US" altLang="en-US" sz="1800" b="1" i="0" u="none" strike="noStrike" cap="none" normalizeH="0" baseline="0" dirty="0">
                          <a:ln>
                            <a:noFill/>
                          </a:ln>
                          <a:solidFill>
                            <a:schemeClr val="tx1"/>
                          </a:solidFill>
                          <a:effectLst/>
                          <a:latin typeface="Tahoma" charset="0"/>
                          <a:ea typeface="ＭＳ Ｐゴシック" charset="-128"/>
                        </a:rPr>
                        <a:t>all</a:t>
                      </a:r>
                      <a:r>
                        <a:rPr kumimoji="0" lang="en-US" altLang="en-US" sz="1800" b="0" i="0" u="none" strike="noStrike" cap="none" normalizeH="0" baseline="0" dirty="0">
                          <a:ln>
                            <a:noFill/>
                          </a:ln>
                          <a:solidFill>
                            <a:schemeClr val="tx1"/>
                          </a:solidFill>
                          <a:effectLst/>
                          <a:latin typeface="Tahoma" charset="0"/>
                          <a:ea typeface="ＭＳ Ｐゴシック" charset="-128"/>
                        </a:rPr>
                        <a:t> key/value pairs from the map</a:t>
                      </a:r>
                    </a:p>
                  </a:txBody>
                  <a:tcPr marL="91444" marR="91444" marT="45731" marB="45731" horzOverflow="overflow"/>
                </a:tc>
                <a:extLst>
                  <a:ext uri="{0D108BD9-81ED-4DB2-BD59-A6C34878D82A}">
                    <a16:rowId xmlns:a16="http://schemas.microsoft.com/office/drawing/2014/main" val="2407604290"/>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ourier New" charset="0"/>
                          <a:ea typeface="ＭＳ Ｐゴシック" charset="-128"/>
                        </a:rPr>
                        <a:t>size()</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the number of key/value pairs in the map</a:t>
                      </a:r>
                    </a:p>
                  </a:txBody>
                  <a:tcPr marL="91444" marR="91444" marT="45731" marB="45731" horzOverflow="overflow"/>
                </a:tc>
                <a:extLst>
                  <a:ext uri="{0D108BD9-81ED-4DB2-BD59-A6C34878D82A}">
                    <a16:rowId xmlns:a16="http://schemas.microsoft.com/office/drawing/2014/main" val="1306100166"/>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ourier New" charset="0"/>
                          <a:ea typeface="ＭＳ Ｐゴシック" charset="-128"/>
                        </a:rPr>
                        <a:t>isEmpty()</a:t>
                      </a:r>
                      <a:endParaRPr kumimoji="0" lang="en-US" altLang="en-US" sz="1800" b="0" i="0" u="none" strike="noStrike" cap="none" normalizeH="0" baseline="0">
                        <a:ln>
                          <a:noFill/>
                        </a:ln>
                        <a:solidFill>
                          <a:schemeClr val="tx1"/>
                        </a:solidFill>
                        <a:effectLst/>
                        <a:latin typeface="Arial" charset="0"/>
                        <a:ea typeface="ＭＳ Ｐゴシック" charset="-128"/>
                      </a:endParaRP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a:t>
                      </a:r>
                      <a:r>
                        <a:rPr kumimoji="0" lang="en-US" altLang="en-US" sz="1800" b="0" i="0" u="none" strike="noStrike" cap="none" normalizeH="0" baseline="0" dirty="0">
                          <a:ln>
                            <a:noFill/>
                          </a:ln>
                          <a:solidFill>
                            <a:schemeClr val="tx1"/>
                          </a:solidFill>
                          <a:effectLst/>
                          <a:latin typeface="Courier New" charset="0"/>
                          <a:ea typeface="ＭＳ Ｐゴシック" charset="-128"/>
                        </a:rPr>
                        <a:t>true</a:t>
                      </a:r>
                      <a:r>
                        <a:rPr kumimoji="0" lang="en-US" altLang="en-US" sz="1800" b="0" i="0" u="none" strike="noStrike" cap="none" normalizeH="0" baseline="0" dirty="0">
                          <a:ln>
                            <a:noFill/>
                          </a:ln>
                          <a:solidFill>
                            <a:schemeClr val="tx1"/>
                          </a:solidFill>
                          <a:effectLst/>
                          <a:latin typeface="Tahoma" charset="0"/>
                          <a:ea typeface="ＭＳ Ｐゴシック" charset="-128"/>
                        </a:rPr>
                        <a:t> if the map's size is 0</a:t>
                      </a:r>
                    </a:p>
                  </a:txBody>
                  <a:tcPr marL="91444" marR="91444" marT="45731" marB="45731" horzOverflow="overflow"/>
                </a:tc>
                <a:extLst>
                  <a:ext uri="{0D108BD9-81ED-4DB2-BD59-A6C34878D82A}">
                    <a16:rowId xmlns:a16="http://schemas.microsoft.com/office/drawing/2014/main" val="4220966113"/>
                  </a:ext>
                </a:extLst>
              </a:tr>
              <a:tr h="46293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Courier New" charset="0"/>
                          <a:ea typeface="ＭＳ Ｐゴシック" charset="-128"/>
                        </a:rPr>
                        <a:t>toString</a:t>
                      </a:r>
                      <a:r>
                        <a:rPr kumimoji="0" lang="en-US" altLang="en-US" sz="1800" b="0" i="0" u="none" strike="noStrike" cap="none" normalizeH="0" baseline="0" dirty="0">
                          <a:ln>
                            <a:noFill/>
                          </a:ln>
                          <a:solidFill>
                            <a:schemeClr val="tx1"/>
                          </a:solidFill>
                          <a:effectLst/>
                          <a:latin typeface="Courier New" charset="0"/>
                          <a:ea typeface="ＭＳ Ｐゴシック" charset="-128"/>
                        </a:rPr>
                        <a:t>()</a:t>
                      </a:r>
                    </a:p>
                  </a:txBody>
                  <a:tcPr marL="91444" marR="91444" marT="45731" marB="45731" horzOverflow="overflow"/>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a string such as </a:t>
                      </a:r>
                      <a:r>
                        <a:rPr kumimoji="0" lang="en-US" altLang="en-US" sz="1800" b="0" i="0" u="none" strike="noStrike" cap="none" normalizeH="0" baseline="0" dirty="0">
                          <a:ln>
                            <a:noFill/>
                          </a:ln>
                          <a:solidFill>
                            <a:schemeClr val="tx1"/>
                          </a:solidFill>
                          <a:effectLst/>
                          <a:latin typeface="Courier New" charset="0"/>
                          <a:ea typeface="ＭＳ Ｐゴシック" charset="-128"/>
                        </a:rPr>
                        <a:t>"{a=90, d=60, c=70}"</a:t>
                      </a:r>
                    </a:p>
                  </a:txBody>
                  <a:tcPr marL="91444" marR="91444" marT="45731" marB="45731" horzOverflow="overflow"/>
                </a:tc>
                <a:extLst>
                  <a:ext uri="{0D108BD9-81ED-4DB2-BD59-A6C34878D82A}">
                    <a16:rowId xmlns:a16="http://schemas.microsoft.com/office/drawing/2014/main" val="2992426291"/>
                  </a:ext>
                </a:extLst>
              </a:tr>
              <a:tr h="462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Courier New" charset="0"/>
                          <a:ea typeface="ＭＳ Ｐゴシック" charset="0"/>
                        </a:rPr>
                        <a:t>keySet</a:t>
                      </a:r>
                      <a:r>
                        <a:rPr kumimoji="0" lang="en-US" sz="1800" b="0" i="0" u="none" strike="noStrike" cap="none" normalizeH="0" baseline="0" dirty="0">
                          <a:ln>
                            <a:noFill/>
                          </a:ln>
                          <a:solidFill>
                            <a:schemeClr val="tx1"/>
                          </a:solidFill>
                          <a:effectLst/>
                          <a:latin typeface="Courier New" charset="0"/>
                          <a:ea typeface="ＭＳ Ｐゴシック" charset="0"/>
                        </a:rPr>
                        <a:t>()</a:t>
                      </a:r>
                    </a:p>
                  </a:txBody>
                  <a:tcPr marT="45699" marB="4569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ahoma" charset="0"/>
                          <a:ea typeface="ＭＳ Ｐゴシック" charset="0"/>
                        </a:rPr>
                        <a:t>returns a set of all keys in the map</a:t>
                      </a:r>
                    </a:p>
                  </a:txBody>
                  <a:tcPr marT="45699" marB="45699" horzOverflow="overflow"/>
                </a:tc>
                <a:extLst>
                  <a:ext uri="{0D108BD9-81ED-4DB2-BD59-A6C34878D82A}">
                    <a16:rowId xmlns:a16="http://schemas.microsoft.com/office/drawing/2014/main" val="2005003154"/>
                  </a:ext>
                </a:extLst>
              </a:tr>
              <a:tr h="462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urier New" charset="0"/>
                          <a:ea typeface="ＭＳ Ｐゴシック" charset="0"/>
                        </a:rPr>
                        <a:t>values()</a:t>
                      </a:r>
                    </a:p>
                  </a:txBody>
                  <a:tcPr marT="45699" marB="4569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ea typeface="ＭＳ Ｐゴシック" charset="0"/>
                        </a:rPr>
                        <a:t>returns a collection of all values in the map</a:t>
                      </a:r>
                    </a:p>
                  </a:txBody>
                  <a:tcPr marT="45699" marB="45699" horzOverflow="overflow"/>
                </a:tc>
                <a:extLst>
                  <a:ext uri="{0D108BD9-81ED-4DB2-BD59-A6C34878D82A}">
                    <a16:rowId xmlns:a16="http://schemas.microsoft.com/office/drawing/2014/main" val="3843275500"/>
                  </a:ext>
                </a:extLst>
              </a:tr>
            </a:tbl>
          </a:graphicData>
        </a:graphic>
      </p:graphicFrame>
    </p:spTree>
    <p:extLst>
      <p:ext uri="{BB962C8B-B14F-4D97-AF65-F5344CB8AC3E}">
        <p14:creationId xmlns:p14="http://schemas.microsoft.com/office/powerpoint/2010/main" val="51020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370D-DBD0-084D-DD86-5F2062CFCDCF}"/>
              </a:ext>
            </a:extLst>
          </p:cNvPr>
          <p:cNvSpPr>
            <a:spLocks noGrp="1"/>
          </p:cNvSpPr>
          <p:nvPr>
            <p:ph type="title"/>
          </p:nvPr>
        </p:nvSpPr>
        <p:spPr/>
        <p:txBody>
          <a:bodyPr/>
          <a:lstStyle/>
          <a:p>
            <a:r>
              <a:rPr lang="en-US" dirty="0"/>
              <a:t>Map Implementations</a:t>
            </a:r>
          </a:p>
        </p:txBody>
      </p:sp>
      <p:sp>
        <p:nvSpPr>
          <p:cNvPr id="3" name="Content Placeholder 2">
            <a:extLst>
              <a:ext uri="{FF2B5EF4-FFF2-40B4-BE49-F238E27FC236}">
                <a16:creationId xmlns:a16="http://schemas.microsoft.com/office/drawing/2014/main" id="{EF583B1B-778B-290D-B1D5-4D09A0D39F29}"/>
              </a:ext>
            </a:extLst>
          </p:cNvPr>
          <p:cNvSpPr>
            <a:spLocks noGrp="1"/>
          </p:cNvSpPr>
          <p:nvPr>
            <p:ph idx="1"/>
          </p:nvPr>
        </p:nvSpPr>
        <p:spPr/>
        <p:txBody>
          <a:bodyPr/>
          <a:lstStyle/>
          <a:p>
            <a:r>
              <a:rPr lang="en-US" dirty="0"/>
              <a:t>Our first data structures with marked differences in how their implementations behave</a:t>
            </a:r>
          </a:p>
          <a:p>
            <a:r>
              <a:rPr lang="en-US" dirty="0"/>
              <a:t>One </a:t>
            </a:r>
            <a:r>
              <a:rPr lang="en-US" dirty="0">
                <a:latin typeface="Courier New" panose="02070309020205020404" pitchFamily="49" charset="0"/>
                <a:cs typeface="Courier New" panose="02070309020205020404" pitchFamily="49" charset="0"/>
              </a:rPr>
              <a:t>Map</a:t>
            </a:r>
            <a:r>
              <a:rPr lang="en-US" dirty="0"/>
              <a:t> ADT / Interface</a:t>
            </a:r>
          </a:p>
          <a:p>
            <a:r>
              <a:rPr lang="en-US" dirty="0"/>
              <a:t>Two </a:t>
            </a:r>
            <a:r>
              <a:rPr lang="en-US" dirty="0">
                <a:latin typeface="Courier New" panose="02070309020205020404" pitchFamily="49" charset="0"/>
                <a:cs typeface="Courier New" panose="02070309020205020404" pitchFamily="49" charset="0"/>
              </a:rPr>
              <a:t>Map</a:t>
            </a:r>
            <a:r>
              <a:rPr lang="en-US" dirty="0"/>
              <a:t> implementations</a:t>
            </a:r>
          </a:p>
          <a:p>
            <a:pPr lvl="1"/>
            <a:r>
              <a:rPr lang="en-US" dirty="0" err="1">
                <a:latin typeface="Courier New" panose="02070309020205020404" pitchFamily="49" charset="0"/>
                <a:cs typeface="Courier New" panose="02070309020205020404" pitchFamily="49" charset="0"/>
              </a:rPr>
              <a:t>TreeMap</a:t>
            </a:r>
            <a:r>
              <a:rPr lang="en-US" dirty="0"/>
              <a:t> – Pretty fast, </a:t>
            </a:r>
            <a:r>
              <a:rPr lang="en-US" u="sng" dirty="0"/>
              <a:t>and</a:t>
            </a:r>
            <a:r>
              <a:rPr lang="en-US" dirty="0"/>
              <a:t> sorted keys</a:t>
            </a:r>
          </a:p>
          <a:p>
            <a:pPr lvl="1"/>
            <a:r>
              <a:rPr lang="en-US" dirty="0">
                <a:latin typeface="Courier New" panose="02070309020205020404" pitchFamily="49" charset="0"/>
                <a:cs typeface="Courier New" panose="02070309020205020404" pitchFamily="49" charset="0"/>
              </a:rPr>
              <a:t>HashMap</a:t>
            </a:r>
            <a:r>
              <a:rPr lang="en-US" dirty="0"/>
              <a:t> – Extremely fast, unsorted keys</a:t>
            </a:r>
          </a:p>
          <a:p>
            <a:pPr lvl="1"/>
            <a:endParaRPr lang="en-US" dirty="0"/>
          </a:p>
        </p:txBody>
      </p:sp>
      <p:sp>
        <p:nvSpPr>
          <p:cNvPr id="4" name="TextBox 3">
            <a:extLst>
              <a:ext uri="{FF2B5EF4-FFF2-40B4-BE49-F238E27FC236}">
                <a16:creationId xmlns:a16="http://schemas.microsoft.com/office/drawing/2014/main" id="{A96377D3-E220-0AA5-2ADC-8300E0CE9425}"/>
              </a:ext>
            </a:extLst>
          </p:cNvPr>
          <p:cNvSpPr txBox="1"/>
          <p:nvPr/>
        </p:nvSpPr>
        <p:spPr>
          <a:xfrm>
            <a:off x="2588006" y="4539823"/>
            <a:ext cx="7015987" cy="1015663"/>
          </a:xfrm>
          <a:prstGeom prst="rect">
            <a:avLst/>
          </a:prstGeom>
          <a:solidFill>
            <a:srgbClr val="FAFAFA"/>
          </a:solidFill>
          <a:ln>
            <a:solidFill>
              <a:schemeClr val="tx1"/>
            </a:solidFill>
          </a:ln>
        </p:spPr>
        <p:txBody>
          <a:bodyPr wrap="square">
            <a:spAutoFit/>
          </a:bodyPr>
          <a:lstStyle/>
          <a:p>
            <a:r>
              <a:rPr lang="en-US" sz="2000" dirty="0">
                <a:latin typeface="Courier New" panose="02070309020205020404" pitchFamily="49" charset="0"/>
                <a:cs typeface="Courier New" panose="02070309020205020404" pitchFamily="49" charset="0"/>
              </a:rPr>
              <a:t>Map&lt;</a:t>
            </a:r>
            <a:r>
              <a:rPr lang="en-US" sz="2000" dirty="0">
                <a:solidFill>
                  <a:srgbClr val="007E8A"/>
                </a:solidFill>
                <a:effectLst/>
                <a:latin typeface="Courier New" panose="02070309020205020404" pitchFamily="49" charset="0"/>
                <a:cs typeface="Courier New" panose="02070309020205020404" pitchFamily="49" charset="0"/>
              </a:rPr>
              <a:t>String</a:t>
            </a:r>
            <a:r>
              <a:rPr lang="en-US" sz="2000" dirty="0">
                <a:latin typeface="Courier New" panose="02070309020205020404" pitchFamily="49" charset="0"/>
                <a:cs typeface="Courier New" panose="02070309020205020404" pitchFamily="49" charset="0"/>
              </a:rPr>
              <a:t>, </a:t>
            </a:r>
            <a:r>
              <a:rPr lang="en-US" sz="2000" dirty="0">
                <a:solidFill>
                  <a:srgbClr val="007E8A"/>
                </a:solidFill>
                <a:effectLst/>
                <a:latin typeface="Courier New" panose="02070309020205020404" pitchFamily="49" charset="0"/>
                <a:cs typeface="Courier New" panose="02070309020205020404" pitchFamily="49" charset="0"/>
              </a:rPr>
              <a:t>Integer</a:t>
            </a:r>
            <a:r>
              <a:rPr lang="en-US" sz="2000" dirty="0">
                <a:latin typeface="Courier New" panose="02070309020205020404" pitchFamily="49" charset="0"/>
                <a:cs typeface="Courier New" panose="02070309020205020404" pitchFamily="49" charset="0"/>
              </a:rPr>
              <a:t>&gt; map1 = </a:t>
            </a:r>
            <a:r>
              <a:rPr lang="en-US" sz="2000" dirty="0">
                <a:solidFill>
                  <a:srgbClr val="0033B3"/>
                </a:solidFill>
                <a:effectLst/>
                <a:latin typeface="Courier New" panose="02070309020205020404" pitchFamily="49" charset="0"/>
                <a:cs typeface="Courier New" panose="02070309020205020404" pitchFamily="49" charset="0"/>
              </a:rPr>
              <a:t>new </a:t>
            </a:r>
            <a:r>
              <a:rPr lang="en-US" sz="2000" dirty="0" err="1">
                <a:latin typeface="Courier New" panose="02070309020205020404" pitchFamily="49" charset="0"/>
                <a:cs typeface="Courier New" panose="02070309020205020404" pitchFamily="49" charset="0"/>
              </a:rPr>
              <a:t>TreeMap</a:t>
            </a:r>
            <a:r>
              <a:rPr lang="en-US" sz="2000" dirty="0">
                <a:latin typeface="Courier New" panose="02070309020205020404" pitchFamily="49" charset="0"/>
                <a:cs typeface="Courier New" panose="02070309020205020404" pitchFamily="49" charset="0"/>
              </a:rPr>
              <a:t>&lt;&gt;();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Map&lt;</a:t>
            </a:r>
            <a:r>
              <a:rPr lang="en-US" sz="2000" dirty="0">
                <a:solidFill>
                  <a:srgbClr val="007E8A"/>
                </a:solidFill>
                <a:effectLst/>
                <a:latin typeface="Courier New" panose="02070309020205020404" pitchFamily="49" charset="0"/>
                <a:cs typeface="Courier New" panose="02070309020205020404" pitchFamily="49" charset="0"/>
              </a:rPr>
              <a:t>String</a:t>
            </a:r>
            <a:r>
              <a:rPr lang="en-US" sz="2000" dirty="0">
                <a:latin typeface="Courier New" panose="02070309020205020404" pitchFamily="49" charset="0"/>
                <a:cs typeface="Courier New" panose="02070309020205020404" pitchFamily="49" charset="0"/>
              </a:rPr>
              <a:t>, </a:t>
            </a:r>
            <a:r>
              <a:rPr lang="en-US" sz="2000" dirty="0">
                <a:solidFill>
                  <a:srgbClr val="007E8A"/>
                </a:solidFill>
                <a:effectLst/>
                <a:latin typeface="Courier New" panose="02070309020205020404" pitchFamily="49" charset="0"/>
                <a:cs typeface="Courier New" panose="02070309020205020404" pitchFamily="49" charset="0"/>
              </a:rPr>
              <a:t>Integer</a:t>
            </a:r>
            <a:r>
              <a:rPr lang="en-US" sz="2000" dirty="0">
                <a:latin typeface="Courier New" panose="02070309020205020404" pitchFamily="49" charset="0"/>
                <a:cs typeface="Courier New" panose="02070309020205020404" pitchFamily="49" charset="0"/>
              </a:rPr>
              <a:t>&gt; map2 = </a:t>
            </a:r>
            <a:r>
              <a:rPr lang="en-US" sz="2000" dirty="0">
                <a:solidFill>
                  <a:srgbClr val="0033B3"/>
                </a:solidFill>
                <a:effectLst/>
                <a:latin typeface="Courier New" panose="02070309020205020404" pitchFamily="49" charset="0"/>
                <a:cs typeface="Courier New" panose="02070309020205020404" pitchFamily="49" charset="0"/>
              </a:rPr>
              <a:t>new </a:t>
            </a:r>
            <a:r>
              <a:rPr lang="en-US" sz="2000" dirty="0">
                <a:latin typeface="Courier New" panose="02070309020205020404" pitchFamily="49" charset="0"/>
                <a:cs typeface="Courier New" panose="02070309020205020404" pitchFamily="49" charset="0"/>
              </a:rPr>
              <a:t>HashMap&lt;&gt;();</a:t>
            </a:r>
          </a:p>
          <a:p>
            <a:r>
              <a:rPr lang="en-US" sz="2000" dirty="0">
                <a:solidFill>
                  <a:srgbClr val="00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3300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9F7F-A5C4-4DE8-9085-6535E642DE08}"/>
              </a:ext>
            </a:extLst>
          </p:cNvPr>
          <p:cNvSpPr>
            <a:spLocks noGrp="1"/>
          </p:cNvSpPr>
          <p:nvPr>
            <p:ph type="title"/>
          </p:nvPr>
        </p:nvSpPr>
        <p:spPr/>
        <p:txBody>
          <a:bodyPr>
            <a:noAutofit/>
          </a:bodyPr>
          <a:lstStyle/>
          <a:p>
            <a:r>
              <a:rPr lang="en-US" sz="3600" dirty="0"/>
              <a:t>Select the method calls required to modify the given map </a:t>
            </a:r>
            <a:r>
              <a:rPr lang="en-US" sz="3600" dirty="0">
                <a:latin typeface="Consolas" panose="020B0609020204030204" pitchFamily="49" charset="0"/>
                <a:cs typeface="Consolas" panose="020B0609020204030204" pitchFamily="49" charset="0"/>
              </a:rPr>
              <a:t>m</a:t>
            </a:r>
            <a:r>
              <a:rPr lang="en-US" sz="3600" dirty="0"/>
              <a:t> as follows:</a:t>
            </a:r>
          </a:p>
        </p:txBody>
      </p:sp>
      <p:sp>
        <p:nvSpPr>
          <p:cNvPr id="3" name="TextBox 2">
            <a:extLst>
              <a:ext uri="{FF2B5EF4-FFF2-40B4-BE49-F238E27FC236}">
                <a16:creationId xmlns:a16="http://schemas.microsoft.com/office/drawing/2014/main" id="{31E68C0E-B238-49D0-A4F5-D60FF3598B59}"/>
              </a:ext>
            </a:extLst>
          </p:cNvPr>
          <p:cNvSpPr txBox="1"/>
          <p:nvPr/>
        </p:nvSpPr>
        <p:spPr>
          <a:xfrm>
            <a:off x="838199" y="2322022"/>
            <a:ext cx="6100157" cy="4093428"/>
          </a:xfrm>
          <a:prstGeom prst="rect">
            <a:avLst/>
          </a:prstGeom>
          <a:noFill/>
        </p:spPr>
        <p:txBody>
          <a:bodyPr wrap="square" rtlCol="0">
            <a:spAutoFit/>
          </a:bodyPr>
          <a:lstStyle/>
          <a:p>
            <a:r>
              <a:rPr lang="en-US" sz="2000" dirty="0"/>
              <a:t>Assume </a:t>
            </a:r>
            <a:r>
              <a:rPr lang="en-US" sz="2000" dirty="0">
                <a:latin typeface="Consolas" panose="020B0609020204030204" pitchFamily="49" charset="0"/>
                <a:cs typeface="Consolas" panose="020B0609020204030204" pitchFamily="49" charset="0"/>
              </a:rPr>
              <a:t>m</a:t>
            </a:r>
            <a:r>
              <a:rPr lang="en-US" sz="2000" dirty="0"/>
              <a:t>’s contents are</a:t>
            </a:r>
          </a:p>
          <a:p>
            <a:r>
              <a:rPr lang="en-US" sz="2000" dirty="0">
                <a:latin typeface="Consolas" panose="020B0609020204030204" pitchFamily="49" charset="0"/>
              </a:rPr>
              <a:t>	98030="Kent"</a:t>
            </a:r>
          </a:p>
          <a:p>
            <a:r>
              <a:rPr lang="en-US" sz="2000" dirty="0">
                <a:latin typeface="Consolas" panose="020B0609020204030204" pitchFamily="49" charset="0"/>
              </a:rPr>
              <a:t>	98178="Seattle"</a:t>
            </a:r>
          </a:p>
          <a:p>
            <a:r>
              <a:rPr lang="en-US" sz="2000" dirty="0">
                <a:latin typeface="Consolas" panose="020B0609020204030204" pitchFamily="49" charset="0"/>
              </a:rPr>
              <a:t>	98166="Burien"</a:t>
            </a:r>
          </a:p>
          <a:p>
            <a:r>
              <a:rPr lang="en-US" sz="2000" dirty="0">
                <a:latin typeface="Consolas" panose="020B0609020204030204" pitchFamily="49" charset="0"/>
              </a:rPr>
              <a:t>	98041="Bothell"</a:t>
            </a:r>
          </a:p>
          <a:p>
            <a:endParaRPr lang="en-US" sz="2000" dirty="0"/>
          </a:p>
          <a:p>
            <a:r>
              <a:rPr lang="en-US" sz="2000" dirty="0"/>
              <a:t>We want to modify </a:t>
            </a:r>
            <a:r>
              <a:rPr lang="en-US" sz="2000" dirty="0">
                <a:latin typeface="Consolas" panose="020B0609020204030204" pitchFamily="49" charset="0"/>
                <a:cs typeface="Consolas" panose="020B0609020204030204" pitchFamily="49" charset="0"/>
              </a:rPr>
              <a:t>m</a:t>
            </a:r>
            <a:r>
              <a:rPr lang="en-US" sz="2000" dirty="0"/>
              <a:t> so that its contents are </a:t>
            </a:r>
          </a:p>
          <a:p>
            <a:r>
              <a:rPr lang="en-US" sz="2000" dirty="0">
                <a:latin typeface="Consolas" panose="020B0609020204030204" pitchFamily="49" charset="0"/>
              </a:rPr>
              <a:t>	98030="Kent"</a:t>
            </a:r>
          </a:p>
          <a:p>
            <a:r>
              <a:rPr lang="en-US" sz="2000" dirty="0">
                <a:latin typeface="Consolas" panose="020B0609020204030204" pitchFamily="49" charset="0"/>
              </a:rPr>
              <a:t>	98178="Tukwila"</a:t>
            </a:r>
          </a:p>
          <a:p>
            <a:r>
              <a:rPr lang="en-US" sz="2000" dirty="0">
                <a:latin typeface="Consolas" panose="020B0609020204030204" pitchFamily="49" charset="0"/>
              </a:rPr>
              <a:t>	98166="Burien"</a:t>
            </a:r>
          </a:p>
          <a:p>
            <a:r>
              <a:rPr lang="en-US" sz="2000" dirty="0">
                <a:latin typeface="Consolas" panose="020B0609020204030204" pitchFamily="49" charset="0"/>
              </a:rPr>
              <a:t>	98041="Bothell"</a:t>
            </a:r>
          </a:p>
          <a:p>
            <a:r>
              <a:rPr lang="en-US" sz="2000" dirty="0">
                <a:latin typeface="Consolas" panose="020B0609020204030204" pitchFamily="49" charset="0"/>
              </a:rPr>
              <a:t>	98101="Seattle"</a:t>
            </a:r>
          </a:p>
          <a:p>
            <a:r>
              <a:rPr lang="en-US" sz="2000" dirty="0">
                <a:latin typeface="Consolas" panose="020B0609020204030204" pitchFamily="49" charset="0"/>
              </a:rPr>
              <a:t>	98126="Seattle"</a:t>
            </a:r>
          </a:p>
        </p:txBody>
      </p:sp>
      <p:sp>
        <p:nvSpPr>
          <p:cNvPr id="4" name="TextBox 3">
            <a:extLst>
              <a:ext uri="{FF2B5EF4-FFF2-40B4-BE49-F238E27FC236}">
                <a16:creationId xmlns:a16="http://schemas.microsoft.com/office/drawing/2014/main" id="{40553CAF-64E3-47E0-8057-5FEA17C1B66D}"/>
              </a:ext>
            </a:extLst>
          </p:cNvPr>
          <p:cNvSpPr txBox="1"/>
          <p:nvPr/>
        </p:nvSpPr>
        <p:spPr>
          <a:xfrm>
            <a:off x="6938356" y="2416233"/>
            <a:ext cx="4793673" cy="3416320"/>
          </a:xfrm>
          <a:prstGeom prst="rect">
            <a:avLst/>
          </a:prstGeom>
          <a:noFill/>
        </p:spPr>
        <p:txBody>
          <a:bodyPr wrap="square" rtlCol="0">
            <a:spAutoFit/>
          </a:bodyPr>
          <a:lstStyle/>
          <a:p>
            <a:pPr marL="457200" indent="-457200">
              <a:buClr>
                <a:schemeClr val="accent3"/>
              </a:buClr>
              <a:buFont typeface="+mj-lt"/>
              <a:buAutoNum type="alphaUcPeriod"/>
            </a:pPr>
            <a:r>
              <a:rPr lang="en-US" sz="2400" dirty="0" err="1">
                <a:latin typeface="Consolas" panose="020B0609020204030204" pitchFamily="49" charset="0"/>
              </a:rPr>
              <a:t>m.put</a:t>
            </a:r>
            <a:r>
              <a:rPr lang="en-US" sz="2400" dirty="0">
                <a:latin typeface="Consolas" panose="020B0609020204030204" pitchFamily="49" charset="0"/>
              </a:rPr>
              <a:t>(98178, "Tukwila");</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m.remove</a:t>
            </a:r>
            <a:r>
              <a:rPr lang="en-US" sz="2400" dirty="0">
                <a:latin typeface="Consolas" panose="020B0609020204030204" pitchFamily="49" charset="0"/>
              </a:rPr>
              <a:t>(98178);</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m.put</a:t>
            </a:r>
            <a:r>
              <a:rPr lang="en-US" sz="2400" dirty="0">
                <a:latin typeface="Consolas" panose="020B0609020204030204" pitchFamily="49" charset="0"/>
              </a:rPr>
              <a:t>(98126, "Seattle");</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m.get</a:t>
            </a:r>
            <a:r>
              <a:rPr lang="en-US" sz="2400" dirty="0">
                <a:latin typeface="Consolas" panose="020B0609020204030204" pitchFamily="49" charset="0"/>
              </a:rPr>
              <a:t>(98178, "Seattle");</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m.put</a:t>
            </a:r>
            <a:r>
              <a:rPr lang="en-US" sz="2400" dirty="0">
                <a:latin typeface="Consolas" panose="020B0609020204030204" pitchFamily="49" charset="0"/>
              </a:rPr>
              <a:t>(98101, "Seattle");</a:t>
            </a:r>
          </a:p>
        </p:txBody>
      </p:sp>
      <p:pic>
        <p:nvPicPr>
          <p:cNvPr id="6" name="Picture 5">
            <a:extLst>
              <a:ext uri="{FF2B5EF4-FFF2-40B4-BE49-F238E27FC236}">
                <a16:creationId xmlns:a16="http://schemas.microsoft.com/office/drawing/2014/main" id="{4DDFA6E4-52CB-E336-6669-A4EB9CDC5B5D}"/>
              </a:ext>
            </a:extLst>
          </p:cNvPr>
          <p:cNvPicPr>
            <a:picLocks noChangeAspect="1"/>
          </p:cNvPicPr>
          <p:nvPr/>
        </p:nvPicPr>
        <p:blipFill>
          <a:blip r:embed="rId2"/>
          <a:stretch>
            <a:fillRect/>
          </a:stretch>
        </p:blipFill>
        <p:spPr>
          <a:xfrm>
            <a:off x="7325248" y="272534"/>
            <a:ext cx="848629" cy="850000"/>
          </a:xfrm>
          <a:prstGeom prst="rect">
            <a:avLst/>
          </a:prstGeom>
        </p:spPr>
      </p:pic>
    </p:spTree>
    <p:extLst>
      <p:ext uri="{BB962C8B-B14F-4D97-AF65-F5344CB8AC3E}">
        <p14:creationId xmlns:p14="http://schemas.microsoft.com/office/powerpoint/2010/main" val="272396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00A881-DAA6-4B46-94CE-20A9A02D1DF1}"/>
              </a:ext>
            </a:extLst>
          </p:cNvPr>
          <p:cNvSpPr>
            <a:spLocks noGrp="1"/>
          </p:cNvSpPr>
          <p:nvPr>
            <p:ph type="title"/>
          </p:nvPr>
        </p:nvSpPr>
        <p:spPr>
          <a:xfrm>
            <a:off x="838199" y="1388066"/>
            <a:ext cx="10515600" cy="762635"/>
          </a:xfrm>
        </p:spPr>
        <p:txBody>
          <a:bodyPr>
            <a:noAutofit/>
          </a:bodyPr>
          <a:lstStyle/>
          <a:p>
            <a:r>
              <a:rPr lang="en-US" sz="3600" dirty="0"/>
              <a:t>Select the method calls required to modify the given map m as follows:</a:t>
            </a:r>
          </a:p>
        </p:txBody>
      </p:sp>
      <p:sp>
        <p:nvSpPr>
          <p:cNvPr id="4" name="TextBox 3">
            <a:extLst>
              <a:ext uri="{FF2B5EF4-FFF2-40B4-BE49-F238E27FC236}">
                <a16:creationId xmlns:a16="http://schemas.microsoft.com/office/drawing/2014/main" id="{72A320BD-4B9A-4FCF-A0E4-735B96DACBC3}"/>
              </a:ext>
            </a:extLst>
          </p:cNvPr>
          <p:cNvSpPr txBox="1"/>
          <p:nvPr/>
        </p:nvSpPr>
        <p:spPr>
          <a:xfrm>
            <a:off x="838199" y="2322022"/>
            <a:ext cx="6100157" cy="4093428"/>
          </a:xfrm>
          <a:prstGeom prst="rect">
            <a:avLst/>
          </a:prstGeom>
          <a:noFill/>
        </p:spPr>
        <p:txBody>
          <a:bodyPr wrap="square" rtlCol="0">
            <a:spAutoFit/>
          </a:bodyPr>
          <a:lstStyle/>
          <a:p>
            <a:r>
              <a:rPr lang="en-US" sz="2000" dirty="0"/>
              <a:t>Assume m’s contents are</a:t>
            </a:r>
          </a:p>
          <a:p>
            <a:r>
              <a:rPr lang="en-US" sz="2000" dirty="0">
                <a:latin typeface="Consolas" panose="020B0609020204030204" pitchFamily="49" charset="0"/>
              </a:rPr>
              <a:t>	98030="Kent"</a:t>
            </a:r>
          </a:p>
          <a:p>
            <a:r>
              <a:rPr lang="en-US" sz="2000" dirty="0">
                <a:latin typeface="Consolas" panose="020B0609020204030204" pitchFamily="49" charset="0"/>
              </a:rPr>
              <a:t>	98178="Seattle"</a:t>
            </a:r>
          </a:p>
          <a:p>
            <a:r>
              <a:rPr lang="en-US" sz="2000" dirty="0">
                <a:latin typeface="Consolas" panose="020B0609020204030204" pitchFamily="49" charset="0"/>
              </a:rPr>
              <a:t>	98166="Burien"</a:t>
            </a:r>
          </a:p>
          <a:p>
            <a:r>
              <a:rPr lang="en-US" sz="2000" dirty="0">
                <a:latin typeface="Consolas" panose="020B0609020204030204" pitchFamily="49" charset="0"/>
              </a:rPr>
              <a:t>	98041="Bothell"</a:t>
            </a:r>
          </a:p>
          <a:p>
            <a:endParaRPr lang="en-US" sz="2000" dirty="0"/>
          </a:p>
          <a:p>
            <a:r>
              <a:rPr lang="en-US" sz="2000" dirty="0"/>
              <a:t>We want to modify m so that its contents are </a:t>
            </a:r>
          </a:p>
          <a:p>
            <a:r>
              <a:rPr lang="en-US" sz="2000" dirty="0">
                <a:latin typeface="Consolas" panose="020B0609020204030204" pitchFamily="49" charset="0"/>
              </a:rPr>
              <a:t>	98030="Kent"</a:t>
            </a:r>
          </a:p>
          <a:p>
            <a:r>
              <a:rPr lang="en-US" sz="2000" dirty="0">
                <a:latin typeface="Consolas" panose="020B0609020204030204" pitchFamily="49" charset="0"/>
              </a:rPr>
              <a:t>	98178="Tukwila"</a:t>
            </a:r>
          </a:p>
          <a:p>
            <a:r>
              <a:rPr lang="en-US" sz="2000" dirty="0">
                <a:latin typeface="Consolas" panose="020B0609020204030204" pitchFamily="49" charset="0"/>
              </a:rPr>
              <a:t>	98166="Burien"</a:t>
            </a:r>
          </a:p>
          <a:p>
            <a:r>
              <a:rPr lang="en-US" sz="2000" dirty="0">
                <a:latin typeface="Consolas" panose="020B0609020204030204" pitchFamily="49" charset="0"/>
              </a:rPr>
              <a:t>	98041="Bothell"</a:t>
            </a:r>
          </a:p>
          <a:p>
            <a:r>
              <a:rPr lang="en-US" sz="2000" dirty="0">
                <a:latin typeface="Consolas" panose="020B0609020204030204" pitchFamily="49" charset="0"/>
              </a:rPr>
              <a:t>	98101="Seattle"</a:t>
            </a:r>
          </a:p>
          <a:p>
            <a:r>
              <a:rPr lang="en-US" sz="2000" dirty="0">
                <a:latin typeface="Consolas" panose="020B0609020204030204" pitchFamily="49" charset="0"/>
              </a:rPr>
              <a:t>	98126="Seattle"</a:t>
            </a:r>
          </a:p>
        </p:txBody>
      </p:sp>
      <p:sp>
        <p:nvSpPr>
          <p:cNvPr id="5" name="TextBox 4">
            <a:extLst>
              <a:ext uri="{FF2B5EF4-FFF2-40B4-BE49-F238E27FC236}">
                <a16:creationId xmlns:a16="http://schemas.microsoft.com/office/drawing/2014/main" id="{ABB4755C-304C-403E-BA68-2EB431D2A016}"/>
              </a:ext>
            </a:extLst>
          </p:cNvPr>
          <p:cNvSpPr txBox="1"/>
          <p:nvPr/>
        </p:nvSpPr>
        <p:spPr>
          <a:xfrm>
            <a:off x="6938356" y="2416233"/>
            <a:ext cx="4793673" cy="3416320"/>
          </a:xfrm>
          <a:prstGeom prst="rect">
            <a:avLst/>
          </a:prstGeom>
          <a:noFill/>
        </p:spPr>
        <p:txBody>
          <a:bodyPr wrap="square" rtlCol="0">
            <a:spAutoFit/>
          </a:bodyPr>
          <a:lstStyle/>
          <a:p>
            <a:pPr marL="457200" indent="-457200">
              <a:buClr>
                <a:schemeClr val="accent3"/>
              </a:buClr>
              <a:buFont typeface="+mj-lt"/>
              <a:buAutoNum type="alphaUcPeriod"/>
            </a:pPr>
            <a:r>
              <a:rPr lang="en-US" sz="2400" dirty="0" err="1">
                <a:latin typeface="Consolas" panose="020B0609020204030204" pitchFamily="49" charset="0"/>
              </a:rPr>
              <a:t>m.put</a:t>
            </a:r>
            <a:r>
              <a:rPr lang="en-US" sz="2400" dirty="0">
                <a:latin typeface="Consolas" panose="020B0609020204030204" pitchFamily="49" charset="0"/>
              </a:rPr>
              <a:t>(98178, "Tukwila");</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m.remove</a:t>
            </a:r>
            <a:r>
              <a:rPr lang="en-US" sz="2400" dirty="0">
                <a:latin typeface="Consolas" panose="020B0609020204030204" pitchFamily="49" charset="0"/>
              </a:rPr>
              <a:t>(98178);</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m.put</a:t>
            </a:r>
            <a:r>
              <a:rPr lang="en-US" sz="2400" dirty="0">
                <a:latin typeface="Consolas" panose="020B0609020204030204" pitchFamily="49" charset="0"/>
              </a:rPr>
              <a:t>(98126, "Seattle");</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m.get</a:t>
            </a:r>
            <a:r>
              <a:rPr lang="en-US" sz="2400" dirty="0">
                <a:latin typeface="Consolas" panose="020B0609020204030204" pitchFamily="49" charset="0"/>
              </a:rPr>
              <a:t>(98178, "Seattle");</a:t>
            </a:r>
          </a:p>
          <a:p>
            <a:pPr marL="457200" indent="-457200">
              <a:buClr>
                <a:schemeClr val="accent3"/>
              </a:buClr>
              <a:buFont typeface="+mj-lt"/>
              <a:buAutoNum type="alphaUcPeriod"/>
            </a:pPr>
            <a:endParaRPr lang="en-US" sz="2400" dirty="0">
              <a:latin typeface="Consolas" panose="020B0609020204030204" pitchFamily="49" charset="0"/>
            </a:endParaRPr>
          </a:p>
          <a:p>
            <a:pPr marL="457200" indent="-457200">
              <a:buClr>
                <a:schemeClr val="accent3"/>
              </a:buClr>
              <a:buFont typeface="+mj-lt"/>
              <a:buAutoNum type="alphaUcPeriod"/>
            </a:pPr>
            <a:r>
              <a:rPr lang="en-US" sz="2400" dirty="0" err="1">
                <a:latin typeface="Consolas" panose="020B0609020204030204" pitchFamily="49" charset="0"/>
              </a:rPr>
              <a:t>m.put</a:t>
            </a:r>
            <a:r>
              <a:rPr lang="en-US" sz="2400" dirty="0">
                <a:latin typeface="Consolas" panose="020B0609020204030204" pitchFamily="49" charset="0"/>
              </a:rPr>
              <a:t>(98101, "Seattle");</a:t>
            </a:r>
          </a:p>
        </p:txBody>
      </p:sp>
      <p:pic>
        <p:nvPicPr>
          <p:cNvPr id="6" name="Picture 5">
            <a:extLst>
              <a:ext uri="{FF2B5EF4-FFF2-40B4-BE49-F238E27FC236}">
                <a16:creationId xmlns:a16="http://schemas.microsoft.com/office/drawing/2014/main" id="{996FAFD8-396C-EF19-97CD-2E89BEE358EF}"/>
              </a:ext>
            </a:extLst>
          </p:cNvPr>
          <p:cNvPicPr>
            <a:picLocks noChangeAspect="1"/>
          </p:cNvPicPr>
          <p:nvPr/>
        </p:nvPicPr>
        <p:blipFill>
          <a:blip r:embed="rId2"/>
          <a:stretch>
            <a:fillRect/>
          </a:stretch>
        </p:blipFill>
        <p:spPr>
          <a:xfrm>
            <a:off x="7325248" y="272534"/>
            <a:ext cx="848629" cy="850000"/>
          </a:xfrm>
          <a:prstGeom prst="rect">
            <a:avLst/>
          </a:prstGeom>
        </p:spPr>
      </p:pic>
    </p:spTree>
    <p:extLst>
      <p:ext uri="{BB962C8B-B14F-4D97-AF65-F5344CB8AC3E}">
        <p14:creationId xmlns:p14="http://schemas.microsoft.com/office/powerpoint/2010/main" val="235235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dirty="0"/>
              <a:t>Announcements</a:t>
            </a:r>
          </a:p>
          <a:p>
            <a:pPr>
              <a:spcAft>
                <a:spcPts val="1200"/>
              </a:spcAft>
            </a:pPr>
            <a:r>
              <a:rPr lang="en-US" dirty="0"/>
              <a:t>Map Review</a:t>
            </a:r>
          </a:p>
          <a:p>
            <a:pPr>
              <a:spcAft>
                <a:spcPts val="1200"/>
              </a:spcAft>
            </a:pPr>
            <a:r>
              <a:rPr lang="en-US" b="1" i="1" dirty="0">
                <a:solidFill>
                  <a:schemeClr val="accent5"/>
                </a:solidFill>
              </a:rPr>
              <a:t>Debrief PCM: Count Words</a:t>
            </a:r>
          </a:p>
          <a:p>
            <a:pPr>
              <a:spcAft>
                <a:spcPts val="1200"/>
              </a:spcAft>
            </a:pPr>
            <a:r>
              <a:rPr lang="en-US" i="1" dirty="0"/>
              <a:t>Practice: </a:t>
            </a:r>
            <a:r>
              <a:rPr lang="en-US" i="1" dirty="0" err="1"/>
              <a:t>joinRosters</a:t>
            </a:r>
            <a:endParaRPr lang="en-US" i="1" dirty="0"/>
          </a:p>
          <a:p>
            <a:pPr>
              <a:spcAft>
                <a:spcPts val="1200"/>
              </a:spcAft>
            </a:pPr>
            <a:r>
              <a:rPr lang="en-US" i="1" dirty="0"/>
              <a:t>Practice: </a:t>
            </a:r>
            <a:r>
              <a:rPr lang="en-US" i="1" dirty="0" err="1"/>
              <a:t>mostFrequentStart</a:t>
            </a:r>
            <a:endParaRPr lang="en-US" i="1"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5321061" y="280386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93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Map Review</a:t>
            </a:r>
          </a:p>
          <a:p>
            <a:pPr>
              <a:spcAft>
                <a:spcPts val="1200"/>
              </a:spcAft>
            </a:pPr>
            <a:r>
              <a:rPr lang="en-US" i="1" dirty="0"/>
              <a:t>Debrief PCM: Count Words</a:t>
            </a:r>
          </a:p>
          <a:p>
            <a:pPr>
              <a:spcAft>
                <a:spcPts val="1200"/>
              </a:spcAft>
            </a:pPr>
            <a:r>
              <a:rPr lang="en-US" b="1" i="1" dirty="0">
                <a:solidFill>
                  <a:schemeClr val="accent5"/>
                </a:solidFill>
              </a:rPr>
              <a:t>Practice: </a:t>
            </a:r>
            <a:r>
              <a:rPr lang="en-US" b="1" i="1" dirty="0" err="1">
                <a:solidFill>
                  <a:schemeClr val="accent5"/>
                </a:solidFill>
              </a:rPr>
              <a:t>joinRosters</a:t>
            </a:r>
            <a:endParaRPr lang="en-US" b="1" i="1" dirty="0">
              <a:solidFill>
                <a:schemeClr val="accent5"/>
              </a:solidFill>
            </a:endParaRPr>
          </a:p>
          <a:p>
            <a:pPr>
              <a:spcAft>
                <a:spcPts val="1200"/>
              </a:spcAft>
            </a:pPr>
            <a:r>
              <a:rPr lang="en-US" i="1" dirty="0"/>
              <a:t>Practice: </a:t>
            </a:r>
            <a:r>
              <a:rPr lang="en-US" i="1" dirty="0" err="1"/>
              <a:t>mostFrequentStart</a:t>
            </a:r>
            <a:endParaRPr lang="en-US" i="1"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4373411" y="34567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10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endParaRPr lang="en-US" dirty="0"/>
          </a:p>
          <a:p>
            <a:pPr>
              <a:spcAft>
                <a:spcPts val="1200"/>
              </a:spcAft>
            </a:pPr>
            <a:r>
              <a:rPr lang="en-US" dirty="0"/>
              <a:t>Map</a:t>
            </a:r>
            <a:r>
              <a:rPr lang="en-US" b="1" dirty="0"/>
              <a:t> </a:t>
            </a:r>
            <a:r>
              <a:rPr lang="en-US" dirty="0"/>
              <a:t>Review</a:t>
            </a:r>
          </a:p>
          <a:p>
            <a:pPr>
              <a:spcAft>
                <a:spcPts val="1200"/>
              </a:spcAft>
            </a:pPr>
            <a:r>
              <a:rPr lang="en-US" i="1" dirty="0"/>
              <a:t>Debrief PCM: Count Words</a:t>
            </a:r>
          </a:p>
          <a:p>
            <a:pPr>
              <a:spcAft>
                <a:spcPts val="1200"/>
              </a:spcAft>
            </a:pPr>
            <a:r>
              <a:rPr lang="en-US" i="1" dirty="0"/>
              <a:t>Practice: </a:t>
            </a:r>
            <a:r>
              <a:rPr lang="en-US" i="1" dirty="0" err="1"/>
              <a:t>joinRosters</a:t>
            </a:r>
            <a:endParaRPr lang="en-US" i="1" dirty="0"/>
          </a:p>
          <a:p>
            <a:pPr>
              <a:spcAft>
                <a:spcPts val="1200"/>
              </a:spcAft>
            </a:pPr>
            <a:r>
              <a:rPr lang="en-US" i="1" dirty="0"/>
              <a:t>Practice: </a:t>
            </a:r>
            <a:r>
              <a:rPr lang="en-US" i="1" dirty="0" err="1"/>
              <a:t>mostFrequentStart</a:t>
            </a:r>
            <a:endParaRPr lang="en-US" i="1"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69352"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11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4912-E6DD-4718-8A8C-9586A4CA861A}"/>
              </a:ext>
            </a:extLst>
          </p:cNvPr>
          <p:cNvSpPr>
            <a:spLocks noGrp="1"/>
          </p:cNvSpPr>
          <p:nvPr>
            <p:ph type="title"/>
          </p:nvPr>
        </p:nvSpPr>
        <p:spPr/>
        <p:txBody>
          <a:bodyPr/>
          <a:lstStyle/>
          <a:p>
            <a:r>
              <a:rPr lang="en-US" dirty="0" err="1"/>
              <a:t>joinRosters</a:t>
            </a:r>
            <a:endParaRPr lang="en-US" dirty="0"/>
          </a:p>
        </p:txBody>
      </p:sp>
      <p:sp>
        <p:nvSpPr>
          <p:cNvPr id="3" name="Content Placeholder 2">
            <a:extLst>
              <a:ext uri="{FF2B5EF4-FFF2-40B4-BE49-F238E27FC236}">
                <a16:creationId xmlns:a16="http://schemas.microsoft.com/office/drawing/2014/main" id="{9A0BD175-1FD0-4547-A72A-CD07ECEEB992}"/>
              </a:ext>
            </a:extLst>
          </p:cNvPr>
          <p:cNvSpPr>
            <a:spLocks noGrp="1"/>
          </p:cNvSpPr>
          <p:nvPr>
            <p:ph idx="1"/>
          </p:nvPr>
        </p:nvSpPr>
        <p:spPr>
          <a:xfrm>
            <a:off x="838200" y="1371601"/>
            <a:ext cx="10515600" cy="3483032"/>
          </a:xfrm>
        </p:spPr>
        <p:txBody>
          <a:bodyPr>
            <a:normAutofit fontScale="85000" lnSpcReduction="10000"/>
          </a:bodyPr>
          <a:lstStyle/>
          <a:p>
            <a:pPr marL="0" indent="0">
              <a:buNone/>
            </a:pPr>
            <a:r>
              <a:rPr lang="en-US" dirty="0"/>
              <a:t>Write a method </a:t>
            </a:r>
            <a:r>
              <a:rPr lang="en-US" dirty="0" err="1">
                <a:latin typeface="Consolas" panose="020B0609020204030204" pitchFamily="49" charset="0"/>
              </a:rPr>
              <a:t>joinRosters</a:t>
            </a:r>
            <a:r>
              <a:rPr lang="en-US" dirty="0"/>
              <a:t> that combines a </a:t>
            </a:r>
            <a:r>
              <a:rPr lang="en-US" dirty="0">
                <a:latin typeface="Consolas" panose="020B0609020204030204" pitchFamily="49" charset="0"/>
              </a:rPr>
              <a:t>Map</a:t>
            </a:r>
            <a:r>
              <a:rPr lang="en-US" dirty="0"/>
              <a:t> from student name to quiz section, and a </a:t>
            </a:r>
            <a:r>
              <a:rPr lang="en-US" dirty="0">
                <a:latin typeface="Consolas" panose="020B0609020204030204" pitchFamily="49" charset="0"/>
              </a:rPr>
              <a:t>Map</a:t>
            </a:r>
            <a:r>
              <a:rPr lang="en-US" dirty="0"/>
              <a:t> from TA name to quiz section and prints all pairs of students/</a:t>
            </a:r>
            <a:r>
              <a:rPr lang="en-US" dirty="0" err="1"/>
              <a:t>TAs.</a:t>
            </a:r>
            <a:r>
              <a:rPr lang="en-US" dirty="0"/>
              <a:t> </a:t>
            </a:r>
          </a:p>
          <a:p>
            <a:pPr marL="0" indent="0">
              <a:buNone/>
            </a:pPr>
            <a:endParaRPr lang="en-US" dirty="0"/>
          </a:p>
          <a:p>
            <a:pPr marL="0" indent="0">
              <a:buNone/>
            </a:pPr>
            <a:r>
              <a:rPr lang="en-US" dirty="0"/>
              <a:t>For example, if </a:t>
            </a:r>
            <a:r>
              <a:rPr lang="en-US" dirty="0" err="1">
                <a:latin typeface="Consolas" panose="020B0609020204030204" pitchFamily="49" charset="0"/>
              </a:rPr>
              <a:t>studentSections</a:t>
            </a:r>
            <a:r>
              <a:rPr lang="en-US" dirty="0"/>
              <a:t> stores the following map: </a:t>
            </a:r>
          </a:p>
          <a:p>
            <a:pPr marL="0" indent="0">
              <a:buNone/>
            </a:pPr>
            <a:r>
              <a:rPr lang="en-US" sz="2600" dirty="0">
                <a:latin typeface="Consolas" panose="020B0609020204030204" pitchFamily="49" charset="0"/>
              </a:rPr>
              <a:t>{Alan=AC, Jerry=AB, </a:t>
            </a:r>
            <a:r>
              <a:rPr lang="en-US" sz="2600" dirty="0" err="1">
                <a:latin typeface="Consolas" panose="020B0609020204030204" pitchFamily="49" charset="0"/>
              </a:rPr>
              <a:t>Yueying</a:t>
            </a:r>
            <a:r>
              <a:rPr lang="en-US" sz="2600" dirty="0">
                <a:latin typeface="Consolas" panose="020B0609020204030204" pitchFamily="49" charset="0"/>
              </a:rPr>
              <a:t>=AA, Sharon=AB, Steven=AB, </a:t>
            </a:r>
            <a:r>
              <a:rPr lang="en-US" sz="2600" dirty="0" err="1">
                <a:latin typeface="Consolas" panose="020B0609020204030204" pitchFamily="49" charset="0"/>
              </a:rPr>
              <a:t>Zewditu</a:t>
            </a:r>
            <a:r>
              <a:rPr lang="en-US" sz="2600" dirty="0">
                <a:latin typeface="Consolas" panose="020B0609020204030204" pitchFamily="49" charset="0"/>
              </a:rPr>
              <a:t>=BA}</a:t>
            </a:r>
          </a:p>
          <a:p>
            <a:pPr marL="0" indent="0">
              <a:buNone/>
            </a:pPr>
            <a:endParaRPr lang="en-US" dirty="0"/>
          </a:p>
          <a:p>
            <a:pPr marL="0" indent="0">
              <a:buNone/>
            </a:pPr>
            <a:r>
              <a:rPr lang="en-US" dirty="0"/>
              <a:t>And </a:t>
            </a:r>
            <a:r>
              <a:rPr lang="en-US" dirty="0" err="1">
                <a:latin typeface="Consolas" panose="020B0609020204030204" pitchFamily="49" charset="0"/>
              </a:rPr>
              <a:t>taSections</a:t>
            </a:r>
            <a:r>
              <a:rPr lang="en-US" dirty="0"/>
              <a:t> stores the following map</a:t>
            </a:r>
          </a:p>
          <a:p>
            <a:pPr marL="0" indent="0">
              <a:buNone/>
            </a:pPr>
            <a:r>
              <a:rPr lang="en-US" sz="2600" dirty="0">
                <a:latin typeface="Consolas" panose="020B0609020204030204" pitchFamily="49" charset="0"/>
              </a:rPr>
              <a:t>{</a:t>
            </a:r>
            <a:r>
              <a:rPr lang="en-US" sz="2600" dirty="0" err="1">
                <a:latin typeface="Consolas" panose="020B0609020204030204" pitchFamily="49" charset="0"/>
              </a:rPr>
              <a:t>Ayush</a:t>
            </a:r>
            <a:r>
              <a:rPr lang="en-US" sz="2600" dirty="0">
                <a:latin typeface="Consolas" panose="020B0609020204030204" pitchFamily="49" charset="0"/>
              </a:rPr>
              <a:t>=BA, Marcus=AA, Aishah=AB, </a:t>
            </a:r>
            <a:r>
              <a:rPr lang="en-US" sz="2600" dirty="0" err="1">
                <a:latin typeface="Consolas" panose="020B0609020204030204" pitchFamily="49" charset="0"/>
              </a:rPr>
              <a:t>Chaafen</a:t>
            </a:r>
            <a:r>
              <a:rPr lang="en-US" sz="2600" dirty="0">
                <a:latin typeface="Consolas" panose="020B0609020204030204" pitchFamily="49" charset="0"/>
              </a:rPr>
              <a:t>=AC}</a:t>
            </a:r>
          </a:p>
        </p:txBody>
      </p:sp>
      <p:sp>
        <p:nvSpPr>
          <p:cNvPr id="4" name="TextBox 3">
            <a:extLst>
              <a:ext uri="{FF2B5EF4-FFF2-40B4-BE49-F238E27FC236}">
                <a16:creationId xmlns:a16="http://schemas.microsoft.com/office/drawing/2014/main" id="{FCF05457-DA73-4C70-A465-0749F3BC9D0D}"/>
              </a:ext>
            </a:extLst>
          </p:cNvPr>
          <p:cNvSpPr txBox="1"/>
          <p:nvPr/>
        </p:nvSpPr>
        <p:spPr>
          <a:xfrm>
            <a:off x="8097865" y="4332237"/>
            <a:ext cx="3953288" cy="2308324"/>
          </a:xfrm>
          <a:prstGeom prst="rect">
            <a:avLst/>
          </a:prstGeom>
          <a:solidFill>
            <a:schemeClr val="bg2">
              <a:lumMod val="90000"/>
            </a:schemeClr>
          </a:solidFill>
          <a:ln>
            <a:solidFill>
              <a:schemeClr val="tx1"/>
            </a:solidFill>
          </a:ln>
        </p:spPr>
        <p:txBody>
          <a:bodyPr wrap="square" rtlCol="0">
            <a:spAutoFit/>
          </a:bodyPr>
          <a:lstStyle/>
          <a:p>
            <a:r>
              <a:rPr lang="en-US" sz="2400" b="0" i="0" u="none" strike="noStrike" dirty="0">
                <a:solidFill>
                  <a:srgbClr val="333333"/>
                </a:solidFill>
                <a:effectLst/>
                <a:latin typeface="Source Code Pro" panose="020B0509030403020204" pitchFamily="49" charset="0"/>
              </a:rPr>
              <a:t>AC: Alan - </a:t>
            </a:r>
            <a:r>
              <a:rPr lang="en-US" sz="2400" dirty="0" err="1">
                <a:solidFill>
                  <a:srgbClr val="333333"/>
                </a:solidFill>
                <a:latin typeface="Source Code Pro" panose="020B0509030403020204" pitchFamily="49" charset="0"/>
              </a:rPr>
              <a:t>Chaafen</a:t>
            </a:r>
            <a:r>
              <a:rPr lang="en-US" sz="2400" b="0" i="0" u="none" strike="noStrike" dirty="0">
                <a:solidFill>
                  <a:srgbClr val="333333"/>
                </a:solidFill>
                <a:effectLst/>
                <a:latin typeface="Source Code Pro" panose="020B0509030403020204" pitchFamily="49" charset="0"/>
              </a:rPr>
              <a:t> </a:t>
            </a:r>
            <a:br>
              <a:rPr lang="en-US" sz="2400" b="0" i="0" u="none" strike="noStrike" dirty="0">
                <a:solidFill>
                  <a:srgbClr val="333333"/>
                </a:solidFill>
                <a:effectLst/>
                <a:latin typeface="Source Code Pro" panose="020B0509030403020204" pitchFamily="49" charset="0"/>
              </a:rPr>
            </a:br>
            <a:r>
              <a:rPr lang="en-US" sz="2400" b="0" i="0" u="none" strike="noStrike" dirty="0">
                <a:solidFill>
                  <a:srgbClr val="333333"/>
                </a:solidFill>
                <a:effectLst/>
                <a:latin typeface="Source Code Pro" panose="020B0509030403020204" pitchFamily="49" charset="0"/>
              </a:rPr>
              <a:t>AB: Jerry - </a:t>
            </a:r>
            <a:r>
              <a:rPr lang="en-US" sz="2400" dirty="0">
                <a:solidFill>
                  <a:srgbClr val="333333"/>
                </a:solidFill>
                <a:latin typeface="Source Code Pro" panose="020B0509030403020204" pitchFamily="49" charset="0"/>
              </a:rPr>
              <a:t>Aishah</a:t>
            </a:r>
            <a:r>
              <a:rPr lang="en-US" sz="2400" b="0" i="0" u="none" strike="noStrike" dirty="0">
                <a:solidFill>
                  <a:srgbClr val="333333"/>
                </a:solidFill>
                <a:effectLst/>
                <a:latin typeface="Source Code Pro" panose="020B0509030403020204" pitchFamily="49" charset="0"/>
              </a:rPr>
              <a:t> AB: Sharon - </a:t>
            </a:r>
            <a:r>
              <a:rPr lang="en-US" sz="2400" dirty="0">
                <a:solidFill>
                  <a:srgbClr val="333333"/>
                </a:solidFill>
                <a:latin typeface="Source Code Pro" panose="020B0509030403020204" pitchFamily="49" charset="0"/>
              </a:rPr>
              <a:t>Aishah</a:t>
            </a:r>
            <a:r>
              <a:rPr lang="en-US" sz="2400" b="0" i="0" u="none" strike="noStrike" dirty="0">
                <a:solidFill>
                  <a:srgbClr val="333333"/>
                </a:solidFill>
                <a:effectLst/>
                <a:latin typeface="Source Code Pro" panose="020B0509030403020204" pitchFamily="49" charset="0"/>
              </a:rPr>
              <a:t> AB: Steven - </a:t>
            </a:r>
            <a:r>
              <a:rPr lang="en-US" sz="2400" dirty="0">
                <a:solidFill>
                  <a:srgbClr val="333333"/>
                </a:solidFill>
                <a:latin typeface="Source Code Pro" panose="020B0509030403020204" pitchFamily="49" charset="0"/>
              </a:rPr>
              <a:t>Aishah</a:t>
            </a:r>
            <a:r>
              <a:rPr lang="en-US" sz="2400" b="0" i="0" u="none" strike="noStrike" dirty="0">
                <a:solidFill>
                  <a:srgbClr val="333333"/>
                </a:solidFill>
                <a:effectLst/>
                <a:latin typeface="Source Code Pro" panose="020B0509030403020204" pitchFamily="49" charset="0"/>
              </a:rPr>
              <a:t> AA: </a:t>
            </a:r>
            <a:r>
              <a:rPr lang="en-US" sz="2400" b="0" i="0" u="none" strike="noStrike" dirty="0" err="1">
                <a:solidFill>
                  <a:srgbClr val="333333"/>
                </a:solidFill>
                <a:effectLst/>
                <a:latin typeface="Source Code Pro" panose="020B0509030403020204" pitchFamily="49" charset="0"/>
              </a:rPr>
              <a:t>Yueying</a:t>
            </a:r>
            <a:r>
              <a:rPr lang="en-US" sz="2400" b="0" i="0" u="none" strike="noStrike" dirty="0">
                <a:solidFill>
                  <a:srgbClr val="333333"/>
                </a:solidFill>
                <a:effectLst/>
                <a:latin typeface="Source Code Pro" panose="020B0509030403020204" pitchFamily="49" charset="0"/>
              </a:rPr>
              <a:t> – Marcus BA: </a:t>
            </a:r>
            <a:r>
              <a:rPr lang="en-US" sz="2400" b="0" i="0" u="none" strike="noStrike" dirty="0" err="1">
                <a:solidFill>
                  <a:srgbClr val="333333"/>
                </a:solidFill>
                <a:effectLst/>
                <a:latin typeface="Source Code Pro" panose="020B0509030403020204" pitchFamily="49" charset="0"/>
              </a:rPr>
              <a:t>Zewditu</a:t>
            </a:r>
            <a:r>
              <a:rPr lang="en-US" sz="2400" b="0" i="0" u="none" strike="noStrike" dirty="0">
                <a:solidFill>
                  <a:srgbClr val="333333"/>
                </a:solidFill>
                <a:effectLst/>
                <a:latin typeface="Source Code Pro" panose="020B0509030403020204" pitchFamily="49" charset="0"/>
              </a:rPr>
              <a:t> – </a:t>
            </a:r>
            <a:r>
              <a:rPr lang="en-US" sz="2400" b="0" i="0" u="none" strike="noStrike" dirty="0" err="1">
                <a:solidFill>
                  <a:srgbClr val="333333"/>
                </a:solidFill>
                <a:effectLst/>
                <a:latin typeface="Source Code Pro" panose="020B0509030403020204" pitchFamily="49" charset="0"/>
              </a:rPr>
              <a:t>Ayush</a:t>
            </a:r>
            <a:endParaRPr lang="en-US" sz="2400" dirty="0">
              <a:latin typeface="Consolas" panose="020B0609020204030204" pitchFamily="49" charset="0"/>
            </a:endParaRPr>
          </a:p>
        </p:txBody>
      </p:sp>
    </p:spTree>
    <p:extLst>
      <p:ext uri="{BB962C8B-B14F-4D97-AF65-F5344CB8AC3E}">
        <p14:creationId xmlns:p14="http://schemas.microsoft.com/office/powerpoint/2010/main" val="83567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Map Review</a:t>
            </a:r>
          </a:p>
          <a:p>
            <a:pPr>
              <a:spcAft>
                <a:spcPts val="1200"/>
              </a:spcAft>
            </a:pPr>
            <a:r>
              <a:rPr lang="en-US" dirty="0"/>
              <a:t>Debrief PCM: Count Words</a:t>
            </a:r>
          </a:p>
          <a:p>
            <a:pPr>
              <a:spcAft>
                <a:spcPts val="1200"/>
              </a:spcAft>
            </a:pPr>
            <a:r>
              <a:rPr lang="en-US" i="1" dirty="0"/>
              <a:t>Practice: </a:t>
            </a:r>
            <a:r>
              <a:rPr lang="en-US" i="1" dirty="0" err="1"/>
              <a:t>joinRosters</a:t>
            </a:r>
            <a:endParaRPr lang="en-US" i="1" dirty="0"/>
          </a:p>
          <a:p>
            <a:pPr>
              <a:spcAft>
                <a:spcPts val="1200"/>
              </a:spcAft>
            </a:pPr>
            <a:r>
              <a:rPr lang="en-US" b="1" i="1" dirty="0">
                <a:solidFill>
                  <a:schemeClr val="accent5"/>
                </a:solidFill>
              </a:rPr>
              <a:t>Practice: </a:t>
            </a:r>
            <a:r>
              <a:rPr lang="en-US" b="1" i="1" dirty="0" err="1">
                <a:solidFill>
                  <a:schemeClr val="accent5"/>
                </a:solidFill>
              </a:rPr>
              <a:t>mostFrequentStart</a:t>
            </a:r>
            <a:endParaRPr lang="en-US" b="1" i="1" dirty="0">
              <a:solidFill>
                <a:schemeClr val="accent5"/>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87316" y="410666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92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89F4-EF5B-47A0-8E84-6F8268F58074}"/>
              </a:ext>
            </a:extLst>
          </p:cNvPr>
          <p:cNvSpPr>
            <a:spLocks noGrp="1"/>
          </p:cNvSpPr>
          <p:nvPr>
            <p:ph type="title"/>
          </p:nvPr>
        </p:nvSpPr>
        <p:spPr/>
        <p:txBody>
          <a:bodyPr/>
          <a:lstStyle/>
          <a:p>
            <a:r>
              <a:rPr lang="en-US" dirty="0" err="1"/>
              <a:t>mostFrequentStart</a:t>
            </a:r>
            <a:endParaRPr lang="en-US" dirty="0"/>
          </a:p>
        </p:txBody>
      </p:sp>
      <p:sp>
        <p:nvSpPr>
          <p:cNvPr id="3" name="Content Placeholder 2">
            <a:extLst>
              <a:ext uri="{FF2B5EF4-FFF2-40B4-BE49-F238E27FC236}">
                <a16:creationId xmlns:a16="http://schemas.microsoft.com/office/drawing/2014/main" id="{FBB2785E-18C4-41C0-ACD5-DC6A71518DA4}"/>
              </a:ext>
            </a:extLst>
          </p:cNvPr>
          <p:cNvSpPr>
            <a:spLocks noGrp="1"/>
          </p:cNvSpPr>
          <p:nvPr>
            <p:ph idx="1"/>
          </p:nvPr>
        </p:nvSpPr>
        <p:spPr/>
        <p:txBody>
          <a:bodyPr/>
          <a:lstStyle/>
          <a:p>
            <a:pPr marL="0" indent="0">
              <a:buNone/>
            </a:pPr>
            <a:r>
              <a:rPr lang="en-US" dirty="0"/>
              <a:t>Write a method called </a:t>
            </a:r>
            <a:r>
              <a:rPr lang="en-US" dirty="0" err="1"/>
              <a:t>mostFrequentStart</a:t>
            </a:r>
            <a:r>
              <a:rPr lang="en-US" dirty="0"/>
              <a:t> that takes a Set of words and does the following steps: </a:t>
            </a:r>
          </a:p>
          <a:p>
            <a:r>
              <a:rPr lang="en-US" dirty="0"/>
              <a:t>Organizes words into “word families” based on which letter they start with</a:t>
            </a:r>
          </a:p>
          <a:p>
            <a:r>
              <a:rPr lang="en-US" dirty="0"/>
              <a:t>Selects the largest “word family” as defined as the family with the most words in it</a:t>
            </a:r>
          </a:p>
          <a:p>
            <a:r>
              <a:rPr lang="en-US" dirty="0"/>
              <a:t>Returns the starting letter of the largest word family (and if time, should update the Set of words to only have words from the selected family). </a:t>
            </a:r>
          </a:p>
        </p:txBody>
      </p:sp>
    </p:spTree>
    <p:extLst>
      <p:ext uri="{BB962C8B-B14F-4D97-AF65-F5344CB8AC3E}">
        <p14:creationId xmlns:p14="http://schemas.microsoft.com/office/powerpoint/2010/main" val="193377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89F4-EF5B-47A0-8E84-6F8268F58074}"/>
              </a:ext>
            </a:extLst>
          </p:cNvPr>
          <p:cNvSpPr>
            <a:spLocks noGrp="1"/>
          </p:cNvSpPr>
          <p:nvPr>
            <p:ph type="title"/>
          </p:nvPr>
        </p:nvSpPr>
        <p:spPr/>
        <p:txBody>
          <a:bodyPr/>
          <a:lstStyle/>
          <a:p>
            <a:r>
              <a:rPr lang="en-US" dirty="0" err="1"/>
              <a:t>mostFrequentStart</a:t>
            </a:r>
            <a:endParaRPr lang="en-US" dirty="0"/>
          </a:p>
        </p:txBody>
      </p:sp>
      <p:sp>
        <p:nvSpPr>
          <p:cNvPr id="3" name="Content Placeholder 2">
            <a:extLst>
              <a:ext uri="{FF2B5EF4-FFF2-40B4-BE49-F238E27FC236}">
                <a16:creationId xmlns:a16="http://schemas.microsoft.com/office/drawing/2014/main" id="{FBB2785E-18C4-41C0-ACD5-DC6A71518DA4}"/>
              </a:ext>
            </a:extLst>
          </p:cNvPr>
          <p:cNvSpPr>
            <a:spLocks noGrp="1"/>
          </p:cNvSpPr>
          <p:nvPr>
            <p:ph idx="1"/>
          </p:nvPr>
        </p:nvSpPr>
        <p:spPr/>
        <p:txBody>
          <a:bodyPr>
            <a:normAutofit lnSpcReduction="10000"/>
          </a:bodyPr>
          <a:lstStyle/>
          <a:p>
            <a:pPr marL="0" indent="0">
              <a:buNone/>
            </a:pPr>
            <a:r>
              <a:rPr lang="en-US" dirty="0"/>
              <a:t>For example, if the </a:t>
            </a:r>
            <a:r>
              <a:rPr lang="en-US" dirty="0">
                <a:latin typeface="Consolas" panose="020B0609020204030204" pitchFamily="49" charset="0"/>
              </a:rPr>
              <a:t>Set</a:t>
            </a:r>
            <a:r>
              <a:rPr lang="en-US" dirty="0"/>
              <a:t> words stored the values</a:t>
            </a:r>
          </a:p>
          <a:p>
            <a:pPr marL="0" indent="0">
              <a:buNone/>
            </a:pPr>
            <a:r>
              <a:rPr lang="en-US" sz="2200" dirty="0">
                <a:latin typeface="Consolas" panose="020B0609020204030204" pitchFamily="49" charset="0"/>
              </a:rPr>
              <a:t>["hello", "goodbye", "library", "literary", "little", "repel"]</a:t>
            </a:r>
          </a:p>
          <a:p>
            <a:pPr marL="0" indent="0">
              <a:buNone/>
            </a:pPr>
            <a:endParaRPr lang="en-US" dirty="0"/>
          </a:p>
          <a:p>
            <a:pPr marL="0" indent="0">
              <a:buNone/>
            </a:pPr>
            <a:r>
              <a:rPr lang="en-US" dirty="0"/>
              <a:t>The word families produced would be </a:t>
            </a:r>
          </a:p>
          <a:p>
            <a:pPr marL="0" indent="0">
              <a:buNone/>
            </a:pPr>
            <a:r>
              <a:rPr lang="en-US" sz="2200" dirty="0">
                <a:latin typeface="Consolas" panose="020B0609020204030204" pitchFamily="49" charset="0"/>
              </a:rPr>
              <a:t>'h' -&gt; 1 word ("hello")</a:t>
            </a:r>
          </a:p>
          <a:p>
            <a:pPr marL="0" indent="0">
              <a:buNone/>
            </a:pPr>
            <a:r>
              <a:rPr lang="en-US" sz="2200" dirty="0">
                <a:latin typeface="Consolas" panose="020B0609020204030204" pitchFamily="49" charset="0"/>
              </a:rPr>
              <a:t>'g' -&gt; 1 word ("goodbye")</a:t>
            </a:r>
          </a:p>
          <a:p>
            <a:pPr marL="0" indent="0">
              <a:buNone/>
            </a:pPr>
            <a:r>
              <a:rPr lang="en-US" sz="2200" dirty="0">
                <a:latin typeface="Consolas" panose="020B0609020204030204" pitchFamily="49" charset="0"/>
              </a:rPr>
              <a:t>'l' -&gt; 3 words ("library", "literary", "little")</a:t>
            </a:r>
          </a:p>
          <a:p>
            <a:pPr marL="0" indent="0">
              <a:buNone/>
            </a:pPr>
            <a:r>
              <a:rPr lang="en-US" sz="2200" dirty="0">
                <a:latin typeface="Consolas" panose="020B0609020204030204" pitchFamily="49" charset="0"/>
              </a:rPr>
              <a:t>'r' -&gt; 1 word ("repel")</a:t>
            </a:r>
          </a:p>
          <a:p>
            <a:pPr marL="0" indent="0">
              <a:buNone/>
            </a:pPr>
            <a:endParaRPr lang="en-US" dirty="0"/>
          </a:p>
          <a:p>
            <a:pPr marL="0" indent="0">
              <a:buNone/>
            </a:pPr>
            <a:r>
              <a:rPr lang="en-US" dirty="0"/>
              <a:t>Since 'l' has the largest word family, we return </a:t>
            </a:r>
            <a:r>
              <a:rPr lang="en-US" dirty="0">
                <a:latin typeface="Consolas" panose="020B0609020204030204" pitchFamily="49" charset="0"/>
              </a:rPr>
              <a:t>'l'</a:t>
            </a:r>
            <a:r>
              <a:rPr lang="en-US" dirty="0"/>
              <a:t> and modify the </a:t>
            </a:r>
            <a:r>
              <a:rPr lang="en-US" dirty="0">
                <a:latin typeface="Consolas" panose="020B0609020204030204" pitchFamily="49" charset="0"/>
              </a:rPr>
              <a:t>Set</a:t>
            </a:r>
            <a:r>
              <a:rPr lang="en-US" dirty="0"/>
              <a:t> to only contain </a:t>
            </a:r>
            <a:r>
              <a:rPr lang="en-US" dirty="0">
                <a:latin typeface="Consolas" panose="020B0609020204030204" pitchFamily="49" charset="0"/>
              </a:rPr>
              <a:t>Strings</a:t>
            </a:r>
            <a:r>
              <a:rPr lang="en-US" dirty="0"/>
              <a:t> starting with 'l'. </a:t>
            </a:r>
          </a:p>
        </p:txBody>
      </p:sp>
    </p:spTree>
    <p:extLst>
      <p:ext uri="{BB962C8B-B14F-4D97-AF65-F5344CB8AC3E}">
        <p14:creationId xmlns:p14="http://schemas.microsoft.com/office/powerpoint/2010/main" val="403120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7BB3-7B52-41DB-A2D8-59DF49EC26F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90A6B19-331A-428C-A5CC-CD53E0365E03}"/>
              </a:ext>
            </a:extLst>
          </p:cNvPr>
          <p:cNvSpPr>
            <a:spLocks noGrp="1"/>
          </p:cNvSpPr>
          <p:nvPr>
            <p:ph idx="1"/>
          </p:nvPr>
        </p:nvSpPr>
        <p:spPr/>
        <p:txBody>
          <a:bodyPr>
            <a:normAutofit/>
          </a:bodyPr>
          <a:lstStyle/>
          <a:p>
            <a:r>
              <a:rPr lang="en-US" sz="4000" dirty="0"/>
              <a:t>Reminder: Quiz 1 is Tuesday, February 17</a:t>
            </a:r>
            <a:r>
              <a:rPr lang="en-US" sz="4000" baseline="30000" dirty="0"/>
              <a:t>th</a:t>
            </a:r>
          </a:p>
          <a:p>
            <a:pPr lvl="1"/>
            <a:r>
              <a:rPr lang="en-US" sz="3600" dirty="0"/>
              <a:t>Quiz 0 results coming soon™! </a:t>
            </a:r>
          </a:p>
          <a:p>
            <a:r>
              <a:rPr lang="en-US" sz="4000" dirty="0"/>
              <a:t>Resubmission Cycle 2 (R2) form open now</a:t>
            </a:r>
          </a:p>
          <a:p>
            <a:pPr lvl="1"/>
            <a:r>
              <a:rPr lang="en-US" sz="3200" dirty="0"/>
              <a:t>Due Tuesday, Feb 10</a:t>
            </a:r>
            <a:r>
              <a:rPr lang="en-US" sz="3200" baseline="30000" dirty="0"/>
              <a:t>th</a:t>
            </a:r>
            <a:r>
              <a:rPr lang="en-US" sz="3200" dirty="0"/>
              <a:t> by 11:59 PM</a:t>
            </a:r>
          </a:p>
          <a:p>
            <a:pPr lvl="1"/>
            <a:r>
              <a:rPr lang="en-US" sz="3200" dirty="0"/>
              <a:t>Eligible Assignments: </a:t>
            </a:r>
            <a:r>
              <a:rPr lang="en-US" sz="3200" b="1" dirty="0">
                <a:solidFill>
                  <a:srgbClr val="EF5777"/>
                </a:solidFill>
              </a:rPr>
              <a:t>C0</a:t>
            </a:r>
            <a:r>
              <a:rPr lang="en-US" sz="3200" dirty="0"/>
              <a:t>, P0, C1</a:t>
            </a:r>
          </a:p>
          <a:p>
            <a:r>
              <a:rPr lang="en-US" sz="4000" dirty="0"/>
              <a:t>Programming Assignment 2 (P2) releasing later today! </a:t>
            </a:r>
          </a:p>
          <a:p>
            <a:pPr lvl="1"/>
            <a:r>
              <a:rPr lang="en-US" sz="3600" dirty="0"/>
              <a:t>Due </a:t>
            </a:r>
            <a:r>
              <a:rPr lang="en-US" sz="3600" b="1" dirty="0">
                <a:solidFill>
                  <a:srgbClr val="EF5777"/>
                </a:solidFill>
              </a:rPr>
              <a:t>Tuesday</a:t>
            </a:r>
            <a:r>
              <a:rPr lang="en-US" sz="3600" dirty="0"/>
              <a:t>, </a:t>
            </a:r>
            <a:r>
              <a:rPr lang="en-US" sz="3600" b="1" dirty="0"/>
              <a:t>Feb 17</a:t>
            </a:r>
            <a:r>
              <a:rPr lang="en-US" sz="3600" b="1" baseline="30000" dirty="0"/>
              <a:t>th</a:t>
            </a:r>
            <a:r>
              <a:rPr lang="en-US" sz="3600" dirty="0"/>
              <a:t> by 11:59pm</a:t>
            </a:r>
          </a:p>
        </p:txBody>
      </p:sp>
    </p:spTree>
    <p:extLst>
      <p:ext uri="{BB962C8B-B14F-4D97-AF65-F5344CB8AC3E}">
        <p14:creationId xmlns:p14="http://schemas.microsoft.com/office/powerpoint/2010/main" val="305293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CA703B-C5AC-8238-A007-5E1C65BA5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4548F-7978-D65D-399E-72433DC0EEBA}"/>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6E4FB182-35D4-E0A7-E6EB-A2D560A7369C}"/>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rgbClr val="EE8A64"/>
                </a:solidFill>
              </a:rPr>
              <a:t>Sets, Iterators, For-each Loop Review</a:t>
            </a:r>
          </a:p>
          <a:p>
            <a:pPr>
              <a:spcAft>
                <a:spcPts val="1200"/>
              </a:spcAft>
            </a:pPr>
            <a:r>
              <a:rPr lang="en-US" dirty="0"/>
              <a:t>Map Review</a:t>
            </a:r>
          </a:p>
          <a:p>
            <a:pPr>
              <a:spcAft>
                <a:spcPts val="1200"/>
              </a:spcAft>
            </a:pPr>
            <a:r>
              <a:rPr lang="en-US" i="1" dirty="0"/>
              <a:t>Debrief PCM: Count Words</a:t>
            </a:r>
          </a:p>
          <a:p>
            <a:pPr>
              <a:spcAft>
                <a:spcPts val="1200"/>
              </a:spcAft>
            </a:pPr>
            <a:r>
              <a:rPr lang="en-US" i="1" dirty="0"/>
              <a:t>Practice: </a:t>
            </a:r>
            <a:r>
              <a:rPr lang="en-US" i="1" dirty="0" err="1"/>
              <a:t>joinRosters</a:t>
            </a:r>
            <a:endParaRPr lang="en-US" i="1" dirty="0"/>
          </a:p>
          <a:p>
            <a:pPr>
              <a:spcAft>
                <a:spcPts val="1200"/>
              </a:spcAft>
            </a:pPr>
            <a:r>
              <a:rPr lang="en-US" i="1" dirty="0"/>
              <a:t>Practice: </a:t>
            </a:r>
            <a:r>
              <a:rPr lang="en-US" i="1" dirty="0" err="1"/>
              <a:t>mostFrequentStart</a:t>
            </a:r>
            <a:endParaRPr lang="en-US" i="1" dirty="0"/>
          </a:p>
        </p:txBody>
      </p:sp>
      <p:sp>
        <p:nvSpPr>
          <p:cNvPr id="4" name="Pentagon 3">
            <a:extLst>
              <a:ext uri="{FF2B5EF4-FFF2-40B4-BE49-F238E27FC236}">
                <a16:creationId xmlns:a16="http://schemas.microsoft.com/office/drawing/2014/main" id="{547F5F54-4FC9-D1F9-9137-AFB2E5919672}"/>
              </a:ext>
            </a:extLst>
          </p:cNvPr>
          <p:cNvSpPr/>
          <p:nvPr/>
        </p:nvSpPr>
        <p:spPr>
          <a:xfrm rot="10800000">
            <a:off x="6804646" y="210648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12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Sets (ADT)</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r>
              <a:rPr lang="en-US" sz="3600" dirty="0"/>
              <a:t>A collection of unique values (no duplicates allowed) that can perform the following operations </a:t>
            </a:r>
            <a:r>
              <a:rPr lang="en-US" sz="3600" u="sng" dirty="0"/>
              <a:t>efficiently</a:t>
            </a:r>
            <a:r>
              <a:rPr lang="en-US" sz="3600" dirty="0"/>
              <a:t>:</a:t>
            </a:r>
          </a:p>
          <a:p>
            <a:pPr lvl="1"/>
            <a:r>
              <a:rPr lang="en-US" sz="3200" dirty="0"/>
              <a:t>add</a:t>
            </a:r>
          </a:p>
          <a:p>
            <a:pPr lvl="1"/>
            <a:r>
              <a:rPr lang="en-US" sz="3200" dirty="0"/>
              <a:t>remove</a:t>
            </a:r>
          </a:p>
          <a:p>
            <a:pPr lvl="1"/>
            <a:r>
              <a:rPr lang="en-US" sz="3200" dirty="0"/>
              <a:t>search (contains)</a:t>
            </a:r>
          </a:p>
          <a:p>
            <a:pPr lvl="1"/>
            <a:endParaRPr lang="en-US" sz="3200" dirty="0"/>
          </a:p>
          <a:p>
            <a:r>
              <a:rPr lang="en-US" sz="3600" dirty="0"/>
              <a:t>We don’t think of a set as having indices; we just add things to the set in general and don’t worry about order</a:t>
            </a:r>
          </a:p>
        </p:txBody>
      </p:sp>
      <p:sp>
        <p:nvSpPr>
          <p:cNvPr id="4" name="Oval 3">
            <a:extLst>
              <a:ext uri="{FF2B5EF4-FFF2-40B4-BE49-F238E27FC236}">
                <a16:creationId xmlns:a16="http://schemas.microsoft.com/office/drawing/2014/main" id="{9A607B86-DD22-4E48-BD46-1CA3EBF6E1A3}"/>
              </a:ext>
            </a:extLst>
          </p:cNvPr>
          <p:cNvSpPr/>
          <p:nvPr/>
        </p:nvSpPr>
        <p:spPr>
          <a:xfrm>
            <a:off x="7281949" y="2604655"/>
            <a:ext cx="2686510" cy="186241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23A244-8610-41F2-8C4C-3BB3AF5FBCE9}"/>
              </a:ext>
            </a:extLst>
          </p:cNvPr>
          <p:cNvSpPr txBox="1"/>
          <p:nvPr/>
        </p:nvSpPr>
        <p:spPr>
          <a:xfrm>
            <a:off x="7838902" y="2843213"/>
            <a:ext cx="714894" cy="369332"/>
          </a:xfrm>
          <a:prstGeom prst="rect">
            <a:avLst/>
          </a:prstGeom>
          <a:noFill/>
        </p:spPr>
        <p:txBody>
          <a:bodyPr wrap="square" rtlCol="0">
            <a:spAutoFit/>
          </a:bodyPr>
          <a:lstStyle/>
          <a:p>
            <a:r>
              <a:rPr lang="en-US" dirty="0">
                <a:latin typeface="Consolas" panose="020B0609020204030204" pitchFamily="49" charset="0"/>
              </a:rPr>
              <a:t>"hi"</a:t>
            </a:r>
          </a:p>
        </p:txBody>
      </p:sp>
      <p:sp>
        <p:nvSpPr>
          <p:cNvPr id="7" name="TextBox 6">
            <a:extLst>
              <a:ext uri="{FF2B5EF4-FFF2-40B4-BE49-F238E27FC236}">
                <a16:creationId xmlns:a16="http://schemas.microsoft.com/office/drawing/2014/main" id="{52EB2641-BA16-426E-A9F2-677DC8193E45}"/>
              </a:ext>
            </a:extLst>
          </p:cNvPr>
          <p:cNvSpPr txBox="1"/>
          <p:nvPr/>
        </p:nvSpPr>
        <p:spPr>
          <a:xfrm>
            <a:off x="8686801" y="3212545"/>
            <a:ext cx="1097280" cy="369332"/>
          </a:xfrm>
          <a:prstGeom prst="rect">
            <a:avLst/>
          </a:prstGeom>
          <a:noFill/>
        </p:spPr>
        <p:txBody>
          <a:bodyPr wrap="square" rtlCol="0">
            <a:spAutoFit/>
          </a:bodyPr>
          <a:lstStyle/>
          <a:p>
            <a:r>
              <a:rPr lang="en-US" dirty="0">
                <a:latin typeface="Consolas" panose="020B0609020204030204" pitchFamily="49" charset="0"/>
              </a:rPr>
              <a:t>"hello"</a:t>
            </a:r>
          </a:p>
        </p:txBody>
      </p:sp>
      <p:sp>
        <p:nvSpPr>
          <p:cNvPr id="8" name="TextBox 7">
            <a:extLst>
              <a:ext uri="{FF2B5EF4-FFF2-40B4-BE49-F238E27FC236}">
                <a16:creationId xmlns:a16="http://schemas.microsoft.com/office/drawing/2014/main" id="{767FAFCC-BFDC-4D7C-82EC-F88269343A94}"/>
              </a:ext>
            </a:extLst>
          </p:cNvPr>
          <p:cNvSpPr txBox="1"/>
          <p:nvPr/>
        </p:nvSpPr>
        <p:spPr>
          <a:xfrm>
            <a:off x="8553796" y="2875002"/>
            <a:ext cx="1011382" cy="369332"/>
          </a:xfrm>
          <a:prstGeom prst="rect">
            <a:avLst/>
          </a:prstGeom>
          <a:noFill/>
        </p:spPr>
        <p:txBody>
          <a:bodyPr wrap="square" rtlCol="0">
            <a:spAutoFit/>
          </a:bodyPr>
          <a:lstStyle/>
          <a:p>
            <a:r>
              <a:rPr lang="en-US" dirty="0">
                <a:latin typeface="Consolas" panose="020B0609020204030204" pitchFamily="49" charset="0"/>
              </a:rPr>
              <a:t>"</a:t>
            </a:r>
            <a:r>
              <a:rPr lang="en-US" dirty="0" err="1">
                <a:latin typeface="Consolas" panose="020B0609020204030204" pitchFamily="49" charset="0"/>
              </a:rPr>
              <a:t>hola</a:t>
            </a:r>
            <a:r>
              <a:rPr lang="en-US" dirty="0">
                <a:latin typeface="Consolas" panose="020B0609020204030204" pitchFamily="49" charset="0"/>
              </a:rPr>
              <a:t>"</a:t>
            </a:r>
          </a:p>
        </p:txBody>
      </p:sp>
      <p:sp>
        <p:nvSpPr>
          <p:cNvPr id="9" name="TextBox 8">
            <a:extLst>
              <a:ext uri="{FF2B5EF4-FFF2-40B4-BE49-F238E27FC236}">
                <a16:creationId xmlns:a16="http://schemas.microsoft.com/office/drawing/2014/main" id="{FCA5DF12-D23D-419B-9678-16A43E3E8D95}"/>
              </a:ext>
            </a:extLst>
          </p:cNvPr>
          <p:cNvSpPr txBox="1"/>
          <p:nvPr/>
        </p:nvSpPr>
        <p:spPr>
          <a:xfrm>
            <a:off x="7392785" y="3320285"/>
            <a:ext cx="1338350" cy="369332"/>
          </a:xfrm>
          <a:prstGeom prst="rect">
            <a:avLst/>
          </a:prstGeom>
          <a:noFill/>
        </p:spPr>
        <p:txBody>
          <a:bodyPr wrap="square" rtlCol="0">
            <a:spAutoFit/>
          </a:bodyPr>
          <a:lstStyle/>
          <a:p>
            <a:r>
              <a:rPr lang="en-US" dirty="0">
                <a:latin typeface="Consolas" panose="020B0609020204030204" pitchFamily="49" charset="0"/>
              </a:rPr>
              <a:t>"Hallo"</a:t>
            </a:r>
          </a:p>
        </p:txBody>
      </p:sp>
      <p:sp>
        <p:nvSpPr>
          <p:cNvPr id="10" name="TextBox 9">
            <a:extLst>
              <a:ext uri="{FF2B5EF4-FFF2-40B4-BE49-F238E27FC236}">
                <a16:creationId xmlns:a16="http://schemas.microsoft.com/office/drawing/2014/main" id="{1B12A27F-5F5D-4F08-81A1-0931F9EBFD40}"/>
              </a:ext>
            </a:extLst>
          </p:cNvPr>
          <p:cNvSpPr txBox="1"/>
          <p:nvPr/>
        </p:nvSpPr>
        <p:spPr>
          <a:xfrm>
            <a:off x="7875617" y="3765568"/>
            <a:ext cx="1711036" cy="369332"/>
          </a:xfrm>
          <a:prstGeom prst="rect">
            <a:avLst/>
          </a:prstGeom>
          <a:noFill/>
        </p:spPr>
        <p:txBody>
          <a:bodyPr wrap="square" rtlCol="0">
            <a:spAutoFit/>
          </a:bodyPr>
          <a:lstStyle/>
          <a:p>
            <a:r>
              <a:rPr lang="en-US" dirty="0">
                <a:latin typeface="Consolas" panose="020B0609020204030204" pitchFamily="49" charset="0"/>
              </a:rPr>
              <a:t>"</a:t>
            </a:r>
            <a:r>
              <a:rPr lang="en-US" dirty="0" err="1">
                <a:latin typeface="Consolas" panose="020B0609020204030204" pitchFamily="49" charset="0"/>
              </a:rPr>
              <a:t>tervetuloa</a:t>
            </a:r>
            <a:r>
              <a:rPr lang="en-US" dirty="0">
                <a:latin typeface="Consolas" panose="020B0609020204030204" pitchFamily="49" charset="0"/>
              </a:rPr>
              <a:t>"</a:t>
            </a:r>
          </a:p>
        </p:txBody>
      </p:sp>
    </p:spTree>
    <p:extLst>
      <p:ext uri="{BB962C8B-B14F-4D97-AF65-F5344CB8AC3E}">
        <p14:creationId xmlns:p14="http://schemas.microsoft.com/office/powerpoint/2010/main" val="260010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Sets in Java</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515600" cy="4805363"/>
          </a:xfrm>
        </p:spPr>
        <p:txBody>
          <a:bodyPr>
            <a:normAutofit/>
          </a:bodyPr>
          <a:lstStyle/>
          <a:p>
            <a:r>
              <a:rPr lang="en-US" sz="3600" dirty="0">
                <a:latin typeface="Consolas" panose="020B0609020204030204" pitchFamily="49" charset="0"/>
              </a:rPr>
              <a:t>Set</a:t>
            </a:r>
            <a:r>
              <a:rPr lang="en-US" sz="3600" dirty="0"/>
              <a:t> is an interface in Java </a:t>
            </a:r>
          </a:p>
          <a:p>
            <a:pPr lvl="1"/>
            <a:r>
              <a:rPr lang="en-US" sz="3200" dirty="0"/>
              <a:t>In </a:t>
            </a:r>
            <a:r>
              <a:rPr lang="en-US" sz="3200" dirty="0" err="1">
                <a:latin typeface="Consolas" panose="020B0609020204030204" pitchFamily="49" charset="0"/>
              </a:rPr>
              <a:t>java.util</a:t>
            </a:r>
            <a:endParaRPr lang="en-US" sz="3200" dirty="0">
              <a:latin typeface="Consolas" panose="020B0609020204030204" pitchFamily="49" charset="0"/>
            </a:endParaRPr>
          </a:p>
          <a:p>
            <a:pPr lvl="1"/>
            <a:endParaRPr lang="en-US" sz="3600" dirty="0"/>
          </a:p>
          <a:p>
            <a:r>
              <a:rPr lang="en-US" sz="3600" dirty="0">
                <a:latin typeface="Consolas" panose="020B0609020204030204" pitchFamily="49" charset="0"/>
              </a:rPr>
              <a:t>HashSet</a:t>
            </a:r>
            <a:r>
              <a:rPr lang="en-US" sz="3600" dirty="0"/>
              <a:t> and </a:t>
            </a:r>
            <a:r>
              <a:rPr lang="en-US" sz="3600" dirty="0" err="1">
                <a:latin typeface="Consolas" panose="020B0609020204030204" pitchFamily="49" charset="0"/>
              </a:rPr>
              <a:t>TreeSet</a:t>
            </a:r>
            <a:r>
              <a:rPr lang="en-US" sz="3600" dirty="0"/>
              <a:t> are classes that implement the </a:t>
            </a:r>
            <a:r>
              <a:rPr lang="en-US" sz="3600" dirty="0">
                <a:latin typeface="Consolas" panose="020B0609020204030204" pitchFamily="49" charset="0"/>
              </a:rPr>
              <a:t>Set</a:t>
            </a:r>
            <a:r>
              <a:rPr lang="en-US" sz="3600" dirty="0"/>
              <a:t> interface in Java</a:t>
            </a:r>
          </a:p>
          <a:p>
            <a:pPr lvl="1"/>
            <a:r>
              <a:rPr lang="en-US" sz="2800" dirty="0">
                <a:latin typeface="Consolas" panose="020B0609020204030204" pitchFamily="49" charset="0"/>
              </a:rPr>
              <a:t>HashSet</a:t>
            </a:r>
            <a:r>
              <a:rPr lang="en-US" sz="2800" dirty="0"/>
              <a:t>: Very fast! Implemented using a “hash table” array</a:t>
            </a:r>
          </a:p>
          <a:p>
            <a:pPr lvl="2"/>
            <a:r>
              <a:rPr lang="en-US" sz="2400" i="1" dirty="0"/>
              <a:t>Elements are stored in an unpredictable order</a:t>
            </a:r>
            <a:endParaRPr lang="en-US" sz="2400" dirty="0"/>
          </a:p>
          <a:p>
            <a:pPr lvl="1"/>
            <a:r>
              <a:rPr lang="en-US" sz="2800" dirty="0" err="1">
                <a:latin typeface="Consolas" panose="020B0609020204030204" pitchFamily="49" charset="0"/>
              </a:rPr>
              <a:t>TreeSet</a:t>
            </a:r>
            <a:r>
              <a:rPr lang="en-US" sz="2800" dirty="0"/>
              <a:t>: Pretty fast! Implemented using a “binary search tree”</a:t>
            </a:r>
          </a:p>
          <a:p>
            <a:pPr lvl="2"/>
            <a:r>
              <a:rPr lang="en-US" sz="2400" i="1" dirty="0"/>
              <a:t>Elements are stored in sorted order</a:t>
            </a:r>
          </a:p>
        </p:txBody>
      </p:sp>
    </p:spTree>
    <p:extLst>
      <p:ext uri="{BB962C8B-B14F-4D97-AF65-F5344CB8AC3E}">
        <p14:creationId xmlns:p14="http://schemas.microsoft.com/office/powerpoint/2010/main" val="233847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a:xfrm>
            <a:off x="838200" y="456565"/>
            <a:ext cx="10515600" cy="762635"/>
          </a:xfrm>
        </p:spPr>
        <p:txBody>
          <a:bodyPr/>
          <a:lstStyle/>
          <a:p>
            <a:r>
              <a:rPr lang="en-US" dirty="0">
                <a:latin typeface="Consolas" panose="020B0609020204030204" pitchFamily="49" charset="0"/>
              </a:rPr>
              <a:t>Set</a:t>
            </a:r>
            <a:r>
              <a:rPr lang="en-US" dirty="0"/>
              <a:t> Methods</a:t>
            </a:r>
          </a:p>
        </p:txBody>
      </p:sp>
      <p:graphicFrame>
        <p:nvGraphicFramePr>
          <p:cNvPr id="6" name="Table 5">
            <a:extLst>
              <a:ext uri="{FF2B5EF4-FFF2-40B4-BE49-F238E27FC236}">
                <a16:creationId xmlns:a16="http://schemas.microsoft.com/office/drawing/2014/main" id="{4D301144-31AD-4BF3-8974-85F3C1508F37}"/>
              </a:ext>
            </a:extLst>
          </p:cNvPr>
          <p:cNvGraphicFramePr>
            <a:graphicFrameLocks noGrp="1"/>
          </p:cNvGraphicFramePr>
          <p:nvPr/>
        </p:nvGraphicFramePr>
        <p:xfrm>
          <a:off x="838199" y="1353215"/>
          <a:ext cx="11016344" cy="4724805"/>
        </p:xfrm>
        <a:graphic>
          <a:graphicData uri="http://schemas.openxmlformats.org/drawingml/2006/table">
            <a:tbl>
              <a:tblPr firstRow="1" bandRow="1">
                <a:tableStyleId>{5C22544A-7EE6-4342-B048-85BDC9FD1C3A}</a:tableStyleId>
              </a:tblPr>
              <a:tblGrid>
                <a:gridCol w="5508172">
                  <a:extLst>
                    <a:ext uri="{9D8B030D-6E8A-4147-A177-3AD203B41FA5}">
                      <a16:colId xmlns:a16="http://schemas.microsoft.com/office/drawing/2014/main" val="2906013631"/>
                    </a:ext>
                  </a:extLst>
                </a:gridCol>
                <a:gridCol w="5508172">
                  <a:extLst>
                    <a:ext uri="{9D8B030D-6E8A-4147-A177-3AD203B41FA5}">
                      <a16:colId xmlns:a16="http://schemas.microsoft.com/office/drawing/2014/main" val="1338416299"/>
                    </a:ext>
                  </a:extLst>
                </a:gridCol>
              </a:tblGrid>
              <a:tr h="560913">
                <a:tc>
                  <a:txBody>
                    <a:bodyPr/>
                    <a:lstStyle/>
                    <a:p>
                      <a:pPr algn="ctr"/>
                      <a:r>
                        <a:rPr lang="en-US" sz="2800" dirty="0"/>
                        <a:t>Method</a:t>
                      </a:r>
                    </a:p>
                  </a:txBody>
                  <a:tcPr/>
                </a:tc>
                <a:tc>
                  <a:txBody>
                    <a:bodyPr/>
                    <a:lstStyle/>
                    <a:p>
                      <a:pPr algn="ctr"/>
                      <a:r>
                        <a:rPr lang="en-US" sz="2800" dirty="0"/>
                        <a:t>Description</a:t>
                      </a:r>
                    </a:p>
                  </a:txBody>
                  <a:tcPr/>
                </a:tc>
                <a:extLst>
                  <a:ext uri="{0D108BD9-81ED-4DB2-BD59-A6C34878D82A}">
                    <a16:rowId xmlns:a16="http://schemas.microsoft.com/office/drawing/2014/main" val="1395760069"/>
                  </a:ext>
                </a:extLst>
              </a:tr>
              <a:tr h="560913">
                <a:tc>
                  <a:txBody>
                    <a:bodyPr/>
                    <a:lstStyle/>
                    <a:p>
                      <a:r>
                        <a:rPr lang="en-US" sz="2000" dirty="0">
                          <a:latin typeface="Consolas" panose="020B0609020204030204" pitchFamily="49" charset="0"/>
                        </a:rPr>
                        <a:t>add(value)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Adds the given value to the set, returns whether or not the given value was added successfully</a:t>
                      </a:r>
                      <a:endParaRPr lang="en-US" sz="1800" b="0" kern="1200" dirty="0">
                        <a:solidFill>
                          <a:schemeClr val="dk1"/>
                        </a:solidFill>
                        <a:effectLst/>
                        <a:latin typeface="Consolas" panose="020B0609020204030204" pitchFamily="49" charset="0"/>
                        <a:ea typeface="+mn-ea"/>
                        <a:cs typeface="+mn-cs"/>
                      </a:endParaRPr>
                    </a:p>
                  </a:txBody>
                  <a:tcPr/>
                </a:tc>
                <a:extLst>
                  <a:ext uri="{0D108BD9-81ED-4DB2-BD59-A6C34878D82A}">
                    <a16:rowId xmlns:a16="http://schemas.microsoft.com/office/drawing/2014/main" val="3693791527"/>
                  </a:ext>
                </a:extLst>
              </a:tr>
              <a:tr h="560913">
                <a:tc>
                  <a:txBody>
                    <a:bodyPr/>
                    <a:lstStyle/>
                    <a:p>
                      <a:r>
                        <a:rPr lang="en-US" sz="2000" dirty="0">
                          <a:latin typeface="Consolas" panose="020B0609020204030204" pitchFamily="49" charset="0"/>
                        </a:rPr>
                        <a:t>contains(value)</a:t>
                      </a:r>
                    </a:p>
                  </a:txBody>
                  <a:tcPr/>
                </a:tc>
                <a:tc>
                  <a:txBody>
                    <a:bodyPr/>
                    <a:lstStyle/>
                    <a:p>
                      <a:r>
                        <a:rPr lang="en-US" dirty="0"/>
                        <a:t>Returns </a:t>
                      </a:r>
                      <a:r>
                        <a:rPr lang="en-US" dirty="0">
                          <a:latin typeface="Consolas" panose="020B0609020204030204" pitchFamily="49" charset="0"/>
                        </a:rPr>
                        <a:t>true</a:t>
                      </a:r>
                      <a:r>
                        <a:rPr lang="en-US" dirty="0"/>
                        <a:t> if the given value is found in this set</a:t>
                      </a:r>
                    </a:p>
                  </a:txBody>
                  <a:tcPr/>
                </a:tc>
                <a:extLst>
                  <a:ext uri="{0D108BD9-81ED-4DB2-BD59-A6C34878D82A}">
                    <a16:rowId xmlns:a16="http://schemas.microsoft.com/office/drawing/2014/main" val="1622582377"/>
                  </a:ext>
                </a:extLst>
              </a:tr>
              <a:tr h="560913">
                <a:tc>
                  <a:txBody>
                    <a:bodyPr/>
                    <a:lstStyle/>
                    <a:p>
                      <a:r>
                        <a:rPr lang="en-US" sz="2000" dirty="0">
                          <a:latin typeface="Consolas" panose="020B0609020204030204" pitchFamily="49" charset="0"/>
                        </a:rPr>
                        <a:t>remove(value)</a:t>
                      </a:r>
                    </a:p>
                  </a:txBody>
                  <a:tcPr/>
                </a:tc>
                <a:tc>
                  <a:txBody>
                    <a:bodyPr/>
                    <a:lstStyle/>
                    <a:p>
                      <a:r>
                        <a:rPr lang="en-US" dirty="0"/>
                        <a:t>Removes the given value from the set; returns </a:t>
                      </a:r>
                      <a:r>
                        <a:rPr lang="en-US" dirty="0">
                          <a:latin typeface="Consolas" panose="020B0609020204030204" pitchFamily="49" charset="0"/>
                        </a:rPr>
                        <a:t>true</a:t>
                      </a:r>
                      <a:r>
                        <a:rPr lang="en-US" dirty="0"/>
                        <a:t> if the set contained the value, </a:t>
                      </a:r>
                      <a:r>
                        <a:rPr lang="en-US" dirty="0">
                          <a:latin typeface="Consolas" panose="020B0609020204030204" pitchFamily="49" charset="0"/>
                        </a:rPr>
                        <a:t>false</a:t>
                      </a:r>
                      <a:r>
                        <a:rPr lang="en-US" dirty="0"/>
                        <a:t> if not</a:t>
                      </a:r>
                    </a:p>
                  </a:txBody>
                  <a:tcPr/>
                </a:tc>
                <a:extLst>
                  <a:ext uri="{0D108BD9-81ED-4DB2-BD59-A6C34878D82A}">
                    <a16:rowId xmlns:a16="http://schemas.microsoft.com/office/drawing/2014/main" val="1905839463"/>
                  </a:ext>
                </a:extLst>
              </a:tr>
              <a:tr h="560913">
                <a:tc>
                  <a:txBody>
                    <a:bodyPr/>
                    <a:lstStyle/>
                    <a:p>
                      <a:r>
                        <a:rPr lang="en-US" sz="2000" dirty="0">
                          <a:latin typeface="Consolas" panose="020B0609020204030204" pitchFamily="49" charset="0"/>
                        </a:rPr>
                        <a:t>clear()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Removes all elements from the set</a:t>
                      </a:r>
                    </a:p>
                  </a:txBody>
                  <a:tcPr/>
                </a:tc>
                <a:extLst>
                  <a:ext uri="{0D108BD9-81ED-4DB2-BD59-A6C34878D82A}">
                    <a16:rowId xmlns:a16="http://schemas.microsoft.com/office/drawing/2014/main" val="3799125575"/>
                  </a:ext>
                </a:extLst>
              </a:tr>
              <a:tr h="560913">
                <a:tc>
                  <a:txBody>
                    <a:bodyPr/>
                    <a:lstStyle/>
                    <a:p>
                      <a:r>
                        <a:rPr lang="en-US" sz="2000" dirty="0">
                          <a:latin typeface="Consolas" panose="020B0609020204030204" pitchFamily="49" charset="0"/>
                        </a:rPr>
                        <a:t>size()</a:t>
                      </a:r>
                    </a:p>
                  </a:txBody>
                  <a:tcPr/>
                </a:tc>
                <a:tc>
                  <a:txBody>
                    <a:bodyPr/>
                    <a:lstStyle/>
                    <a:p>
                      <a:r>
                        <a:rPr lang="en-US" dirty="0"/>
                        <a:t>Returns the number of elements in list</a:t>
                      </a:r>
                    </a:p>
                  </a:txBody>
                  <a:tcPr/>
                </a:tc>
                <a:extLst>
                  <a:ext uri="{0D108BD9-81ED-4DB2-BD59-A6C34878D82A}">
                    <a16:rowId xmlns:a16="http://schemas.microsoft.com/office/drawing/2014/main" val="2755164259"/>
                  </a:ext>
                </a:extLst>
              </a:tr>
              <a:tr h="560913">
                <a:tc>
                  <a:txBody>
                    <a:bodyPr/>
                    <a:lstStyle/>
                    <a:p>
                      <a:r>
                        <a:rPr lang="en-US" sz="2000" dirty="0" err="1">
                          <a:latin typeface="Consolas" panose="020B0609020204030204" pitchFamily="49" charset="0"/>
                        </a:rPr>
                        <a:t>isEmpty</a:t>
                      </a:r>
                      <a:r>
                        <a:rPr lang="en-US" sz="2000" dirty="0">
                          <a:latin typeface="Consolas" panose="020B0609020204030204" pitchFamily="49" charset="0"/>
                        </a:rPr>
                        <a:t>()</a:t>
                      </a:r>
                    </a:p>
                  </a:txBody>
                  <a:tcPr/>
                </a:tc>
                <a:tc>
                  <a:txBody>
                    <a:bodyPr/>
                    <a:lstStyle/>
                    <a:p>
                      <a:r>
                        <a:rPr lang="en-US" dirty="0"/>
                        <a:t>Returns </a:t>
                      </a:r>
                      <a:r>
                        <a:rPr lang="en-US" dirty="0">
                          <a:latin typeface="Consolas" panose="020B0609020204030204" pitchFamily="49" charset="0"/>
                        </a:rPr>
                        <a:t>true</a:t>
                      </a:r>
                      <a:r>
                        <a:rPr lang="en-US" dirty="0"/>
                        <a:t> if the set’s size is 0; </a:t>
                      </a:r>
                      <a:r>
                        <a:rPr lang="en-US" dirty="0">
                          <a:latin typeface="Consolas" panose="020B0609020204030204" pitchFamily="49" charset="0"/>
                        </a:rPr>
                        <a:t>false</a:t>
                      </a:r>
                      <a:r>
                        <a:rPr lang="en-US" dirty="0"/>
                        <a:t> otherwise</a:t>
                      </a:r>
                    </a:p>
                  </a:txBody>
                  <a:tcPr/>
                </a:tc>
                <a:extLst>
                  <a:ext uri="{0D108BD9-81ED-4DB2-BD59-A6C34878D82A}">
                    <a16:rowId xmlns:a16="http://schemas.microsoft.com/office/drawing/2014/main" val="3522571063"/>
                  </a:ext>
                </a:extLst>
              </a:tr>
              <a:tr h="560913">
                <a:tc>
                  <a:txBody>
                    <a:bodyPr/>
                    <a:lstStyle/>
                    <a:p>
                      <a:r>
                        <a:rPr lang="en-US" sz="2000" dirty="0" err="1">
                          <a:latin typeface="Consolas" panose="020B0609020204030204" pitchFamily="49" charset="0"/>
                        </a:rPr>
                        <a:t>toString</a:t>
                      </a:r>
                      <a:r>
                        <a:rPr lang="en-US" sz="2000" dirty="0">
                          <a:latin typeface="Consolas" panose="020B0609020204030204" pitchFamily="49"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Returns a </a:t>
                      </a:r>
                      <a:r>
                        <a:rPr lang="en-US" dirty="0">
                          <a:latin typeface="Consolas" panose="020B0609020204030204" pitchFamily="49" charset="0"/>
                        </a:rPr>
                        <a:t>String</a:t>
                      </a:r>
                      <a:r>
                        <a:rPr lang="en-US" dirty="0"/>
                        <a:t> representation of the set such as </a:t>
                      </a:r>
                      <a:r>
                        <a:rPr lang="en-US" sz="1800" b="0" kern="1200" dirty="0">
                          <a:solidFill>
                            <a:schemeClr val="dk1"/>
                          </a:solidFill>
                          <a:effectLst/>
                          <a:latin typeface="Consolas" panose="020B0609020204030204" pitchFamily="49" charset="0"/>
                          <a:ea typeface="+mn-ea"/>
                          <a:cs typeface="+mn-cs"/>
                        </a:rPr>
                        <a:t>"[3, 42, -7, 15]"</a:t>
                      </a:r>
                    </a:p>
                  </a:txBody>
                  <a:tcPr/>
                </a:tc>
                <a:extLst>
                  <a:ext uri="{0D108BD9-81ED-4DB2-BD59-A6C34878D82A}">
                    <a16:rowId xmlns:a16="http://schemas.microsoft.com/office/drawing/2014/main" val="759425333"/>
                  </a:ext>
                </a:extLst>
              </a:tr>
            </a:tbl>
          </a:graphicData>
        </a:graphic>
      </p:graphicFrame>
    </p:spTree>
    <p:extLst>
      <p:ext uri="{BB962C8B-B14F-4D97-AF65-F5344CB8AC3E}">
        <p14:creationId xmlns:p14="http://schemas.microsoft.com/office/powerpoint/2010/main" val="151502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For-Each Loop</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normAutofit fontScale="85000" lnSpcReduction="20000"/>
          </a:bodyPr>
          <a:lstStyle/>
          <a:p>
            <a:pPr marL="0" indent="0">
              <a:buNone/>
            </a:pPr>
            <a:r>
              <a:rPr lang="en-US" sz="3600" dirty="0"/>
              <a:t>A new kind of loop! ✨</a:t>
            </a:r>
          </a:p>
          <a:p>
            <a:pPr marL="0" indent="0">
              <a:buNone/>
            </a:pPr>
            <a:endParaRPr lang="en-US" sz="3600" dirty="0"/>
          </a:p>
          <a:p>
            <a:pPr marL="0" indent="0">
              <a:buNone/>
            </a:pPr>
            <a:r>
              <a:rPr lang="en-US" sz="3600" dirty="0">
                <a:solidFill>
                  <a:srgbClr val="267F99"/>
                </a:solidFill>
                <a:latin typeface="Consolas" panose="020B0609020204030204" pitchFamily="49" charset="0"/>
              </a:rPr>
              <a:t>Set</a:t>
            </a:r>
            <a:r>
              <a:rPr lang="en-US" sz="3600" dirty="0">
                <a:solidFill>
                  <a:srgbClr val="000000"/>
                </a:solidFill>
                <a:latin typeface="Consolas" panose="020B0609020204030204" pitchFamily="49" charset="0"/>
              </a:rPr>
              <a:t>&lt;</a:t>
            </a:r>
            <a:r>
              <a:rPr lang="en-US" sz="3600" dirty="0">
                <a:solidFill>
                  <a:srgbClr val="267F99"/>
                </a:solidFill>
                <a:latin typeface="Consolas" panose="020B0609020204030204" pitchFamily="49" charset="0"/>
              </a:rPr>
              <a:t>String</a:t>
            </a:r>
            <a:r>
              <a:rPr lang="en-US" sz="3600" dirty="0">
                <a:solidFill>
                  <a:srgbClr val="000000"/>
                </a:solidFill>
                <a:latin typeface="Consolas" panose="020B0609020204030204" pitchFamily="49" charset="0"/>
              </a:rPr>
              <a:t>&gt; </a:t>
            </a:r>
            <a:r>
              <a:rPr lang="en-US" sz="3600" dirty="0">
                <a:solidFill>
                  <a:srgbClr val="001080"/>
                </a:solidFill>
                <a:latin typeface="Consolas" panose="020B0609020204030204" pitchFamily="49" charset="0"/>
              </a:rPr>
              <a:t>words</a:t>
            </a:r>
            <a:r>
              <a:rPr lang="en-US" sz="3600" dirty="0">
                <a:solidFill>
                  <a:srgbClr val="000000"/>
                </a:solidFill>
                <a:latin typeface="Consolas" panose="020B0609020204030204" pitchFamily="49" charset="0"/>
              </a:rPr>
              <a:t> = </a:t>
            </a:r>
            <a:r>
              <a:rPr lang="en-US" sz="3600" dirty="0">
                <a:solidFill>
                  <a:srgbClr val="AF00DB"/>
                </a:solidFill>
                <a:latin typeface="Consolas" panose="020B0609020204030204" pitchFamily="49" charset="0"/>
              </a:rPr>
              <a:t>new</a:t>
            </a:r>
            <a:r>
              <a:rPr lang="en-US" sz="3600" dirty="0">
                <a:solidFill>
                  <a:srgbClr val="000000"/>
                </a:solidFill>
                <a:latin typeface="Consolas" panose="020B0609020204030204" pitchFamily="49" charset="0"/>
              </a:rPr>
              <a:t> </a:t>
            </a:r>
            <a:r>
              <a:rPr lang="en-US" sz="3600" dirty="0">
                <a:solidFill>
                  <a:srgbClr val="267F99"/>
                </a:solidFill>
                <a:latin typeface="Consolas" panose="020B0609020204030204" pitchFamily="49" charset="0"/>
              </a:rPr>
              <a:t>HashSet</a:t>
            </a:r>
            <a:r>
              <a:rPr lang="en-US" sz="3600" dirty="0">
                <a:solidFill>
                  <a:srgbClr val="000000"/>
                </a:solidFill>
                <a:latin typeface="Consolas" panose="020B0609020204030204" pitchFamily="49" charset="0"/>
              </a:rPr>
              <a:t>&lt;&gt;();</a:t>
            </a:r>
          </a:p>
          <a:p>
            <a:pPr marL="0" indent="0">
              <a:buNone/>
            </a:pPr>
            <a:r>
              <a:rPr lang="en-US" sz="3600" dirty="0">
                <a:solidFill>
                  <a:srgbClr val="AF00DB"/>
                </a:solidFill>
                <a:latin typeface="Consolas" panose="020B0609020204030204" pitchFamily="49" charset="0"/>
              </a:rPr>
              <a:t>for</a:t>
            </a:r>
            <a:r>
              <a:rPr lang="en-US" sz="3600" dirty="0">
                <a:solidFill>
                  <a:srgbClr val="000000"/>
                </a:solidFill>
                <a:latin typeface="Consolas" panose="020B0609020204030204" pitchFamily="49" charset="0"/>
              </a:rPr>
              <a:t> (</a:t>
            </a:r>
            <a:r>
              <a:rPr lang="en-US" sz="3600" dirty="0">
                <a:solidFill>
                  <a:srgbClr val="267F99"/>
                </a:solidFill>
                <a:latin typeface="Consolas" panose="020B0609020204030204" pitchFamily="49" charset="0"/>
              </a:rPr>
              <a:t>String</a:t>
            </a:r>
            <a:r>
              <a:rPr lang="en-US" sz="3600" dirty="0">
                <a:solidFill>
                  <a:srgbClr val="000000"/>
                </a:solidFill>
                <a:latin typeface="Consolas" panose="020B0609020204030204" pitchFamily="49" charset="0"/>
              </a:rPr>
              <a:t> </a:t>
            </a:r>
            <a:r>
              <a:rPr lang="en-US" sz="3600" dirty="0">
                <a:solidFill>
                  <a:srgbClr val="001080"/>
                </a:solidFill>
                <a:latin typeface="Consolas" panose="020B0609020204030204" pitchFamily="49" charset="0"/>
              </a:rPr>
              <a:t>s</a:t>
            </a:r>
            <a:r>
              <a:rPr lang="en-US" sz="3600" dirty="0">
                <a:solidFill>
                  <a:srgbClr val="000000"/>
                </a:solidFill>
                <a:latin typeface="Consolas" panose="020B0609020204030204" pitchFamily="49" charset="0"/>
              </a:rPr>
              <a:t> </a:t>
            </a:r>
            <a:r>
              <a:rPr lang="en-US" sz="3600" dirty="0">
                <a:solidFill>
                  <a:srgbClr val="AF00DB"/>
                </a:solidFill>
                <a:latin typeface="Consolas" panose="020B0609020204030204" pitchFamily="49" charset="0"/>
              </a:rPr>
              <a:t>:</a:t>
            </a:r>
            <a:r>
              <a:rPr lang="en-US" sz="3600" dirty="0">
                <a:solidFill>
                  <a:srgbClr val="000000"/>
                </a:solidFill>
                <a:latin typeface="Consolas" panose="020B0609020204030204" pitchFamily="49" charset="0"/>
              </a:rPr>
              <a:t> words) {</a:t>
            </a:r>
          </a:p>
          <a:p>
            <a:pPr marL="0" indent="0">
              <a:buNone/>
            </a:pPr>
            <a:r>
              <a:rPr lang="en-US" sz="3600" dirty="0">
                <a:solidFill>
                  <a:srgbClr val="000000"/>
                </a:solidFill>
                <a:latin typeface="Consolas" panose="020B0609020204030204" pitchFamily="49" charset="0"/>
              </a:rPr>
              <a:t>    </a:t>
            </a:r>
            <a:r>
              <a:rPr lang="en-US" sz="3600" dirty="0" err="1">
                <a:solidFill>
                  <a:srgbClr val="001080"/>
                </a:solidFill>
                <a:latin typeface="Consolas" panose="020B0609020204030204" pitchFamily="49" charset="0"/>
              </a:rPr>
              <a:t>System</a:t>
            </a:r>
            <a:r>
              <a:rPr lang="en-US" sz="3600" dirty="0" err="1">
                <a:solidFill>
                  <a:srgbClr val="000000"/>
                </a:solidFill>
                <a:latin typeface="Consolas" panose="020B0609020204030204" pitchFamily="49" charset="0"/>
              </a:rPr>
              <a:t>.</a:t>
            </a:r>
            <a:r>
              <a:rPr lang="en-US" sz="3600" dirty="0" err="1">
                <a:solidFill>
                  <a:srgbClr val="001080"/>
                </a:solidFill>
                <a:latin typeface="Consolas" panose="020B0609020204030204" pitchFamily="49" charset="0"/>
              </a:rPr>
              <a:t>out</a:t>
            </a:r>
            <a:r>
              <a:rPr lang="en-US" sz="3600" dirty="0" err="1">
                <a:solidFill>
                  <a:srgbClr val="000000"/>
                </a:solidFill>
                <a:latin typeface="Consolas" panose="020B0609020204030204" pitchFamily="49" charset="0"/>
              </a:rPr>
              <a:t>.</a:t>
            </a:r>
            <a:r>
              <a:rPr lang="en-US" sz="3600" dirty="0" err="1">
                <a:solidFill>
                  <a:srgbClr val="795E26"/>
                </a:solidFill>
                <a:latin typeface="Consolas" panose="020B0609020204030204" pitchFamily="49" charset="0"/>
              </a:rPr>
              <a:t>println</a:t>
            </a:r>
            <a:r>
              <a:rPr lang="en-US" sz="3600" dirty="0">
                <a:solidFill>
                  <a:srgbClr val="000000"/>
                </a:solidFill>
                <a:latin typeface="Consolas" panose="020B0609020204030204" pitchFamily="49" charset="0"/>
              </a:rPr>
              <a:t>(s);</a:t>
            </a:r>
          </a:p>
          <a:p>
            <a:pPr marL="0" indent="0">
              <a:buNone/>
            </a:pPr>
            <a:r>
              <a:rPr lang="en-US" sz="3600" dirty="0">
                <a:solidFill>
                  <a:srgbClr val="000000"/>
                </a:solidFill>
                <a:latin typeface="Consolas" panose="020B0609020204030204" pitchFamily="49" charset="0"/>
              </a:rPr>
              <a:t>}</a:t>
            </a:r>
          </a:p>
          <a:p>
            <a:pPr marL="0" indent="0">
              <a:buNone/>
            </a:pPr>
            <a:endParaRPr lang="en-US" sz="3600" dirty="0"/>
          </a:p>
          <a:p>
            <a:r>
              <a:rPr lang="en-US" sz="3600" dirty="0"/>
              <a:t>BUT, you cannot </a:t>
            </a:r>
            <a:r>
              <a:rPr lang="en-US" sz="3600" u="sng" dirty="0"/>
              <a:t>modify</a:t>
            </a:r>
            <a:r>
              <a:rPr lang="en-US" sz="3600" i="1" dirty="0"/>
              <a:t> </a:t>
            </a:r>
            <a:r>
              <a:rPr lang="en-US" sz="3600" dirty="0"/>
              <a:t>the data structure inside a for-each loop</a:t>
            </a:r>
          </a:p>
          <a:p>
            <a:pPr lvl="1"/>
            <a:r>
              <a:rPr lang="en-US" sz="3200" dirty="0">
                <a:solidFill>
                  <a:srgbClr val="000000"/>
                </a:solidFill>
              </a:rPr>
              <a:t>You will get a </a:t>
            </a:r>
            <a:r>
              <a:rPr lang="en-US" sz="3200" dirty="0" err="1">
                <a:solidFill>
                  <a:schemeClr val="accent2"/>
                </a:solidFill>
                <a:latin typeface="Consolas" panose="020B0609020204030204" pitchFamily="49" charset="0"/>
              </a:rPr>
              <a:t>ConcurrentModificationException</a:t>
            </a:r>
            <a:endParaRPr lang="en-US" sz="3200" dirty="0"/>
          </a:p>
          <a:p>
            <a:pPr lvl="1"/>
            <a:r>
              <a:rPr lang="en-US" sz="3200" dirty="0"/>
              <a:t>They are “read-only”</a:t>
            </a:r>
          </a:p>
        </p:txBody>
      </p:sp>
    </p:spTree>
    <p:extLst>
      <p:ext uri="{BB962C8B-B14F-4D97-AF65-F5344CB8AC3E}">
        <p14:creationId xmlns:p14="http://schemas.microsoft.com/office/powerpoint/2010/main" val="15002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Iterators</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10951464" cy="5121667"/>
          </a:xfrm>
        </p:spPr>
        <p:txBody>
          <a:bodyPr>
            <a:normAutofit fontScale="70000" lnSpcReduction="20000"/>
          </a:bodyPr>
          <a:lstStyle/>
          <a:p>
            <a:pPr marL="0" indent="0">
              <a:buNone/>
            </a:pPr>
            <a:r>
              <a:rPr lang="en-US" sz="4600" dirty="0"/>
              <a:t>A new object that has access to all of the elements of a given collection and gives them to you one at a time—</a:t>
            </a:r>
            <a:r>
              <a:rPr lang="en-US" sz="4600" u="sng" dirty="0"/>
              <a:t>and</a:t>
            </a:r>
            <a:r>
              <a:rPr lang="en-US" sz="4600" dirty="0"/>
              <a:t> it lets you modify the collection!</a:t>
            </a:r>
          </a:p>
          <a:p>
            <a:pPr marL="0" indent="0">
              <a:buNone/>
            </a:pPr>
            <a:endParaRPr lang="en-US" sz="4000" dirty="0"/>
          </a:p>
          <a:p>
            <a:pPr marL="0" indent="0">
              <a:buNone/>
            </a:pPr>
            <a:r>
              <a:rPr lang="en-US" sz="4000" dirty="0">
                <a:solidFill>
                  <a:srgbClr val="267F99"/>
                </a:solidFill>
                <a:latin typeface="Consolas" panose="020B0609020204030204" pitchFamily="49" charset="0"/>
              </a:rPr>
              <a:t>Set</a:t>
            </a:r>
            <a:r>
              <a:rPr lang="en-US" sz="4000" dirty="0">
                <a:latin typeface="Consolas" panose="020B0609020204030204" pitchFamily="49" charset="0"/>
                <a:cs typeface="Consolas" panose="020B0609020204030204" pitchFamily="49" charset="0"/>
              </a:rPr>
              <a:t>&lt;</a:t>
            </a:r>
            <a:r>
              <a:rPr lang="en-US" sz="4000" dirty="0">
                <a:solidFill>
                  <a:srgbClr val="267F99"/>
                </a:solidFill>
                <a:latin typeface="Consolas" panose="020B0609020204030204" pitchFamily="49" charset="0"/>
              </a:rPr>
              <a:t>String</a:t>
            </a:r>
            <a:r>
              <a:rPr lang="en-US" sz="4000" dirty="0">
                <a:latin typeface="Consolas" panose="020B0609020204030204" pitchFamily="49" charset="0"/>
                <a:cs typeface="Consolas" panose="020B0609020204030204" pitchFamily="49" charset="0"/>
              </a:rPr>
              <a:t>&gt; </a:t>
            </a:r>
            <a:r>
              <a:rPr lang="en-US" sz="4000" dirty="0">
                <a:solidFill>
                  <a:srgbClr val="001080"/>
                </a:solidFill>
                <a:latin typeface="Consolas" panose="020B0609020204030204" pitchFamily="49" charset="0"/>
                <a:cs typeface="Consolas" panose="020B0609020204030204" pitchFamily="49" charset="0"/>
              </a:rPr>
              <a:t>lyrics</a:t>
            </a:r>
            <a:r>
              <a:rPr lang="en-US" sz="4000" dirty="0">
                <a:latin typeface="Consolas" panose="020B0609020204030204" pitchFamily="49" charset="0"/>
                <a:cs typeface="Consolas" panose="020B0609020204030204" pitchFamily="49" charset="0"/>
              </a:rPr>
              <a:t> = </a:t>
            </a:r>
            <a:r>
              <a:rPr lang="en-US" sz="4000" dirty="0">
                <a:solidFill>
                  <a:srgbClr val="AF00DB"/>
                </a:solidFill>
                <a:latin typeface="Consolas" panose="020B0609020204030204" pitchFamily="49" charset="0"/>
              </a:rPr>
              <a:t>new</a:t>
            </a:r>
            <a:r>
              <a:rPr lang="en-US" sz="4000" dirty="0">
                <a:solidFill>
                  <a:srgbClr val="000000"/>
                </a:solidFill>
                <a:latin typeface="Consolas" panose="020B0609020204030204" pitchFamily="49" charset="0"/>
              </a:rPr>
              <a:t> </a:t>
            </a:r>
            <a:r>
              <a:rPr lang="en-US" sz="4000" dirty="0">
                <a:solidFill>
                  <a:srgbClr val="267F99"/>
                </a:solidFill>
                <a:latin typeface="Consolas" panose="020B0609020204030204" pitchFamily="49" charset="0"/>
              </a:rPr>
              <a:t>HashSet</a:t>
            </a:r>
            <a:r>
              <a:rPr lang="en-US" sz="4000" dirty="0">
                <a:solidFill>
                  <a:srgbClr val="000000"/>
                </a:solidFill>
                <a:latin typeface="Consolas" panose="020B0609020204030204" pitchFamily="49" charset="0"/>
              </a:rPr>
              <a:t>&lt;&gt;();</a:t>
            </a:r>
            <a:endParaRPr lang="en-US" sz="4000" dirty="0">
              <a:latin typeface="Consolas" panose="020B0609020204030204" pitchFamily="49" charset="0"/>
              <a:cs typeface="Consolas" panose="020B0609020204030204" pitchFamily="49" charset="0"/>
            </a:endParaRPr>
          </a:p>
          <a:p>
            <a:pPr marL="0" indent="0">
              <a:buNone/>
            </a:pPr>
            <a:r>
              <a:rPr lang="en-US" sz="4000" dirty="0">
                <a:solidFill>
                  <a:srgbClr val="267F99"/>
                </a:solidFill>
                <a:latin typeface="Consolas" panose="020B0609020204030204" pitchFamily="49" charset="0"/>
              </a:rPr>
              <a:t>Iterator</a:t>
            </a:r>
            <a:r>
              <a:rPr lang="en-US" sz="4000" dirty="0">
                <a:latin typeface="Consolas" panose="020B0609020204030204" pitchFamily="49" charset="0"/>
                <a:cs typeface="Consolas" panose="020B0609020204030204" pitchFamily="49" charset="0"/>
              </a:rPr>
              <a:t>&lt;</a:t>
            </a:r>
            <a:r>
              <a:rPr lang="en-US" sz="4000" dirty="0">
                <a:solidFill>
                  <a:srgbClr val="267F99"/>
                </a:solidFill>
                <a:latin typeface="Consolas" panose="020B0609020204030204" pitchFamily="49" charset="0"/>
              </a:rPr>
              <a:t>String</a:t>
            </a:r>
            <a:r>
              <a:rPr lang="en-US" sz="4000" dirty="0">
                <a:latin typeface="Consolas" panose="020B0609020204030204" pitchFamily="49" charset="0"/>
                <a:cs typeface="Consolas" panose="020B0609020204030204" pitchFamily="49" charset="0"/>
              </a:rPr>
              <a:t>&gt; </a:t>
            </a:r>
            <a:r>
              <a:rPr lang="en-US" sz="4000" dirty="0" err="1">
                <a:solidFill>
                  <a:srgbClr val="001080"/>
                </a:solidFill>
                <a:latin typeface="Consolas" panose="020B0609020204030204" pitchFamily="49" charset="0"/>
                <a:cs typeface="Consolas" panose="020B0609020204030204" pitchFamily="49" charset="0"/>
              </a:rPr>
              <a:t>itr</a:t>
            </a:r>
            <a:r>
              <a:rPr lang="en-US" sz="4000" dirty="0">
                <a:latin typeface="Consolas" panose="020B0609020204030204" pitchFamily="49" charset="0"/>
                <a:cs typeface="Consolas" panose="020B0609020204030204" pitchFamily="49" charset="0"/>
              </a:rPr>
              <a:t> = </a:t>
            </a:r>
            <a:r>
              <a:rPr lang="en-US" sz="4000" dirty="0" err="1">
                <a:latin typeface="Consolas" panose="020B0609020204030204" pitchFamily="49" charset="0"/>
                <a:cs typeface="Consolas" panose="020B0609020204030204" pitchFamily="49" charset="0"/>
              </a:rPr>
              <a:t>lyrics.iterator</a:t>
            </a:r>
            <a:r>
              <a:rPr lang="en-US" sz="4000" dirty="0">
                <a:latin typeface="Consolas" panose="020B0609020204030204" pitchFamily="49" charset="0"/>
                <a:cs typeface="Consolas" panose="020B0609020204030204" pitchFamily="49" charset="0"/>
              </a:rPr>
              <a:t>();</a:t>
            </a:r>
          </a:p>
          <a:p>
            <a:pPr marL="0" indent="0">
              <a:buNone/>
            </a:pPr>
            <a:r>
              <a:rPr lang="en-US" sz="4000" dirty="0">
                <a:solidFill>
                  <a:srgbClr val="AF00DB"/>
                </a:solidFill>
                <a:latin typeface="Consolas" panose="020B0609020204030204" pitchFamily="49" charset="0"/>
              </a:rPr>
              <a:t>while</a:t>
            </a:r>
            <a:r>
              <a:rPr lang="en-US" sz="4000" dirty="0">
                <a:latin typeface="Consolas" panose="020B0609020204030204" pitchFamily="49" charset="0"/>
                <a:cs typeface="Consolas" panose="020B0609020204030204" pitchFamily="49" charset="0"/>
              </a:rPr>
              <a:t> (</a:t>
            </a:r>
            <a:r>
              <a:rPr lang="en-US" sz="4000" dirty="0" err="1">
                <a:latin typeface="Consolas" panose="020B0609020204030204" pitchFamily="49" charset="0"/>
                <a:cs typeface="Consolas" panose="020B0609020204030204" pitchFamily="49" charset="0"/>
              </a:rPr>
              <a:t>itr.</a:t>
            </a:r>
            <a:r>
              <a:rPr lang="en-US" sz="4000" dirty="0" err="1">
                <a:solidFill>
                  <a:schemeClr val="accent4">
                    <a:lumMod val="50000"/>
                  </a:schemeClr>
                </a:solidFill>
                <a:latin typeface="Consolas" panose="020B0609020204030204" pitchFamily="49" charset="0"/>
                <a:cs typeface="Consolas" panose="020B0609020204030204" pitchFamily="49" charset="0"/>
              </a:rPr>
              <a:t>hasNext</a:t>
            </a:r>
            <a:r>
              <a:rPr lang="en-US" sz="4000" dirty="0">
                <a:latin typeface="Consolas" panose="020B0609020204030204" pitchFamily="49" charset="0"/>
                <a:cs typeface="Consolas" panose="020B0609020204030204" pitchFamily="49" charset="0"/>
              </a:rPr>
              <a:t>()) {</a:t>
            </a:r>
          </a:p>
          <a:p>
            <a:pPr marL="0" indent="0">
              <a:buNone/>
            </a:pPr>
            <a:r>
              <a:rPr lang="en-US" sz="4000" dirty="0">
                <a:solidFill>
                  <a:srgbClr val="267F99"/>
                </a:solidFill>
                <a:latin typeface="Consolas" panose="020B0609020204030204" pitchFamily="49" charset="0"/>
                <a:cs typeface="Consolas" panose="020B0609020204030204" pitchFamily="49" charset="0"/>
              </a:rPr>
              <a:t>    </a:t>
            </a:r>
            <a:r>
              <a:rPr lang="en-US" sz="4000" dirty="0">
                <a:solidFill>
                  <a:srgbClr val="267F99"/>
                </a:solidFill>
                <a:latin typeface="Consolas" panose="020B0609020204030204" pitchFamily="49" charset="0"/>
              </a:rPr>
              <a:t>String</a:t>
            </a:r>
            <a:r>
              <a:rPr lang="en-US" sz="4000" dirty="0">
                <a:latin typeface="Consolas" panose="020B0609020204030204" pitchFamily="49" charset="0"/>
                <a:cs typeface="Consolas" panose="020B0609020204030204" pitchFamily="49" charset="0"/>
              </a:rPr>
              <a:t> next = </a:t>
            </a:r>
            <a:r>
              <a:rPr lang="en-US" sz="4000" dirty="0" err="1">
                <a:latin typeface="Consolas" panose="020B0609020204030204" pitchFamily="49" charset="0"/>
                <a:cs typeface="Consolas" panose="020B0609020204030204" pitchFamily="49" charset="0"/>
              </a:rPr>
              <a:t>itr.</a:t>
            </a:r>
            <a:r>
              <a:rPr lang="en-US" sz="4000" dirty="0" err="1">
                <a:solidFill>
                  <a:schemeClr val="accent4">
                    <a:lumMod val="50000"/>
                  </a:schemeClr>
                </a:solidFill>
                <a:latin typeface="Consolas" panose="020B0609020204030204" pitchFamily="49" charset="0"/>
                <a:cs typeface="Consolas" panose="020B0609020204030204" pitchFamily="49" charset="0"/>
              </a:rPr>
              <a:t>next</a:t>
            </a:r>
            <a:r>
              <a:rPr lang="en-US" sz="4000" dirty="0">
                <a:latin typeface="Consolas" panose="020B0609020204030204" pitchFamily="49" charset="0"/>
                <a:cs typeface="Consolas" panose="020B0609020204030204" pitchFamily="49" charset="0"/>
              </a:rPr>
              <a:t>();</a:t>
            </a:r>
          </a:p>
          <a:p>
            <a:pPr marL="0" indent="0">
              <a:buNone/>
            </a:pPr>
            <a:r>
              <a:rPr lang="en-US" sz="4000" dirty="0">
                <a:latin typeface="Consolas" panose="020B0609020204030204" pitchFamily="49" charset="0"/>
                <a:cs typeface="Consolas" panose="020B0609020204030204" pitchFamily="49" charset="0"/>
              </a:rPr>
              <a:t>    </a:t>
            </a:r>
            <a:r>
              <a:rPr lang="en-US" sz="4000" dirty="0">
                <a:solidFill>
                  <a:srgbClr val="AF02DB"/>
                </a:solidFill>
                <a:latin typeface="Consolas" panose="020B0609020204030204" pitchFamily="49" charset="0"/>
                <a:cs typeface="Consolas" panose="020B0609020204030204" pitchFamily="49" charset="0"/>
              </a:rPr>
              <a:t>if</a:t>
            </a:r>
            <a:r>
              <a:rPr lang="en-US" sz="4000" dirty="0">
                <a:latin typeface="Consolas" panose="020B0609020204030204" pitchFamily="49" charset="0"/>
                <a:cs typeface="Consolas" panose="020B0609020204030204" pitchFamily="49" charset="0"/>
              </a:rPr>
              <a:t> (</a:t>
            </a:r>
            <a:r>
              <a:rPr lang="en-US" sz="4000" dirty="0" err="1">
                <a:latin typeface="Consolas" panose="020B0609020204030204" pitchFamily="49" charset="0"/>
                <a:cs typeface="Consolas" panose="020B0609020204030204" pitchFamily="49" charset="0"/>
              </a:rPr>
              <a:t>next.</a:t>
            </a:r>
            <a:r>
              <a:rPr lang="en-US" sz="4000" dirty="0" err="1">
                <a:solidFill>
                  <a:schemeClr val="accent4">
                    <a:lumMod val="50000"/>
                  </a:schemeClr>
                </a:solidFill>
                <a:latin typeface="Consolas" panose="020B0609020204030204" pitchFamily="49" charset="0"/>
                <a:cs typeface="Consolas" panose="020B0609020204030204" pitchFamily="49" charset="0"/>
              </a:rPr>
              <a:t>contains</a:t>
            </a:r>
            <a:r>
              <a:rPr lang="en-US" sz="4000" dirty="0">
                <a:latin typeface="Consolas" panose="020B0609020204030204" pitchFamily="49" charset="0"/>
                <a:cs typeface="Consolas" panose="020B0609020204030204" pitchFamily="49" charset="0"/>
              </a:rPr>
              <a:t>(</a:t>
            </a:r>
            <a:r>
              <a:rPr lang="en-US" sz="4000" dirty="0">
                <a:solidFill>
                  <a:schemeClr val="accent6"/>
                </a:solidFill>
                <a:latin typeface="Consolas" panose="020B0609020204030204" pitchFamily="49" charset="0"/>
                <a:cs typeface="Consolas" panose="020B0609020204030204" pitchFamily="49" charset="0"/>
              </a:rPr>
              <a:t>"woo"</a:t>
            </a:r>
            <a:r>
              <a:rPr lang="en-US" sz="4000" dirty="0">
                <a:latin typeface="Consolas" panose="020B0609020204030204" pitchFamily="49" charset="0"/>
                <a:cs typeface="Consolas" panose="020B0609020204030204" pitchFamily="49" charset="0"/>
              </a:rPr>
              <a:t>)) {</a:t>
            </a:r>
          </a:p>
          <a:p>
            <a:pPr marL="0" indent="0">
              <a:buNone/>
            </a:pPr>
            <a:r>
              <a:rPr lang="en-US" sz="4000" dirty="0">
                <a:latin typeface="Consolas" panose="020B0609020204030204" pitchFamily="49" charset="0"/>
                <a:cs typeface="Consolas" panose="020B0609020204030204" pitchFamily="49" charset="0"/>
              </a:rPr>
              <a:t>        </a:t>
            </a:r>
            <a:r>
              <a:rPr lang="en-US" sz="4000" dirty="0" err="1">
                <a:latin typeface="Consolas" panose="020B0609020204030204" pitchFamily="49" charset="0"/>
                <a:cs typeface="Consolas" panose="020B0609020204030204" pitchFamily="49" charset="0"/>
              </a:rPr>
              <a:t>itr.remove</a:t>
            </a:r>
            <a:r>
              <a:rPr lang="en-US" sz="4000" dirty="0">
                <a:latin typeface="Consolas" panose="020B0609020204030204" pitchFamily="49" charset="0"/>
                <a:cs typeface="Consolas" panose="020B0609020204030204" pitchFamily="49" charset="0"/>
              </a:rPr>
              <a:t>();</a:t>
            </a:r>
          </a:p>
          <a:p>
            <a:pPr marL="0" indent="0">
              <a:buNone/>
            </a:pPr>
            <a:r>
              <a:rPr lang="en-US" sz="4000" dirty="0">
                <a:latin typeface="Consolas" panose="020B0609020204030204" pitchFamily="49" charset="0"/>
                <a:cs typeface="Consolas" panose="020B0609020204030204" pitchFamily="49" charset="0"/>
              </a:rPr>
              <a:t>    }</a:t>
            </a:r>
          </a:p>
          <a:p>
            <a:pPr marL="0" indent="0">
              <a:buNone/>
            </a:pPr>
            <a:r>
              <a:rPr lang="en-US" sz="4000" dirty="0">
                <a:latin typeface="Consolas" panose="020B0609020204030204" pitchFamily="49" charset="0"/>
                <a:cs typeface="Consolas" panose="020B0609020204030204" pitchFamily="49" charset="0"/>
              </a:rPr>
              <a:t>}</a:t>
            </a:r>
          </a:p>
        </p:txBody>
      </p:sp>
      <p:cxnSp>
        <p:nvCxnSpPr>
          <p:cNvPr id="4" name="Straight Arrow Connector 3">
            <a:extLst>
              <a:ext uri="{FF2B5EF4-FFF2-40B4-BE49-F238E27FC236}">
                <a16:creationId xmlns:a16="http://schemas.microsoft.com/office/drawing/2014/main" id="{6948D300-D54F-CAB8-CFB5-A9C2A10D24A2}"/>
              </a:ext>
            </a:extLst>
          </p:cNvPr>
          <p:cNvCxnSpPr>
            <a:cxnSpLocks/>
          </p:cNvCxnSpPr>
          <p:nvPr/>
        </p:nvCxnSpPr>
        <p:spPr>
          <a:xfrm flipH="1" flipV="1">
            <a:off x="5110423" y="5325000"/>
            <a:ext cx="1311642" cy="63986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0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20334</TotalTime>
  <Words>1566</Words>
  <Application>Microsoft Office PowerPoint</Application>
  <PresentationFormat>Widescreen</PresentationFormat>
  <Paragraphs>245</Paragraphs>
  <Slides>23</Slides>
  <Notes>0</Notes>
  <HiddenSlides>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Consolas</vt:lpstr>
      <vt:lpstr>Courier New</vt:lpstr>
      <vt:lpstr>Montserrat</vt:lpstr>
      <vt:lpstr>Montserrat ExtraBold</vt:lpstr>
      <vt:lpstr>Montserrat SemiBold</vt:lpstr>
      <vt:lpstr>Source Code Pro</vt:lpstr>
      <vt:lpstr>System Font Regular</vt:lpstr>
      <vt:lpstr>Tahoma</vt:lpstr>
      <vt:lpstr>CSE 373 Summer 2020</vt:lpstr>
      <vt:lpstr>Maps</vt:lpstr>
      <vt:lpstr>Lecture Outline</vt:lpstr>
      <vt:lpstr>Announcements</vt:lpstr>
      <vt:lpstr>Lecture Outline</vt:lpstr>
      <vt:lpstr>Sets (ADT)</vt:lpstr>
      <vt:lpstr>Sets in Java</vt:lpstr>
      <vt:lpstr>Set Methods</vt:lpstr>
      <vt:lpstr>For-Each Loop</vt:lpstr>
      <vt:lpstr>Iterators</vt:lpstr>
      <vt:lpstr>Iterators</vt:lpstr>
      <vt:lpstr>Lecture Outline</vt:lpstr>
      <vt:lpstr>Map ADT</vt:lpstr>
      <vt:lpstr>Programming with Maps in Java</vt:lpstr>
      <vt:lpstr>Programming with Maps in Java</vt:lpstr>
      <vt:lpstr>Map Implementations</vt:lpstr>
      <vt:lpstr>Select the method calls required to modify the given map m as follows:</vt:lpstr>
      <vt:lpstr>Select the method calls required to modify the given map m as follows:</vt:lpstr>
      <vt:lpstr>Lecture Outline</vt:lpstr>
      <vt:lpstr>Lecture Outline</vt:lpstr>
      <vt:lpstr>joinRosters</vt:lpstr>
      <vt:lpstr>Lecture Outline</vt:lpstr>
      <vt:lpstr>mostFrequentStart</vt:lpstr>
      <vt:lpstr>mostFrequentStart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Adrian Salguero</cp:lastModifiedBy>
  <cp:revision>348</cp:revision>
  <cp:lastPrinted>2022-09-27T21:33:44Z</cp:lastPrinted>
  <dcterms:created xsi:type="dcterms:W3CDTF">2020-06-13T06:27:42Z</dcterms:created>
  <dcterms:modified xsi:type="dcterms:W3CDTF">2026-02-04T23:57:01Z</dcterms:modified>
</cp:coreProperties>
</file>