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85" r:id="rId3"/>
    <p:sldId id="324" r:id="rId4"/>
    <p:sldId id="381" r:id="rId5"/>
    <p:sldId id="342" r:id="rId6"/>
    <p:sldId id="380" r:id="rId7"/>
    <p:sldId id="352" r:id="rId8"/>
    <p:sldId id="382" r:id="rId9"/>
    <p:sldId id="358" r:id="rId10"/>
    <p:sldId id="383" r:id="rId11"/>
    <p:sldId id="356" r:id="rId12"/>
    <p:sldId id="384" r:id="rId13"/>
    <p:sldId id="312" r:id="rId14"/>
    <p:sldId id="388" r:id="rId15"/>
    <p:sldId id="389" r:id="rId16"/>
    <p:sldId id="385" r:id="rId17"/>
    <p:sldId id="386" r:id="rId18"/>
    <p:sldId id="387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5C71387-6F25-40BE-A9C7-2DE5AC23F89B}">
          <p14:sldIdLst>
            <p14:sldId id="256"/>
            <p14:sldId id="285"/>
            <p14:sldId id="324"/>
            <p14:sldId id="381"/>
            <p14:sldId id="342"/>
            <p14:sldId id="380"/>
            <p14:sldId id="352"/>
            <p14:sldId id="382"/>
            <p14:sldId id="358"/>
            <p14:sldId id="383"/>
            <p14:sldId id="356"/>
            <p14:sldId id="384"/>
            <p14:sldId id="312"/>
            <p14:sldId id="388"/>
            <p14:sldId id="389"/>
            <p14:sldId id="385"/>
            <p14:sldId id="386"/>
            <p14:sldId id="38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nats" initials="m" lastIdx="1" clrIdx="0">
    <p:extLst>
      <p:ext uri="{19B8F6BF-5375-455C-9EA6-DF929625EA0E}">
        <p15:presenceInfo xmlns:p15="http://schemas.microsoft.com/office/powerpoint/2012/main" userId="S-1-5-21-2454115528-2111753937-1836222636-101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5777"/>
    <a:srgbClr val="0FB9B1"/>
    <a:srgbClr val="54A0FF"/>
    <a:srgbClr val="FAFAFA"/>
    <a:srgbClr val="F5F5F5"/>
    <a:srgbClr val="F7B731"/>
    <a:srgbClr val="FA8231"/>
    <a:srgbClr val="4E408B"/>
    <a:srgbClr val="43367C"/>
    <a:srgbClr val="2E23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294ABA5-6573-40A1-BFED-BF3E0D607345}" v="5" dt="2026-02-03T01:04:39.42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26" autoAdjust="0"/>
    <p:restoredTop sz="91361"/>
  </p:normalViewPr>
  <p:slideViewPr>
    <p:cSldViewPr snapToGrid="0" snapToObjects="1">
      <p:cViewPr>
        <p:scale>
          <a:sx n="92" d="100"/>
          <a:sy n="92" d="100"/>
        </p:scale>
        <p:origin x="-48" y="159"/>
      </p:cViewPr>
      <p:guideLst/>
    </p:cSldViewPr>
  </p:slideViewPr>
  <p:outlineViewPr>
    <p:cViewPr>
      <p:scale>
        <a:sx n="33" d="100"/>
        <a:sy n="33" d="100"/>
      </p:scale>
      <p:origin x="0" y="-1809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drian Salguero" userId="f921b06be2346e4d" providerId="LiveId" clId="{42694335-63BB-46EC-AF38-63FE051D1C63}"/>
    <pc:docChg chg="undo custSel modSld modMainMaster">
      <pc:chgData name="Adrian Salguero" userId="f921b06be2346e4d" providerId="LiveId" clId="{42694335-63BB-46EC-AF38-63FE051D1C63}" dt="2026-02-03T01:04:39.429" v="64"/>
      <pc:docMkLst>
        <pc:docMk/>
      </pc:docMkLst>
      <pc:sldChg chg="addSp delSp modSp mod">
        <pc:chgData name="Adrian Salguero" userId="f921b06be2346e4d" providerId="LiveId" clId="{42694335-63BB-46EC-AF38-63FE051D1C63}" dt="2026-02-03T01:04:21.471" v="57" actId="1076"/>
        <pc:sldMkLst>
          <pc:docMk/>
          <pc:sldMk cId="3581297674" sldId="256"/>
        </pc:sldMkLst>
        <pc:picChg chg="add mod">
          <ac:chgData name="Adrian Salguero" userId="f921b06be2346e4d" providerId="LiveId" clId="{42694335-63BB-46EC-AF38-63FE051D1C63}" dt="2026-02-03T01:04:21.471" v="57" actId="1076"/>
          <ac:picMkLst>
            <pc:docMk/>
            <pc:sldMk cId="3581297674" sldId="256"/>
            <ac:picMk id="4" creationId="{07F96937-FC70-7A84-EC81-B7C37DF4860A}"/>
          </ac:picMkLst>
        </pc:picChg>
        <pc:picChg chg="del">
          <ac:chgData name="Adrian Salguero" userId="f921b06be2346e4d" providerId="LiveId" clId="{42694335-63BB-46EC-AF38-63FE051D1C63}" dt="2026-02-03T01:04:08.881" v="51" actId="478"/>
          <ac:picMkLst>
            <pc:docMk/>
            <pc:sldMk cId="3581297674" sldId="256"/>
            <ac:picMk id="9" creationId="{E092CCBB-6F81-CAF5-4F12-48E191546A30}"/>
          </ac:picMkLst>
        </pc:picChg>
      </pc:sldChg>
      <pc:sldChg chg="modSp mod">
        <pc:chgData name="Adrian Salguero" userId="f921b06be2346e4d" providerId="LiveId" clId="{42694335-63BB-46EC-AF38-63FE051D1C63}" dt="2026-02-03T00:59:43.845" v="50" actId="20577"/>
        <pc:sldMkLst>
          <pc:docMk/>
          <pc:sldMk cId="2673783699" sldId="324"/>
        </pc:sldMkLst>
        <pc:spChg chg="mod">
          <ac:chgData name="Adrian Salguero" userId="f921b06be2346e4d" providerId="LiveId" clId="{42694335-63BB-46EC-AF38-63FE051D1C63}" dt="2026-02-03T00:59:43.845" v="50" actId="20577"/>
          <ac:spMkLst>
            <pc:docMk/>
            <pc:sldMk cId="2673783699" sldId="324"/>
            <ac:spMk id="3" creationId="{307D5913-F37F-40C7-AF10-284F41771558}"/>
          </ac:spMkLst>
        </pc:spChg>
      </pc:sldChg>
      <pc:sldChg chg="addSp delSp modSp mod">
        <pc:chgData name="Adrian Salguero" userId="f921b06be2346e4d" providerId="LiveId" clId="{42694335-63BB-46EC-AF38-63FE051D1C63}" dt="2026-02-03T01:04:36.768" v="62" actId="1076"/>
        <pc:sldMkLst>
          <pc:docMk/>
          <pc:sldMk cId="883956267" sldId="388"/>
        </pc:sldMkLst>
        <pc:picChg chg="add mod">
          <ac:chgData name="Adrian Salguero" userId="f921b06be2346e4d" providerId="LiveId" clId="{42694335-63BB-46EC-AF38-63FE051D1C63}" dt="2026-02-03T01:04:36.768" v="62" actId="1076"/>
          <ac:picMkLst>
            <pc:docMk/>
            <pc:sldMk cId="883956267" sldId="388"/>
            <ac:picMk id="5" creationId="{6CA41EF3-946C-A7E1-E757-D650FFE017CA}"/>
          </ac:picMkLst>
        </pc:picChg>
        <pc:picChg chg="del">
          <ac:chgData name="Adrian Salguero" userId="f921b06be2346e4d" providerId="LiveId" clId="{42694335-63BB-46EC-AF38-63FE051D1C63}" dt="2026-02-03T01:04:31.279" v="58" actId="478"/>
          <ac:picMkLst>
            <pc:docMk/>
            <pc:sldMk cId="883956267" sldId="388"/>
            <ac:picMk id="6" creationId="{4621296E-1090-B93B-0EC6-280BB8FBF073}"/>
          </ac:picMkLst>
        </pc:picChg>
      </pc:sldChg>
      <pc:sldChg chg="addSp delSp modSp mod">
        <pc:chgData name="Adrian Salguero" userId="f921b06be2346e4d" providerId="LiveId" clId="{42694335-63BB-46EC-AF38-63FE051D1C63}" dt="2026-02-03T01:04:39.429" v="64"/>
        <pc:sldMkLst>
          <pc:docMk/>
          <pc:sldMk cId="864688788" sldId="389"/>
        </pc:sldMkLst>
        <pc:picChg chg="add mod">
          <ac:chgData name="Adrian Salguero" userId="f921b06be2346e4d" providerId="LiveId" clId="{42694335-63BB-46EC-AF38-63FE051D1C63}" dt="2026-02-03T01:04:39.429" v="64"/>
          <ac:picMkLst>
            <pc:docMk/>
            <pc:sldMk cId="864688788" sldId="389"/>
            <ac:picMk id="2" creationId="{0CEB70F5-76B8-889B-9E6B-B4CA676ED0C2}"/>
          </ac:picMkLst>
        </pc:picChg>
        <pc:picChg chg="del">
          <ac:chgData name="Adrian Salguero" userId="f921b06be2346e4d" providerId="LiveId" clId="{42694335-63BB-46EC-AF38-63FE051D1C63}" dt="2026-02-03T01:04:39.171" v="63" actId="478"/>
          <ac:picMkLst>
            <pc:docMk/>
            <pc:sldMk cId="864688788" sldId="389"/>
            <ac:picMk id="3" creationId="{0C582909-B0DE-3673-FA94-26980F14519F}"/>
          </ac:picMkLst>
        </pc:picChg>
      </pc:sldChg>
      <pc:sldMasterChg chg="modSp mod modSldLayout">
        <pc:chgData name="Adrian Salguero" userId="f921b06be2346e4d" providerId="LiveId" clId="{42694335-63BB-46EC-AF38-63FE051D1C63}" dt="2026-02-03T00:58:09.158" v="21" actId="20577"/>
        <pc:sldMasterMkLst>
          <pc:docMk/>
          <pc:sldMasterMk cId="8468274" sldId="2147483648"/>
        </pc:sldMasterMkLst>
        <pc:spChg chg="mod">
          <ac:chgData name="Adrian Salguero" userId="f921b06be2346e4d" providerId="LiveId" clId="{42694335-63BB-46EC-AF38-63FE051D1C63}" dt="2026-02-03T00:58:09.158" v="21" actId="20577"/>
          <ac:spMkLst>
            <pc:docMk/>
            <pc:sldMasterMk cId="8468274" sldId="2147483648"/>
            <ac:spMk id="5" creationId="{F8E48A2B-769E-F392-C6B6-216E0906BF05}"/>
          </ac:spMkLst>
        </pc:spChg>
        <pc:sldLayoutChg chg="addSp delSp modSp mod">
          <pc:chgData name="Adrian Salguero" userId="f921b06be2346e4d" providerId="LiveId" clId="{42694335-63BB-46EC-AF38-63FE051D1C63}" dt="2026-02-03T00:57:10.330" v="13" actId="1076"/>
          <pc:sldLayoutMkLst>
            <pc:docMk/>
            <pc:sldMasterMk cId="8468274" sldId="2147483648"/>
            <pc:sldLayoutMk cId="3828369656" sldId="2147483649"/>
          </pc:sldLayoutMkLst>
          <pc:spChg chg="add mod">
            <ac:chgData name="Adrian Salguero" userId="f921b06be2346e4d" providerId="LiveId" clId="{42694335-63BB-46EC-AF38-63FE051D1C63}" dt="2026-02-03T00:57:05.148" v="12" actId="1076"/>
            <ac:spMkLst>
              <pc:docMk/>
              <pc:sldMasterMk cId="8468274" sldId="2147483648"/>
              <pc:sldLayoutMk cId="3828369656" sldId="2147483649"/>
              <ac:spMk id="5" creationId="{55BA4E12-73C8-F278-816C-EA379256542D}"/>
            </ac:spMkLst>
          </pc:spChg>
          <pc:spChg chg="del">
            <ac:chgData name="Adrian Salguero" userId="f921b06be2346e4d" providerId="LiveId" clId="{42694335-63BB-46EC-AF38-63FE051D1C63}" dt="2026-02-03T00:56:49.260" v="3" actId="478"/>
            <ac:spMkLst>
              <pc:docMk/>
              <pc:sldMasterMk cId="8468274" sldId="2147483648"/>
              <pc:sldLayoutMk cId="3828369656" sldId="2147483649"/>
              <ac:spMk id="7" creationId="{619CD4AB-1F2F-6814-3308-FBAB194273FD}"/>
            </ac:spMkLst>
          </pc:spChg>
          <pc:spChg chg="add mod">
            <ac:chgData name="Adrian Salguero" userId="f921b06be2346e4d" providerId="LiveId" clId="{42694335-63BB-46EC-AF38-63FE051D1C63}" dt="2026-02-03T00:57:05.148" v="12" actId="1076"/>
            <ac:spMkLst>
              <pc:docMk/>
              <pc:sldMasterMk cId="8468274" sldId="2147483648"/>
              <pc:sldLayoutMk cId="3828369656" sldId="2147483649"/>
              <ac:spMk id="8" creationId="{9A3A5570-6BAA-2F82-187C-C59B7E340830}"/>
            </ac:spMkLst>
          </pc:spChg>
          <pc:spChg chg="del">
            <ac:chgData name="Adrian Salguero" userId="f921b06be2346e4d" providerId="LiveId" clId="{42694335-63BB-46EC-AF38-63FE051D1C63}" dt="2026-02-03T00:56:53.135" v="6" actId="478"/>
            <ac:spMkLst>
              <pc:docMk/>
              <pc:sldMasterMk cId="8468274" sldId="2147483648"/>
              <pc:sldLayoutMk cId="3828369656" sldId="2147483649"/>
              <ac:spMk id="10" creationId="{7561D3AD-AFD9-5C50-EBE2-FDE9B16372A6}"/>
            </ac:spMkLst>
          </pc:spChg>
          <pc:spChg chg="del">
            <ac:chgData name="Adrian Salguero" userId="f921b06be2346e4d" providerId="LiveId" clId="{42694335-63BB-46EC-AF38-63FE051D1C63}" dt="2026-02-03T00:56:54.041" v="7" actId="478"/>
            <ac:spMkLst>
              <pc:docMk/>
              <pc:sldMasterMk cId="8468274" sldId="2147483648"/>
              <pc:sldLayoutMk cId="3828369656" sldId="2147483649"/>
              <ac:spMk id="12" creationId="{5E9B7F16-BDCF-C909-091F-E4FCABF408B1}"/>
            </ac:spMkLst>
          </pc:spChg>
          <pc:spChg chg="add mod">
            <ac:chgData name="Adrian Salguero" userId="f921b06be2346e4d" providerId="LiveId" clId="{42694335-63BB-46EC-AF38-63FE051D1C63}" dt="2026-02-03T00:57:05.148" v="12" actId="1076"/>
            <ac:spMkLst>
              <pc:docMk/>
              <pc:sldMasterMk cId="8468274" sldId="2147483648"/>
              <pc:sldLayoutMk cId="3828369656" sldId="2147483649"/>
              <ac:spMk id="13" creationId="{E2B6D90D-EFED-6D7B-F7D5-767D0164AA81}"/>
            </ac:spMkLst>
          </pc:spChg>
          <pc:spChg chg="mod">
            <ac:chgData name="Adrian Salguero" userId="f921b06be2346e4d" providerId="LiveId" clId="{42694335-63BB-46EC-AF38-63FE051D1C63}" dt="2026-02-03T00:56:57.492" v="10" actId="1076"/>
            <ac:spMkLst>
              <pc:docMk/>
              <pc:sldMasterMk cId="8468274" sldId="2147483648"/>
              <pc:sldLayoutMk cId="3828369656" sldId="2147483649"/>
              <ac:spMk id="14" creationId="{F0E59AED-1ABF-8D47-B5D7-C50109AB6669}"/>
            </ac:spMkLst>
          </pc:spChg>
          <pc:spChg chg="del mod">
            <ac:chgData name="Adrian Salguero" userId="f921b06be2346e4d" providerId="LiveId" clId="{42694335-63BB-46EC-AF38-63FE051D1C63}" dt="2026-02-03T00:56:47.881" v="2" actId="478"/>
            <ac:spMkLst>
              <pc:docMk/>
              <pc:sldMasterMk cId="8468274" sldId="2147483648"/>
              <pc:sldLayoutMk cId="3828369656" sldId="2147483649"/>
              <ac:spMk id="17" creationId="{EB63C886-654A-AE1D-EE7A-89AA07FC041D}"/>
            </ac:spMkLst>
          </pc:spChg>
          <pc:spChg chg="del mod">
            <ac:chgData name="Adrian Salguero" userId="f921b06be2346e4d" providerId="LiveId" clId="{42694335-63BB-46EC-AF38-63FE051D1C63}" dt="2026-02-03T00:56:51.719" v="5" actId="478"/>
            <ac:spMkLst>
              <pc:docMk/>
              <pc:sldMasterMk cId="8468274" sldId="2147483648"/>
              <pc:sldLayoutMk cId="3828369656" sldId="2147483649"/>
              <ac:spMk id="18" creationId="{78EB6D2B-508D-FE8B-66DF-4A54941F7B2A}"/>
            </ac:spMkLst>
          </pc:spChg>
          <pc:spChg chg="add mod">
            <ac:chgData name="Adrian Salguero" userId="f921b06be2346e4d" providerId="LiveId" clId="{42694335-63BB-46EC-AF38-63FE051D1C63}" dt="2026-02-03T00:57:10.330" v="13" actId="1076"/>
            <ac:spMkLst>
              <pc:docMk/>
              <pc:sldMasterMk cId="8468274" sldId="2147483648"/>
              <pc:sldLayoutMk cId="3828369656" sldId="2147483649"/>
              <ac:spMk id="19" creationId="{7DD0B827-1D89-EC66-30D4-17FAB5336819}"/>
            </ac:spMkLst>
          </pc:spChg>
          <pc:spChg chg="add mod">
            <ac:chgData name="Adrian Salguero" userId="f921b06be2346e4d" providerId="LiveId" clId="{42694335-63BB-46EC-AF38-63FE051D1C63}" dt="2026-02-03T00:57:05.148" v="12" actId="1076"/>
            <ac:spMkLst>
              <pc:docMk/>
              <pc:sldMasterMk cId="8468274" sldId="2147483648"/>
              <pc:sldLayoutMk cId="3828369656" sldId="2147483649"/>
              <ac:spMk id="20" creationId="{2095D982-B4A4-C2CB-F113-E95E82F2570F}"/>
            </ac:spMkLst>
          </pc:s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8B3A00-37AE-DF4F-846D-B0E493D1DDE8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60FC8D-3FAB-384B-A523-F958535FC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039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.spotify.com/playlist/0uOENHkoLcs2xauEhye9em?si=5viM0_DhRceDGjKqL2l-1A&amp;nd=1&amp;dlsi=37b72745d58e4c62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39E575A9-56CD-5A42-B9C7-1068F9228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977" y="4013370"/>
            <a:ext cx="6212925" cy="1954786"/>
          </a:xfrm>
        </p:spPr>
        <p:txBody>
          <a:bodyPr anchor="t">
            <a:noAutofit/>
          </a:bodyPr>
          <a:lstStyle>
            <a:lvl1pPr>
              <a:defRPr sz="6000" b="0" i="0">
                <a:solidFill>
                  <a:srgbClr val="F0F0F0"/>
                </a:solidFill>
                <a:latin typeface="Montserrat SemiBold" pitchFamily="2" charset="77"/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B47C65-C622-BE47-AE97-E148F4F3EA4E}"/>
              </a:ext>
            </a:extLst>
          </p:cNvPr>
          <p:cNvSpPr txBox="1"/>
          <p:nvPr userDrawn="1"/>
        </p:nvSpPr>
        <p:spPr>
          <a:xfrm>
            <a:off x="292977" y="3182200"/>
            <a:ext cx="315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0" spc="100" baseline="0" dirty="0">
                <a:solidFill>
                  <a:srgbClr val="F0F0F0"/>
                </a:solidFill>
                <a:latin typeface="Montserrat ExtraBold" pitchFamily="2" charset="77"/>
              </a:rPr>
              <a:t>CSE 122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7A9EB4D-77DA-A446-AC45-F12975CF7B81}"/>
              </a:ext>
            </a:extLst>
          </p:cNvPr>
          <p:cNvSpPr/>
          <p:nvPr userDrawn="1"/>
        </p:nvSpPr>
        <p:spPr>
          <a:xfrm>
            <a:off x="420128" y="2753848"/>
            <a:ext cx="1269523" cy="420130"/>
          </a:xfrm>
          <a:prstGeom prst="roundRect">
            <a:avLst/>
          </a:prstGeom>
          <a:solidFill>
            <a:srgbClr val="FA82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0" i="0" spc="300" dirty="0">
                <a:latin typeface="Montserrat" pitchFamily="2" charset="77"/>
              </a:rPr>
              <a:t>LEC 08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F0E59AED-1ABF-8D47-B5D7-C50109AB6669}"/>
              </a:ext>
            </a:extLst>
          </p:cNvPr>
          <p:cNvSpPr/>
          <p:nvPr userDrawn="1"/>
        </p:nvSpPr>
        <p:spPr>
          <a:xfrm>
            <a:off x="7119063" y="1251643"/>
            <a:ext cx="5250244" cy="5153775"/>
          </a:xfrm>
          <a:prstGeom prst="roundRect">
            <a:avLst>
              <a:gd name="adj" fmla="val 1114"/>
            </a:avLst>
          </a:prstGeom>
          <a:solidFill>
            <a:srgbClr val="FAFAFA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06C7426B-729E-F7D5-0736-3AD7D1926A0A}"/>
              </a:ext>
            </a:extLst>
          </p:cNvPr>
          <p:cNvSpPr/>
          <p:nvPr userDrawn="1"/>
        </p:nvSpPr>
        <p:spPr>
          <a:xfrm>
            <a:off x="-369625" y="5494620"/>
            <a:ext cx="4632957" cy="1688781"/>
          </a:xfrm>
          <a:prstGeom prst="roundRect">
            <a:avLst>
              <a:gd name="adj" fmla="val 9433"/>
            </a:avLst>
          </a:prstGeom>
          <a:solidFill>
            <a:srgbClr val="FAFAFA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4808DAC-636A-06AC-ADA9-6F6514C7FCE0}"/>
              </a:ext>
            </a:extLst>
          </p:cNvPr>
          <p:cNvSpPr/>
          <p:nvPr userDrawn="1"/>
        </p:nvSpPr>
        <p:spPr>
          <a:xfrm>
            <a:off x="71163" y="5574803"/>
            <a:ext cx="225067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200" b="1" i="0" dirty="0">
                <a:solidFill>
                  <a:schemeClr val="bg1">
                    <a:lumMod val="65000"/>
                  </a:schemeClr>
                </a:solidFill>
                <a:latin typeface="Montserrat" pitchFamily="2" charset="77"/>
              </a:rPr>
              <a:t>Questions during Class?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9DE38F8-AD40-1DC7-1944-4682FDD989B1}"/>
              </a:ext>
            </a:extLst>
          </p:cNvPr>
          <p:cNvSpPr/>
          <p:nvPr userDrawn="1"/>
        </p:nvSpPr>
        <p:spPr>
          <a:xfrm>
            <a:off x="72629" y="5851802"/>
            <a:ext cx="243211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Raise hand or send here</a:t>
            </a:r>
          </a:p>
          <a:p>
            <a:endParaRPr lang="en-US" sz="12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2000" b="0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sli.do</a:t>
            </a:r>
            <a:r>
              <a:rPr lang="en-US" sz="20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    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0F316C5E-94E4-1E69-FEBC-BC7B29D56913}"/>
              </a:ext>
            </a:extLst>
          </p:cNvPr>
          <p:cNvSpPr/>
          <p:nvPr userDrawn="1"/>
        </p:nvSpPr>
        <p:spPr>
          <a:xfrm>
            <a:off x="2950313" y="5594680"/>
            <a:ext cx="1218438" cy="1223089"/>
          </a:xfrm>
          <a:prstGeom prst="roundRect">
            <a:avLst>
              <a:gd name="adj" fmla="val 3325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02B14BF-DB0B-4C94-8AAA-AC9AD42119EE}"/>
              </a:ext>
            </a:extLst>
          </p:cNvPr>
          <p:cNvCxnSpPr/>
          <p:nvPr userDrawn="1"/>
        </p:nvCxnSpPr>
        <p:spPr>
          <a:xfrm>
            <a:off x="7273280" y="4293369"/>
            <a:ext cx="4468305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Google Shape;47;p21">
            <a:extLst>
              <a:ext uri="{FF2B5EF4-FFF2-40B4-BE49-F238E27FC236}">
                <a16:creationId xmlns:a16="http://schemas.microsoft.com/office/drawing/2014/main" id="{B4DF4B62-3F23-A112-3923-4833DF6F2120}"/>
              </a:ext>
            </a:extLst>
          </p:cNvPr>
          <p:cNvSpPr/>
          <p:nvPr userDrawn="1"/>
        </p:nvSpPr>
        <p:spPr>
          <a:xfrm>
            <a:off x="3003546" y="5652102"/>
            <a:ext cx="1111254" cy="111445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96;p1">
            <a:extLst>
              <a:ext uri="{FF2B5EF4-FFF2-40B4-BE49-F238E27FC236}">
                <a16:creationId xmlns:a16="http://schemas.microsoft.com/office/drawing/2014/main" id="{55BA4E12-73C8-F278-816C-EA379256542D}"/>
              </a:ext>
            </a:extLst>
          </p:cNvPr>
          <p:cNvSpPr txBox="1"/>
          <p:nvPr userDrawn="1"/>
        </p:nvSpPr>
        <p:spPr>
          <a:xfrm>
            <a:off x="7212443" y="4407555"/>
            <a:ext cx="1152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Instructor:</a:t>
            </a:r>
            <a:endParaRPr sz="1200" dirty="0">
              <a:solidFill>
                <a:schemeClr val="bg2">
                  <a:lumMod val="50000"/>
                </a:schemeClr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8" name="Google Shape;97;p1">
            <a:extLst>
              <a:ext uri="{FF2B5EF4-FFF2-40B4-BE49-F238E27FC236}">
                <a16:creationId xmlns:a16="http://schemas.microsoft.com/office/drawing/2014/main" id="{9A3A5570-6BAA-2F82-187C-C59B7E340830}"/>
              </a:ext>
            </a:extLst>
          </p:cNvPr>
          <p:cNvSpPr txBox="1"/>
          <p:nvPr userDrawn="1"/>
        </p:nvSpPr>
        <p:spPr>
          <a:xfrm>
            <a:off x="7212443" y="4668167"/>
            <a:ext cx="1152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bg2">
                    <a:lumMod val="50000"/>
                  </a:schemeClr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TAs:</a:t>
            </a:r>
            <a:endParaRPr sz="1200">
              <a:solidFill>
                <a:schemeClr val="bg2">
                  <a:lumMod val="50000"/>
                </a:schemeClr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3" name="Google Shape;98;p1">
            <a:extLst>
              <a:ext uri="{FF2B5EF4-FFF2-40B4-BE49-F238E27FC236}">
                <a16:creationId xmlns:a16="http://schemas.microsoft.com/office/drawing/2014/main" id="{E2B6D90D-EFED-6D7B-F7D5-767D0164AA81}"/>
              </a:ext>
            </a:extLst>
          </p:cNvPr>
          <p:cNvSpPr txBox="1"/>
          <p:nvPr userDrawn="1"/>
        </p:nvSpPr>
        <p:spPr>
          <a:xfrm>
            <a:off x="8302282" y="4379467"/>
            <a:ext cx="3556009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Adrian Salguero</a:t>
            </a:r>
            <a:endParaRPr sz="1400" dirty="0">
              <a:solidFill>
                <a:schemeClr val="bg2">
                  <a:lumMod val="50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9" name="Google Shape;95;p1">
            <a:extLst>
              <a:ext uri="{FF2B5EF4-FFF2-40B4-BE49-F238E27FC236}">
                <a16:creationId xmlns:a16="http://schemas.microsoft.com/office/drawing/2014/main" id="{7DD0B827-1D89-EC66-30D4-17FAB5336819}"/>
              </a:ext>
            </a:extLst>
          </p:cNvPr>
          <p:cNvSpPr txBox="1"/>
          <p:nvPr userDrawn="1"/>
        </p:nvSpPr>
        <p:spPr>
          <a:xfrm>
            <a:off x="7441412" y="3747241"/>
            <a:ext cx="4605546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200"/>
              <a:buFont typeface="Calibri"/>
              <a:buNone/>
            </a:pPr>
            <a:r>
              <a:rPr lang="en-US" sz="2200" b="0" i="0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Music:</a:t>
            </a:r>
            <a:r>
              <a:rPr lang="en-US" sz="2200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2200" u="sng" dirty="0">
                <a:solidFill>
                  <a:srgbClr val="0563C1"/>
                </a:solidFill>
                <a:latin typeface="+mn-lt"/>
                <a:ea typeface="Calibri"/>
                <a:cs typeface="Calibri"/>
                <a:sym typeface="Calibri"/>
                <a:hlinkClick r:id="rId3"/>
              </a:rPr>
              <a:t>122 26Wi Lecture Tunes</a:t>
            </a:r>
            <a:r>
              <a:rPr lang="fr-FR" sz="2200" u="sng" dirty="0">
                <a:solidFill>
                  <a:srgbClr val="0563C1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US" sz="2200" u="sng" dirty="0">
                <a:solidFill>
                  <a:srgbClr val="0563C1"/>
                </a:solidFill>
                <a:latin typeface="+mn-lt"/>
                <a:ea typeface="Calibri"/>
                <a:cs typeface="Calibri"/>
                <a:sym typeface="Calibri"/>
              </a:rPr>
              <a:t>⛄</a:t>
            </a:r>
            <a:endParaRPr dirty="0">
              <a:solidFill>
                <a:srgbClr val="0563C1"/>
              </a:solidFill>
            </a:endParaRPr>
          </a:p>
        </p:txBody>
      </p:sp>
      <p:sp>
        <p:nvSpPr>
          <p:cNvPr id="20" name="Google Shape;99;p1">
            <a:extLst>
              <a:ext uri="{FF2B5EF4-FFF2-40B4-BE49-F238E27FC236}">
                <a16:creationId xmlns:a16="http://schemas.microsoft.com/office/drawing/2014/main" id="{2095D982-B4A4-C2CB-F113-E95E82F2570F}"/>
              </a:ext>
            </a:extLst>
          </p:cNvPr>
          <p:cNvSpPr txBox="1"/>
          <p:nvPr userDrawn="1"/>
        </p:nvSpPr>
        <p:spPr>
          <a:xfrm>
            <a:off x="8302282" y="4719281"/>
            <a:ext cx="3737319" cy="1651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40" tIns="91425" rIns="91425" bIns="91425" numCol="4" anchor="t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Ava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Blake R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Blake P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Cady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Caleb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Cole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Colin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Connor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Dalton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Dani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David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Diya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Hanna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Ivy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Mahima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Medha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Neal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Neha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Nicolae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Nicole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Rio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Rohan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Saachi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Shreya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Shreyank</a:t>
            </a:r>
          </a:p>
          <a:p>
            <a:pPr lvl="0">
              <a:lnSpc>
                <a:spcPct val="115000"/>
              </a:lnSpc>
            </a:pPr>
            <a:r>
              <a:rPr lang="en-US" sz="1000" dirty="0" err="1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Sthiti</a:t>
            </a:r>
            <a:endParaRPr lang="en-US" sz="1000" dirty="0">
              <a:solidFill>
                <a:schemeClr val="bg2">
                  <a:lumMod val="50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Sushma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Suyash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TJ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Wesley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Yang</a:t>
            </a:r>
            <a:endParaRPr sz="1000" dirty="0">
              <a:solidFill>
                <a:schemeClr val="bg2">
                  <a:lumMod val="50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38283696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2788E2-53AC-E040-9733-D210E8554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10CAD9-D825-5C41-812F-1D2BA3804933}"/>
              </a:ext>
            </a:extLst>
          </p:cNvPr>
          <p:cNvSpPr txBox="1"/>
          <p:nvPr userDrawn="1"/>
        </p:nvSpPr>
        <p:spPr>
          <a:xfrm>
            <a:off x="568410" y="469557"/>
            <a:ext cx="20141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0" dirty="0">
                <a:latin typeface="Calibri" panose="020F0502020204030204" pitchFamily="34" charset="0"/>
                <a:cs typeface="Calibri" panose="020F0502020204030204" pitchFamily="34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517276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6B8B3-3837-584A-94CD-BA26A8EFF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A6CF4A-8D26-7E47-BE24-56CAFA2BFD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DA4DA-0832-AD49-906C-ED72A76C7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810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tice: Th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DB3AA407-1DA0-3243-8E37-6DD02AC469B7}"/>
              </a:ext>
            </a:extLst>
          </p:cNvPr>
          <p:cNvSpPr/>
          <p:nvPr userDrawn="1"/>
        </p:nvSpPr>
        <p:spPr>
          <a:xfrm>
            <a:off x="8365340" y="393723"/>
            <a:ext cx="3380431" cy="556054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 dirty="0">
                <a:latin typeface="Calibri" panose="020F0502020204030204" pitchFamily="34" charset="0"/>
                <a:cs typeface="Calibri" panose="020F0502020204030204" pitchFamily="34" charset="0"/>
              </a:rPr>
              <a:t>sli.do      #cse122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B2FB86-FF62-31DF-F83C-54AC220C7122}"/>
              </a:ext>
            </a:extLst>
          </p:cNvPr>
          <p:cNvSpPr txBox="1"/>
          <p:nvPr userDrawn="1"/>
        </p:nvSpPr>
        <p:spPr>
          <a:xfrm>
            <a:off x="1106916" y="300371"/>
            <a:ext cx="37417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Practice : Think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C7D0B743-6487-A3F6-EBE7-3E0368CD2E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flipH="1">
            <a:off x="154039" y="300371"/>
            <a:ext cx="684160" cy="781897"/>
          </a:xfrm>
          <a:prstGeom prst="rect">
            <a:avLst/>
          </a:prstGeom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1F486DBF-0D75-55DB-9928-3E596B345D51}"/>
              </a:ext>
            </a:extLst>
          </p:cNvPr>
          <p:cNvSpPr/>
          <p:nvPr userDrawn="1"/>
        </p:nvSpPr>
        <p:spPr>
          <a:xfrm>
            <a:off x="7256995" y="195215"/>
            <a:ext cx="960120" cy="960120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Google Shape;47;p21">
            <a:extLst>
              <a:ext uri="{FF2B5EF4-FFF2-40B4-BE49-F238E27FC236}">
                <a16:creationId xmlns:a16="http://schemas.microsoft.com/office/drawing/2014/main" id="{77B7ABAD-6214-4E56-B018-8763E018A152}"/>
              </a:ext>
            </a:extLst>
          </p:cNvPr>
          <p:cNvSpPr/>
          <p:nvPr userDrawn="1"/>
        </p:nvSpPr>
        <p:spPr>
          <a:xfrm>
            <a:off x="7333828" y="290432"/>
            <a:ext cx="801289" cy="76263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63051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itce: Pa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5A96D726-B7B5-E5FD-95E9-944FA8727D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54039" y="300371"/>
            <a:ext cx="961802" cy="769442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0FA711B-19AB-5E1A-7C37-14ED2D5431ED}"/>
              </a:ext>
            </a:extLst>
          </p:cNvPr>
          <p:cNvSpPr/>
          <p:nvPr userDrawn="1"/>
        </p:nvSpPr>
        <p:spPr>
          <a:xfrm>
            <a:off x="8365340" y="393723"/>
            <a:ext cx="3380431" cy="556054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 dirty="0">
                <a:latin typeface="Calibri" panose="020F0502020204030204" pitchFamily="34" charset="0"/>
                <a:cs typeface="Calibri" panose="020F0502020204030204" pitchFamily="34" charset="0"/>
              </a:rPr>
              <a:t>sli.do      #cse122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592366A2-C9D8-2580-7B79-3B1F6DDAB802}"/>
              </a:ext>
            </a:extLst>
          </p:cNvPr>
          <p:cNvSpPr/>
          <p:nvPr userDrawn="1"/>
        </p:nvSpPr>
        <p:spPr>
          <a:xfrm>
            <a:off x="7256995" y="195215"/>
            <a:ext cx="960120" cy="960120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4522D9B-890F-87AE-E16B-BD76B76C8428}"/>
              </a:ext>
            </a:extLst>
          </p:cNvPr>
          <p:cNvSpPr txBox="1"/>
          <p:nvPr userDrawn="1"/>
        </p:nvSpPr>
        <p:spPr>
          <a:xfrm>
            <a:off x="1106916" y="300371"/>
            <a:ext cx="33576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Practice : Pair</a:t>
            </a:r>
          </a:p>
        </p:txBody>
      </p:sp>
      <p:sp>
        <p:nvSpPr>
          <p:cNvPr id="6" name="Google Shape;47;p21">
            <a:extLst>
              <a:ext uri="{FF2B5EF4-FFF2-40B4-BE49-F238E27FC236}">
                <a16:creationId xmlns:a16="http://schemas.microsoft.com/office/drawing/2014/main" id="{193E0F37-E8F0-B691-0209-3408C5EBA6D6}"/>
              </a:ext>
            </a:extLst>
          </p:cNvPr>
          <p:cNvSpPr/>
          <p:nvPr userDrawn="1"/>
        </p:nvSpPr>
        <p:spPr>
          <a:xfrm>
            <a:off x="7333828" y="290432"/>
            <a:ext cx="801289" cy="76263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39598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3D231-F19F-A840-B5BC-F29C9E521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0AC8BA-BD64-6945-A342-22D204834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023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2D3693-0064-BB4F-9EC2-569D40495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486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B460B4-70F4-B145-8648-892BD7385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173FE4-2A2D-D54E-9CA7-3BE743A500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0E522-6C81-E146-9573-8B2A265760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7150" y="6329363"/>
            <a:ext cx="552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rgbClr val="2E235D"/>
                </a:solidFill>
              </a:defRPr>
            </a:lvl1pPr>
          </a:lstStyle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7829BDB-00F0-1A4D-85ED-E7EECB1665B0}"/>
              </a:ext>
            </a:extLst>
          </p:cNvPr>
          <p:cNvSpPr/>
          <p:nvPr userDrawn="1"/>
        </p:nvSpPr>
        <p:spPr>
          <a:xfrm>
            <a:off x="-89452" y="-2819"/>
            <a:ext cx="12503426" cy="23955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82E279-6D9E-BC4A-A9B9-46E4512D586D}"/>
              </a:ext>
            </a:extLst>
          </p:cNvPr>
          <p:cNvSpPr txBox="1"/>
          <p:nvPr userDrawn="1"/>
        </p:nvSpPr>
        <p:spPr>
          <a:xfrm>
            <a:off x="3000376" y="-2819"/>
            <a:ext cx="61912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LEC 08: Sets, For-Each Loops, Iterators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E83A23-B338-72D0-D4EC-31C084FF3FA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63" y="29972"/>
            <a:ext cx="2150721" cy="16903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8E48A2B-769E-F392-C6B6-216E0906BF05}"/>
              </a:ext>
            </a:extLst>
          </p:cNvPr>
          <p:cNvSpPr txBox="1"/>
          <p:nvPr userDrawn="1"/>
        </p:nvSpPr>
        <p:spPr>
          <a:xfrm>
            <a:off x="8369161" y="10264"/>
            <a:ext cx="16224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CSE 122 Winter 2026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F8D4A0F-52EF-14D1-0203-EA6EF3C9515F}"/>
              </a:ext>
            </a:extLst>
          </p:cNvPr>
          <p:cNvSpPr txBox="1"/>
          <p:nvPr userDrawn="1"/>
        </p:nvSpPr>
        <p:spPr>
          <a:xfrm>
            <a:off x="10539812" y="15965"/>
            <a:ext cx="16224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 i="0" dirty="0" err="1">
                <a:solidFill>
                  <a:schemeClr val="bg1"/>
                </a:solidFill>
                <a:latin typeface="Montserrat SemiBold" pitchFamily="2" charset="77"/>
              </a:rPr>
              <a:t>sli.do</a:t>
            </a:r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 #cse122</a:t>
            </a:r>
          </a:p>
        </p:txBody>
      </p:sp>
    </p:spTree>
    <p:extLst>
      <p:ext uri="{BB962C8B-B14F-4D97-AF65-F5344CB8AC3E}">
        <p14:creationId xmlns:p14="http://schemas.microsoft.com/office/powerpoint/2010/main" val="8468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6" r:id="rId4"/>
    <p:sldLayoutId id="2147483657" r:id="rId5"/>
    <p:sldLayoutId id="2147483654" r:id="rId6"/>
    <p:sldLayoutId id="214748365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courses.cs.washington.edu/courses/cse122/26wi/office_hours/#introductory-programming-lab-ipl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3E336-7FEF-924C-B9A0-DBFB9A4D8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333" y="4125093"/>
            <a:ext cx="6591226" cy="1954786"/>
          </a:xfrm>
        </p:spPr>
        <p:txBody>
          <a:bodyPr/>
          <a:lstStyle/>
          <a:p>
            <a:r>
              <a:rPr lang="en-US" sz="3600" dirty="0"/>
              <a:t>Sets, For-Each Loops, Iterators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B3FA4D-2EA7-2844-8846-AA5A5AC61268}"/>
              </a:ext>
            </a:extLst>
          </p:cNvPr>
          <p:cNvSpPr txBox="1"/>
          <p:nvPr/>
        </p:nvSpPr>
        <p:spPr>
          <a:xfrm>
            <a:off x="7379594" y="1403798"/>
            <a:ext cx="46314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spc="80" dirty="0">
                <a:solidFill>
                  <a:schemeClr val="bg1">
                    <a:lumMod val="65000"/>
                  </a:schemeClr>
                </a:solidFill>
                <a:latin typeface="Montserrat SemiBold" pitchFamily="2" charset="77"/>
              </a:rPr>
              <a:t>BEFORE WE START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A8B8CB4-092E-BA93-549B-D8FC1FD982AB}"/>
              </a:ext>
            </a:extLst>
          </p:cNvPr>
          <p:cNvSpPr txBox="1"/>
          <p:nvPr/>
        </p:nvSpPr>
        <p:spPr>
          <a:xfrm>
            <a:off x="7641349" y="2240485"/>
            <a:ext cx="436967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i="1" dirty="0" err="1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Slido</a:t>
            </a:r>
            <a:r>
              <a:rPr lang="en-US" sz="2200" b="1" i="1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vote &amp; chat with neighbors: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i="1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What’s the last movie you watched?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7F96937-FC70-7A84-EC81-B7C37DF486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3354" y="5579907"/>
            <a:ext cx="1292784" cy="1278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2976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</a:p>
          <a:p>
            <a:pPr>
              <a:spcAft>
                <a:spcPts val="1200"/>
              </a:spcAft>
            </a:pPr>
            <a:r>
              <a:rPr lang="en-US" dirty="0"/>
              <a:t>Practice Problem</a:t>
            </a:r>
          </a:p>
          <a:p>
            <a:pPr>
              <a:spcAft>
                <a:spcPts val="1200"/>
              </a:spcAft>
            </a:pPr>
            <a:r>
              <a:rPr lang="en-US" dirty="0"/>
              <a:t>Sets Review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Tradeoffs with Different Data Structures</a:t>
            </a:r>
          </a:p>
          <a:p>
            <a:pPr>
              <a:spcAft>
                <a:spcPts val="1200"/>
              </a:spcAft>
            </a:pPr>
            <a:r>
              <a:rPr lang="en-US" dirty="0"/>
              <a:t>For-Each Loop</a:t>
            </a:r>
          </a:p>
          <a:p>
            <a:pPr>
              <a:spcAft>
                <a:spcPts val="1200"/>
              </a:spcAft>
            </a:pPr>
            <a:r>
              <a:rPr lang="en-US" dirty="0"/>
              <a:t>Iterators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7152090" y="3452181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1790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Choosing a Data Structure: Tradeoffs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807337" cy="4805363"/>
          </a:xfrm>
        </p:spPr>
        <p:txBody>
          <a:bodyPr anchor="t">
            <a:normAutofit/>
          </a:bodyPr>
          <a:lstStyle/>
          <a:p>
            <a:r>
              <a:rPr lang="en-US" sz="3200" dirty="0"/>
              <a:t>You got a bit of practice with this in your quiz sections on Tuesday! </a:t>
            </a:r>
          </a:p>
          <a:p>
            <a:pPr lvl="1"/>
            <a:r>
              <a:rPr lang="en-US" sz="2800" dirty="0"/>
              <a:t>Solving the same problem with an </a:t>
            </a:r>
            <a:r>
              <a:rPr lang="en-US" sz="2800" dirty="0" err="1">
                <a:latin typeface="Consolas" panose="020B0609020204030204" pitchFamily="49" charset="0"/>
              </a:rPr>
              <a:t>ArrayList</a:t>
            </a:r>
            <a:r>
              <a:rPr lang="en-US" sz="2800" dirty="0"/>
              <a:t>, a </a:t>
            </a:r>
            <a:r>
              <a:rPr lang="en-US" sz="2800" dirty="0">
                <a:latin typeface="Consolas" panose="020B0609020204030204" pitchFamily="49" charset="0"/>
              </a:rPr>
              <a:t>Stack</a:t>
            </a:r>
            <a:r>
              <a:rPr lang="en-US" sz="2800" dirty="0"/>
              <a:t>, and a </a:t>
            </a:r>
            <a:r>
              <a:rPr lang="en-US" sz="2800" dirty="0">
                <a:latin typeface="Consolas" panose="020B0609020204030204" pitchFamily="49" charset="0"/>
              </a:rPr>
              <a:t>Queue</a:t>
            </a:r>
          </a:p>
          <a:p>
            <a:pPr lvl="1"/>
            <a:endParaRPr lang="en-US" sz="2800" dirty="0">
              <a:latin typeface="Consolas" panose="020B0609020204030204" pitchFamily="49" charset="0"/>
            </a:endParaRPr>
          </a:p>
          <a:p>
            <a:r>
              <a:rPr lang="en-US" sz="3200" dirty="0"/>
              <a:t>Things to consider:</a:t>
            </a:r>
          </a:p>
          <a:p>
            <a:pPr lvl="1"/>
            <a:r>
              <a:rPr lang="en-US" sz="2800" dirty="0"/>
              <a:t>Functionality</a:t>
            </a:r>
          </a:p>
          <a:p>
            <a:pPr lvl="2"/>
            <a:r>
              <a:rPr lang="en-US" sz="2400" dirty="0"/>
              <a:t>If you need duplicates or indexing, </a:t>
            </a:r>
            <a:r>
              <a:rPr lang="en-US" sz="2400" dirty="0">
                <a:latin typeface="Consolas" panose="020B0609020204030204" pitchFamily="49" charset="0"/>
              </a:rPr>
              <a:t>Set</a:t>
            </a:r>
            <a:r>
              <a:rPr lang="en-US" sz="2400" dirty="0"/>
              <a:t>s are not for you! </a:t>
            </a:r>
          </a:p>
          <a:p>
            <a:pPr lvl="1"/>
            <a:r>
              <a:rPr lang="en-US" sz="2800" dirty="0"/>
              <a:t>Efficiency</a:t>
            </a:r>
          </a:p>
          <a:p>
            <a:pPr lvl="2"/>
            <a:r>
              <a:rPr lang="en-US" sz="2400" dirty="0"/>
              <a:t>Different data structures are “good at” different things!</a:t>
            </a:r>
          </a:p>
        </p:txBody>
      </p:sp>
    </p:spTree>
    <p:extLst>
      <p:ext uri="{BB962C8B-B14F-4D97-AF65-F5344CB8AC3E}">
        <p14:creationId xmlns:p14="http://schemas.microsoft.com/office/powerpoint/2010/main" val="15263146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</a:p>
          <a:p>
            <a:pPr>
              <a:spcAft>
                <a:spcPts val="1200"/>
              </a:spcAft>
            </a:pPr>
            <a:r>
              <a:rPr lang="en-US" dirty="0"/>
              <a:t>Practice Problem</a:t>
            </a:r>
          </a:p>
          <a:p>
            <a:pPr>
              <a:spcAft>
                <a:spcPts val="1200"/>
              </a:spcAft>
            </a:pPr>
            <a:r>
              <a:rPr lang="en-US" dirty="0"/>
              <a:t>Sets Review</a:t>
            </a:r>
          </a:p>
          <a:p>
            <a:pPr>
              <a:spcAft>
                <a:spcPts val="1200"/>
              </a:spcAft>
            </a:pPr>
            <a:r>
              <a:rPr lang="en-US" dirty="0"/>
              <a:t>Tradeoffs with Different Data Structures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For-Each Loop</a:t>
            </a:r>
          </a:p>
          <a:p>
            <a:pPr>
              <a:spcAft>
                <a:spcPts val="1200"/>
              </a:spcAft>
            </a:pPr>
            <a:r>
              <a:rPr lang="en-US" dirty="0"/>
              <a:t>Iterators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3355945" y="4106116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498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For-Each Loop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600" dirty="0"/>
              <a:t>A new kind of loop!</a:t>
            </a:r>
          </a:p>
          <a:p>
            <a:pPr marL="0" indent="0">
              <a:buNone/>
            </a:pPr>
            <a:endParaRPr lang="en-US" sz="3600" dirty="0"/>
          </a:p>
          <a:p>
            <a:pPr marL="457200" lvl="1" indent="0">
              <a:buNone/>
            </a:pPr>
            <a:r>
              <a:rPr lang="en-US" sz="3100" dirty="0">
                <a:solidFill>
                  <a:srgbClr val="267F99"/>
                </a:solidFill>
                <a:latin typeface="Consolas" panose="020B0609020204030204" pitchFamily="49" charset="0"/>
              </a:rPr>
              <a:t>Set</a:t>
            </a:r>
            <a:r>
              <a:rPr lang="en-US" sz="3100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sz="3100" dirty="0">
                <a:solidFill>
                  <a:srgbClr val="267F99"/>
                </a:solidFill>
                <a:latin typeface="Consolas" panose="020B0609020204030204" pitchFamily="49" charset="0"/>
              </a:rPr>
              <a:t>String</a:t>
            </a:r>
            <a:r>
              <a:rPr lang="en-US" sz="3100" dirty="0">
                <a:solidFill>
                  <a:srgbClr val="000000"/>
                </a:solidFill>
                <a:latin typeface="Consolas" panose="020B0609020204030204" pitchFamily="49" charset="0"/>
              </a:rPr>
              <a:t>&gt; </a:t>
            </a:r>
            <a:r>
              <a:rPr lang="en-US" sz="3100" dirty="0">
                <a:solidFill>
                  <a:srgbClr val="001080"/>
                </a:solidFill>
                <a:latin typeface="Consolas" panose="020B0609020204030204" pitchFamily="49" charset="0"/>
              </a:rPr>
              <a:t>words</a:t>
            </a:r>
            <a:r>
              <a:rPr lang="en-US" sz="31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3100" dirty="0">
                <a:solidFill>
                  <a:srgbClr val="AF00DB"/>
                </a:solidFill>
                <a:latin typeface="Consolas" panose="020B0609020204030204" pitchFamily="49" charset="0"/>
              </a:rPr>
              <a:t>new</a:t>
            </a:r>
            <a:r>
              <a:rPr lang="en-US" sz="31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3100" dirty="0">
                <a:solidFill>
                  <a:srgbClr val="267F99"/>
                </a:solidFill>
                <a:latin typeface="Consolas" panose="020B0609020204030204" pitchFamily="49" charset="0"/>
              </a:rPr>
              <a:t>HashSet</a:t>
            </a:r>
            <a:r>
              <a:rPr lang="en-US" sz="3100" dirty="0">
                <a:solidFill>
                  <a:srgbClr val="000000"/>
                </a:solidFill>
                <a:latin typeface="Consolas" panose="020B0609020204030204" pitchFamily="49" charset="0"/>
              </a:rPr>
              <a:t>&lt;&gt;();</a:t>
            </a:r>
          </a:p>
          <a:p>
            <a:pPr marL="457200" lvl="1" indent="0">
              <a:buNone/>
            </a:pPr>
            <a:r>
              <a:rPr lang="en-US" sz="3100" dirty="0">
                <a:solidFill>
                  <a:srgbClr val="AF00DB"/>
                </a:solidFill>
                <a:latin typeface="Consolas" panose="020B0609020204030204" pitchFamily="49" charset="0"/>
              </a:rPr>
              <a:t>for</a:t>
            </a:r>
            <a:r>
              <a:rPr lang="en-US" sz="310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3100" dirty="0">
                <a:solidFill>
                  <a:srgbClr val="267F99"/>
                </a:solidFill>
                <a:latin typeface="Consolas" panose="020B0609020204030204" pitchFamily="49" charset="0"/>
              </a:rPr>
              <a:t>String</a:t>
            </a:r>
            <a:r>
              <a:rPr lang="en-US" sz="31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3100" dirty="0">
                <a:solidFill>
                  <a:srgbClr val="001080"/>
                </a:solidFill>
                <a:latin typeface="Consolas" panose="020B0609020204030204" pitchFamily="49" charset="0"/>
              </a:rPr>
              <a:t>s</a:t>
            </a:r>
            <a:r>
              <a:rPr lang="en-US" sz="31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3100" dirty="0">
                <a:solidFill>
                  <a:srgbClr val="AF00DB"/>
                </a:solidFill>
                <a:latin typeface="Consolas" panose="020B0609020204030204" pitchFamily="49" charset="0"/>
              </a:rPr>
              <a:t>:</a:t>
            </a:r>
            <a:r>
              <a:rPr lang="en-US" sz="3100" dirty="0">
                <a:solidFill>
                  <a:srgbClr val="000000"/>
                </a:solidFill>
                <a:latin typeface="Consolas" panose="020B0609020204030204" pitchFamily="49" charset="0"/>
              </a:rPr>
              <a:t> words) {</a:t>
            </a:r>
          </a:p>
          <a:p>
            <a:pPr marL="457200" lvl="1" indent="0">
              <a:buNone/>
            </a:pPr>
            <a:r>
              <a:rPr lang="en-US" sz="31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3100" dirty="0" err="1">
                <a:solidFill>
                  <a:srgbClr val="001080"/>
                </a:solidFill>
                <a:latin typeface="Consolas" panose="020B0609020204030204" pitchFamily="49" charset="0"/>
              </a:rPr>
              <a:t>System</a:t>
            </a:r>
            <a:r>
              <a:rPr lang="en-US" sz="31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3100" dirty="0" err="1">
                <a:solidFill>
                  <a:srgbClr val="001080"/>
                </a:solidFill>
                <a:latin typeface="Consolas" panose="020B0609020204030204" pitchFamily="49" charset="0"/>
              </a:rPr>
              <a:t>out</a:t>
            </a:r>
            <a:r>
              <a:rPr lang="en-US" sz="31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3100" dirty="0" err="1">
                <a:solidFill>
                  <a:srgbClr val="795E26"/>
                </a:solidFill>
                <a:latin typeface="Consolas" panose="020B0609020204030204" pitchFamily="49" charset="0"/>
              </a:rPr>
              <a:t>println</a:t>
            </a:r>
            <a:r>
              <a:rPr lang="en-US" sz="3100" dirty="0">
                <a:solidFill>
                  <a:srgbClr val="000000"/>
                </a:solidFill>
                <a:latin typeface="Consolas" panose="020B0609020204030204" pitchFamily="49" charset="0"/>
              </a:rPr>
              <a:t>(s);</a:t>
            </a:r>
          </a:p>
          <a:p>
            <a:pPr marL="457200" lvl="1" indent="0">
              <a:buNone/>
            </a:pPr>
            <a:r>
              <a:rPr lang="en-US" sz="31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endParaRPr lang="en-US" sz="3600" dirty="0"/>
          </a:p>
          <a:p>
            <a:r>
              <a:rPr lang="en-US" sz="3600" dirty="0"/>
              <a:t>BUT, you cannot </a:t>
            </a:r>
            <a:r>
              <a:rPr lang="en-US" sz="3600" u="sng" dirty="0"/>
              <a:t>modify</a:t>
            </a:r>
            <a:r>
              <a:rPr lang="en-US" sz="3600" i="1" dirty="0"/>
              <a:t> </a:t>
            </a:r>
            <a:r>
              <a:rPr lang="en-US" sz="3600" dirty="0"/>
              <a:t>the data structure inside a for-each loop</a:t>
            </a:r>
          </a:p>
          <a:p>
            <a:pPr lvl="1"/>
            <a:r>
              <a:rPr lang="en-US" sz="3200" dirty="0">
                <a:solidFill>
                  <a:srgbClr val="000000"/>
                </a:solidFill>
              </a:rPr>
              <a:t>You will get a </a:t>
            </a:r>
            <a:r>
              <a:rPr lang="en-US" sz="3200" dirty="0" err="1">
                <a:solidFill>
                  <a:schemeClr val="accent2"/>
                </a:solidFill>
                <a:latin typeface="Consolas" panose="020B0609020204030204" pitchFamily="49" charset="0"/>
              </a:rPr>
              <a:t>ConcurrentModificationException</a:t>
            </a:r>
            <a:endParaRPr lang="en-US" sz="3200" dirty="0"/>
          </a:p>
          <a:p>
            <a:pPr lvl="1"/>
            <a:r>
              <a:rPr lang="en-US" sz="3200" dirty="0"/>
              <a:t>They are “read-only”</a:t>
            </a:r>
          </a:p>
        </p:txBody>
      </p:sp>
    </p:spTree>
    <p:extLst>
      <p:ext uri="{BB962C8B-B14F-4D97-AF65-F5344CB8AC3E}">
        <p14:creationId xmlns:p14="http://schemas.microsoft.com/office/powerpoint/2010/main" val="1500288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12810-B8C5-4D58-81A6-4EB95C3FBD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output is produced by this code?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ADFFCBA-0636-4A51-BA7E-9CCC2B95C558}"/>
              </a:ext>
            </a:extLst>
          </p:cNvPr>
          <p:cNvSpPr txBox="1"/>
          <p:nvPr/>
        </p:nvSpPr>
        <p:spPr>
          <a:xfrm>
            <a:off x="301571" y="2388476"/>
            <a:ext cx="627587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Set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sz="24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Integer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&gt; </a:t>
            </a:r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nums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new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TreeSet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&lt;&gt;();</a:t>
            </a:r>
          </a:p>
          <a:p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nums</a:t>
            </a:r>
            <a:r>
              <a:rPr lang="en-US" sz="24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4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add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3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nums</a:t>
            </a:r>
            <a:r>
              <a:rPr lang="en-US" sz="24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4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add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9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nums</a:t>
            </a:r>
            <a:r>
              <a:rPr lang="en-US" sz="24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4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add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3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nums</a:t>
            </a:r>
            <a:r>
              <a:rPr lang="en-US" sz="24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4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add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-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nums</a:t>
            </a:r>
            <a:r>
              <a:rPr lang="en-US" sz="24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4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add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b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</a:br>
            <a:r>
              <a:rPr lang="en-US" sz="2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sz="24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nums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sz="24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sz="24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4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(n 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+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 "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E737002-EAAF-4FC7-B78D-C01F113E1778}"/>
              </a:ext>
            </a:extLst>
          </p:cNvPr>
          <p:cNvSpPr txBox="1"/>
          <p:nvPr/>
        </p:nvSpPr>
        <p:spPr>
          <a:xfrm>
            <a:off x="6766993" y="2388476"/>
            <a:ext cx="542500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chemeClr val="accent1"/>
              </a:buClr>
              <a:buFont typeface="+mj-lt"/>
              <a:buAutoNum type="alphaUcPeriod"/>
            </a:pPr>
            <a:r>
              <a:rPr lang="en-US" sz="2400" dirty="0"/>
              <a:t>-2 0 3 9</a:t>
            </a:r>
          </a:p>
          <a:p>
            <a:pPr marL="457200" indent="-457200">
              <a:buClr>
                <a:schemeClr val="accent1"/>
              </a:buClr>
              <a:buFont typeface="+mj-lt"/>
              <a:buAutoNum type="alphaUcPeriod"/>
            </a:pPr>
            <a:endParaRPr lang="en-US" sz="2400" dirty="0"/>
          </a:p>
          <a:p>
            <a:pPr marL="457200" indent="-457200">
              <a:buClr>
                <a:schemeClr val="accent1"/>
              </a:buClr>
              <a:buFont typeface="+mj-lt"/>
              <a:buAutoNum type="alphaUcPeriod"/>
            </a:pPr>
            <a:r>
              <a:rPr lang="en-US" sz="2400" dirty="0"/>
              <a:t>3 9 3 -2 0 </a:t>
            </a:r>
          </a:p>
          <a:p>
            <a:pPr marL="457200" indent="-457200">
              <a:buClr>
                <a:schemeClr val="accent1"/>
              </a:buClr>
              <a:buFont typeface="+mj-lt"/>
              <a:buAutoNum type="alphaUcPeriod"/>
            </a:pPr>
            <a:endParaRPr lang="en-US" sz="2400" dirty="0"/>
          </a:p>
          <a:p>
            <a:pPr marL="457200" indent="-457200">
              <a:buClr>
                <a:schemeClr val="accent1"/>
              </a:buClr>
              <a:buFont typeface="+mj-lt"/>
              <a:buAutoNum type="alphaUcPeriod"/>
            </a:pPr>
            <a:r>
              <a:rPr lang="en-US" sz="2400" dirty="0"/>
              <a:t>9 3 0 -2</a:t>
            </a:r>
          </a:p>
          <a:p>
            <a:pPr marL="457200" indent="-457200">
              <a:buClr>
                <a:schemeClr val="accent1"/>
              </a:buClr>
              <a:buFont typeface="+mj-lt"/>
              <a:buAutoNum type="alphaUcPeriod"/>
            </a:pPr>
            <a:endParaRPr lang="en-US" sz="2400" dirty="0"/>
          </a:p>
          <a:p>
            <a:pPr marL="457200" indent="-457200">
              <a:buClr>
                <a:schemeClr val="accent1"/>
              </a:buClr>
              <a:buFont typeface="+mj-lt"/>
              <a:buAutoNum type="alphaUcPeriod"/>
            </a:pPr>
            <a:r>
              <a:rPr lang="en-US" sz="2400" dirty="0"/>
              <a:t>-2 0 3 3 9</a:t>
            </a:r>
          </a:p>
          <a:p>
            <a:pPr marL="457200" indent="-457200">
              <a:buClr>
                <a:schemeClr val="accent1"/>
              </a:buClr>
              <a:buFont typeface="+mj-lt"/>
              <a:buAutoNum type="alphaUcPeriod"/>
            </a:pPr>
            <a:endParaRPr lang="en-US" sz="2400" dirty="0"/>
          </a:p>
          <a:p>
            <a:pPr marL="457200" indent="-457200">
              <a:buClr>
                <a:schemeClr val="accent1"/>
              </a:buClr>
              <a:buFont typeface="+mj-lt"/>
              <a:buAutoNum type="alphaUcPeriod"/>
            </a:pPr>
            <a:r>
              <a:rPr lang="en-US" sz="2100" dirty="0" err="1">
                <a:latin typeface="Consolas" panose="020B0609020204030204" pitchFamily="49" charset="0"/>
              </a:rPr>
              <a:t>ConcurrentModificationException</a:t>
            </a:r>
            <a:endParaRPr lang="en-US" sz="2100" dirty="0">
              <a:latin typeface="Consolas" panose="020B0609020204030204" pitchFamily="49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A41EF3-946C-A7E1-E757-D650FFE017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1719" y="290569"/>
            <a:ext cx="771401" cy="762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9562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D2CC5A0-E99D-43AC-82EB-66C4058B8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What output is produced by this code?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FDD26C-BBDE-8190-02E6-125F2AE64F17}"/>
              </a:ext>
            </a:extLst>
          </p:cNvPr>
          <p:cNvSpPr txBox="1"/>
          <p:nvPr/>
        </p:nvSpPr>
        <p:spPr>
          <a:xfrm>
            <a:off x="301571" y="2388476"/>
            <a:ext cx="627587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Set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sz="24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Integer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&gt; </a:t>
            </a:r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nums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new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TreeSet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&lt;&gt;();</a:t>
            </a:r>
          </a:p>
          <a:p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nums</a:t>
            </a:r>
            <a:r>
              <a:rPr lang="en-US" sz="24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4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add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3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nums</a:t>
            </a:r>
            <a:r>
              <a:rPr lang="en-US" sz="24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4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add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9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nums</a:t>
            </a:r>
            <a:r>
              <a:rPr lang="en-US" sz="24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4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add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3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nums</a:t>
            </a:r>
            <a:r>
              <a:rPr lang="en-US" sz="24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4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add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-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nums</a:t>
            </a:r>
            <a:r>
              <a:rPr lang="en-US" sz="24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4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add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b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</a:br>
            <a:r>
              <a:rPr lang="en-US" sz="2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sz="24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nums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sz="24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sz="24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4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(n 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+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 "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8E0BEC-E0D2-B2C2-E3D3-76C787068C15}"/>
              </a:ext>
            </a:extLst>
          </p:cNvPr>
          <p:cNvSpPr txBox="1"/>
          <p:nvPr/>
        </p:nvSpPr>
        <p:spPr>
          <a:xfrm>
            <a:off x="6766993" y="2388476"/>
            <a:ext cx="542500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chemeClr val="accent1"/>
              </a:buClr>
              <a:buFont typeface="+mj-lt"/>
              <a:buAutoNum type="alphaUcPeriod"/>
            </a:pPr>
            <a:r>
              <a:rPr lang="en-US" sz="2400" dirty="0"/>
              <a:t>-2 0 3 9</a:t>
            </a:r>
          </a:p>
          <a:p>
            <a:pPr marL="457200" indent="-457200">
              <a:buClr>
                <a:schemeClr val="accent1"/>
              </a:buClr>
              <a:buFont typeface="+mj-lt"/>
              <a:buAutoNum type="alphaUcPeriod"/>
            </a:pPr>
            <a:endParaRPr lang="en-US" sz="2400" dirty="0"/>
          </a:p>
          <a:p>
            <a:pPr marL="457200" indent="-457200">
              <a:buClr>
                <a:schemeClr val="accent1"/>
              </a:buClr>
              <a:buFont typeface="+mj-lt"/>
              <a:buAutoNum type="alphaUcPeriod"/>
            </a:pPr>
            <a:r>
              <a:rPr lang="en-US" sz="2400" dirty="0"/>
              <a:t>3 9 3 -2 0 </a:t>
            </a:r>
          </a:p>
          <a:p>
            <a:pPr marL="457200" indent="-457200">
              <a:buClr>
                <a:schemeClr val="accent1"/>
              </a:buClr>
              <a:buFont typeface="+mj-lt"/>
              <a:buAutoNum type="alphaUcPeriod"/>
            </a:pPr>
            <a:endParaRPr lang="en-US" sz="2400" dirty="0"/>
          </a:p>
          <a:p>
            <a:pPr marL="457200" indent="-457200">
              <a:buClr>
                <a:schemeClr val="accent1"/>
              </a:buClr>
              <a:buFont typeface="+mj-lt"/>
              <a:buAutoNum type="alphaUcPeriod"/>
            </a:pPr>
            <a:r>
              <a:rPr lang="en-US" sz="2400" dirty="0"/>
              <a:t>9 3 0 -2</a:t>
            </a:r>
          </a:p>
          <a:p>
            <a:pPr marL="457200" indent="-457200">
              <a:buClr>
                <a:schemeClr val="accent1"/>
              </a:buClr>
              <a:buFont typeface="+mj-lt"/>
              <a:buAutoNum type="alphaUcPeriod"/>
            </a:pPr>
            <a:endParaRPr lang="en-US" sz="2400" dirty="0"/>
          </a:p>
          <a:p>
            <a:pPr marL="457200" indent="-457200">
              <a:buClr>
                <a:schemeClr val="accent1"/>
              </a:buClr>
              <a:buFont typeface="+mj-lt"/>
              <a:buAutoNum type="alphaUcPeriod"/>
            </a:pPr>
            <a:r>
              <a:rPr lang="en-US" sz="2400" dirty="0"/>
              <a:t>-2 0 3 3 9</a:t>
            </a:r>
          </a:p>
          <a:p>
            <a:pPr marL="457200" indent="-457200">
              <a:buClr>
                <a:schemeClr val="accent1"/>
              </a:buClr>
              <a:buFont typeface="+mj-lt"/>
              <a:buAutoNum type="alphaUcPeriod"/>
            </a:pPr>
            <a:endParaRPr lang="en-US" sz="2400" dirty="0"/>
          </a:p>
          <a:p>
            <a:pPr marL="457200" indent="-457200">
              <a:buClr>
                <a:schemeClr val="accent1"/>
              </a:buClr>
              <a:buFont typeface="+mj-lt"/>
              <a:buAutoNum type="alphaUcPeriod"/>
            </a:pPr>
            <a:r>
              <a:rPr lang="en-US" sz="2100" dirty="0" err="1">
                <a:latin typeface="Consolas" panose="020B0609020204030204" pitchFamily="49" charset="0"/>
              </a:rPr>
              <a:t>ConcurrentModificationException</a:t>
            </a:r>
            <a:endParaRPr lang="en-US" sz="2100" dirty="0">
              <a:latin typeface="Consolas" panose="020B0609020204030204" pitchFamily="49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CEB70F5-76B8-889B-9E6B-B4CA676ED0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1719" y="290569"/>
            <a:ext cx="771401" cy="762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6887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</a:p>
          <a:p>
            <a:pPr>
              <a:spcAft>
                <a:spcPts val="1200"/>
              </a:spcAft>
            </a:pPr>
            <a:r>
              <a:rPr lang="en-US" dirty="0"/>
              <a:t>Practice Problem</a:t>
            </a:r>
          </a:p>
          <a:p>
            <a:pPr>
              <a:spcAft>
                <a:spcPts val="1200"/>
              </a:spcAft>
            </a:pPr>
            <a:r>
              <a:rPr lang="en-US" dirty="0"/>
              <a:t>Sets Review</a:t>
            </a:r>
          </a:p>
          <a:p>
            <a:pPr>
              <a:spcAft>
                <a:spcPts val="1200"/>
              </a:spcAft>
            </a:pPr>
            <a:r>
              <a:rPr lang="en-US" dirty="0"/>
              <a:t>Tradeoffs with Different Data Structures</a:t>
            </a:r>
          </a:p>
          <a:p>
            <a:pPr>
              <a:spcAft>
                <a:spcPts val="1200"/>
              </a:spcAft>
            </a:pPr>
            <a:r>
              <a:rPr lang="en-US" dirty="0"/>
              <a:t>For-Each Loop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Iterators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2524672" y="4782218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7816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Iterators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/>
              <a:t>A new object that has access to </a:t>
            </a:r>
            <a:r>
              <a:rPr lang="en-US" sz="4000" u="sng" dirty="0"/>
              <a:t>all</a:t>
            </a:r>
            <a:r>
              <a:rPr lang="en-US" sz="4000" dirty="0"/>
              <a:t> of the elements of a given structure and can give them to you, one at a time.</a:t>
            </a:r>
          </a:p>
        </p:txBody>
      </p:sp>
    </p:spTree>
    <p:extLst>
      <p:ext uri="{BB962C8B-B14F-4D97-AF65-F5344CB8AC3E}">
        <p14:creationId xmlns:p14="http://schemas.microsoft.com/office/powerpoint/2010/main" val="26417083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Iterators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Returned by the </a:t>
            </a:r>
            <a:r>
              <a:rPr lang="en-US" sz="3200" dirty="0">
                <a:latin typeface="Consolas" panose="020B0609020204030204" pitchFamily="49" charset="0"/>
              </a:rPr>
              <a:t>iterator() </a:t>
            </a:r>
            <a:r>
              <a:rPr lang="en-US" sz="3200" dirty="0"/>
              <a:t>method</a:t>
            </a:r>
          </a:p>
          <a:p>
            <a:endParaRPr lang="en-US" sz="3200" dirty="0">
              <a:solidFill>
                <a:srgbClr val="000000"/>
              </a:solidFill>
            </a:endParaRPr>
          </a:p>
          <a:p>
            <a:endParaRPr lang="en-US" sz="3200" dirty="0">
              <a:solidFill>
                <a:srgbClr val="000000"/>
              </a:solidFill>
            </a:endParaRPr>
          </a:p>
          <a:p>
            <a:endParaRPr lang="en-US" sz="3200" dirty="0">
              <a:solidFill>
                <a:srgbClr val="000000"/>
              </a:solidFill>
            </a:endParaRPr>
          </a:p>
          <a:p>
            <a:endParaRPr lang="en-US" sz="3200" dirty="0">
              <a:solidFill>
                <a:srgbClr val="000000"/>
              </a:solidFill>
            </a:endParaRPr>
          </a:p>
          <a:p>
            <a:endParaRPr lang="en-US" sz="3200" dirty="0">
              <a:solidFill>
                <a:srgbClr val="000000"/>
              </a:solidFill>
            </a:endParaRPr>
          </a:p>
          <a:p>
            <a:r>
              <a:rPr lang="en-US" sz="3200" dirty="0">
                <a:solidFill>
                  <a:srgbClr val="000000"/>
                </a:solidFill>
              </a:rPr>
              <a:t>You must use the iterator’s 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remove()</a:t>
            </a:r>
            <a:r>
              <a:rPr lang="en-US" sz="3200" dirty="0">
                <a:solidFill>
                  <a:srgbClr val="000000"/>
                </a:solidFill>
              </a:rPr>
              <a:t> method to remove things from what you’re iterating over – otherwise you will get a </a:t>
            </a:r>
            <a:r>
              <a:rPr lang="en-US" sz="3200" dirty="0" err="1">
                <a:solidFill>
                  <a:schemeClr val="accent2"/>
                </a:solidFill>
                <a:latin typeface="Consolas" panose="020B0609020204030204" pitchFamily="49" charset="0"/>
              </a:rPr>
              <a:t>ConcurrentModificationException</a:t>
            </a:r>
            <a:endParaRPr lang="en-US" sz="3200" dirty="0">
              <a:solidFill>
                <a:schemeClr val="accent2"/>
              </a:solidFill>
              <a:latin typeface="Consolas" panose="020B0609020204030204" pitchFamily="49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839A46C-D56A-4409-9E72-D0D4BB1976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1852186"/>
              </p:ext>
            </p:extLst>
          </p:nvPr>
        </p:nvGraphicFramePr>
        <p:xfrm>
          <a:off x="838200" y="2221498"/>
          <a:ext cx="10515600" cy="23279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9189">
                  <a:extLst>
                    <a:ext uri="{9D8B030D-6E8A-4147-A177-3AD203B41FA5}">
                      <a16:colId xmlns:a16="http://schemas.microsoft.com/office/drawing/2014/main" val="1037866803"/>
                    </a:ext>
                  </a:extLst>
                </a:gridCol>
                <a:gridCol w="6266411">
                  <a:extLst>
                    <a:ext uri="{9D8B030D-6E8A-4147-A177-3AD203B41FA5}">
                      <a16:colId xmlns:a16="http://schemas.microsoft.com/office/drawing/2014/main" val="147798460"/>
                    </a:ext>
                  </a:extLst>
                </a:gridCol>
              </a:tblGrid>
              <a:tr h="46293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Methods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2499806"/>
                  </a:ext>
                </a:extLst>
              </a:tr>
              <a:tr h="462935"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Consolas" panose="020B0609020204030204" pitchFamily="49" charset="0"/>
                        </a:rPr>
                        <a:t>hasNext</a:t>
                      </a:r>
                      <a:r>
                        <a:rPr lang="en-US" sz="2400" dirty="0">
                          <a:latin typeface="Consolas" panose="020B0609020204030204" pitchFamily="49" charset="0"/>
                        </a:rPr>
                        <a:t>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Returns </a:t>
                      </a:r>
                      <a:r>
                        <a:rPr lang="en-US" sz="2000" dirty="0">
                          <a:latin typeface="Consolas" panose="020B0609020204030204" pitchFamily="49" charset="0"/>
                        </a:rPr>
                        <a:t>true</a:t>
                      </a:r>
                      <a:r>
                        <a:rPr lang="en-US" sz="2000" dirty="0"/>
                        <a:t> if there are more elements for the iterator to return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5663148"/>
                  </a:ext>
                </a:extLst>
              </a:tr>
              <a:tr h="462935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onsolas" panose="020B0609020204030204" pitchFamily="49" charset="0"/>
                        </a:rPr>
                        <a:t>next()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Returns the next element in the iteration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3191085"/>
                  </a:ext>
                </a:extLst>
              </a:tr>
              <a:tr h="462935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onsolas" panose="020B0609020204030204" pitchFamily="49" charset="0"/>
                        </a:rPr>
                        <a:t>remove()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Removes and returns the element that was last returned by </a:t>
                      </a:r>
                      <a:r>
                        <a:rPr lang="en-US" sz="2000" dirty="0">
                          <a:latin typeface="Consolas" panose="020B0609020204030204" pitchFamily="49" charset="0"/>
                        </a:rPr>
                        <a:t>next()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00032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31117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Announcements</a:t>
            </a:r>
          </a:p>
          <a:p>
            <a:pPr>
              <a:spcAft>
                <a:spcPts val="1200"/>
              </a:spcAft>
            </a:pPr>
            <a:r>
              <a:rPr lang="en-US" dirty="0"/>
              <a:t>Practice Problem</a:t>
            </a:r>
          </a:p>
          <a:p>
            <a:pPr>
              <a:spcAft>
                <a:spcPts val="1200"/>
              </a:spcAft>
            </a:pPr>
            <a:r>
              <a:rPr lang="en-US" dirty="0"/>
              <a:t>Sets Review</a:t>
            </a:r>
          </a:p>
          <a:p>
            <a:pPr>
              <a:spcAft>
                <a:spcPts val="1200"/>
              </a:spcAft>
            </a:pPr>
            <a:r>
              <a:rPr lang="en-US" dirty="0"/>
              <a:t>Tradeoffs with Different Data Structures</a:t>
            </a:r>
          </a:p>
          <a:p>
            <a:pPr>
              <a:spcAft>
                <a:spcPts val="1200"/>
              </a:spcAft>
            </a:pPr>
            <a:r>
              <a:rPr lang="en-US" dirty="0"/>
              <a:t>For-Each Loop</a:t>
            </a:r>
          </a:p>
          <a:p>
            <a:pPr>
              <a:spcAft>
                <a:spcPts val="1200"/>
              </a:spcAft>
            </a:pPr>
            <a:r>
              <a:rPr lang="en-US" dirty="0"/>
              <a:t>Iterators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3732788" y="1458097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0607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7D5913-F37F-40C7-AF10-284F417715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805363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/>
              <a:t>Programming Assignment 1 (P1) due tomorrow! </a:t>
            </a:r>
          </a:p>
          <a:p>
            <a:pPr lvl="1"/>
            <a:r>
              <a:rPr lang="en-US" sz="2600" dirty="0"/>
              <a:t>Stacks, Queues, Exceptions</a:t>
            </a:r>
          </a:p>
          <a:p>
            <a:r>
              <a:rPr lang="en-US" sz="3200" dirty="0"/>
              <a:t>Resubmission Cycle 1 was due yesterday</a:t>
            </a:r>
          </a:p>
          <a:p>
            <a:pPr lvl="1"/>
            <a:r>
              <a:rPr lang="en-US" sz="2600" dirty="0"/>
              <a:t>Remember that grades from a resubmission </a:t>
            </a:r>
            <a:r>
              <a:rPr lang="en-US" sz="2600" b="1" dirty="0"/>
              <a:t>completely replace</a:t>
            </a:r>
            <a:r>
              <a:rPr lang="en-US" sz="2600" dirty="0"/>
              <a:t> your previous grades for that assignment</a:t>
            </a:r>
          </a:p>
          <a:p>
            <a:pPr lvl="1"/>
            <a:r>
              <a:rPr lang="en-US" sz="2600" dirty="0"/>
              <a:t>Resubmission Cycle 2 will open tomorrow </a:t>
            </a:r>
            <a:endParaRPr lang="en-US" sz="2800" dirty="0"/>
          </a:p>
          <a:p>
            <a:r>
              <a:rPr lang="en-US" sz="2800" dirty="0"/>
              <a:t>Heads up: Quiz 1 scheduled for Tuesday, </a:t>
            </a:r>
            <a:r>
              <a:rPr lang="en-US" dirty="0"/>
              <a:t>February</a:t>
            </a:r>
            <a:r>
              <a:rPr lang="en-US" sz="2800" dirty="0"/>
              <a:t> </a:t>
            </a:r>
            <a:r>
              <a:rPr lang="en-US" dirty="0"/>
              <a:t>17</a:t>
            </a:r>
            <a:r>
              <a:rPr lang="en-US" sz="2800" baseline="30000" dirty="0"/>
              <a:t>th</a:t>
            </a:r>
            <a:r>
              <a:rPr lang="en-US" sz="2800" dirty="0"/>
              <a:t> </a:t>
            </a:r>
          </a:p>
          <a:p>
            <a:pPr lvl="1"/>
            <a:r>
              <a:rPr lang="en-US" sz="2200" dirty="0" err="1">
                <a:latin typeface="Consolas" panose="020B0609020204030204" pitchFamily="49" charset="0"/>
                <a:cs typeface="Consolas" panose="020B0609020204030204" pitchFamily="49" charset="0"/>
              </a:rPr>
              <a:t>ArrayList</a:t>
            </a:r>
            <a:r>
              <a:rPr lang="en-US" dirty="0" err="1"/>
              <a:t>s</a:t>
            </a:r>
            <a:r>
              <a:rPr lang="en-US" dirty="0"/>
              <a:t>, Reference Semantics, Stacks and Queues, </a:t>
            </a:r>
            <a:r>
              <a:rPr lang="en-US" sz="2200" dirty="0">
                <a:latin typeface="Consolas" panose="020B0609020204030204" pitchFamily="49" charset="0"/>
                <a:cs typeface="Consolas" panose="020B0609020204030204" pitchFamily="49" charset="0"/>
              </a:rPr>
              <a:t>Set</a:t>
            </a:r>
            <a:r>
              <a:rPr lang="en-US" dirty="0"/>
              <a:t>s, </a:t>
            </a:r>
            <a:r>
              <a:rPr lang="en-US" sz="2200" dirty="0">
                <a:latin typeface="Consolas" panose="020B0609020204030204" pitchFamily="49" charset="0"/>
                <a:cs typeface="Consolas" panose="020B0609020204030204" pitchFamily="49" charset="0"/>
              </a:rPr>
              <a:t>Map</a:t>
            </a:r>
            <a:r>
              <a:rPr lang="en-US" dirty="0"/>
              <a:t>s</a:t>
            </a:r>
          </a:p>
          <a:p>
            <a:r>
              <a:rPr lang="en-US" dirty="0">
                <a:hlinkClick r:id="rId2"/>
              </a:rPr>
              <a:t>How to Use the IPL </a:t>
            </a:r>
            <a:endParaRPr lang="en-US" dirty="0"/>
          </a:p>
          <a:p>
            <a:r>
              <a:rPr lang="en-US" dirty="0"/>
              <a:t>Programming Assignment 2 released on Friday, February 6</a:t>
            </a:r>
            <a:r>
              <a:rPr lang="en-US" baseline="30000" dirty="0"/>
              <a:t>th</a:t>
            </a:r>
            <a:endParaRPr lang="en-US" dirty="0"/>
          </a:p>
          <a:p>
            <a:pPr lvl="1"/>
            <a:r>
              <a:rPr lang="en-US" dirty="0"/>
              <a:t>Yes, two Programming Assignments in a row!</a:t>
            </a:r>
          </a:p>
          <a:p>
            <a:pPr lvl="1"/>
            <a:r>
              <a:rPr lang="en-US" dirty="0"/>
              <a:t>BUT, you have </a:t>
            </a:r>
            <a:r>
              <a:rPr lang="en-US" u="sng" dirty="0"/>
              <a:t>one and a half week</a:t>
            </a:r>
            <a:r>
              <a:rPr lang="en-US" dirty="0"/>
              <a:t> to complete this assignment </a:t>
            </a:r>
          </a:p>
        </p:txBody>
      </p:sp>
    </p:spTree>
    <p:extLst>
      <p:ext uri="{BB962C8B-B14F-4D97-AF65-F5344CB8AC3E}">
        <p14:creationId xmlns:p14="http://schemas.microsoft.com/office/powerpoint/2010/main" val="26737836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Practice Problem</a:t>
            </a:r>
          </a:p>
          <a:p>
            <a:pPr>
              <a:spcAft>
                <a:spcPts val="1200"/>
              </a:spcAft>
            </a:pPr>
            <a:r>
              <a:rPr lang="en-US" dirty="0"/>
              <a:t>Sets Review</a:t>
            </a:r>
          </a:p>
          <a:p>
            <a:pPr>
              <a:spcAft>
                <a:spcPts val="1200"/>
              </a:spcAft>
            </a:pPr>
            <a:r>
              <a:rPr lang="en-US" dirty="0"/>
              <a:t>Tradeoffs with Different Data Structures</a:t>
            </a:r>
          </a:p>
          <a:p>
            <a:pPr>
              <a:spcAft>
                <a:spcPts val="1200"/>
              </a:spcAft>
            </a:pPr>
            <a:r>
              <a:rPr lang="en-US" dirty="0"/>
              <a:t>For-Each Loop</a:t>
            </a:r>
          </a:p>
          <a:p>
            <a:pPr>
              <a:spcAft>
                <a:spcPts val="1200"/>
              </a:spcAft>
            </a:pPr>
            <a:r>
              <a:rPr lang="en-US" dirty="0"/>
              <a:t>Iterators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3795825" y="2106489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2475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Problem: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Write a program that, given a </a:t>
            </a:r>
            <a:r>
              <a:rPr lang="en-US" sz="3600" dirty="0">
                <a:latin typeface="Consolas" panose="020B0609020204030204" pitchFamily="49" charset="0"/>
              </a:rPr>
              <a:t>Scanner</a:t>
            </a:r>
            <a:r>
              <a:rPr lang="en-US" sz="3600" dirty="0"/>
              <a:t> over a large text file (e.g., </a:t>
            </a:r>
            <a:r>
              <a:rPr lang="en-US" sz="3600" i="1" dirty="0"/>
              <a:t>Moby Dick</a:t>
            </a:r>
            <a:r>
              <a:rPr lang="en-US" sz="3600" dirty="0"/>
              <a:t> or the King James Bible), counts the number of </a:t>
            </a:r>
            <a:r>
              <a:rPr lang="en-US" sz="3600" u="sng" dirty="0"/>
              <a:t>unique words</a:t>
            </a:r>
            <a:r>
              <a:rPr lang="en-US" sz="3600" i="1" dirty="0"/>
              <a:t> </a:t>
            </a:r>
            <a:r>
              <a:rPr lang="en-US" sz="3600" dirty="0"/>
              <a:t>in the text. </a:t>
            </a:r>
          </a:p>
        </p:txBody>
      </p:sp>
    </p:spTree>
    <p:extLst>
      <p:ext uri="{BB962C8B-B14F-4D97-AF65-F5344CB8AC3E}">
        <p14:creationId xmlns:p14="http://schemas.microsoft.com/office/powerpoint/2010/main" val="2872431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</a:p>
          <a:p>
            <a:pPr>
              <a:spcAft>
                <a:spcPts val="1200"/>
              </a:spcAft>
            </a:pPr>
            <a:r>
              <a:rPr lang="en-US" dirty="0"/>
              <a:t>Practice Problem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Sets Review</a:t>
            </a:r>
          </a:p>
          <a:p>
            <a:pPr>
              <a:spcAft>
                <a:spcPts val="1200"/>
              </a:spcAft>
            </a:pPr>
            <a:r>
              <a:rPr lang="en-US" dirty="0"/>
              <a:t>Tradeoffs with Different Data Structures</a:t>
            </a:r>
          </a:p>
          <a:p>
            <a:pPr>
              <a:spcAft>
                <a:spcPts val="1200"/>
              </a:spcAft>
            </a:pPr>
            <a:r>
              <a:rPr lang="en-US" dirty="0"/>
              <a:t>For-Each Loop</a:t>
            </a:r>
          </a:p>
          <a:p>
            <a:pPr>
              <a:spcAft>
                <a:spcPts val="1200"/>
              </a:spcAft>
            </a:pPr>
            <a:r>
              <a:rPr lang="en-US" dirty="0"/>
              <a:t>Iterators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3117646" y="2760424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6323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3"/>
                </a:solidFill>
              </a:rPr>
              <a:t>(PCM) </a:t>
            </a:r>
            <a:r>
              <a:rPr lang="en-US" dirty="0"/>
              <a:t>Sets (ADT)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5029835"/>
          </a:xfrm>
        </p:spPr>
        <p:txBody>
          <a:bodyPr>
            <a:normAutofit/>
          </a:bodyPr>
          <a:lstStyle/>
          <a:p>
            <a:r>
              <a:rPr lang="en-US" sz="3600" dirty="0"/>
              <a:t>A collection of unique values (no duplicates allowed!) that can perform the following operations </a:t>
            </a:r>
            <a:r>
              <a:rPr lang="en-US" sz="3600" u="sng" dirty="0"/>
              <a:t>efficiently</a:t>
            </a:r>
            <a:r>
              <a:rPr lang="en-US" sz="3600" dirty="0"/>
              <a:t>:</a:t>
            </a:r>
          </a:p>
          <a:p>
            <a:pPr lvl="1"/>
            <a:r>
              <a:rPr lang="en-US" sz="3200" dirty="0"/>
              <a:t>add</a:t>
            </a:r>
          </a:p>
          <a:p>
            <a:pPr lvl="1"/>
            <a:r>
              <a:rPr lang="en-US" sz="3200" dirty="0"/>
              <a:t>remove</a:t>
            </a:r>
          </a:p>
          <a:p>
            <a:pPr lvl="1"/>
            <a:r>
              <a:rPr lang="en-US" sz="3200" dirty="0"/>
              <a:t>search (contains)</a:t>
            </a:r>
          </a:p>
          <a:p>
            <a:pPr lvl="1"/>
            <a:endParaRPr lang="en-US" sz="4000" dirty="0"/>
          </a:p>
          <a:p>
            <a:r>
              <a:rPr lang="en-US" sz="3600" dirty="0"/>
              <a:t>We don’t think of a set as having indices; we just add things to the set in general and don’t worry about order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A607B86-DD22-4E48-BD46-1CA3EBF6E1A3}"/>
              </a:ext>
            </a:extLst>
          </p:cNvPr>
          <p:cNvSpPr/>
          <p:nvPr/>
        </p:nvSpPr>
        <p:spPr>
          <a:xfrm>
            <a:off x="7281949" y="2604654"/>
            <a:ext cx="2755669" cy="1894609"/>
          </a:xfrm>
          <a:prstGeom prst="ellipse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023A244-8610-41F2-8C4C-3BB3AF5FBCE9}"/>
              </a:ext>
            </a:extLst>
          </p:cNvPr>
          <p:cNvSpPr txBox="1"/>
          <p:nvPr/>
        </p:nvSpPr>
        <p:spPr>
          <a:xfrm>
            <a:off x="7838902" y="2843213"/>
            <a:ext cx="714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"hi"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2EB2641-BA16-426E-A9F2-677DC8193E45}"/>
              </a:ext>
            </a:extLst>
          </p:cNvPr>
          <p:cNvSpPr txBox="1"/>
          <p:nvPr/>
        </p:nvSpPr>
        <p:spPr>
          <a:xfrm>
            <a:off x="8686801" y="3368410"/>
            <a:ext cx="1097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"hello"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67FAFCC-BFDC-4D7C-82EC-F88269343A94}"/>
              </a:ext>
            </a:extLst>
          </p:cNvPr>
          <p:cNvSpPr txBox="1"/>
          <p:nvPr/>
        </p:nvSpPr>
        <p:spPr>
          <a:xfrm>
            <a:off x="8553796" y="2875002"/>
            <a:ext cx="1011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"</a:t>
            </a:r>
            <a:r>
              <a:rPr lang="en-US" dirty="0" err="1">
                <a:latin typeface="Consolas" panose="020B0609020204030204" pitchFamily="49" charset="0"/>
              </a:rPr>
              <a:t>hola</a:t>
            </a:r>
            <a:r>
              <a:rPr lang="en-US" dirty="0">
                <a:latin typeface="Consolas" panose="020B0609020204030204" pitchFamily="49" charset="0"/>
              </a:rPr>
              <a:t>"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CA5DF12-D23D-419B-9678-16A43E3E8D95}"/>
              </a:ext>
            </a:extLst>
          </p:cNvPr>
          <p:cNvSpPr txBox="1"/>
          <p:nvPr/>
        </p:nvSpPr>
        <p:spPr>
          <a:xfrm>
            <a:off x="7475913" y="3320285"/>
            <a:ext cx="1338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"hallo"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B12A27F-5F5D-4F08-81A1-0931F9EBFD40}"/>
              </a:ext>
            </a:extLst>
          </p:cNvPr>
          <p:cNvSpPr txBox="1"/>
          <p:nvPr/>
        </p:nvSpPr>
        <p:spPr>
          <a:xfrm>
            <a:off x="7875617" y="3827081"/>
            <a:ext cx="1711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"</a:t>
            </a:r>
            <a:r>
              <a:rPr lang="en-US" dirty="0" err="1">
                <a:latin typeface="Consolas" panose="020B0609020204030204" pitchFamily="49" charset="0"/>
              </a:rPr>
              <a:t>tervetuloa</a:t>
            </a:r>
            <a:r>
              <a:rPr lang="en-US" dirty="0">
                <a:latin typeface="Consolas" panose="020B0609020204030204" pitchFamily="49" charset="0"/>
              </a:rPr>
              <a:t>"</a:t>
            </a:r>
          </a:p>
        </p:txBody>
      </p:sp>
    </p:spTree>
    <p:extLst>
      <p:ext uri="{BB962C8B-B14F-4D97-AF65-F5344CB8AC3E}">
        <p14:creationId xmlns:p14="http://schemas.microsoft.com/office/powerpoint/2010/main" val="26001050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3"/>
                </a:solidFill>
              </a:rPr>
              <a:t>(PCM) </a:t>
            </a:r>
            <a:r>
              <a:rPr lang="en-US" dirty="0"/>
              <a:t>Sets in Java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80536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Consolas" panose="020B0609020204030204" pitchFamily="49" charset="0"/>
              </a:rPr>
              <a:t>Set</a:t>
            </a:r>
            <a:r>
              <a:rPr lang="en-US" sz="3600" dirty="0"/>
              <a:t> is an interface in Java </a:t>
            </a:r>
          </a:p>
          <a:p>
            <a:pPr lvl="1"/>
            <a:r>
              <a:rPr lang="en-US" sz="3200" dirty="0"/>
              <a:t>In </a:t>
            </a:r>
            <a:r>
              <a:rPr lang="en-US" sz="3200" dirty="0" err="1">
                <a:latin typeface="Consolas" panose="020B0609020204030204" pitchFamily="49" charset="0"/>
              </a:rPr>
              <a:t>java.util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package</a:t>
            </a:r>
          </a:p>
          <a:p>
            <a:pPr lvl="1"/>
            <a:endParaRPr lang="en-US" sz="3600" dirty="0"/>
          </a:p>
          <a:p>
            <a:r>
              <a:rPr lang="en-US" sz="3600" dirty="0">
                <a:latin typeface="Consolas" panose="020B0609020204030204" pitchFamily="49" charset="0"/>
              </a:rPr>
              <a:t>HashSet</a:t>
            </a:r>
            <a:r>
              <a:rPr lang="en-US" sz="3600" dirty="0"/>
              <a:t> and </a:t>
            </a:r>
            <a:r>
              <a:rPr lang="en-US" sz="3600" dirty="0" err="1">
                <a:latin typeface="Consolas" panose="020B0609020204030204" pitchFamily="49" charset="0"/>
              </a:rPr>
              <a:t>TreeSet</a:t>
            </a:r>
            <a:r>
              <a:rPr lang="en-US" sz="3600" dirty="0"/>
              <a:t> are classes that implement the </a:t>
            </a:r>
            <a:r>
              <a:rPr lang="en-US" sz="3600" dirty="0">
                <a:latin typeface="Consolas" panose="020B0609020204030204" pitchFamily="49" charset="0"/>
              </a:rPr>
              <a:t>Set</a:t>
            </a:r>
            <a:r>
              <a:rPr lang="en-US" sz="3600" dirty="0"/>
              <a:t> interface in Java</a:t>
            </a:r>
          </a:p>
          <a:p>
            <a:pPr lvl="1"/>
            <a:r>
              <a:rPr lang="en-US" sz="2800" dirty="0">
                <a:latin typeface="Consolas" panose="020B0609020204030204" pitchFamily="49" charset="0"/>
              </a:rPr>
              <a:t>HashSet</a:t>
            </a:r>
            <a:r>
              <a:rPr lang="en-US" sz="2800" dirty="0"/>
              <a:t>: Very fast! Implemented using a “hash table” array</a:t>
            </a:r>
          </a:p>
          <a:p>
            <a:pPr lvl="2"/>
            <a:r>
              <a:rPr lang="en-US" sz="2400" i="1" dirty="0"/>
              <a:t>Elements are stored in an unpredictable order</a:t>
            </a:r>
            <a:endParaRPr lang="en-US" sz="2400" dirty="0"/>
          </a:p>
          <a:p>
            <a:pPr lvl="1"/>
            <a:r>
              <a:rPr lang="en-US" sz="2800" dirty="0" err="1">
                <a:latin typeface="Consolas" panose="020B0609020204030204" pitchFamily="49" charset="0"/>
              </a:rPr>
              <a:t>TreeSet</a:t>
            </a:r>
            <a:r>
              <a:rPr lang="en-US" sz="2800" dirty="0"/>
              <a:t>: Pretty fast! Implemented using a “binary search tree”</a:t>
            </a:r>
          </a:p>
          <a:p>
            <a:pPr lvl="2"/>
            <a:r>
              <a:rPr lang="en-US" sz="2400" i="1" dirty="0"/>
              <a:t>Elements are stored in sorted order</a:t>
            </a:r>
          </a:p>
        </p:txBody>
      </p:sp>
    </p:spTree>
    <p:extLst>
      <p:ext uri="{BB962C8B-B14F-4D97-AF65-F5344CB8AC3E}">
        <p14:creationId xmlns:p14="http://schemas.microsoft.com/office/powerpoint/2010/main" val="23384752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</p:spPr>
        <p:txBody>
          <a:bodyPr/>
          <a:lstStyle/>
          <a:p>
            <a:r>
              <a:rPr lang="en-US" dirty="0">
                <a:latin typeface="Consolas" panose="020B0609020204030204" pitchFamily="49" charset="0"/>
              </a:rPr>
              <a:t>Set</a:t>
            </a:r>
            <a:r>
              <a:rPr lang="en-US" dirty="0"/>
              <a:t> Methods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D301144-31AD-4BF3-8974-85F3C1508F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4907158"/>
              </p:ext>
            </p:extLst>
          </p:nvPr>
        </p:nvGraphicFramePr>
        <p:xfrm>
          <a:off x="838199" y="1353215"/>
          <a:ext cx="11016344" cy="47248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08172">
                  <a:extLst>
                    <a:ext uri="{9D8B030D-6E8A-4147-A177-3AD203B41FA5}">
                      <a16:colId xmlns:a16="http://schemas.microsoft.com/office/drawing/2014/main" val="2906013631"/>
                    </a:ext>
                  </a:extLst>
                </a:gridCol>
                <a:gridCol w="5508172">
                  <a:extLst>
                    <a:ext uri="{9D8B030D-6E8A-4147-A177-3AD203B41FA5}">
                      <a16:colId xmlns:a16="http://schemas.microsoft.com/office/drawing/2014/main" val="1338416299"/>
                    </a:ext>
                  </a:extLst>
                </a:gridCol>
              </a:tblGrid>
              <a:tr h="56091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Method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5760069"/>
                  </a:ext>
                </a:extLst>
              </a:tr>
              <a:tr h="560913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onsolas" panose="020B0609020204030204" pitchFamily="49" charset="0"/>
                        </a:rPr>
                        <a:t>add(value)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Adds the given value to the set, returns whether or not the given value was added successfully</a:t>
                      </a:r>
                      <a:endParaRPr lang="en-US" sz="1800" b="0" kern="1200" dirty="0">
                        <a:solidFill>
                          <a:schemeClr val="dk1"/>
                        </a:solidFill>
                        <a:effectLst/>
                        <a:latin typeface="Consolas" panose="020B0609020204030204" pitchFamily="49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3791527"/>
                  </a:ext>
                </a:extLst>
              </a:tr>
              <a:tr h="560913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onsolas" panose="020B0609020204030204" pitchFamily="49" charset="0"/>
                        </a:rPr>
                        <a:t>contains(value)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Returns </a:t>
                      </a:r>
                      <a:r>
                        <a:rPr lang="en-US" dirty="0">
                          <a:latin typeface="Consolas" panose="020B0609020204030204" pitchFamily="49" charset="0"/>
                        </a:rPr>
                        <a:t>true</a:t>
                      </a:r>
                      <a:r>
                        <a:rPr lang="en-US" dirty="0"/>
                        <a:t> if the given value is found in this set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2582377"/>
                  </a:ext>
                </a:extLst>
              </a:tr>
              <a:tr h="560913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onsolas" panose="020B0609020204030204" pitchFamily="49" charset="0"/>
                        </a:rPr>
                        <a:t>remove(value)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Removes the given value from the set; returns </a:t>
                      </a:r>
                      <a:r>
                        <a:rPr lang="en-US" dirty="0">
                          <a:latin typeface="Consolas" panose="020B0609020204030204" pitchFamily="49" charset="0"/>
                        </a:rPr>
                        <a:t>true</a:t>
                      </a:r>
                      <a:r>
                        <a:rPr lang="en-US" dirty="0"/>
                        <a:t> if the set contained the value, </a:t>
                      </a:r>
                      <a:r>
                        <a:rPr lang="en-US" dirty="0">
                          <a:latin typeface="Consolas" panose="020B0609020204030204" pitchFamily="49" charset="0"/>
                        </a:rPr>
                        <a:t>false</a:t>
                      </a:r>
                      <a:r>
                        <a:rPr lang="en-US" dirty="0"/>
                        <a:t> if not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5839463"/>
                  </a:ext>
                </a:extLst>
              </a:tr>
              <a:tr h="560913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onsolas" panose="020B0609020204030204" pitchFamily="49" charset="0"/>
                        </a:rPr>
                        <a:t>clear()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Removes all elements from the set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9125575"/>
                  </a:ext>
                </a:extLst>
              </a:tr>
              <a:tr h="560913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onsolas" panose="020B0609020204030204" pitchFamily="49" charset="0"/>
                        </a:rPr>
                        <a:t>size()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Returns the number of elements in list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5164259"/>
                  </a:ext>
                </a:extLst>
              </a:tr>
              <a:tr h="560913"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Consolas" panose="020B0609020204030204" pitchFamily="49" charset="0"/>
                        </a:rPr>
                        <a:t>isEmpty</a:t>
                      </a:r>
                      <a:r>
                        <a:rPr lang="en-US" sz="2000" dirty="0">
                          <a:latin typeface="Consolas" panose="020B0609020204030204" pitchFamily="49" charset="0"/>
                        </a:rPr>
                        <a:t>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Returns </a:t>
                      </a:r>
                      <a:r>
                        <a:rPr lang="en-US" dirty="0">
                          <a:latin typeface="Consolas" panose="020B0609020204030204" pitchFamily="49" charset="0"/>
                        </a:rPr>
                        <a:t>true</a:t>
                      </a:r>
                      <a:r>
                        <a:rPr lang="en-US" dirty="0"/>
                        <a:t> if the set’s size is 0; </a:t>
                      </a:r>
                      <a:r>
                        <a:rPr lang="en-US" dirty="0">
                          <a:latin typeface="Consolas" panose="020B0609020204030204" pitchFamily="49" charset="0"/>
                        </a:rPr>
                        <a:t>false</a:t>
                      </a:r>
                      <a:r>
                        <a:rPr lang="en-US" dirty="0"/>
                        <a:t> otherwise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2571063"/>
                  </a:ext>
                </a:extLst>
              </a:tr>
              <a:tr h="560913"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Consolas" panose="020B0609020204030204" pitchFamily="49" charset="0"/>
                        </a:rPr>
                        <a:t>toString</a:t>
                      </a:r>
                      <a:r>
                        <a:rPr lang="en-US" sz="2000" dirty="0">
                          <a:latin typeface="Consolas" panose="020B0609020204030204" pitchFamily="49" charset="0"/>
                        </a:rPr>
                        <a:t>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Returns a </a:t>
                      </a:r>
                      <a:r>
                        <a:rPr lang="en-US" dirty="0">
                          <a:latin typeface="Consolas" panose="020B0609020204030204" pitchFamily="49" charset="0"/>
                        </a:rPr>
                        <a:t>String</a:t>
                      </a:r>
                      <a:r>
                        <a:rPr lang="en-US" dirty="0"/>
                        <a:t> representation of the set such as </a:t>
                      </a:r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"[3, 42, -7, 15]"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94253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5022095"/>
      </p:ext>
    </p:extLst>
  </p:cSld>
  <p:clrMapOvr>
    <a:masterClrMapping/>
  </p:clrMapOvr>
</p:sld>
</file>

<file path=ppt/theme/theme1.xml><?xml version="1.0" encoding="utf-8"?>
<a:theme xmlns:a="http://schemas.openxmlformats.org/drawingml/2006/main" name="CSE 373 Summer 2020">
  <a:themeElements>
    <a:clrScheme name="CSE 373 20su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17535</TotalTime>
  <Words>907</Words>
  <Application>Microsoft Office PowerPoint</Application>
  <PresentationFormat>Widescreen</PresentationFormat>
  <Paragraphs>174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Consolas</vt:lpstr>
      <vt:lpstr>Montserrat</vt:lpstr>
      <vt:lpstr>Montserrat ExtraBold</vt:lpstr>
      <vt:lpstr>Montserrat SemiBold</vt:lpstr>
      <vt:lpstr>System Font Regular</vt:lpstr>
      <vt:lpstr>CSE 373 Summer 2020</vt:lpstr>
      <vt:lpstr>Sets, For-Each Loops, Iterators</vt:lpstr>
      <vt:lpstr>Lecture Outline</vt:lpstr>
      <vt:lpstr>Announcements</vt:lpstr>
      <vt:lpstr>Lecture Outline</vt:lpstr>
      <vt:lpstr>Practice Problem:</vt:lpstr>
      <vt:lpstr>Lecture Outline</vt:lpstr>
      <vt:lpstr>(PCM) Sets (ADT)</vt:lpstr>
      <vt:lpstr>(PCM) Sets in Java</vt:lpstr>
      <vt:lpstr>Set Methods</vt:lpstr>
      <vt:lpstr>Lecture Outline</vt:lpstr>
      <vt:lpstr>Choosing a Data Structure: Tradeoffs</vt:lpstr>
      <vt:lpstr>Lecture Outline</vt:lpstr>
      <vt:lpstr>For-Each Loop</vt:lpstr>
      <vt:lpstr>What output is produced by this code?</vt:lpstr>
      <vt:lpstr>What output is produced by this code?</vt:lpstr>
      <vt:lpstr>Lecture Outline</vt:lpstr>
      <vt:lpstr>Iterators</vt:lpstr>
      <vt:lpstr>Iterators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Aaron S Johnston</dc:creator>
  <cp:lastModifiedBy>Adrian Salguero</cp:lastModifiedBy>
  <cp:revision>310</cp:revision>
  <cp:lastPrinted>2022-09-27T21:33:44Z</cp:lastPrinted>
  <dcterms:created xsi:type="dcterms:W3CDTF">2020-06-13T06:27:42Z</dcterms:created>
  <dcterms:modified xsi:type="dcterms:W3CDTF">2026-02-03T01:04:41Z</dcterms:modified>
</cp:coreProperties>
</file>