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81" r:id="rId3"/>
    <p:sldId id="285" r:id="rId4"/>
    <p:sldId id="324" r:id="rId5"/>
    <p:sldId id="350" r:id="rId6"/>
    <p:sldId id="360" r:id="rId7"/>
    <p:sldId id="354" r:id="rId8"/>
    <p:sldId id="375" r:id="rId9"/>
    <p:sldId id="357" r:id="rId10"/>
    <p:sldId id="358" r:id="rId11"/>
    <p:sldId id="361" r:id="rId12"/>
    <p:sldId id="362" r:id="rId13"/>
    <p:sldId id="363" r:id="rId14"/>
    <p:sldId id="364" r:id="rId15"/>
    <p:sldId id="370" r:id="rId16"/>
    <p:sldId id="371" r:id="rId17"/>
    <p:sldId id="376" r:id="rId18"/>
    <p:sldId id="379" r:id="rId19"/>
    <p:sldId id="330" r:id="rId20"/>
    <p:sldId id="380" r:id="rId21"/>
    <p:sldId id="372" r:id="rId22"/>
    <p:sldId id="367" r:id="rId23"/>
    <p:sldId id="368" r:id="rId24"/>
    <p:sldId id="3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FA8231"/>
    <a:srgbClr val="EF5777"/>
    <a:srgbClr val="0FB9B1"/>
    <a:srgbClr val="54A0FF"/>
    <a:srgbClr val="FAFAFA"/>
    <a:srgbClr val="F5F5F5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6E05E-1F59-49D2-936E-6040A366DA26}" v="2" dt="2026-01-27T18:36:46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5" autoAdjust="0"/>
    <p:restoredTop sz="85045" autoAdjust="0"/>
  </p:normalViewPr>
  <p:slideViewPr>
    <p:cSldViewPr snapToGrid="0" snapToObjects="1">
      <p:cViewPr varScale="1">
        <p:scale>
          <a:sx n="172" d="100"/>
          <a:sy n="172" d="100"/>
        </p:scale>
        <p:origin x="165" y="303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addSld modSld modMainMaster">
      <pc:chgData name="Adrian Salguero" userId="f921b06be2346e4d" providerId="LiveId" clId="{42694335-63BB-46EC-AF38-63FE051D1C63}" dt="2026-01-28T21:25:52.645" v="57" actId="680"/>
      <pc:docMkLst>
        <pc:docMk/>
      </pc:docMkLst>
      <pc:sldChg chg="addSp delSp modSp mod">
        <pc:chgData name="Adrian Salguero" userId="f921b06be2346e4d" providerId="LiveId" clId="{42694335-63BB-46EC-AF38-63FE051D1C63}" dt="2026-01-27T18:36:52.382" v="56" actId="1076"/>
        <pc:sldMkLst>
          <pc:docMk/>
          <pc:sldMk cId="3581297674" sldId="256"/>
        </pc:sldMkLst>
        <pc:picChg chg="del">
          <ac:chgData name="Adrian Salguero" userId="f921b06be2346e4d" providerId="LiveId" clId="{42694335-63BB-46EC-AF38-63FE051D1C63}" dt="2026-01-27T18:27:46.680" v="23" actId="478"/>
          <ac:picMkLst>
            <pc:docMk/>
            <pc:sldMk cId="3581297674" sldId="256"/>
            <ac:picMk id="3" creationId="{1079F2B3-976B-C61C-8116-48BB9636A01D}"/>
          </ac:picMkLst>
        </pc:picChg>
        <pc:picChg chg="add mod">
          <ac:chgData name="Adrian Salguero" userId="f921b06be2346e4d" providerId="LiveId" clId="{42694335-63BB-46EC-AF38-63FE051D1C63}" dt="2026-01-27T18:36:52.382" v="56" actId="1076"/>
          <ac:picMkLst>
            <pc:docMk/>
            <pc:sldMk cId="3581297674" sldId="256"/>
            <ac:picMk id="8" creationId="{5AD3FD61-6D9D-5967-C177-4FC207A18515}"/>
          </ac:picMkLst>
        </pc:picChg>
      </pc:sldChg>
      <pc:sldChg chg="modSp mod">
        <pc:chgData name="Adrian Salguero" userId="f921b06be2346e4d" providerId="LiveId" clId="{42694335-63BB-46EC-AF38-63FE051D1C63}" dt="2026-01-27T18:34:31.251" v="51" actId="20577"/>
        <pc:sldMkLst>
          <pc:docMk/>
          <pc:sldMk cId="2673783699" sldId="324"/>
        </pc:sldMkLst>
        <pc:spChg chg="mod">
          <ac:chgData name="Adrian Salguero" userId="f921b06be2346e4d" providerId="LiveId" clId="{42694335-63BB-46EC-AF38-63FE051D1C63}" dt="2026-01-27T18:34:31.251" v="51" actId="20577"/>
          <ac:spMkLst>
            <pc:docMk/>
            <pc:sldMk cId="2673783699" sldId="324"/>
            <ac:spMk id="3" creationId="{307D5913-F37F-40C7-AF10-284F41771558}"/>
          </ac:spMkLst>
        </pc:spChg>
      </pc:sldChg>
      <pc:sldChg chg="new">
        <pc:chgData name="Adrian Salguero" userId="f921b06be2346e4d" providerId="LiveId" clId="{42694335-63BB-46EC-AF38-63FE051D1C63}" dt="2026-01-28T21:25:52.645" v="57" actId="680"/>
        <pc:sldMkLst>
          <pc:docMk/>
          <pc:sldMk cId="1217732573" sldId="381"/>
        </pc:sldMkLst>
      </pc:sldChg>
      <pc:sldMasterChg chg="modSp mod modSldLayout">
        <pc:chgData name="Adrian Salguero" userId="f921b06be2346e4d" providerId="LiveId" clId="{42694335-63BB-46EC-AF38-63FE051D1C63}" dt="2026-01-27T18:27:35.539" v="22"/>
        <pc:sldMasterMkLst>
          <pc:docMk/>
          <pc:sldMasterMk cId="8468274" sldId="2147483648"/>
        </pc:sldMasterMkLst>
        <pc:spChg chg="mod">
          <ac:chgData name="Adrian Salguero" userId="f921b06be2346e4d" providerId="LiveId" clId="{42694335-63BB-46EC-AF38-63FE051D1C63}" dt="2026-01-27T18:26:56.877" v="20" actId="20577"/>
          <ac:spMkLst>
            <pc:docMk/>
            <pc:sldMasterMk cId="8468274" sldId="2147483648"/>
            <ac:spMk id="5" creationId="{451F63C8-AFF8-9F5A-345E-3EB06824C79A}"/>
          </ac:spMkLst>
        </pc:spChg>
        <pc:sldLayoutChg chg="addSp delSp modSp mod">
          <pc:chgData name="Adrian Salguero" userId="f921b06be2346e4d" providerId="LiveId" clId="{42694335-63BB-46EC-AF38-63FE051D1C63}" dt="2026-01-27T18:27:35.539" v="22"/>
          <pc:sldLayoutMkLst>
            <pc:docMk/>
            <pc:sldMasterMk cId="8468274" sldId="2147483648"/>
            <pc:sldLayoutMk cId="3828369656" sldId="2147483649"/>
          </pc:sldLayoutMkLst>
          <pc:spChg chg="del">
            <ac:chgData name="Adrian Salguero" userId="f921b06be2346e4d" providerId="LiveId" clId="{42694335-63BB-46EC-AF38-63FE051D1C63}" dt="2026-01-27T18:27:35.191" v="21" actId="478"/>
            <ac:spMkLst>
              <pc:docMk/>
              <pc:sldMasterMk cId="8468274" sldId="2147483648"/>
              <pc:sldLayoutMk cId="3828369656" sldId="2147483649"/>
              <ac:spMk id="5" creationId="{88E001F9-B403-4C39-28FA-339CBC8E1D2A}"/>
            </ac:spMkLst>
          </pc:spChg>
          <pc:spChg chg="add mod">
            <ac:chgData name="Adrian Salguero" userId="f921b06be2346e4d" providerId="LiveId" clId="{42694335-63BB-46EC-AF38-63FE051D1C63}" dt="2026-01-27T18:27:35.539" v="22"/>
            <ac:spMkLst>
              <pc:docMk/>
              <pc:sldMasterMk cId="8468274" sldId="2147483648"/>
              <pc:sldLayoutMk cId="3828369656" sldId="2147483649"/>
              <ac:spMk id="7" creationId="{5252034B-0FB9-8EC1-31C3-1DC860C2A3EA}"/>
            </ac:spMkLst>
          </pc:spChg>
          <pc:spChg chg="del">
            <ac:chgData name="Adrian Salguero" userId="f921b06be2346e4d" providerId="LiveId" clId="{42694335-63BB-46EC-AF38-63FE051D1C63}" dt="2026-01-27T18:27:35.191" v="21" actId="478"/>
            <ac:spMkLst>
              <pc:docMk/>
              <pc:sldMasterMk cId="8468274" sldId="2147483648"/>
              <pc:sldLayoutMk cId="3828369656" sldId="2147483649"/>
              <ac:spMk id="8" creationId="{40ABC910-8BFC-3781-04CD-A6E5319F05E2}"/>
            </ac:spMkLst>
          </pc:spChg>
          <pc:spChg chg="del">
            <ac:chgData name="Adrian Salguero" userId="f921b06be2346e4d" providerId="LiveId" clId="{42694335-63BB-46EC-AF38-63FE051D1C63}" dt="2026-01-27T18:27:35.191" v="21" actId="478"/>
            <ac:spMkLst>
              <pc:docMk/>
              <pc:sldMasterMk cId="8468274" sldId="2147483648"/>
              <pc:sldLayoutMk cId="3828369656" sldId="2147483649"/>
              <ac:spMk id="10" creationId="{EDF2E3AF-049C-61E4-ABA4-E45591082438}"/>
            </ac:spMkLst>
          </pc:spChg>
          <pc:spChg chg="del">
            <ac:chgData name="Adrian Salguero" userId="f921b06be2346e4d" providerId="LiveId" clId="{42694335-63BB-46EC-AF38-63FE051D1C63}" dt="2026-01-27T18:27:35.191" v="21" actId="478"/>
            <ac:spMkLst>
              <pc:docMk/>
              <pc:sldMasterMk cId="8468274" sldId="2147483648"/>
              <pc:sldLayoutMk cId="3828369656" sldId="2147483649"/>
              <ac:spMk id="12" creationId="{03DDF02F-E2E5-0F40-8838-E31877AF9F77}"/>
            </ac:spMkLst>
          </pc:spChg>
          <pc:spChg chg="del">
            <ac:chgData name="Adrian Salguero" userId="f921b06be2346e4d" providerId="LiveId" clId="{42694335-63BB-46EC-AF38-63FE051D1C63}" dt="2026-01-27T18:27:35.191" v="21" actId="478"/>
            <ac:spMkLst>
              <pc:docMk/>
              <pc:sldMasterMk cId="8468274" sldId="2147483648"/>
              <pc:sldLayoutMk cId="3828369656" sldId="2147483649"/>
              <ac:spMk id="13" creationId="{0294C0E7-8CCD-E59C-74A2-082DC15F8605}"/>
            </ac:spMkLst>
          </pc:spChg>
          <pc:spChg chg="add mod">
            <ac:chgData name="Adrian Salguero" userId="f921b06be2346e4d" providerId="LiveId" clId="{42694335-63BB-46EC-AF38-63FE051D1C63}" dt="2026-01-27T18:27:35.539" v="22"/>
            <ac:spMkLst>
              <pc:docMk/>
              <pc:sldMasterMk cId="8468274" sldId="2147483648"/>
              <pc:sldLayoutMk cId="3828369656" sldId="2147483649"/>
              <ac:spMk id="16" creationId="{5F1D4E6C-DEE9-E21B-A507-4CF50A981D59}"/>
            </ac:spMkLst>
          </pc:spChg>
          <pc:spChg chg="add mod">
            <ac:chgData name="Adrian Salguero" userId="f921b06be2346e4d" providerId="LiveId" clId="{42694335-63BB-46EC-AF38-63FE051D1C63}" dt="2026-01-27T18:27:35.539" v="22"/>
            <ac:spMkLst>
              <pc:docMk/>
              <pc:sldMasterMk cId="8468274" sldId="2147483648"/>
              <pc:sldLayoutMk cId="3828369656" sldId="2147483649"/>
              <ac:spMk id="17" creationId="{C6A5448F-05C2-EFEC-A915-E7631486AA19}"/>
            </ac:spMkLst>
          </pc:spChg>
          <pc:spChg chg="add mod">
            <ac:chgData name="Adrian Salguero" userId="f921b06be2346e4d" providerId="LiveId" clId="{42694335-63BB-46EC-AF38-63FE051D1C63}" dt="2026-01-27T18:27:35.539" v="22"/>
            <ac:spMkLst>
              <pc:docMk/>
              <pc:sldMasterMk cId="8468274" sldId="2147483648"/>
              <pc:sldLayoutMk cId="3828369656" sldId="2147483649"/>
              <ac:spMk id="18" creationId="{C494494B-9A9C-9CC1-F72E-F58278CD1723}"/>
            </ac:spMkLst>
          </pc:spChg>
          <pc:spChg chg="add mod">
            <ac:chgData name="Adrian Salguero" userId="f921b06be2346e4d" providerId="LiveId" clId="{42694335-63BB-46EC-AF38-63FE051D1C63}" dt="2026-01-27T18:27:35.539" v="22"/>
            <ac:spMkLst>
              <pc:docMk/>
              <pc:sldMasterMk cId="8468274" sldId="2147483648"/>
              <pc:sldLayoutMk cId="3828369656" sldId="2147483649"/>
              <ac:spMk id="19" creationId="{3AA578DD-4811-944C-08CF-B7E100F5F1A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uOENHkoLcs2xauEhye9em?si=5viM0_DhRceDGjKqL2l-1A&amp;nd=1&amp;dlsi=37b72745d58e4c6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442428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7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5252034B-0FB9-8EC1-31C3-1DC860C2A3EA}"/>
              </a:ext>
            </a:extLst>
          </p:cNvPr>
          <p:cNvSpPr txBox="1"/>
          <p:nvPr userDrawn="1"/>
        </p:nvSpPr>
        <p:spPr>
          <a:xfrm>
            <a:off x="7226456" y="4395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7;p1">
            <a:extLst>
              <a:ext uri="{FF2B5EF4-FFF2-40B4-BE49-F238E27FC236}">
                <a16:creationId xmlns:a16="http://schemas.microsoft.com/office/drawing/2014/main" id="{5F1D4E6C-DEE9-E21B-A507-4CF50A981D59}"/>
              </a:ext>
            </a:extLst>
          </p:cNvPr>
          <p:cNvSpPr txBox="1"/>
          <p:nvPr userDrawn="1"/>
        </p:nvSpPr>
        <p:spPr>
          <a:xfrm>
            <a:off x="7226456" y="4656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8;p1">
            <a:extLst>
              <a:ext uri="{FF2B5EF4-FFF2-40B4-BE49-F238E27FC236}">
                <a16:creationId xmlns:a16="http://schemas.microsoft.com/office/drawing/2014/main" id="{C6A5448F-05C2-EFEC-A915-E7631486AA19}"/>
              </a:ext>
            </a:extLst>
          </p:cNvPr>
          <p:cNvSpPr txBox="1"/>
          <p:nvPr userDrawn="1"/>
        </p:nvSpPr>
        <p:spPr>
          <a:xfrm>
            <a:off x="8316295" y="4367358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Adrian Salguero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Google Shape;95;p1">
            <a:extLst>
              <a:ext uri="{FF2B5EF4-FFF2-40B4-BE49-F238E27FC236}">
                <a16:creationId xmlns:a16="http://schemas.microsoft.com/office/drawing/2014/main" id="{C494494B-9A9C-9CC1-F72E-F58278CD1723}"/>
              </a:ext>
            </a:extLst>
          </p:cNvPr>
          <p:cNvSpPr txBox="1"/>
          <p:nvPr userDrawn="1"/>
        </p:nvSpPr>
        <p:spPr>
          <a:xfrm>
            <a:off x="7522814" y="380620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122 26Wi Lecture Tunes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⛄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19" name="Google Shape;99;p1">
            <a:extLst>
              <a:ext uri="{FF2B5EF4-FFF2-40B4-BE49-F238E27FC236}">
                <a16:creationId xmlns:a16="http://schemas.microsoft.com/office/drawing/2014/main" id="{3AA578DD-4811-944C-08CF-B7E100F5F1AE}"/>
              </a:ext>
            </a:extLst>
          </p:cNvPr>
          <p:cNvSpPr txBox="1"/>
          <p:nvPr userDrawn="1"/>
        </p:nvSpPr>
        <p:spPr>
          <a:xfrm>
            <a:off x="8316295" y="4707172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Neal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Sthiti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Suyash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TJ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Stacks &amp; Queues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25536-0537-004A-54EA-71F462D986D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F63C8-AFF8-9F5A-345E-3EB06824C79A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28026-E59F-1D2C-490C-9F6B44712F06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for cheap eats on the Ave? on Campus?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D9B13-A5F5-3D8D-BF1C-0F6695DAAB71}"/>
              </a:ext>
            </a:extLst>
          </p:cNvPr>
          <p:cNvSpPr/>
          <p:nvPr/>
        </p:nvSpPr>
        <p:spPr>
          <a:xfrm>
            <a:off x="3030583" y="5669280"/>
            <a:ext cx="1066752" cy="107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3FD61-6D9D-5967-C177-4FC207A1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952" y="5602857"/>
            <a:ext cx="1208013" cy="12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2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Operating Systems:</a:t>
            </a:r>
          </a:p>
          <a:p>
            <a:pPr lvl="1"/>
            <a:r>
              <a:rPr lang="en-US" dirty="0"/>
              <a:t>Call stacks → memory stack for processes’ data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5E8FA6-7CA3-B45E-72C0-B8978946D7F3}"/>
              </a:ext>
            </a:extLst>
          </p:cNvPr>
          <p:cNvCxnSpPr>
            <a:cxnSpLocks/>
          </p:cNvCxnSpPr>
          <p:nvPr/>
        </p:nvCxnSpPr>
        <p:spPr>
          <a:xfrm>
            <a:off x="71120" y="4582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79E5F9-D40B-4EE4-AE8A-CBB95410DE12}"/>
              </a:ext>
            </a:extLst>
          </p:cNvPr>
          <p:cNvCxnSpPr>
            <a:cxnSpLocks/>
          </p:cNvCxnSpPr>
          <p:nvPr/>
        </p:nvCxnSpPr>
        <p:spPr>
          <a:xfrm>
            <a:off x="71120" y="487680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6886BE-D878-C419-92A1-891824F7C49D}"/>
              </a:ext>
            </a:extLst>
          </p:cNvPr>
          <p:cNvCxnSpPr>
            <a:cxnSpLocks/>
          </p:cNvCxnSpPr>
          <p:nvPr/>
        </p:nvCxnSpPr>
        <p:spPr>
          <a:xfrm>
            <a:off x="71120" y="5161280"/>
            <a:ext cx="436880" cy="0"/>
          </a:xfrm>
          <a:prstGeom prst="straightConnector1">
            <a:avLst/>
          </a:prstGeom>
          <a:ln w="57150">
            <a:solidFill>
              <a:srgbClr val="F7B7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BCB0F3-A714-4DF2-C849-69BCA13BC36B}"/>
              </a:ext>
            </a:extLst>
          </p:cNvPr>
          <p:cNvCxnSpPr>
            <a:cxnSpLocks/>
          </p:cNvCxnSpPr>
          <p:nvPr/>
        </p:nvCxnSpPr>
        <p:spPr>
          <a:xfrm>
            <a:off x="71120" y="544576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C78F7-E5ED-E389-5483-504A99B5B1D1}"/>
              </a:ext>
            </a:extLst>
          </p:cNvPr>
          <p:cNvCxnSpPr>
            <a:cxnSpLocks/>
          </p:cNvCxnSpPr>
          <p:nvPr/>
        </p:nvCxnSpPr>
        <p:spPr>
          <a:xfrm>
            <a:off x="71120" y="586232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DF9533-102F-BE58-75D4-72129C9F104A}"/>
              </a:ext>
            </a:extLst>
          </p:cNvPr>
          <p:cNvCxnSpPr/>
          <p:nvPr/>
        </p:nvCxnSpPr>
        <p:spPr>
          <a:xfrm flipH="1">
            <a:off x="7875479" y="4906372"/>
            <a:ext cx="3610475" cy="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EE8DF3-C3E4-F9FC-D902-1D77644FFB16}"/>
              </a:ext>
            </a:extLst>
          </p:cNvPr>
          <p:cNvCxnSpPr/>
          <p:nvPr/>
        </p:nvCxnSpPr>
        <p:spPr>
          <a:xfrm>
            <a:off x="7901897" y="6079020"/>
            <a:ext cx="3610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EFF71F-E060-6AB6-8FB0-5590A81FC480}"/>
              </a:ext>
            </a:extLst>
          </p:cNvPr>
          <p:cNvCxnSpPr/>
          <p:nvPr/>
        </p:nvCxnSpPr>
        <p:spPr>
          <a:xfrm flipH="1">
            <a:off x="8861755" y="6372733"/>
            <a:ext cx="1637923" cy="736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ABBFF7-E1CC-0D54-9ED8-A51102F4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854" y="6372733"/>
            <a:ext cx="926214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add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4BA0C-8BA0-A0FC-8C01-0B71D7212DB1}"/>
              </a:ext>
            </a:extLst>
          </p:cNvPr>
          <p:cNvCxnSpPr/>
          <p:nvPr/>
        </p:nvCxnSpPr>
        <p:spPr>
          <a:xfrm flipH="1">
            <a:off x="8861755" y="4730439"/>
            <a:ext cx="1637923" cy="4417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45B81F-2F17-2CBA-CAE7-FBF0D8AC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709" y="4281441"/>
            <a:ext cx="1727451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remove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86FC772-98A9-C930-10AA-886D14DD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897" y="6079020"/>
            <a:ext cx="837458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front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CF6E6190-51BC-1B2C-8725-A4A5797EF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68" y="6079020"/>
            <a:ext cx="1132296" cy="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back</a:t>
            </a:r>
          </a:p>
        </p:txBody>
      </p: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Computer Architecture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Miss status/handling register (MSHR)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fetch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Issue queue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Instruction pipeline in general!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1003365" y="2282877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88197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3373030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705B2-E9F6-42E2-8B31-6ED3A04B3454}"/>
              </a:ext>
            </a:extLst>
          </p:cNvPr>
          <p:cNvSpPr txBox="1"/>
          <p:nvPr/>
        </p:nvSpPr>
        <p:spPr>
          <a:xfrm>
            <a:off x="838199" y="1693572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733C-D9DE-4D2C-A042-C1241262EA5C}"/>
              </a:ext>
            </a:extLst>
          </p:cNvPr>
          <p:cNvSpPr txBox="1"/>
          <p:nvPr/>
        </p:nvSpPr>
        <p:spPr>
          <a:xfrm>
            <a:off x="3928009" y="1694433"/>
            <a:ext cx="7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427011-17B4-46A1-073B-E17D681A289C}"/>
              </a:ext>
            </a:extLst>
          </p:cNvPr>
          <p:cNvCxnSpPr>
            <a:cxnSpLocks/>
          </p:cNvCxnSpPr>
          <p:nvPr/>
        </p:nvCxnSpPr>
        <p:spPr>
          <a:xfrm>
            <a:off x="376646" y="4074160"/>
            <a:ext cx="4368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F440F3-918D-B3A8-2DB9-F0A8A4C7AB7D}"/>
              </a:ext>
            </a:extLst>
          </p:cNvPr>
          <p:cNvCxnSpPr>
            <a:cxnSpLocks/>
          </p:cNvCxnSpPr>
          <p:nvPr/>
        </p:nvCxnSpPr>
        <p:spPr>
          <a:xfrm>
            <a:off x="401319" y="4378960"/>
            <a:ext cx="436880" cy="0"/>
          </a:xfrm>
          <a:prstGeom prst="straightConnector1">
            <a:avLst/>
          </a:prstGeom>
          <a:ln w="57150">
            <a:solidFill>
              <a:srgbClr val="FA8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D4A15B-1C9B-39FC-71AA-77F259C0E8B4}"/>
              </a:ext>
            </a:extLst>
          </p:cNvPr>
          <p:cNvCxnSpPr>
            <a:cxnSpLocks/>
          </p:cNvCxnSpPr>
          <p:nvPr/>
        </p:nvCxnSpPr>
        <p:spPr>
          <a:xfrm>
            <a:off x="401319" y="4693920"/>
            <a:ext cx="436880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99630-C288-7A04-4F3A-DCC2CC8E655E}"/>
              </a:ext>
            </a:extLst>
          </p:cNvPr>
          <p:cNvCxnSpPr>
            <a:cxnSpLocks/>
          </p:cNvCxnSpPr>
          <p:nvPr/>
        </p:nvCxnSpPr>
        <p:spPr>
          <a:xfrm>
            <a:off x="401319" y="5008880"/>
            <a:ext cx="43688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93D7A8-FA97-67B2-F3B2-4270645BC5DF}"/>
              </a:ext>
            </a:extLst>
          </p:cNvPr>
          <p:cNvCxnSpPr>
            <a:cxnSpLocks/>
          </p:cNvCxnSpPr>
          <p:nvPr/>
        </p:nvCxnSpPr>
        <p:spPr>
          <a:xfrm>
            <a:off x="401319" y="5476240"/>
            <a:ext cx="4368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92 L 0.47071 0.3791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AECB4-EDFE-B5C2-F9FE-8C94EFE9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347787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069A9-DE0B-4208-8FEB-F5E2ABE2F7E7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562EA-C526-62D7-E12E-A4159AD22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C3BF-A81F-423E-8244-C07565CB2150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47BEF-0C0F-070E-E2EA-39B73BBF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73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285491"/>
            <a:ext cx="7391402" cy="40934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 numbers: bottom [1, 2, 3, 4, 5] top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int </a:t>
            </a:r>
            <a:r>
              <a:rPr lang="en-US" sz="2000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sum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Stack&lt;Integer&gt;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numbers) {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Queue&lt;Integer&gt; </a:t>
            </a:r>
            <a:r>
              <a:rPr lang="en-US" sz="2000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</a:rPr>
              <a:t>LinkedList&lt;&gt;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int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total</a:t>
            </a:r>
            <a:r>
              <a:rPr lang="en-US" sz="20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0;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&lt;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++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numbers.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total += number;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</a:rPr>
              <a:t>q.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</a:rPr>
              <a:t>number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</a:p>
          <a:p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return </a:t>
            </a:r>
            <a:r>
              <a:rPr lang="en-US" sz="2000" dirty="0">
                <a:latin typeface="Consolas" panose="020B0609020204030204" pitchFamily="49" charset="0"/>
              </a:rPr>
              <a:t>total;</a:t>
            </a:r>
            <a:b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20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B8F80-81A5-4AE7-852F-0B6EA20E0CDD}"/>
              </a:ext>
            </a:extLst>
          </p:cNvPr>
          <p:cNvSpPr txBox="1"/>
          <p:nvPr/>
        </p:nvSpPr>
        <p:spPr>
          <a:xfrm>
            <a:off x="8431183" y="2316268"/>
            <a:ext cx="2480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dirty="0"/>
              <a:t>0</a:t>
            </a:r>
          </a:p>
          <a:p>
            <a:r>
              <a:rPr lang="en-US" sz="3600" b="1" dirty="0"/>
              <a:t>B) </a:t>
            </a:r>
            <a:r>
              <a:rPr lang="en-US" sz="3600" dirty="0"/>
              <a:t>5</a:t>
            </a:r>
          </a:p>
          <a:p>
            <a:r>
              <a:rPr lang="en-US" sz="3600" b="1" dirty="0"/>
              <a:t>C) </a:t>
            </a:r>
            <a:r>
              <a:rPr lang="en-US" sz="3600" dirty="0"/>
              <a:t>12</a:t>
            </a:r>
          </a:p>
          <a:p>
            <a:r>
              <a:rPr lang="en-US" sz="3600" b="1" dirty="0"/>
              <a:t>D) </a:t>
            </a:r>
            <a:r>
              <a:rPr lang="en-US" sz="3600" dirty="0"/>
              <a:t>15</a:t>
            </a:r>
          </a:p>
          <a:p>
            <a:r>
              <a:rPr lang="en-US" sz="3600" b="1" dirty="0"/>
              <a:t>E) </a:t>
            </a:r>
            <a:r>
              <a:rPr lang="en-US" sz="3600" dirty="0"/>
              <a:t>25</a:t>
            </a:r>
          </a:p>
          <a:p>
            <a:r>
              <a:rPr lang="en-US" sz="3600" b="1" dirty="0"/>
              <a:t>F)</a:t>
            </a:r>
            <a:r>
              <a:rPr lang="en-US" sz="3600" dirty="0"/>
              <a:t> Error /</a:t>
            </a:r>
          </a:p>
          <a:p>
            <a:r>
              <a:rPr lang="en-US" sz="3600" dirty="0"/>
              <a:t>    </a:t>
            </a:r>
            <a:r>
              <a:rPr lang="en-US" dirty="0"/>
              <a:t> </a:t>
            </a:r>
            <a:r>
              <a:rPr lang="en-US" sz="3600" dirty="0"/>
              <a:t>Exception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3C347-E647-D40C-E312-7DE968C96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58" y="313576"/>
            <a:ext cx="734457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9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u="sng" dirty="0"/>
              <a:t>because</a:t>
            </a:r>
            <a:r>
              <a:rPr lang="en-US" i="1" dirty="0"/>
              <a:t>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4098"/>
            <a:ext cx="10891345" cy="5602012"/>
          </a:xfrm>
        </p:spPr>
        <p:txBody>
          <a:bodyPr>
            <a:noAutofit/>
          </a:bodyPr>
          <a:lstStyle/>
          <a:p>
            <a:r>
              <a:rPr lang="en-US" dirty="0"/>
              <a:t>Quizzes</a:t>
            </a:r>
          </a:p>
          <a:p>
            <a:pPr lvl="1"/>
            <a:r>
              <a:rPr lang="en-US" dirty="0"/>
              <a:t>Quiz 0 was yesterday</a:t>
            </a:r>
          </a:p>
          <a:p>
            <a:pPr lvl="1"/>
            <a:r>
              <a:rPr lang="en-US" dirty="0"/>
              <a:t>Feedback releasing sometime before Quiz 1 (February 17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Metacognition</a:t>
            </a:r>
            <a:r>
              <a:rPr lang="en-US" dirty="0"/>
              <a:t>: How did it go? Was your studying and preparation effective? </a:t>
            </a:r>
          </a:p>
          <a:p>
            <a:r>
              <a:rPr lang="en-US" dirty="0"/>
              <a:t>Creative Project 1 is due tomorrow by 11:59pm PT</a:t>
            </a:r>
          </a:p>
          <a:p>
            <a:r>
              <a:rPr lang="en-US" dirty="0"/>
              <a:t>Programming Assignment 1 releasing on Friday</a:t>
            </a:r>
          </a:p>
          <a:p>
            <a:pPr lvl="1"/>
            <a:r>
              <a:rPr lang="en-US" dirty="0"/>
              <a:t>Focus on Stacks &amp; Queues</a:t>
            </a:r>
          </a:p>
          <a:p>
            <a:pPr lvl="1"/>
            <a:r>
              <a:rPr lang="en-US" dirty="0"/>
              <a:t>Due Thursday, February 5</a:t>
            </a:r>
            <a:r>
              <a:rPr lang="en-US" baseline="30000" dirty="0"/>
              <a:t>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by 11:59pm PT</a:t>
            </a:r>
          </a:p>
          <a:p>
            <a:r>
              <a:rPr lang="en-US" dirty="0"/>
              <a:t>Resub 0 closed yesterday (Tuesday), but Resub 1 will open tomorrow! </a:t>
            </a:r>
          </a:p>
          <a:p>
            <a:pPr lvl="1"/>
            <a:r>
              <a:rPr lang="en-US" dirty="0"/>
              <a:t>C0, P0 eligible for R1</a:t>
            </a:r>
            <a:r>
              <a:rPr lang="en-US" sz="2800" dirty="0"/>
              <a:t> </a:t>
            </a:r>
          </a:p>
          <a:p>
            <a:r>
              <a:rPr lang="en-US" dirty="0"/>
              <a:t>Viewing feedback in Ed</a:t>
            </a:r>
          </a:p>
          <a:p>
            <a:pPr lvl="1"/>
            <a:r>
              <a:rPr lang="en-US" dirty="0"/>
              <a:t>Having difficulty finding it? Don’t know how to see your grade? Go to IPL or ask your section TA! This feedback is super important! Don’t miss out on it!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</a:p>
          <a:p>
            <a:r>
              <a:rPr lang="en-US" b="1" dirty="0"/>
              <a:t>Why optimize? </a:t>
            </a:r>
            <a:r>
              <a:rPr lang="en-US" dirty="0"/>
              <a:t>Think dedicated tool instead of a Swiss Army knife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779390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78123"/>
              </p:ext>
            </p:extLst>
          </p:nvPr>
        </p:nvGraphicFramePr>
        <p:xfrm>
          <a:off x="7430605" y="4661790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34759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950715"/>
            <a:ext cx="7804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36187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877" y="4936428"/>
            <a:ext cx="1916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remove</a:t>
            </a:r>
            <a:r>
              <a:rPr lang="en-US" sz="2000" dirty="0">
                <a:latin typeface="Tahoma" charset="0"/>
                <a:ea typeface="+mn-ea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6175413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6524"/>
              </p:ext>
            </p:extLst>
          </p:nvPr>
        </p:nvGraphicFramePr>
        <p:xfrm>
          <a:off x="1286428" y="4556316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627628"/>
            <a:ext cx="1444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pop</a:t>
            </a:r>
            <a:r>
              <a:rPr lang="en-US" sz="2000" dirty="0">
                <a:latin typeface="Tahoma" charset="0"/>
                <a:ea typeface="+mn-ea"/>
              </a:rPr>
              <a:t>, </a:t>
            </a: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627628"/>
            <a:ext cx="805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4022916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8452A-8B7B-A532-18C1-039E943F8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9950">
            <a:off x="10568271" y="2820290"/>
            <a:ext cx="1078610" cy="10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u="sng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u="sng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✨idea ✨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to!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Only need to understand high-level idea of what a collection does</a:t>
            </a:r>
          </a:p>
          <a:p>
            <a:pPr marL="457200" lvl="1" indent="0" eaLnBrk="1" hangingPunct="1">
              <a:buNone/>
            </a:pP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D68CC4-C93B-CCCB-B252-FDB1AF7651CE}"/>
              </a:ext>
            </a:extLst>
          </p:cNvPr>
          <p:cNvCxnSpPr/>
          <p:nvPr/>
        </p:nvCxnSpPr>
        <p:spPr>
          <a:xfrm>
            <a:off x="7773204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BB759B-7289-2BDE-F92D-418BADA483C8}"/>
              </a:ext>
            </a:extLst>
          </p:cNvPr>
          <p:cNvCxnSpPr/>
          <p:nvPr/>
        </p:nvCxnSpPr>
        <p:spPr>
          <a:xfrm>
            <a:off x="7773204" y="6636599"/>
            <a:ext cx="1931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A92F17-7149-272F-8DFC-B56ADB65A1B6}"/>
              </a:ext>
            </a:extLst>
          </p:cNvPr>
          <p:cNvCxnSpPr/>
          <p:nvPr/>
        </p:nvCxnSpPr>
        <p:spPr>
          <a:xfrm flipV="1">
            <a:off x="9704363" y="3846443"/>
            <a:ext cx="0" cy="2790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5049EA-8187-3187-D95E-A5EFA14698D5}"/>
              </a:ext>
            </a:extLst>
          </p:cNvPr>
          <p:cNvCxnSpPr/>
          <p:nvPr/>
        </p:nvCxnSpPr>
        <p:spPr>
          <a:xfrm flipH="1">
            <a:off x="7615543" y="4657079"/>
            <a:ext cx="0" cy="1168883"/>
          </a:xfrm>
          <a:prstGeom prst="straightConnector1">
            <a:avLst/>
          </a:prstGeom>
          <a:ln w="76200">
            <a:solidFill>
              <a:srgbClr val="EF57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0AC941-04ED-C667-D18E-5DC5B11EBB6D}"/>
              </a:ext>
            </a:extLst>
          </p:cNvPr>
          <p:cNvCxnSpPr/>
          <p:nvPr/>
        </p:nvCxnSpPr>
        <p:spPr>
          <a:xfrm flipV="1">
            <a:off x="9854181" y="4657079"/>
            <a:ext cx="0" cy="1168883"/>
          </a:xfrm>
          <a:prstGeom prst="straightConnector1">
            <a:avLst/>
          </a:prstGeom>
          <a:ln w="76200">
            <a:solidFill>
              <a:srgbClr val="0FB9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821505-50BF-338F-C8F3-5DCBA593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427" y="5107804"/>
            <a:ext cx="802971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push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44561B3F-519A-1805-E88A-48CCB0AE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363" y="6451644"/>
            <a:ext cx="1649438" cy="2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bottom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73B1BCAE-5710-8ED4-7782-F6295738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597" y="3846443"/>
            <a:ext cx="605546" cy="19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8EE66-C820-298D-DD87-802DE6314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603" y="5187785"/>
            <a:ext cx="681080" cy="3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pop</a:t>
            </a:r>
          </a:p>
        </p:txBody>
      </p: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18557</TotalTime>
  <Words>1903</Words>
  <Application>Microsoft Office PowerPoint</Application>
  <PresentationFormat>Widescreen</PresentationFormat>
  <Paragraphs>303</Paragraphs>
  <Slides>24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PowerPoint Presentation</vt:lpstr>
      <vt:lpstr>Lecture Outline</vt:lpstr>
      <vt:lpstr>Announcements</vt:lpstr>
      <vt:lpstr>Lecture Outline</vt:lpstr>
      <vt:lpstr>(PCM) Stacks &amp; Queues</vt:lpstr>
      <vt:lpstr>(PCM) Abstract Data Types</vt:lpstr>
      <vt:lpstr>Wait, ADT? Interfaces?</vt:lpstr>
      <vt:lpstr>(PCM) Stacks</vt:lpstr>
      <vt:lpstr>Stacks in Computer Science</vt:lpstr>
      <vt:lpstr>(PCM) Programming with Stacks</vt:lpstr>
      <vt:lpstr>(PCM) Queue</vt:lpstr>
      <vt:lpstr>Queues in Computer Science</vt:lpstr>
      <vt:lpstr>(PCM) Programming with Queues</vt:lpstr>
      <vt:lpstr>Lecture Outline</vt:lpstr>
      <vt:lpstr>Lecture Outline</vt:lpstr>
      <vt:lpstr>What does this method return?</vt:lpstr>
      <vt:lpstr>What does this method return?</vt:lpstr>
      <vt:lpstr>What does this method return?</vt:lpstr>
      <vt:lpstr>What does this method return?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359</cp:revision>
  <cp:lastPrinted>2022-09-27T21:33:44Z</cp:lastPrinted>
  <dcterms:created xsi:type="dcterms:W3CDTF">2020-06-13T06:27:42Z</dcterms:created>
  <dcterms:modified xsi:type="dcterms:W3CDTF">2026-01-28T21:25:56Z</dcterms:modified>
</cp:coreProperties>
</file>