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325" r:id="rId3"/>
    <p:sldId id="340" r:id="rId4"/>
    <p:sldId id="341" r:id="rId5"/>
    <p:sldId id="317" r:id="rId6"/>
    <p:sldId id="339" r:id="rId7"/>
    <p:sldId id="345" r:id="rId8"/>
    <p:sldId id="331" r:id="rId9"/>
    <p:sldId id="312" r:id="rId10"/>
    <p:sldId id="344" r:id="rId11"/>
    <p:sldId id="346" r:id="rId12"/>
    <p:sldId id="34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5777"/>
    <a:srgbClr val="FAFAFA"/>
    <a:srgbClr val="F5F5F5"/>
    <a:srgbClr val="0FB9B1"/>
    <a:srgbClr val="54A0FF"/>
    <a:srgbClr val="F7B731"/>
    <a:srgbClr val="FA8231"/>
    <a:srgbClr val="4E408B"/>
    <a:srgbClr val="43367C"/>
    <a:srgbClr val="2E23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8896C3-5CA8-431E-8CDF-97F9F13D0E0B}" v="8" dt="2026-01-23T00:10:14.9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89" autoAdjust="0"/>
    <p:restoredTop sz="91429" autoAdjust="0"/>
  </p:normalViewPr>
  <p:slideViewPr>
    <p:cSldViewPr snapToGrid="0" snapToObjects="1">
      <p:cViewPr varScale="1">
        <p:scale>
          <a:sx n="92" d="100"/>
          <a:sy n="92" d="100"/>
        </p:scale>
        <p:origin x="330" y="273"/>
      </p:cViewPr>
      <p:guideLst/>
    </p:cSldViewPr>
  </p:slideViewPr>
  <p:outlineViewPr>
    <p:cViewPr>
      <p:scale>
        <a:sx n="33" d="100"/>
        <a:sy n="33" d="100"/>
      </p:scale>
      <p:origin x="0" y="-429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Salguero" userId="f921b06be2346e4d" providerId="LiveId" clId="{42694335-63BB-46EC-AF38-63FE051D1C63}"/>
    <pc:docChg chg="undo custSel modSld addMainMaster delMainMaster modMainMaster">
      <pc:chgData name="Adrian Salguero" userId="f921b06be2346e4d" providerId="LiveId" clId="{42694335-63BB-46EC-AF38-63FE051D1C63}" dt="2026-01-23T00:10:24.902" v="32" actId="1076"/>
      <pc:docMkLst>
        <pc:docMk/>
      </pc:docMkLst>
      <pc:sldChg chg="addSp delSp modSp mod">
        <pc:chgData name="Adrian Salguero" userId="f921b06be2346e4d" providerId="LiveId" clId="{42694335-63BB-46EC-AF38-63FE051D1C63}" dt="2026-01-23T00:10:24.902" v="32" actId="1076"/>
        <pc:sldMkLst>
          <pc:docMk/>
          <pc:sldMk cId="3581297674" sldId="256"/>
        </pc:sldMkLst>
        <pc:picChg chg="del">
          <ac:chgData name="Adrian Salguero" userId="f921b06be2346e4d" providerId="LiveId" clId="{42694335-63BB-46EC-AF38-63FE051D1C63}" dt="2026-01-23T00:05:57.944" v="27" actId="478"/>
          <ac:picMkLst>
            <pc:docMk/>
            <pc:sldMk cId="3581297674" sldId="256"/>
            <ac:picMk id="2" creationId="{E4C6E97C-BD56-B718-2875-4FF578260C65}"/>
          </ac:picMkLst>
        </pc:picChg>
        <pc:picChg chg="add mod">
          <ac:chgData name="Adrian Salguero" userId="f921b06be2346e4d" providerId="LiveId" clId="{42694335-63BB-46EC-AF38-63FE051D1C63}" dt="2026-01-23T00:10:24.902" v="32" actId="1076"/>
          <ac:picMkLst>
            <pc:docMk/>
            <pc:sldMk cId="3581297674" sldId="256"/>
            <ac:picMk id="7" creationId="{C7358469-4437-F646-9648-6BD6B95EA3AA}"/>
          </ac:picMkLst>
        </pc:picChg>
      </pc:sldChg>
      <pc:sldChg chg="modSp mod">
        <pc:chgData name="Adrian Salguero" userId="f921b06be2346e4d" providerId="LiveId" clId="{42694335-63BB-46EC-AF38-63FE051D1C63}" dt="2026-01-23T00:04:26.870" v="26" actId="20577"/>
        <pc:sldMkLst>
          <pc:docMk/>
          <pc:sldMk cId="1505962930" sldId="340"/>
        </pc:sldMkLst>
        <pc:spChg chg="mod">
          <ac:chgData name="Adrian Salguero" userId="f921b06be2346e4d" providerId="LiveId" clId="{42694335-63BB-46EC-AF38-63FE051D1C63}" dt="2026-01-23T00:04:26.870" v="26" actId="20577"/>
          <ac:spMkLst>
            <pc:docMk/>
            <pc:sldMk cId="1505962930" sldId="340"/>
            <ac:spMk id="3" creationId="{8D365F00-1F12-0E48-0722-69545AF4853F}"/>
          </ac:spMkLst>
        </pc:spChg>
      </pc:sldChg>
      <pc:sldMasterChg chg="modSp mod modSldLayout">
        <pc:chgData name="Adrian Salguero" userId="f921b06be2346e4d" providerId="LiveId" clId="{42694335-63BB-46EC-AF38-63FE051D1C63}" dt="2026-01-23T00:02:50.006" v="10"/>
        <pc:sldMasterMkLst>
          <pc:docMk/>
          <pc:sldMasterMk cId="8468274" sldId="2147483648"/>
        </pc:sldMasterMkLst>
        <pc:spChg chg="mod">
          <ac:chgData name="Adrian Salguero" userId="f921b06be2346e4d" providerId="LiveId" clId="{42694335-63BB-46EC-AF38-63FE051D1C63}" dt="2026-01-23T00:02:02.041" v="7" actId="20577"/>
          <ac:spMkLst>
            <pc:docMk/>
            <pc:sldMasterMk cId="8468274" sldId="2147483648"/>
            <ac:spMk id="5" creationId="{973EC0F5-7299-A940-73A9-901CCF1523A2}"/>
          </ac:spMkLst>
        </pc:spChg>
        <pc:sldLayoutChg chg="addSp delSp modSp mod">
          <pc:chgData name="Adrian Salguero" userId="f921b06be2346e4d" providerId="LiveId" clId="{42694335-63BB-46EC-AF38-63FE051D1C63}" dt="2026-01-23T00:02:50.006" v="10"/>
          <pc:sldLayoutMkLst>
            <pc:docMk/>
            <pc:sldMasterMk cId="8468274" sldId="2147483648"/>
            <pc:sldLayoutMk cId="3828369656" sldId="2147483649"/>
          </pc:sldLayoutMkLst>
          <pc:spChg chg="del">
            <ac:chgData name="Adrian Salguero" userId="f921b06be2346e4d" providerId="LiveId" clId="{42694335-63BB-46EC-AF38-63FE051D1C63}" dt="2026-01-23T00:02:49.310" v="9" actId="478"/>
            <ac:spMkLst>
              <pc:docMk/>
              <pc:sldMasterMk cId="8468274" sldId="2147483648"/>
              <pc:sldLayoutMk cId="3828369656" sldId="2147483649"/>
              <ac:spMk id="5" creationId="{6DE81557-890E-3299-C794-73654B1948AD}"/>
            </ac:spMkLst>
          </pc:spChg>
          <pc:spChg chg="add mod">
            <ac:chgData name="Adrian Salguero" userId="f921b06be2346e4d" providerId="LiveId" clId="{42694335-63BB-46EC-AF38-63FE051D1C63}" dt="2026-01-23T00:02:45.466" v="8"/>
            <ac:spMkLst>
              <pc:docMk/>
              <pc:sldMasterMk cId="8468274" sldId="2147483648"/>
              <pc:sldLayoutMk cId="3828369656" sldId="2147483649"/>
              <ac:spMk id="7" creationId="{DFB51620-4D56-94AD-B306-55E0EB5CE0D5}"/>
            </ac:spMkLst>
          </pc:spChg>
          <pc:spChg chg="del">
            <ac:chgData name="Adrian Salguero" userId="f921b06be2346e4d" providerId="LiveId" clId="{42694335-63BB-46EC-AF38-63FE051D1C63}" dt="2026-01-23T00:02:49.310" v="9" actId="478"/>
            <ac:spMkLst>
              <pc:docMk/>
              <pc:sldMasterMk cId="8468274" sldId="2147483648"/>
              <pc:sldLayoutMk cId="3828369656" sldId="2147483649"/>
              <ac:spMk id="8" creationId="{C761397D-5D7D-5909-F508-BA12A451A8E5}"/>
            </ac:spMkLst>
          </pc:spChg>
          <pc:spChg chg="del">
            <ac:chgData name="Adrian Salguero" userId="f921b06be2346e4d" providerId="LiveId" clId="{42694335-63BB-46EC-AF38-63FE051D1C63}" dt="2026-01-23T00:02:49.310" v="9" actId="478"/>
            <ac:spMkLst>
              <pc:docMk/>
              <pc:sldMasterMk cId="8468274" sldId="2147483648"/>
              <pc:sldLayoutMk cId="3828369656" sldId="2147483649"/>
              <ac:spMk id="11" creationId="{92B49F73-890F-0E9B-8217-1BEA07CC28B0}"/>
            </ac:spMkLst>
          </pc:spChg>
          <pc:spChg chg="add mod">
            <ac:chgData name="Adrian Salguero" userId="f921b06be2346e4d" providerId="LiveId" clId="{42694335-63BB-46EC-AF38-63FE051D1C63}" dt="2026-01-23T00:02:45.466" v="8"/>
            <ac:spMkLst>
              <pc:docMk/>
              <pc:sldMasterMk cId="8468274" sldId="2147483648"/>
              <pc:sldLayoutMk cId="3828369656" sldId="2147483649"/>
              <ac:spMk id="12" creationId="{A87D8FF5-66A3-93C9-AE40-C2C84B1AA0B8}"/>
            </ac:spMkLst>
          </pc:spChg>
          <pc:spChg chg="add mod">
            <ac:chgData name="Adrian Salguero" userId="f921b06be2346e4d" providerId="LiveId" clId="{42694335-63BB-46EC-AF38-63FE051D1C63}" dt="2026-01-23T00:02:45.466" v="8"/>
            <ac:spMkLst>
              <pc:docMk/>
              <pc:sldMasterMk cId="8468274" sldId="2147483648"/>
              <pc:sldLayoutMk cId="3828369656" sldId="2147483649"/>
              <ac:spMk id="13" creationId="{56447F54-4A7E-A9DD-8884-C976089F0971}"/>
            </ac:spMkLst>
          </pc:spChg>
          <pc:spChg chg="add mod">
            <ac:chgData name="Adrian Salguero" userId="f921b06be2346e4d" providerId="LiveId" clId="{42694335-63BB-46EC-AF38-63FE051D1C63}" dt="2026-01-23T00:02:50.006" v="10"/>
            <ac:spMkLst>
              <pc:docMk/>
              <pc:sldMasterMk cId="8468274" sldId="2147483648"/>
              <pc:sldLayoutMk cId="3828369656" sldId="2147483649"/>
              <ac:spMk id="16" creationId="{26DFE6B9-1B67-3DB7-A799-0004C170EFC6}"/>
            </ac:spMkLst>
          </pc:spChg>
          <pc:spChg chg="add mod">
            <ac:chgData name="Adrian Salguero" userId="f921b06be2346e4d" providerId="LiveId" clId="{42694335-63BB-46EC-AF38-63FE051D1C63}" dt="2026-01-23T00:02:50.006" v="10"/>
            <ac:spMkLst>
              <pc:docMk/>
              <pc:sldMasterMk cId="8468274" sldId="2147483648"/>
              <pc:sldLayoutMk cId="3828369656" sldId="2147483649"/>
              <ac:spMk id="17" creationId="{9B857DFF-E195-5B8D-78DC-4EAEF16B8D99}"/>
            </ac:spMkLst>
          </pc:spChg>
          <pc:spChg chg="add mod">
            <ac:chgData name="Adrian Salguero" userId="f921b06be2346e4d" providerId="LiveId" clId="{42694335-63BB-46EC-AF38-63FE051D1C63}" dt="2026-01-23T00:02:50.006" v="10"/>
            <ac:spMkLst>
              <pc:docMk/>
              <pc:sldMasterMk cId="8468274" sldId="2147483648"/>
              <pc:sldLayoutMk cId="3828369656" sldId="2147483649"/>
              <ac:spMk id="18" creationId="{7AA392B2-8AF9-FBAA-EF03-B490B8FD2481}"/>
            </ac:spMkLst>
          </pc:spChg>
        </pc:sldLayoutChg>
      </pc:sldMasterChg>
      <pc:sldMasterChg chg="new del mod addSldLayout delSldLayout">
        <pc:chgData name="Adrian Salguero" userId="f921b06be2346e4d" providerId="LiveId" clId="{42694335-63BB-46EC-AF38-63FE051D1C63}" dt="2026-01-23T00:03:24.062" v="12" actId="6938"/>
        <pc:sldMasterMkLst>
          <pc:docMk/>
          <pc:sldMasterMk cId="1169470221" sldId="2147483658"/>
        </pc:sldMasterMkLst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3124525261" sldId="2147483659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2383129648" sldId="2147483660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3037797227" sldId="2147483661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232553581" sldId="2147483662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2500841080" sldId="2147483663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532988600" sldId="2147483664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1702421007" sldId="2147483665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659677875" sldId="2147483666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3631385309" sldId="2147483667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688507127" sldId="2147483668"/>
          </pc:sldLayoutMkLst>
        </pc:sldLayoutChg>
        <pc:sldLayoutChg chg="new del replId">
          <pc:chgData name="Adrian Salguero" userId="f921b06be2346e4d" providerId="LiveId" clId="{42694335-63BB-46EC-AF38-63FE051D1C63}" dt="2026-01-23T00:03:24.062" v="12" actId="6938"/>
          <pc:sldLayoutMkLst>
            <pc:docMk/>
            <pc:sldMasterMk cId="1169470221" sldId="2147483658"/>
            <pc:sldLayoutMk cId="2245374267" sldId="214748366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B3A00-37AE-DF4F-846D-B0E493D1DDE8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0FC8D-3FAB-384B-A523-F958535FCC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039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.spotify.com/playlist/0uOENHkoLcs2xauEhye9em?si=5viM0_DhRceDGjKqL2l-1A&amp;nd=1&amp;dlsi=37b72745d58e4c62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9E575A9-56CD-5A42-B9C7-1068F9228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4013370"/>
            <a:ext cx="6212925" cy="1954786"/>
          </a:xfrm>
        </p:spPr>
        <p:txBody>
          <a:bodyPr anchor="t">
            <a:noAutofit/>
          </a:bodyPr>
          <a:lstStyle>
            <a:lvl1pPr>
              <a:defRPr sz="6000" b="0" i="0">
                <a:solidFill>
                  <a:srgbClr val="F0F0F0"/>
                </a:solidFill>
                <a:latin typeface="Montserrat SemiBold" pitchFamily="2" charset="77"/>
              </a:defRPr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F7A9EB4D-77DA-A446-AC45-F12975CF7B81}"/>
              </a:ext>
            </a:extLst>
          </p:cNvPr>
          <p:cNvSpPr/>
          <p:nvPr userDrawn="1"/>
        </p:nvSpPr>
        <p:spPr>
          <a:xfrm>
            <a:off x="420128" y="2753848"/>
            <a:ext cx="1269523" cy="420130"/>
          </a:xfrm>
          <a:prstGeom prst="roundRect">
            <a:avLst/>
          </a:prstGeom>
          <a:solidFill>
            <a:srgbClr val="FA82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i="0" spc="300" dirty="0">
                <a:latin typeface="Montserrat" pitchFamily="2" charset="77"/>
              </a:rPr>
              <a:t>LEC 05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F0E59AED-1ABF-8D47-B5D7-C50109AB6669}"/>
              </a:ext>
            </a:extLst>
          </p:cNvPr>
          <p:cNvSpPr/>
          <p:nvPr userDrawn="1"/>
        </p:nvSpPr>
        <p:spPr>
          <a:xfrm>
            <a:off x="7119063" y="1251643"/>
            <a:ext cx="5250244" cy="5153775"/>
          </a:xfrm>
          <a:prstGeom prst="roundRect">
            <a:avLst>
              <a:gd name="adj" fmla="val 1114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06C7426B-729E-F7D5-0736-3AD7D1926A0A}"/>
              </a:ext>
            </a:extLst>
          </p:cNvPr>
          <p:cNvSpPr/>
          <p:nvPr userDrawn="1"/>
        </p:nvSpPr>
        <p:spPr>
          <a:xfrm>
            <a:off x="-369625" y="5494620"/>
            <a:ext cx="4632957" cy="1688781"/>
          </a:xfrm>
          <a:prstGeom prst="roundRect">
            <a:avLst>
              <a:gd name="adj" fmla="val 9433"/>
            </a:avLst>
          </a:prstGeom>
          <a:solidFill>
            <a:srgbClr val="FAFAFA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4808DAC-636A-06AC-ADA9-6F6514C7FCE0}"/>
              </a:ext>
            </a:extLst>
          </p:cNvPr>
          <p:cNvSpPr/>
          <p:nvPr userDrawn="1"/>
        </p:nvSpPr>
        <p:spPr>
          <a:xfrm>
            <a:off x="71163" y="5574803"/>
            <a:ext cx="22506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200" b="1" i="0" dirty="0">
                <a:solidFill>
                  <a:schemeClr val="bg1">
                    <a:lumMod val="65000"/>
                  </a:schemeClr>
                </a:solidFill>
                <a:latin typeface="Montserrat" pitchFamily="2" charset="77"/>
              </a:rPr>
              <a:t>Questions during Class?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DE38F8-AD40-1DC7-1944-4682FDD989B1}"/>
              </a:ext>
            </a:extLst>
          </p:cNvPr>
          <p:cNvSpPr/>
          <p:nvPr userDrawn="1"/>
        </p:nvSpPr>
        <p:spPr>
          <a:xfrm>
            <a:off x="72629" y="5851802"/>
            <a:ext cx="2432111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Raise hand or send here</a:t>
            </a:r>
          </a:p>
          <a:p>
            <a:endParaRPr lang="en-US" sz="1200" b="1" i="0" dirty="0">
              <a:solidFill>
                <a:schemeClr val="tx1">
                  <a:lumMod val="65000"/>
                  <a:lumOff val="35000"/>
                </a:schemeClr>
              </a:solidFill>
              <a:latin typeface="Montserrat SemiBold" pitchFamily="2" charset="77"/>
            </a:endParaRPr>
          </a:p>
          <a:p>
            <a:r>
              <a:rPr lang="en-US" sz="2000" b="0" i="0" dirty="0">
                <a:solidFill>
                  <a:schemeClr val="tx1">
                    <a:lumMod val="65000"/>
                    <a:lumOff val="35000"/>
                  </a:schemeClr>
                </a:solidFill>
                <a:latin typeface="Montserrat SemiBold" pitchFamily="2" charset="77"/>
              </a:rPr>
              <a:t>sli.do    #cse122 </a:t>
            </a: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0F316C5E-94E4-1E69-FEBC-BC7B29D56913}"/>
              </a:ext>
            </a:extLst>
          </p:cNvPr>
          <p:cNvSpPr/>
          <p:nvPr userDrawn="1"/>
        </p:nvSpPr>
        <p:spPr>
          <a:xfrm>
            <a:off x="2950313" y="5594680"/>
            <a:ext cx="1218438" cy="1223089"/>
          </a:xfrm>
          <a:prstGeom prst="roundRect">
            <a:avLst>
              <a:gd name="adj" fmla="val 3325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92A5EF-681F-4720-A694-667AF7B5E397}"/>
              </a:ext>
            </a:extLst>
          </p:cNvPr>
          <p:cNvCxnSpPr/>
          <p:nvPr userDrawn="1"/>
        </p:nvCxnSpPr>
        <p:spPr>
          <a:xfrm>
            <a:off x="7273280" y="429336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34BBD398-E72C-4700-BA78-91F996D68B33}"/>
              </a:ext>
            </a:extLst>
          </p:cNvPr>
          <p:cNvSpPr/>
          <p:nvPr userDrawn="1"/>
        </p:nvSpPr>
        <p:spPr>
          <a:xfrm>
            <a:off x="3010892" y="5663619"/>
            <a:ext cx="1097280" cy="1097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D691932-1544-478D-9089-D490902D94C6}"/>
              </a:ext>
            </a:extLst>
          </p:cNvPr>
          <p:cNvCxnSpPr/>
          <p:nvPr userDrawn="1"/>
        </p:nvCxnSpPr>
        <p:spPr>
          <a:xfrm>
            <a:off x="7452794" y="4387419"/>
            <a:ext cx="4468305" cy="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Google Shape;96;p1">
            <a:extLst>
              <a:ext uri="{FF2B5EF4-FFF2-40B4-BE49-F238E27FC236}">
                <a16:creationId xmlns:a16="http://schemas.microsoft.com/office/drawing/2014/main" id="{D9E4AB4E-E978-4682-A3BE-37D6FF0D8C2B}"/>
              </a:ext>
            </a:extLst>
          </p:cNvPr>
          <p:cNvSpPr txBox="1"/>
          <p:nvPr userDrawn="1"/>
        </p:nvSpPr>
        <p:spPr>
          <a:xfrm>
            <a:off x="7226456" y="4395446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Instructor:</a:t>
            </a:r>
            <a:endParaRPr sz="1200" dirty="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33" name="Google Shape;97;p1">
            <a:extLst>
              <a:ext uri="{FF2B5EF4-FFF2-40B4-BE49-F238E27FC236}">
                <a16:creationId xmlns:a16="http://schemas.microsoft.com/office/drawing/2014/main" id="{42EEC593-6BF8-41F7-885B-17F6B0BB6B68}"/>
              </a:ext>
            </a:extLst>
          </p:cNvPr>
          <p:cNvSpPr txBox="1"/>
          <p:nvPr userDrawn="1"/>
        </p:nvSpPr>
        <p:spPr>
          <a:xfrm>
            <a:off x="7226456" y="4656058"/>
            <a:ext cx="11529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bg2">
                    <a:lumMod val="50000"/>
                  </a:schemeClr>
                </a:solidFill>
                <a:latin typeface="Montserrat ExtraBold"/>
                <a:ea typeface="Montserrat ExtraBold"/>
                <a:cs typeface="Montserrat ExtraBold"/>
                <a:sym typeface="Montserrat ExtraBold"/>
              </a:rPr>
              <a:t>TAs:</a:t>
            </a:r>
            <a:endParaRPr sz="1200">
              <a:solidFill>
                <a:schemeClr val="bg2">
                  <a:lumMod val="50000"/>
                </a:schemeClr>
              </a:solidFill>
              <a:latin typeface="Montserrat ExtraBold"/>
              <a:ea typeface="Montserrat ExtraBold"/>
              <a:cs typeface="Montserrat ExtraBold"/>
              <a:sym typeface="Montserrat ExtraBold"/>
            </a:endParaRPr>
          </a:p>
        </p:txBody>
      </p:sp>
      <p:sp>
        <p:nvSpPr>
          <p:cNvPr id="16" name="Google Shape;98;p1">
            <a:extLst>
              <a:ext uri="{FF2B5EF4-FFF2-40B4-BE49-F238E27FC236}">
                <a16:creationId xmlns:a16="http://schemas.microsoft.com/office/drawing/2014/main" id="{26DFE6B9-1B67-3DB7-A799-0004C170EFC6}"/>
              </a:ext>
            </a:extLst>
          </p:cNvPr>
          <p:cNvSpPr txBox="1"/>
          <p:nvPr userDrawn="1"/>
        </p:nvSpPr>
        <p:spPr>
          <a:xfrm>
            <a:off x="8316295" y="4367358"/>
            <a:ext cx="3556009" cy="400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Adrian Salguero</a:t>
            </a:r>
            <a:endParaRPr sz="14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17" name="Google Shape;95;p1">
            <a:extLst>
              <a:ext uri="{FF2B5EF4-FFF2-40B4-BE49-F238E27FC236}">
                <a16:creationId xmlns:a16="http://schemas.microsoft.com/office/drawing/2014/main" id="{9B857DFF-E195-5B8D-78DC-4EAEF16B8D99}"/>
              </a:ext>
            </a:extLst>
          </p:cNvPr>
          <p:cNvSpPr txBox="1"/>
          <p:nvPr userDrawn="1"/>
        </p:nvSpPr>
        <p:spPr>
          <a:xfrm>
            <a:off x="7522814" y="3806205"/>
            <a:ext cx="4119900" cy="430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4040"/>
              </a:buClr>
              <a:buSzPts val="2200"/>
              <a:buFont typeface="Calibri"/>
              <a:buNone/>
            </a:pPr>
            <a:r>
              <a:rPr lang="en-US" sz="2200" b="0" i="0" u="none" strike="noStrike" cap="none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Music:</a:t>
            </a:r>
            <a:r>
              <a:rPr lang="en-US" sz="2200" dirty="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  <a:hlinkClick r:id="rId3"/>
              </a:rPr>
              <a:t>122 26Wi Lecture Tunes</a:t>
            </a:r>
            <a:r>
              <a:rPr lang="fr-FR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</a:rPr>
              <a:t> </a:t>
            </a:r>
            <a:r>
              <a:rPr lang="en-US" sz="2200" u="sng" dirty="0">
                <a:solidFill>
                  <a:srgbClr val="0563C1"/>
                </a:solidFill>
                <a:latin typeface="+mn-lt"/>
                <a:ea typeface="Calibri"/>
                <a:cs typeface="Calibri"/>
                <a:sym typeface="Calibri"/>
              </a:rPr>
              <a:t>⛄</a:t>
            </a:r>
            <a:endParaRPr dirty="0">
              <a:solidFill>
                <a:srgbClr val="0563C1"/>
              </a:solidFill>
            </a:endParaRPr>
          </a:p>
        </p:txBody>
      </p:sp>
      <p:sp>
        <p:nvSpPr>
          <p:cNvPr id="18" name="Google Shape;99;p1">
            <a:extLst>
              <a:ext uri="{FF2B5EF4-FFF2-40B4-BE49-F238E27FC236}">
                <a16:creationId xmlns:a16="http://schemas.microsoft.com/office/drawing/2014/main" id="{7AA392B2-8AF9-FBAA-EF03-B490B8FD2481}"/>
              </a:ext>
            </a:extLst>
          </p:cNvPr>
          <p:cNvSpPr txBox="1"/>
          <p:nvPr userDrawn="1"/>
        </p:nvSpPr>
        <p:spPr>
          <a:xfrm>
            <a:off x="8316295" y="4707172"/>
            <a:ext cx="3737319" cy="1651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40" tIns="91425" rIns="91425" bIns="91425" numCol="4" anchor="t" anchorCtr="0">
            <a:noAutofit/>
          </a:bodyPr>
          <a:lstStyle/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Ava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Blake P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Cady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Caleb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Colin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Connor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Dalton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Dani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David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Diya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Hanna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Ivy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Mahima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Medha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Neal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Neha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Nicolae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Nicole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Rio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Rohan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Saachi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Shreya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Shreyank</a:t>
            </a:r>
          </a:p>
          <a:p>
            <a:pPr lvl="0">
              <a:lnSpc>
                <a:spcPct val="115000"/>
              </a:lnSpc>
            </a:pPr>
            <a:r>
              <a:rPr lang="en-US" sz="1000" dirty="0" err="1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Sthiti</a:t>
            </a:r>
            <a:endParaRPr lang="en-US" sz="10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Sushma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Suyash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TJ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Wesley</a:t>
            </a:r>
          </a:p>
          <a:p>
            <a:pPr lvl="0">
              <a:lnSpc>
                <a:spcPct val="115000"/>
              </a:lnSpc>
            </a:pPr>
            <a:r>
              <a:rPr lang="en-US" sz="1000" dirty="0">
                <a:solidFill>
                  <a:schemeClr val="bg2">
                    <a:lumMod val="50000"/>
                  </a:schemeClr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Yang</a:t>
            </a:r>
            <a:endParaRPr sz="1000" dirty="0">
              <a:solidFill>
                <a:schemeClr val="bg2">
                  <a:lumMod val="50000"/>
                </a:schemeClr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82836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788E2-53AC-E040-9733-D210E8554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0CAD9-D825-5C41-812F-1D2BA3804933}"/>
              </a:ext>
            </a:extLst>
          </p:cNvPr>
          <p:cNvSpPr txBox="1"/>
          <p:nvPr userDrawn="1"/>
        </p:nvSpPr>
        <p:spPr>
          <a:xfrm>
            <a:off x="568410" y="469557"/>
            <a:ext cx="2014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0" dirty="0">
                <a:latin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251727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6B8B3-3837-584A-94CD-BA26A8EF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6CF4A-8D26-7E47-BE24-56CAFA2BF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DA4DA-0832-AD49-906C-ED72A76C7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10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tice: Th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B3AA407-1DA0-3243-8E37-6DD02AC469B7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B2FB86-FF62-31DF-F83C-54AC220C7122}"/>
              </a:ext>
            </a:extLst>
          </p:cNvPr>
          <p:cNvSpPr txBox="1"/>
          <p:nvPr userDrawn="1"/>
        </p:nvSpPr>
        <p:spPr>
          <a:xfrm>
            <a:off x="1106916" y="300371"/>
            <a:ext cx="3741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Think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C7D0B743-6487-A3F6-EBE7-3E0368CD2E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 flipH="1">
            <a:off x="154039" y="300371"/>
            <a:ext cx="684160" cy="781897"/>
          </a:xfrm>
          <a:prstGeom prst="rect">
            <a:avLst/>
          </a:prstGeom>
        </p:spPr>
      </p:pic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F486DBF-0D75-55DB-9928-3E596B345D51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5B7D14-FA34-B2D9-C621-221E813EEED7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515BDD5-D3D6-4D20-A606-5B7DBE00661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75469" y="310960"/>
            <a:ext cx="73152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051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acitce: Pai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1B53D-D190-0D4A-BA39-A8F17D8FE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388066"/>
            <a:ext cx="10515600" cy="762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F8F08A-57D8-194E-8383-EB3BBBF69B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536DF9B-F95B-9446-A8D9-E083A46274F8}"/>
              </a:ext>
            </a:extLst>
          </p:cNvPr>
          <p:cNvSpPr/>
          <p:nvPr userDrawn="1"/>
        </p:nvSpPr>
        <p:spPr>
          <a:xfrm>
            <a:off x="-29763" y="231050"/>
            <a:ext cx="12221763" cy="98440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5A96D726-B7B5-E5FD-95E9-944FA8727D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4039" y="300371"/>
            <a:ext cx="961802" cy="769442"/>
          </a:xfrm>
          <a:prstGeom prst="rect">
            <a:avLst/>
          </a:prstGeom>
        </p:spPr>
      </p:pic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0FA711B-19AB-5E1A-7C37-14ED2D5431ED}"/>
              </a:ext>
            </a:extLst>
          </p:cNvPr>
          <p:cNvSpPr/>
          <p:nvPr userDrawn="1"/>
        </p:nvSpPr>
        <p:spPr>
          <a:xfrm>
            <a:off x="8365340" y="393723"/>
            <a:ext cx="3380431" cy="556054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b="1" i="0" dirty="0">
                <a:latin typeface="Calibri" panose="020F0502020204030204" pitchFamily="34" charset="0"/>
                <a:cs typeface="Calibri" panose="020F0502020204030204" pitchFamily="34" charset="0"/>
              </a:rPr>
              <a:t>sli.do      #cse122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92366A2-C9D8-2580-7B79-3B1F6DDAB802}"/>
              </a:ext>
            </a:extLst>
          </p:cNvPr>
          <p:cNvSpPr/>
          <p:nvPr userDrawn="1"/>
        </p:nvSpPr>
        <p:spPr>
          <a:xfrm>
            <a:off x="7256995" y="195215"/>
            <a:ext cx="960120" cy="960120"/>
          </a:xfrm>
          <a:prstGeom prst="roundRect">
            <a:avLst/>
          </a:prstGeom>
          <a:solidFill>
            <a:srgbClr val="4E408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0" b="1" i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61646E-9F5C-9C61-C30B-3DF312AA0AE9}"/>
              </a:ext>
            </a:extLst>
          </p:cNvPr>
          <p:cNvSpPr/>
          <p:nvPr userDrawn="1"/>
        </p:nvSpPr>
        <p:spPr>
          <a:xfrm>
            <a:off x="7362151" y="300371"/>
            <a:ext cx="749808" cy="7498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4522D9B-890F-87AE-E16B-BD76B76C8428}"/>
              </a:ext>
            </a:extLst>
          </p:cNvPr>
          <p:cNvSpPr txBox="1"/>
          <p:nvPr userDrawn="1"/>
        </p:nvSpPr>
        <p:spPr>
          <a:xfrm>
            <a:off x="1106916" y="300371"/>
            <a:ext cx="33576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Practice : Pair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92CD79E-D04F-4C0D-957A-E985E753FF2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75469" y="310960"/>
            <a:ext cx="731520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598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D231-F19F-A840-B5BC-F29C9E521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AC8BA-BD64-6945-A342-22D204834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23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2D3693-0064-BB4F-9EC2-569D40495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CCEFC-A9FF-8249-A3D3-21FB7B7CCB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86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B460B4-70F4-B145-8648-892BD73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6565"/>
            <a:ext cx="10515600" cy="7626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173FE4-2A2D-D54E-9CA7-3BE743A500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71600"/>
            <a:ext cx="10515600" cy="4805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20E522-6C81-E146-9573-8B2A265760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87150" y="6329363"/>
            <a:ext cx="5524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rgbClr val="2E235D"/>
                </a:solidFill>
              </a:defRPr>
            </a:lvl1pPr>
          </a:lstStyle>
          <a:p>
            <a:fld id="{B84CCEFC-A9FF-8249-A3D3-21FB7B7CCB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7829BDB-00F0-1A4D-85ED-E7EECB1665B0}"/>
              </a:ext>
            </a:extLst>
          </p:cNvPr>
          <p:cNvSpPr/>
          <p:nvPr userDrawn="1"/>
        </p:nvSpPr>
        <p:spPr>
          <a:xfrm>
            <a:off x="-89452" y="-2819"/>
            <a:ext cx="12503426" cy="239554"/>
          </a:xfrm>
          <a:prstGeom prst="rect">
            <a:avLst/>
          </a:prstGeom>
          <a:solidFill>
            <a:srgbClr val="2E235D"/>
          </a:solidFill>
          <a:ln w="12700">
            <a:solidFill>
              <a:srgbClr val="2E23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982E279-6D9E-BC4A-A9B9-46E4512D586D}"/>
              </a:ext>
            </a:extLst>
          </p:cNvPr>
          <p:cNvSpPr txBox="1"/>
          <p:nvPr userDrawn="1"/>
        </p:nvSpPr>
        <p:spPr>
          <a:xfrm>
            <a:off x="3000376" y="-2819"/>
            <a:ext cx="61912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LEC 05: </a:t>
            </a:r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ArrayList</a:t>
            </a:r>
            <a:endParaRPr lang="en-US" sz="900" b="1" i="0" dirty="0">
              <a:solidFill>
                <a:schemeClr val="bg1"/>
              </a:solidFill>
              <a:latin typeface="Montserrat SemiBold" pitchFamily="2" charset="77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EAC7B-65C2-1B30-DA47-207276077023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63" y="29972"/>
            <a:ext cx="2150721" cy="16903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73EC0F5-7299-A940-73A9-901CCF1523A2}"/>
              </a:ext>
            </a:extLst>
          </p:cNvPr>
          <p:cNvSpPr txBox="1"/>
          <p:nvPr userDrawn="1"/>
        </p:nvSpPr>
        <p:spPr>
          <a:xfrm>
            <a:off x="8369161" y="10264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CSE 122 Winter 2026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5DB5B0D-14EC-AD04-9232-BED2C0B8FFB2}"/>
              </a:ext>
            </a:extLst>
          </p:cNvPr>
          <p:cNvSpPr txBox="1"/>
          <p:nvPr userDrawn="1"/>
        </p:nvSpPr>
        <p:spPr>
          <a:xfrm>
            <a:off x="10539812" y="15965"/>
            <a:ext cx="16224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i="0" dirty="0" err="1">
                <a:solidFill>
                  <a:schemeClr val="bg1"/>
                </a:solidFill>
                <a:latin typeface="Montserrat SemiBold" pitchFamily="2" charset="77"/>
              </a:rPr>
              <a:t>sli.do</a:t>
            </a:r>
            <a:r>
              <a:rPr lang="en-US" sz="900" b="1" i="0" dirty="0">
                <a:solidFill>
                  <a:schemeClr val="bg1"/>
                </a:solidFill>
                <a:latin typeface="Montserrat SemiBold" pitchFamily="2" charset="77"/>
              </a:rPr>
              <a:t> #cse122</a:t>
            </a:r>
          </a:p>
        </p:txBody>
      </p:sp>
    </p:spTree>
    <p:extLst>
      <p:ext uri="{BB962C8B-B14F-4D97-AF65-F5344CB8AC3E}">
        <p14:creationId xmlns:p14="http://schemas.microsoft.com/office/powerpoint/2010/main" val="846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6" r:id="rId4"/>
    <p:sldLayoutId id="2147483657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-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cs.washington.edu/courses/cse122/26wi/resubs/" TargetMode="External"/><Relationship Id="rId2" Type="http://schemas.openxmlformats.org/officeDocument/2006/relationships/hyperlink" Target="https://courses.cs.washington.edu/courses/cse122/26wi/syllabus/#course-grades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edstem.org/us/courses/90026/discussion/754480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urses.cs.washington.edu/courses/cse122/26wi/resources/testing_tips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3304DC4-F5CA-435D-BAE0-049BD3716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977" y="4013370"/>
            <a:ext cx="5885401" cy="1786068"/>
          </a:xfrm>
        </p:spPr>
        <p:txBody>
          <a:bodyPr/>
          <a:lstStyle/>
          <a:p>
            <a:r>
              <a:rPr lang="en-US" sz="5400" dirty="0" err="1"/>
              <a:t>ArrayList</a:t>
            </a:r>
            <a:r>
              <a:rPr lang="en-US" sz="5400" dirty="0"/>
              <a:t> Applications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B3FA4D-2EA7-2844-8846-AA5A5AC61268}"/>
              </a:ext>
            </a:extLst>
          </p:cNvPr>
          <p:cNvSpPr txBox="1"/>
          <p:nvPr/>
        </p:nvSpPr>
        <p:spPr>
          <a:xfrm>
            <a:off x="7379594" y="1403798"/>
            <a:ext cx="4631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80" dirty="0">
                <a:solidFill>
                  <a:schemeClr val="bg1">
                    <a:lumMod val="65000"/>
                  </a:schemeClr>
                </a:solidFill>
                <a:latin typeface="Montserrat SemiBold" pitchFamily="2" charset="77"/>
              </a:rPr>
              <a:t>BEFORE WE START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40A5DD-90C5-8F48-BFF7-AE8301DF7CEF}"/>
              </a:ext>
            </a:extLst>
          </p:cNvPr>
          <p:cNvSpPr txBox="1"/>
          <p:nvPr/>
        </p:nvSpPr>
        <p:spPr>
          <a:xfrm>
            <a:off x="7456906" y="2225075"/>
            <a:ext cx="447680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Talk to your neighbors:</a:t>
            </a:r>
            <a:br>
              <a:rPr lang="en-US" sz="22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22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weekend plans?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7358469-4437-F646-9648-6BD6B95EA3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1702" y="5657849"/>
            <a:ext cx="1137373" cy="110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297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1049000" cy="5188226"/>
          </a:xfrm>
        </p:spPr>
        <p:txBody>
          <a:bodyPr>
            <a:normAutofit/>
          </a:bodyPr>
          <a:lstStyle/>
          <a:p>
            <a:r>
              <a:rPr lang="en-US" sz="3200" dirty="0"/>
              <a:t>Load a list of favorites in from a file provided by the user.</a:t>
            </a:r>
          </a:p>
          <a:p>
            <a:r>
              <a:rPr lang="en-US" sz="3200" dirty="0"/>
              <a:t>Compare the stored list of favorites to another list of favorites provided by the user in another file.</a:t>
            </a:r>
          </a:p>
          <a:p>
            <a:r>
              <a:rPr lang="en-US" sz="3200" dirty="0"/>
              <a:t>Report the top </a:t>
            </a:r>
            <a:r>
              <a:rPr lang="en-US" sz="3200" i="1" dirty="0"/>
              <a:t>n</a:t>
            </a:r>
            <a:r>
              <a:rPr lang="en-US" sz="3200" dirty="0"/>
              <a:t> favorites according to the list, where the user can specify </a:t>
            </a:r>
            <a:r>
              <a:rPr lang="en-US" sz="3200" i="1" dirty="0"/>
              <a:t>n</a:t>
            </a:r>
            <a:r>
              <a:rPr lang="en-US" sz="3200" dirty="0"/>
              <a:t>. </a:t>
            </a:r>
          </a:p>
          <a:p>
            <a:r>
              <a:rPr lang="en-US" sz="3200" dirty="0"/>
              <a:t>Move a specific favorite down in the list.</a:t>
            </a:r>
          </a:p>
          <a:p>
            <a:r>
              <a:rPr lang="en-US" sz="3200" dirty="0"/>
              <a:t>Add a list of favorites in a user-provided file to the stored list of favorites at a specified location.</a:t>
            </a:r>
          </a:p>
          <a:p>
            <a:r>
              <a:rPr lang="en-US" sz="3200" dirty="0"/>
              <a:t>Save the current list of favorites to a file provided by the user.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5897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Development Strategy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Set up the main scaffold code</a:t>
            </a:r>
          </a:p>
          <a:p>
            <a:r>
              <a:rPr lang="en-US" sz="3200" dirty="0"/>
              <a:t>Menu loop</a:t>
            </a:r>
          </a:p>
          <a:p>
            <a:r>
              <a:rPr lang="en-US" sz="3200" dirty="0"/>
              <a:t>Develop each operation, one at a time</a:t>
            </a:r>
          </a:p>
          <a:p>
            <a:endParaRPr lang="en-US" sz="3200" dirty="0"/>
          </a:p>
          <a:p>
            <a:pPr marL="0" indent="0" algn="ctr">
              <a:buNone/>
            </a:pPr>
            <a:endParaRPr lang="en-US" sz="3200" i="1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i="1" dirty="0">
                <a:solidFill>
                  <a:schemeClr val="accent2">
                    <a:lumMod val="75000"/>
                  </a:schemeClr>
                </a:solidFill>
              </a:rPr>
              <a:t>You’ll see a similar development strategy in Creative Project 1’s specification — we recommend you follow it! </a:t>
            </a:r>
          </a:p>
        </p:txBody>
      </p:sp>
    </p:spTree>
    <p:extLst>
      <p:ext uri="{BB962C8B-B14F-4D97-AF65-F5344CB8AC3E}">
        <p14:creationId xmlns:p14="http://schemas.microsoft.com/office/powerpoint/2010/main" val="900371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Favorites: Operations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1049000" cy="5188226"/>
          </a:xfrm>
        </p:spPr>
        <p:txBody>
          <a:bodyPr>
            <a:normAutofit/>
          </a:bodyPr>
          <a:lstStyle/>
          <a:p>
            <a:r>
              <a:rPr lang="en-US" sz="3200" dirty="0"/>
              <a:t>Load a list of favorites in from a file provided by the user.</a:t>
            </a:r>
          </a:p>
          <a:p>
            <a:r>
              <a:rPr lang="en-US" sz="3200" dirty="0"/>
              <a:t>Compare the stored list of favorites to another list of favorites provided by the user in another file.</a:t>
            </a:r>
          </a:p>
          <a:p>
            <a:r>
              <a:rPr lang="en-US" sz="3200" dirty="0"/>
              <a:t>Report the top </a:t>
            </a:r>
            <a:r>
              <a:rPr lang="en-US" sz="3200" i="1" dirty="0"/>
              <a:t>n</a:t>
            </a:r>
            <a:r>
              <a:rPr lang="en-US" sz="3200" dirty="0"/>
              <a:t> favorites according to the list, where the user can specify </a:t>
            </a:r>
            <a:r>
              <a:rPr lang="en-US" sz="3200" i="1" dirty="0"/>
              <a:t>n</a:t>
            </a:r>
            <a:r>
              <a:rPr lang="en-US" sz="3200" dirty="0"/>
              <a:t>. </a:t>
            </a:r>
          </a:p>
          <a:p>
            <a:r>
              <a:rPr lang="en-US" sz="3200" dirty="0"/>
              <a:t>Move a specific favorite down in the list.</a:t>
            </a:r>
          </a:p>
          <a:p>
            <a:r>
              <a:rPr lang="en-US" sz="3200" dirty="0"/>
              <a:t>Add a list of favorites in a user-provided file to the stored list of favorites at a specified location.</a:t>
            </a:r>
          </a:p>
          <a:p>
            <a:r>
              <a:rPr lang="en-US" sz="3200" dirty="0"/>
              <a:t>Save the current list of favorites to a file provided by the user.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3C7928-D6F6-C008-392E-20A0BB1957C0}"/>
              </a:ext>
            </a:extLst>
          </p:cNvPr>
          <p:cNvSpPr txBox="1"/>
          <p:nvPr/>
        </p:nvSpPr>
        <p:spPr>
          <a:xfrm rot="20626506">
            <a:off x="2052131" y="2592438"/>
            <a:ext cx="8087737" cy="2000548"/>
          </a:xfrm>
          <a:custGeom>
            <a:avLst/>
            <a:gdLst>
              <a:gd name="csX0" fmla="*/ 0 w 8087737"/>
              <a:gd name="csY0" fmla="*/ 0 h 2000548"/>
              <a:gd name="csX1" fmla="*/ 415941 w 8087737"/>
              <a:gd name="csY1" fmla="*/ 0 h 2000548"/>
              <a:gd name="csX2" fmla="*/ 993636 w 8087737"/>
              <a:gd name="csY2" fmla="*/ 0 h 2000548"/>
              <a:gd name="csX3" fmla="*/ 1652209 w 8087737"/>
              <a:gd name="csY3" fmla="*/ 0 h 2000548"/>
              <a:gd name="csX4" fmla="*/ 1987273 w 8087737"/>
              <a:gd name="csY4" fmla="*/ 0 h 2000548"/>
              <a:gd name="csX5" fmla="*/ 2322336 w 8087737"/>
              <a:gd name="csY5" fmla="*/ 0 h 2000548"/>
              <a:gd name="csX6" fmla="*/ 3061786 w 8087737"/>
              <a:gd name="csY6" fmla="*/ 0 h 2000548"/>
              <a:gd name="csX7" fmla="*/ 3639482 w 8087737"/>
              <a:gd name="csY7" fmla="*/ 0 h 2000548"/>
              <a:gd name="csX8" fmla="*/ 3974545 w 8087737"/>
              <a:gd name="csY8" fmla="*/ 0 h 2000548"/>
              <a:gd name="csX9" fmla="*/ 4552241 w 8087737"/>
              <a:gd name="csY9" fmla="*/ 0 h 2000548"/>
              <a:gd name="csX10" fmla="*/ 5291691 w 8087737"/>
              <a:gd name="csY10" fmla="*/ 0 h 2000548"/>
              <a:gd name="csX11" fmla="*/ 5788509 w 8087737"/>
              <a:gd name="csY11" fmla="*/ 0 h 2000548"/>
              <a:gd name="csX12" fmla="*/ 6285327 w 8087737"/>
              <a:gd name="csY12" fmla="*/ 0 h 2000548"/>
              <a:gd name="csX13" fmla="*/ 6863023 w 8087737"/>
              <a:gd name="csY13" fmla="*/ 0 h 2000548"/>
              <a:gd name="csX14" fmla="*/ 7521595 w 8087737"/>
              <a:gd name="csY14" fmla="*/ 0 h 2000548"/>
              <a:gd name="csX15" fmla="*/ 8087737 w 8087737"/>
              <a:gd name="csY15" fmla="*/ 0 h 2000548"/>
              <a:gd name="csX16" fmla="*/ 8087737 w 8087737"/>
              <a:gd name="csY16" fmla="*/ 520142 h 2000548"/>
              <a:gd name="csX17" fmla="*/ 8087737 w 8087737"/>
              <a:gd name="csY17" fmla="*/ 1000274 h 2000548"/>
              <a:gd name="csX18" fmla="*/ 8087737 w 8087737"/>
              <a:gd name="csY18" fmla="*/ 1460400 h 2000548"/>
              <a:gd name="csX19" fmla="*/ 8087737 w 8087737"/>
              <a:gd name="csY19" fmla="*/ 2000548 h 2000548"/>
              <a:gd name="csX20" fmla="*/ 7429164 w 8087737"/>
              <a:gd name="csY20" fmla="*/ 2000548 h 2000548"/>
              <a:gd name="csX21" fmla="*/ 7094101 w 8087737"/>
              <a:gd name="csY21" fmla="*/ 2000548 h 2000548"/>
              <a:gd name="csX22" fmla="*/ 6516405 w 8087737"/>
              <a:gd name="csY22" fmla="*/ 2000548 h 2000548"/>
              <a:gd name="csX23" fmla="*/ 6019587 w 8087737"/>
              <a:gd name="csY23" fmla="*/ 2000548 h 2000548"/>
              <a:gd name="csX24" fmla="*/ 5522769 w 8087737"/>
              <a:gd name="csY24" fmla="*/ 2000548 h 2000548"/>
              <a:gd name="csX25" fmla="*/ 5025951 w 8087737"/>
              <a:gd name="csY25" fmla="*/ 2000548 h 2000548"/>
              <a:gd name="csX26" fmla="*/ 4529133 w 8087737"/>
              <a:gd name="csY26" fmla="*/ 2000548 h 2000548"/>
              <a:gd name="csX27" fmla="*/ 3870560 w 8087737"/>
              <a:gd name="csY27" fmla="*/ 2000548 h 2000548"/>
              <a:gd name="csX28" fmla="*/ 3292864 w 8087737"/>
              <a:gd name="csY28" fmla="*/ 2000548 h 2000548"/>
              <a:gd name="csX29" fmla="*/ 2957801 w 8087737"/>
              <a:gd name="csY29" fmla="*/ 2000548 h 2000548"/>
              <a:gd name="csX30" fmla="*/ 2460983 w 8087737"/>
              <a:gd name="csY30" fmla="*/ 2000548 h 2000548"/>
              <a:gd name="csX31" fmla="*/ 1802410 w 8087737"/>
              <a:gd name="csY31" fmla="*/ 2000548 h 2000548"/>
              <a:gd name="csX32" fmla="*/ 1386469 w 8087737"/>
              <a:gd name="csY32" fmla="*/ 2000548 h 2000548"/>
              <a:gd name="csX33" fmla="*/ 647019 w 8087737"/>
              <a:gd name="csY33" fmla="*/ 2000548 h 2000548"/>
              <a:gd name="csX34" fmla="*/ 0 w 8087737"/>
              <a:gd name="csY34" fmla="*/ 2000548 h 2000548"/>
              <a:gd name="csX35" fmla="*/ 0 w 8087737"/>
              <a:gd name="csY35" fmla="*/ 1500411 h 2000548"/>
              <a:gd name="csX36" fmla="*/ 0 w 8087737"/>
              <a:gd name="csY36" fmla="*/ 1060290 h 2000548"/>
              <a:gd name="csX37" fmla="*/ 0 w 8087737"/>
              <a:gd name="csY37" fmla="*/ 560153 h 2000548"/>
              <a:gd name="csX38" fmla="*/ 0 w 8087737"/>
              <a:gd name="csY38" fmla="*/ 0 h 200054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  <a:cxn ang="0">
                <a:pos x="csX38" y="csY38"/>
              </a:cxn>
            </a:cxnLst>
            <a:rect l="l" t="t" r="r" b="b"/>
            <a:pathLst>
              <a:path w="8087737" h="2000548" fill="none" extrusionOk="0">
                <a:moveTo>
                  <a:pt x="0" y="0"/>
                </a:moveTo>
                <a:cubicBezTo>
                  <a:pt x="187371" y="-40171"/>
                  <a:pt x="302621" y="30436"/>
                  <a:pt x="415941" y="0"/>
                </a:cubicBezTo>
                <a:cubicBezTo>
                  <a:pt x="529261" y="-30436"/>
                  <a:pt x="869438" y="22392"/>
                  <a:pt x="993636" y="0"/>
                </a:cubicBezTo>
                <a:cubicBezTo>
                  <a:pt x="1117834" y="-22392"/>
                  <a:pt x="1459141" y="23320"/>
                  <a:pt x="1652209" y="0"/>
                </a:cubicBezTo>
                <a:cubicBezTo>
                  <a:pt x="1845277" y="-23320"/>
                  <a:pt x="1918399" y="27373"/>
                  <a:pt x="1987273" y="0"/>
                </a:cubicBezTo>
                <a:cubicBezTo>
                  <a:pt x="2056147" y="-27373"/>
                  <a:pt x="2225974" y="32374"/>
                  <a:pt x="2322336" y="0"/>
                </a:cubicBezTo>
                <a:cubicBezTo>
                  <a:pt x="2418698" y="-32374"/>
                  <a:pt x="2858988" y="18831"/>
                  <a:pt x="3061786" y="0"/>
                </a:cubicBezTo>
                <a:cubicBezTo>
                  <a:pt x="3264584" y="-18831"/>
                  <a:pt x="3461490" y="59729"/>
                  <a:pt x="3639482" y="0"/>
                </a:cubicBezTo>
                <a:cubicBezTo>
                  <a:pt x="3817474" y="-59729"/>
                  <a:pt x="3849266" y="36903"/>
                  <a:pt x="3974545" y="0"/>
                </a:cubicBezTo>
                <a:cubicBezTo>
                  <a:pt x="4099824" y="-36903"/>
                  <a:pt x="4367171" y="48888"/>
                  <a:pt x="4552241" y="0"/>
                </a:cubicBezTo>
                <a:cubicBezTo>
                  <a:pt x="4737311" y="-48888"/>
                  <a:pt x="5003553" y="80782"/>
                  <a:pt x="5291691" y="0"/>
                </a:cubicBezTo>
                <a:cubicBezTo>
                  <a:pt x="5579829" y="-80782"/>
                  <a:pt x="5657055" y="48826"/>
                  <a:pt x="5788509" y="0"/>
                </a:cubicBezTo>
                <a:cubicBezTo>
                  <a:pt x="5919963" y="-48826"/>
                  <a:pt x="6169680" y="50975"/>
                  <a:pt x="6285327" y="0"/>
                </a:cubicBezTo>
                <a:cubicBezTo>
                  <a:pt x="6400974" y="-50975"/>
                  <a:pt x="6743323" y="63801"/>
                  <a:pt x="6863023" y="0"/>
                </a:cubicBezTo>
                <a:cubicBezTo>
                  <a:pt x="6982723" y="-63801"/>
                  <a:pt x="7226209" y="19964"/>
                  <a:pt x="7521595" y="0"/>
                </a:cubicBezTo>
                <a:cubicBezTo>
                  <a:pt x="7816981" y="-19964"/>
                  <a:pt x="7883103" y="24759"/>
                  <a:pt x="8087737" y="0"/>
                </a:cubicBezTo>
                <a:cubicBezTo>
                  <a:pt x="8144869" y="230034"/>
                  <a:pt x="8074729" y="288224"/>
                  <a:pt x="8087737" y="520142"/>
                </a:cubicBezTo>
                <a:cubicBezTo>
                  <a:pt x="8100745" y="752060"/>
                  <a:pt x="8066475" y="815999"/>
                  <a:pt x="8087737" y="1000274"/>
                </a:cubicBezTo>
                <a:cubicBezTo>
                  <a:pt x="8108999" y="1184549"/>
                  <a:pt x="8069531" y="1324273"/>
                  <a:pt x="8087737" y="1460400"/>
                </a:cubicBezTo>
                <a:cubicBezTo>
                  <a:pt x="8105943" y="1596527"/>
                  <a:pt x="8079328" y="1841037"/>
                  <a:pt x="8087737" y="2000548"/>
                </a:cubicBezTo>
                <a:cubicBezTo>
                  <a:pt x="7850955" y="2027388"/>
                  <a:pt x="7576728" y="1989107"/>
                  <a:pt x="7429164" y="2000548"/>
                </a:cubicBezTo>
                <a:cubicBezTo>
                  <a:pt x="7281600" y="2011989"/>
                  <a:pt x="7215959" y="1986146"/>
                  <a:pt x="7094101" y="2000548"/>
                </a:cubicBezTo>
                <a:cubicBezTo>
                  <a:pt x="6972243" y="2014950"/>
                  <a:pt x="6791740" y="1978438"/>
                  <a:pt x="6516405" y="2000548"/>
                </a:cubicBezTo>
                <a:cubicBezTo>
                  <a:pt x="6241070" y="2022658"/>
                  <a:pt x="6179672" y="1941481"/>
                  <a:pt x="6019587" y="2000548"/>
                </a:cubicBezTo>
                <a:cubicBezTo>
                  <a:pt x="5859502" y="2059615"/>
                  <a:pt x="5737228" y="1998059"/>
                  <a:pt x="5522769" y="2000548"/>
                </a:cubicBezTo>
                <a:cubicBezTo>
                  <a:pt x="5308310" y="2003037"/>
                  <a:pt x="5224432" y="1956583"/>
                  <a:pt x="5025951" y="2000548"/>
                </a:cubicBezTo>
                <a:cubicBezTo>
                  <a:pt x="4827470" y="2044513"/>
                  <a:pt x="4767881" y="1971112"/>
                  <a:pt x="4529133" y="2000548"/>
                </a:cubicBezTo>
                <a:cubicBezTo>
                  <a:pt x="4290385" y="2029984"/>
                  <a:pt x="4127355" y="1931344"/>
                  <a:pt x="3870560" y="2000548"/>
                </a:cubicBezTo>
                <a:cubicBezTo>
                  <a:pt x="3613765" y="2069752"/>
                  <a:pt x="3497750" y="1990988"/>
                  <a:pt x="3292864" y="2000548"/>
                </a:cubicBezTo>
                <a:cubicBezTo>
                  <a:pt x="3087978" y="2010108"/>
                  <a:pt x="3074996" y="1998799"/>
                  <a:pt x="2957801" y="2000548"/>
                </a:cubicBezTo>
                <a:cubicBezTo>
                  <a:pt x="2840606" y="2002297"/>
                  <a:pt x="2622895" y="1957776"/>
                  <a:pt x="2460983" y="2000548"/>
                </a:cubicBezTo>
                <a:cubicBezTo>
                  <a:pt x="2299071" y="2043320"/>
                  <a:pt x="2114725" y="1962631"/>
                  <a:pt x="1802410" y="2000548"/>
                </a:cubicBezTo>
                <a:cubicBezTo>
                  <a:pt x="1490095" y="2038465"/>
                  <a:pt x="1574072" y="1977305"/>
                  <a:pt x="1386469" y="2000548"/>
                </a:cubicBezTo>
                <a:cubicBezTo>
                  <a:pt x="1198866" y="2023791"/>
                  <a:pt x="828948" y="1976422"/>
                  <a:pt x="647019" y="2000548"/>
                </a:cubicBezTo>
                <a:cubicBezTo>
                  <a:pt x="465090" y="2024674"/>
                  <a:pt x="197427" y="1990374"/>
                  <a:pt x="0" y="2000548"/>
                </a:cubicBezTo>
                <a:cubicBezTo>
                  <a:pt x="-37963" y="1871924"/>
                  <a:pt x="48399" y="1620478"/>
                  <a:pt x="0" y="1500411"/>
                </a:cubicBezTo>
                <a:cubicBezTo>
                  <a:pt x="-48399" y="1380344"/>
                  <a:pt x="9665" y="1208849"/>
                  <a:pt x="0" y="1060290"/>
                </a:cubicBezTo>
                <a:cubicBezTo>
                  <a:pt x="-9665" y="911731"/>
                  <a:pt x="42772" y="716832"/>
                  <a:pt x="0" y="560153"/>
                </a:cubicBezTo>
                <a:cubicBezTo>
                  <a:pt x="-42772" y="403474"/>
                  <a:pt x="274" y="152038"/>
                  <a:pt x="0" y="0"/>
                </a:cubicBezTo>
                <a:close/>
              </a:path>
              <a:path w="8087737" h="2000548" stroke="0" extrusionOk="0">
                <a:moveTo>
                  <a:pt x="0" y="0"/>
                </a:moveTo>
                <a:cubicBezTo>
                  <a:pt x="180594" y="-18890"/>
                  <a:pt x="248610" y="33974"/>
                  <a:pt x="496818" y="0"/>
                </a:cubicBezTo>
                <a:cubicBezTo>
                  <a:pt x="745026" y="-33974"/>
                  <a:pt x="763685" y="14769"/>
                  <a:pt x="831882" y="0"/>
                </a:cubicBezTo>
                <a:cubicBezTo>
                  <a:pt x="900079" y="-14769"/>
                  <a:pt x="1248607" y="86315"/>
                  <a:pt x="1571332" y="0"/>
                </a:cubicBezTo>
                <a:cubicBezTo>
                  <a:pt x="1894057" y="-86315"/>
                  <a:pt x="1887817" y="18162"/>
                  <a:pt x="2068150" y="0"/>
                </a:cubicBezTo>
                <a:cubicBezTo>
                  <a:pt x="2248483" y="-18162"/>
                  <a:pt x="2428146" y="10927"/>
                  <a:pt x="2564968" y="0"/>
                </a:cubicBezTo>
                <a:cubicBezTo>
                  <a:pt x="2701790" y="-10927"/>
                  <a:pt x="3094317" y="43063"/>
                  <a:pt x="3304418" y="0"/>
                </a:cubicBezTo>
                <a:cubicBezTo>
                  <a:pt x="3514519" y="-43063"/>
                  <a:pt x="3514641" y="48030"/>
                  <a:pt x="3720359" y="0"/>
                </a:cubicBezTo>
                <a:cubicBezTo>
                  <a:pt x="3926077" y="-48030"/>
                  <a:pt x="4288917" y="9951"/>
                  <a:pt x="4459809" y="0"/>
                </a:cubicBezTo>
                <a:cubicBezTo>
                  <a:pt x="4630701" y="-9951"/>
                  <a:pt x="4885821" y="43048"/>
                  <a:pt x="5199260" y="0"/>
                </a:cubicBezTo>
                <a:cubicBezTo>
                  <a:pt x="5512699" y="-43048"/>
                  <a:pt x="5581109" y="6592"/>
                  <a:pt x="5776955" y="0"/>
                </a:cubicBezTo>
                <a:cubicBezTo>
                  <a:pt x="5972801" y="-6592"/>
                  <a:pt x="6319111" y="70761"/>
                  <a:pt x="6516405" y="0"/>
                </a:cubicBezTo>
                <a:cubicBezTo>
                  <a:pt x="6713699" y="-70761"/>
                  <a:pt x="6875180" y="50869"/>
                  <a:pt x="7013223" y="0"/>
                </a:cubicBezTo>
                <a:cubicBezTo>
                  <a:pt x="7151266" y="-50869"/>
                  <a:pt x="7351497" y="20931"/>
                  <a:pt x="7510041" y="0"/>
                </a:cubicBezTo>
                <a:cubicBezTo>
                  <a:pt x="7668585" y="-20931"/>
                  <a:pt x="7963573" y="39694"/>
                  <a:pt x="8087737" y="0"/>
                </a:cubicBezTo>
                <a:cubicBezTo>
                  <a:pt x="8099801" y="216724"/>
                  <a:pt x="8075881" y="260772"/>
                  <a:pt x="8087737" y="480132"/>
                </a:cubicBezTo>
                <a:cubicBezTo>
                  <a:pt x="8099593" y="699492"/>
                  <a:pt x="8039292" y="841617"/>
                  <a:pt x="8087737" y="980269"/>
                </a:cubicBezTo>
                <a:cubicBezTo>
                  <a:pt x="8136182" y="1118921"/>
                  <a:pt x="8062064" y="1290843"/>
                  <a:pt x="8087737" y="1500411"/>
                </a:cubicBezTo>
                <a:cubicBezTo>
                  <a:pt x="8113410" y="1709979"/>
                  <a:pt x="8077719" y="1755711"/>
                  <a:pt x="8087737" y="2000548"/>
                </a:cubicBezTo>
                <a:cubicBezTo>
                  <a:pt x="7830725" y="2015428"/>
                  <a:pt x="7743021" y="1974712"/>
                  <a:pt x="7429164" y="2000548"/>
                </a:cubicBezTo>
                <a:cubicBezTo>
                  <a:pt x="7115307" y="2026384"/>
                  <a:pt x="7135577" y="1967065"/>
                  <a:pt x="7013223" y="2000548"/>
                </a:cubicBezTo>
                <a:cubicBezTo>
                  <a:pt x="6890869" y="2034031"/>
                  <a:pt x="6444620" y="1968014"/>
                  <a:pt x="6273773" y="2000548"/>
                </a:cubicBezTo>
                <a:cubicBezTo>
                  <a:pt x="6102926" y="2033082"/>
                  <a:pt x="5933664" y="1976213"/>
                  <a:pt x="5696078" y="2000548"/>
                </a:cubicBezTo>
                <a:cubicBezTo>
                  <a:pt x="5458492" y="2024883"/>
                  <a:pt x="5415186" y="1980234"/>
                  <a:pt x="5280137" y="2000548"/>
                </a:cubicBezTo>
                <a:cubicBezTo>
                  <a:pt x="5145088" y="2020862"/>
                  <a:pt x="4843532" y="1967448"/>
                  <a:pt x="4702441" y="2000548"/>
                </a:cubicBezTo>
                <a:cubicBezTo>
                  <a:pt x="4561350" y="2033648"/>
                  <a:pt x="4514191" y="1961185"/>
                  <a:pt x="4367378" y="2000548"/>
                </a:cubicBezTo>
                <a:cubicBezTo>
                  <a:pt x="4220565" y="2039911"/>
                  <a:pt x="4146315" y="1977370"/>
                  <a:pt x="4032315" y="2000548"/>
                </a:cubicBezTo>
                <a:cubicBezTo>
                  <a:pt x="3918315" y="2023726"/>
                  <a:pt x="3618250" y="1938710"/>
                  <a:pt x="3454619" y="2000548"/>
                </a:cubicBezTo>
                <a:cubicBezTo>
                  <a:pt x="3290988" y="2062386"/>
                  <a:pt x="3164285" y="1994939"/>
                  <a:pt x="3038678" y="2000548"/>
                </a:cubicBezTo>
                <a:cubicBezTo>
                  <a:pt x="2913071" y="2006157"/>
                  <a:pt x="2623574" y="1971382"/>
                  <a:pt x="2380105" y="2000548"/>
                </a:cubicBezTo>
                <a:cubicBezTo>
                  <a:pt x="2136636" y="2029714"/>
                  <a:pt x="2067942" y="1967943"/>
                  <a:pt x="1964165" y="2000548"/>
                </a:cubicBezTo>
                <a:cubicBezTo>
                  <a:pt x="1860388" y="2033153"/>
                  <a:pt x="1464524" y="1994529"/>
                  <a:pt x="1305592" y="2000548"/>
                </a:cubicBezTo>
                <a:cubicBezTo>
                  <a:pt x="1146660" y="2006567"/>
                  <a:pt x="1136601" y="1992571"/>
                  <a:pt x="970528" y="2000548"/>
                </a:cubicBezTo>
                <a:cubicBezTo>
                  <a:pt x="804455" y="2008525"/>
                  <a:pt x="232744" y="1930570"/>
                  <a:pt x="0" y="2000548"/>
                </a:cubicBezTo>
                <a:cubicBezTo>
                  <a:pt x="-17885" y="1813641"/>
                  <a:pt x="24625" y="1754237"/>
                  <a:pt x="0" y="1540422"/>
                </a:cubicBezTo>
                <a:cubicBezTo>
                  <a:pt x="-24625" y="1326607"/>
                  <a:pt x="41801" y="1119675"/>
                  <a:pt x="0" y="1000274"/>
                </a:cubicBezTo>
                <a:cubicBezTo>
                  <a:pt x="-41801" y="880873"/>
                  <a:pt x="27879" y="718862"/>
                  <a:pt x="0" y="520142"/>
                </a:cubicBezTo>
                <a:cubicBezTo>
                  <a:pt x="-27879" y="321422"/>
                  <a:pt x="49365" y="188122"/>
                  <a:pt x="0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38100">
            <a:solidFill>
              <a:schemeClr val="accent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solidFill>
                  <a:schemeClr val="accent2">
                    <a:lumMod val="75000"/>
                  </a:schemeClr>
                </a:solidFill>
              </a:rPr>
              <a:t>ALREADY DONE!</a:t>
            </a:r>
          </a:p>
          <a:p>
            <a:pPr algn="ctr"/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See In-Class 4 </a:t>
            </a:r>
          </a:p>
        </p:txBody>
      </p:sp>
    </p:spTree>
    <p:extLst>
      <p:ext uri="{BB962C8B-B14F-4D97-AF65-F5344CB8AC3E}">
        <p14:creationId xmlns:p14="http://schemas.microsoft.com/office/powerpoint/2010/main" val="272006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D6D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</a:rPr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/>
              <a:t>Warm Up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Extended Application</a:t>
            </a:r>
          </a:p>
        </p:txBody>
      </p:sp>
      <p:sp>
        <p:nvSpPr>
          <p:cNvPr id="4" name="Pentagon 3" descr="Currently on Announcements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3670583" y="1466231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15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F3870-2373-2B03-570C-6B3CE09FA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65F00-1F12-0E48-0722-69545AF485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515600" cy="5029835"/>
          </a:xfrm>
        </p:spPr>
        <p:txBody>
          <a:bodyPr>
            <a:normAutofit/>
          </a:bodyPr>
          <a:lstStyle/>
          <a:p>
            <a:r>
              <a:rPr lang="en-US" dirty="0"/>
              <a:t>C0 grades and R0 out yesterday</a:t>
            </a:r>
          </a:p>
          <a:p>
            <a:pPr lvl="1"/>
            <a:r>
              <a:rPr lang="en-US" dirty="0"/>
              <a:t>Now that you have your first set of grades, review the </a:t>
            </a:r>
            <a:r>
              <a:rPr lang="en-US" dirty="0">
                <a:hlinkClick r:id="rId2"/>
              </a:rPr>
              <a:t>Course Grades</a:t>
            </a:r>
            <a:r>
              <a:rPr lang="en-US" dirty="0"/>
              <a:t> section of the syllabus to understand how they factor into your grade at the end of the quarter! </a:t>
            </a:r>
          </a:p>
          <a:p>
            <a:pPr lvl="1"/>
            <a:r>
              <a:rPr lang="en-US" dirty="0"/>
              <a:t>See </a:t>
            </a:r>
            <a:r>
              <a:rPr lang="en-US" dirty="0">
                <a:hlinkClick r:id="rId3"/>
              </a:rPr>
              <a:t>Resubmission page</a:t>
            </a:r>
            <a:r>
              <a:rPr lang="en-US" dirty="0"/>
              <a:t> and </a:t>
            </a:r>
            <a:r>
              <a:rPr lang="en-US" dirty="0">
                <a:hlinkClick r:id="rId4"/>
              </a:rPr>
              <a:t>Ed post</a:t>
            </a:r>
            <a:r>
              <a:rPr lang="en-US" dirty="0"/>
              <a:t> for R0 logistics</a:t>
            </a:r>
          </a:p>
          <a:p>
            <a:r>
              <a:rPr lang="en-US" dirty="0"/>
              <a:t>Creative Assignment 1 (C1) out later today!</a:t>
            </a:r>
          </a:p>
          <a:p>
            <a:pPr lvl="1"/>
            <a:r>
              <a:rPr lang="en-US" dirty="0"/>
              <a:t>Focused on </a:t>
            </a:r>
            <a:r>
              <a:rPr lang="en-US" dirty="0" err="1">
                <a:latin typeface="Consolas" panose="020B0609020204030204" pitchFamily="49" charset="0"/>
              </a:rPr>
              <a:t>ArrayList</a:t>
            </a:r>
            <a:r>
              <a:rPr lang="en-US" dirty="0" err="1"/>
              <a:t>s</a:t>
            </a:r>
            <a:endParaRPr lang="en-US" dirty="0"/>
          </a:p>
          <a:p>
            <a:pPr lvl="1"/>
            <a:r>
              <a:rPr lang="en-US" dirty="0"/>
              <a:t>Due next Thursday, Jan 29</a:t>
            </a:r>
            <a:r>
              <a:rPr lang="en-US" baseline="30000" dirty="0"/>
              <a:t>th</a:t>
            </a:r>
            <a:r>
              <a:rPr lang="en-US" dirty="0"/>
              <a:t> by 11:59pm PT</a:t>
            </a:r>
          </a:p>
          <a:p>
            <a:r>
              <a:rPr lang="en-US" dirty="0"/>
              <a:t>First quiz in section on Tuesday Jan 27</a:t>
            </a:r>
            <a:r>
              <a:rPr lang="en-US" baseline="30000" dirty="0"/>
              <a:t>th</a:t>
            </a:r>
            <a:endParaRPr lang="en-US" dirty="0"/>
          </a:p>
          <a:p>
            <a:pPr lvl="1"/>
            <a:r>
              <a:rPr lang="en-US" dirty="0"/>
              <a:t>Practice Quiz 0 released!</a:t>
            </a:r>
          </a:p>
          <a:p>
            <a:r>
              <a:rPr lang="en-US" dirty="0"/>
              <a:t>Reminder: Section participation in 11+ sections → Extra resub!</a:t>
            </a:r>
          </a:p>
          <a:p>
            <a:pPr lvl="1"/>
            <a:r>
              <a:rPr lang="en-US" dirty="0"/>
              <a:t>No need to do anything; TAs will track on Gradescope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96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b="1" dirty="0">
                <a:solidFill>
                  <a:schemeClr val="accent5"/>
                </a:solidFill>
              </a:rPr>
              <a:t>Warm Up</a:t>
            </a:r>
          </a:p>
          <a:p>
            <a:pPr>
              <a:spcAft>
                <a:spcPts val="1200"/>
              </a:spcAft>
            </a:pPr>
            <a:r>
              <a:rPr lang="en-US" dirty="0" err="1"/>
              <a:t>ArrayList</a:t>
            </a:r>
            <a:r>
              <a:rPr lang="en-US" dirty="0"/>
              <a:t> Extended Application</a:t>
            </a:r>
          </a:p>
        </p:txBody>
      </p:sp>
      <p:sp>
        <p:nvSpPr>
          <p:cNvPr id="4" name="Pentagon 3" descr="Currently on Warm Up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2736095" y="2103224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99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F28DC-F311-4D56-BBF2-B1B9B1E0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Edge Cases! (And Testing)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83ACD-65AE-0C5F-2BE3-3FCE66879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When writing a method, especially one that takes input of some kind (e.g., parameters, user input, a Scanner with input) it’s good to think carefully about what assumptions you can make (or cannot make) about this input.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b="1" u="sng" dirty="0"/>
              <a:t>Edge case</a:t>
            </a:r>
            <a:r>
              <a:rPr lang="en-US" dirty="0"/>
              <a:t>: A scenario that is uncommon but possible, especially at the “edge” of a parameter’s valid range.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negative number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❓ What happens if the user passes a number larger than the length of the list to </a:t>
            </a:r>
            <a:r>
              <a:rPr lang="en-US" dirty="0" err="1">
                <a:latin typeface="Consolas" panose="020B0609020204030204" pitchFamily="49" charset="0"/>
              </a:rPr>
              <a:t>moveDown</a:t>
            </a:r>
            <a:r>
              <a:rPr lang="en-US" dirty="0"/>
              <a:t>? 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More </a:t>
            </a:r>
            <a:r>
              <a:rPr lang="en-US" dirty="0">
                <a:solidFill>
                  <a:schemeClr val="accent2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testing tips</a:t>
            </a:r>
            <a:r>
              <a:rPr lang="en-US" dirty="0"/>
              <a:t> on the course website’s Resources page! </a:t>
            </a:r>
          </a:p>
        </p:txBody>
      </p:sp>
    </p:spTree>
    <p:extLst>
      <p:ext uri="{BB962C8B-B14F-4D97-AF65-F5344CB8AC3E}">
        <p14:creationId xmlns:p14="http://schemas.microsoft.com/office/powerpoint/2010/main" val="4189944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ArrayList</a:t>
            </a:r>
            <a:r>
              <a:rPr lang="en-US" dirty="0"/>
              <a:t> Methods</a:t>
            </a:r>
          </a:p>
        </p:txBody>
      </p:sp>
      <p:graphicFrame>
        <p:nvGraphicFramePr>
          <p:cNvPr id="11" name="Content Placeholder 10">
            <a:extLst>
              <a:ext uri="{FF2B5EF4-FFF2-40B4-BE49-F238E27FC236}">
                <a16:creationId xmlns:a16="http://schemas.microsoft.com/office/drawing/2014/main" id="{B805D724-3C57-4897-B1AF-99EF3B6B31D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199070"/>
          <a:ext cx="10515600" cy="495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622840401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6243660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Method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3615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</a:rPr>
                        <a:t>end</a:t>
                      </a:r>
                      <a:r>
                        <a:rPr lang="en-US" i="0" dirty="0"/>
                        <a:t> of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67442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add(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Adds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to the specified </a:t>
                      </a:r>
                      <a:r>
                        <a:rPr lang="en-US" b="1" i="1" dirty="0">
                          <a:solidFill>
                            <a:srgbClr val="7030A0"/>
                          </a:solidFill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1499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size()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number of elements in the </a:t>
                      </a:r>
                      <a:r>
                        <a:rPr lang="en-US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6927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contains(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type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true</a:t>
                      </a:r>
                      <a:r>
                        <a:rPr lang="en-US" dirty="0"/>
                        <a:t> if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is contained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, 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false</a:t>
                      </a:r>
                      <a:r>
                        <a:rPr lang="en-US" i="0" dirty="0"/>
                        <a:t> otherwise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7863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get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(int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 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+mj-lt"/>
                        </a:rPr>
                        <a:t> </a:t>
                      </a:r>
                      <a:r>
                        <a:rPr lang="en-US" i="0" dirty="0">
                          <a:latin typeface="+mn-lt"/>
                        </a:rPr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5134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remove(int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Removes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/>
                        <a:t> from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 and returns the removed element.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51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>
                          <a:latin typeface="Consolas" panose="020B0609020204030204" pitchFamily="49" charset="0"/>
                        </a:rPr>
                        <a:t>indexOf</a:t>
                      </a:r>
                      <a:r>
                        <a:rPr lang="en-US" dirty="0">
                          <a:latin typeface="Consolas" panose="020B0609020204030204" pitchFamily="49" charset="0"/>
                        </a:rPr>
                        <a:t>(type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the index of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r>
                        <a:rPr lang="en-US" i="0" dirty="0"/>
                        <a:t>; returns -1 if the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1" dirty="0"/>
                        <a:t> </a:t>
                      </a:r>
                      <a:r>
                        <a:rPr lang="en-US" i="0" dirty="0"/>
                        <a:t>doesn’t exist in the </a:t>
                      </a:r>
                      <a:r>
                        <a:rPr lang="en-US" i="0" dirty="0" err="1">
                          <a:latin typeface="Consolas" panose="020B0609020204030204" pitchFamily="49" charset="0"/>
                        </a:rPr>
                        <a:t>ArrayList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94855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onsolas" panose="020B0609020204030204" pitchFamily="49" charset="0"/>
                        </a:rPr>
                        <a:t>set(int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, type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Consolas" panose="020B0609020204030204" pitchFamily="49" charset="0"/>
                        </a:rPr>
                        <a:t>)</a:t>
                      </a:r>
                      <a:endParaRPr lang="en-US" dirty="0">
                        <a:latin typeface="Consolas" panose="020B0609020204030204" pitchFamily="49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+mn-lt"/>
                        </a:rPr>
                        <a:t>Sets the element at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index </a:t>
                      </a:r>
                      <a:r>
                        <a:rPr lang="en-US" i="0" dirty="0">
                          <a:latin typeface="+mn-lt"/>
                        </a:rPr>
                        <a:t>to the given </a:t>
                      </a:r>
                      <a:r>
                        <a:rPr lang="en-US" i="1" dirty="0">
                          <a:latin typeface="Consolas" panose="020B0609020204030204" pitchFamily="49" charset="0"/>
                        </a:rPr>
                        <a:t>element</a:t>
                      </a:r>
                      <a:r>
                        <a:rPr lang="en-US" i="0" dirty="0">
                          <a:latin typeface="+mn-lt"/>
                        </a:rPr>
                        <a:t> and returns the old value</a:t>
                      </a:r>
                      <a:endParaRPr lang="en-US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7341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119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C9F6E64-B983-40A4-2550-A1222EC74D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addAll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4122049-992C-4AAA-ADCF-1DC397AE7E1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371600"/>
            <a:ext cx="10515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lang="en-US" sz="3600" dirty="0"/>
              <a:t>Write a method called </a:t>
            </a:r>
            <a:r>
              <a:rPr lang="en-US" sz="3600" dirty="0" err="1">
                <a:latin typeface="Consolas"/>
                <a:ea typeface="Consolas"/>
                <a:cs typeface="Consolas"/>
                <a:sym typeface="Consolas"/>
              </a:rPr>
              <a:t>addAll</a:t>
            </a:r>
            <a:r>
              <a:rPr lang="en-US" sz="3600" dirty="0"/>
              <a:t> that accepts two </a:t>
            </a:r>
            <a:r>
              <a:rPr lang="en-US" sz="3600" dirty="0" err="1">
                <a:latin typeface="Consolas"/>
                <a:ea typeface="Consolas"/>
                <a:cs typeface="Consolas"/>
                <a:sym typeface="Consolas"/>
              </a:rPr>
              <a:t>ArrayList</a:t>
            </a:r>
            <a:r>
              <a:rPr lang="en-US" sz="3600" dirty="0" err="1"/>
              <a:t>s</a:t>
            </a:r>
            <a:r>
              <a:rPr lang="en-US" sz="3600" dirty="0"/>
              <a:t> of Characters, 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list1</a:t>
            </a:r>
            <a:r>
              <a:rPr lang="en-US" sz="3600" dirty="0"/>
              <a:t> and 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list2</a:t>
            </a:r>
            <a:r>
              <a:rPr lang="en-US" sz="3600" dirty="0"/>
              <a:t> , and an integer 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location</a:t>
            </a:r>
            <a:r>
              <a:rPr lang="en-US" sz="3600" dirty="0"/>
              <a:t> as parameters and inserts </a:t>
            </a:r>
            <a:r>
              <a:rPr lang="en-US" sz="3600" b="1" u="sng" dirty="0"/>
              <a:t>all</a:t>
            </a:r>
            <a:r>
              <a:rPr lang="en-US" sz="3600" dirty="0"/>
              <a:t> of the elements from 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list2</a:t>
            </a:r>
            <a:r>
              <a:rPr lang="en-US" sz="3600" dirty="0"/>
              <a:t> into </a:t>
            </a:r>
            <a:r>
              <a:rPr lang="en-US" sz="3600" dirty="0">
                <a:latin typeface="Consolas"/>
                <a:sym typeface="Consolas"/>
              </a:rPr>
              <a:t>l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ist1</a:t>
            </a:r>
            <a:r>
              <a:rPr lang="en-US" sz="3600" dirty="0"/>
              <a:t> at the specified </a:t>
            </a:r>
            <a:r>
              <a:rPr lang="en-US" sz="3600" dirty="0">
                <a:latin typeface="Consolas"/>
                <a:ea typeface="Consolas"/>
                <a:cs typeface="Consolas"/>
                <a:sym typeface="Consolas"/>
              </a:rPr>
              <a:t>location</a:t>
            </a:r>
            <a:r>
              <a:rPr lang="en-US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82150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2B81-4FB1-3D4C-B5CC-F81F1C1D91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D871-301D-734F-B5EC-A5910673E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Announcements</a:t>
            </a:r>
          </a:p>
          <a:p>
            <a:pPr>
              <a:spcAft>
                <a:spcPts val="1200"/>
              </a:spcAft>
            </a:pPr>
            <a:r>
              <a:rPr lang="en-US" dirty="0"/>
              <a:t>Warm Up</a:t>
            </a:r>
          </a:p>
          <a:p>
            <a:pPr>
              <a:spcAft>
                <a:spcPts val="1200"/>
              </a:spcAft>
            </a:pPr>
            <a:r>
              <a:rPr lang="en-US" b="1" dirty="0" err="1">
                <a:solidFill>
                  <a:schemeClr val="accent5"/>
                </a:solidFill>
              </a:rPr>
              <a:t>ArrayList</a:t>
            </a:r>
            <a:r>
              <a:rPr lang="en-US" b="1" dirty="0">
                <a:solidFill>
                  <a:schemeClr val="accent5"/>
                </a:solidFill>
              </a:rPr>
              <a:t> Extended Application</a:t>
            </a:r>
          </a:p>
        </p:txBody>
      </p:sp>
      <p:sp>
        <p:nvSpPr>
          <p:cNvPr id="4" name="Pentagon 3" descr="Currently on ArrayList Extended Application">
            <a:extLst>
              <a:ext uri="{FF2B5EF4-FFF2-40B4-BE49-F238E27FC236}">
                <a16:creationId xmlns:a16="http://schemas.microsoft.com/office/drawing/2014/main" id="{A474EB40-D05B-4D47-ACB8-073DBA3E897B}"/>
              </a:ext>
            </a:extLst>
          </p:cNvPr>
          <p:cNvSpPr/>
          <p:nvPr/>
        </p:nvSpPr>
        <p:spPr>
          <a:xfrm rot="10800000">
            <a:off x="5722602" y="2770340"/>
            <a:ext cx="444843" cy="308919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29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3A5B0-82C6-9A99-1597-7D9184090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Bakery Favorites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C77E-E536-86A6-2B31-928F864786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1600"/>
            <a:ext cx="10770704" cy="4805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900" dirty="0"/>
              <a:t>We will write a program called </a:t>
            </a:r>
            <a:r>
              <a:rPr lang="en-US" sz="3900" dirty="0">
                <a:latin typeface="Consolas" panose="020B0609020204030204" pitchFamily="49" charset="0"/>
              </a:rPr>
              <a:t>Bakery</a:t>
            </a:r>
            <a:r>
              <a:rPr lang="en-US" sz="3900" dirty="0">
                <a:latin typeface="Consolas" panose="020B0609020204030204" pitchFamily="49" charset="0"/>
                <a:cs typeface="Consolas" panose="020B0609020204030204" pitchFamily="49" charset="0"/>
              </a:rPr>
              <a:t>Favorites.java</a:t>
            </a:r>
            <a:r>
              <a:rPr lang="en-US" sz="3900" dirty="0">
                <a:cs typeface="Consolas" panose="020B0609020204030204" pitchFamily="49" charset="0"/>
              </a:rPr>
              <a:t> </a:t>
            </a:r>
            <a:r>
              <a:rPr lang="en-US" sz="3900" dirty="0"/>
              <a:t>that manages a list of favorite bakeries for a user (using an </a:t>
            </a:r>
            <a:r>
              <a:rPr lang="en-US" sz="3900" dirty="0" err="1">
                <a:latin typeface="Consolas" panose="020B0609020204030204" pitchFamily="49" charset="0"/>
              </a:rPr>
              <a:t>ArrayList</a:t>
            </a:r>
            <a:r>
              <a:rPr lang="en-US" sz="3900" dirty="0"/>
              <a:t>) and allows the user to perform various different operations on their stored list of favorite bakeries.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3000" dirty="0"/>
              <a:t>Key skills used:</a:t>
            </a:r>
          </a:p>
          <a:p>
            <a:r>
              <a:rPr lang="en-US" sz="3000" dirty="0"/>
              <a:t>User Interaction (UI) loop</a:t>
            </a:r>
          </a:p>
          <a:p>
            <a:r>
              <a:rPr lang="en-US" sz="3000" dirty="0"/>
              <a:t>Iterative development strategies</a:t>
            </a:r>
          </a:p>
          <a:p>
            <a:r>
              <a:rPr lang="en-US" sz="3000" dirty="0"/>
              <a:t>Functional decomposition</a:t>
            </a:r>
          </a:p>
          <a:p>
            <a:r>
              <a:rPr lang="en-US" sz="3000" dirty="0"/>
              <a:t>Practice with </a:t>
            </a:r>
            <a:r>
              <a:rPr lang="en-US" sz="3000" dirty="0" err="1"/>
              <a:t>ArrayList</a:t>
            </a:r>
            <a:r>
              <a:rPr lang="en-US" sz="3000" dirty="0"/>
              <a:t> methods!</a:t>
            </a:r>
          </a:p>
        </p:txBody>
      </p:sp>
    </p:spTree>
    <p:extLst>
      <p:ext uri="{BB962C8B-B14F-4D97-AF65-F5344CB8AC3E}">
        <p14:creationId xmlns:p14="http://schemas.microsoft.com/office/powerpoint/2010/main" val="1500288828"/>
      </p:ext>
    </p:extLst>
  </p:cSld>
  <p:clrMapOvr>
    <a:masterClrMapping/>
  </p:clrMapOvr>
</p:sld>
</file>

<file path=ppt/theme/theme1.xml><?xml version="1.0" encoding="utf-8"?>
<a:theme xmlns:a="http://schemas.openxmlformats.org/drawingml/2006/main" name="CSE 373 Summer 2020">
  <a:themeElements>
    <a:clrScheme name="CSE 373 20su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E235D"/>
      </a:accent1>
      <a:accent2>
        <a:srgbClr val="E83C60"/>
      </a:accent2>
      <a:accent3>
        <a:srgbClr val="2699A9"/>
      </a:accent3>
      <a:accent4>
        <a:srgbClr val="FFC000"/>
      </a:accent4>
      <a:accent5>
        <a:srgbClr val="EE8A64"/>
      </a:accent5>
      <a:accent6>
        <a:srgbClr val="09A98A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20789</TotalTime>
  <Words>746</Words>
  <Application>Microsoft Office PowerPoint</Application>
  <PresentationFormat>Widescreen</PresentationFormat>
  <Paragraphs>86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Consolas</vt:lpstr>
      <vt:lpstr>Montserrat</vt:lpstr>
      <vt:lpstr>Montserrat ExtraBold</vt:lpstr>
      <vt:lpstr>Montserrat SemiBold</vt:lpstr>
      <vt:lpstr>System Font Regular</vt:lpstr>
      <vt:lpstr>CSE 373 Summer 2020</vt:lpstr>
      <vt:lpstr>ArrayList Applications</vt:lpstr>
      <vt:lpstr>Lecture Outline</vt:lpstr>
      <vt:lpstr>Announcements</vt:lpstr>
      <vt:lpstr>Lecture Outline</vt:lpstr>
      <vt:lpstr>Edge Cases! (And Testing)</vt:lpstr>
      <vt:lpstr>ArrayList Methods</vt:lpstr>
      <vt:lpstr>addAll</vt:lpstr>
      <vt:lpstr>Lecture Outline</vt:lpstr>
      <vt:lpstr>Bakery Favorites</vt:lpstr>
      <vt:lpstr>Bakery Favorites: Operations</vt:lpstr>
      <vt:lpstr>Bakery Favorites: Development Strategy</vt:lpstr>
      <vt:lpstr>Bakery Favorites: Operations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Aaron S Johnston</dc:creator>
  <cp:keywords/>
  <dc:description/>
  <cp:lastModifiedBy>Adrian Salguero</cp:lastModifiedBy>
  <cp:revision>273</cp:revision>
  <cp:lastPrinted>2022-09-27T21:33:44Z</cp:lastPrinted>
  <dcterms:created xsi:type="dcterms:W3CDTF">2020-06-13T06:27:42Z</dcterms:created>
  <dcterms:modified xsi:type="dcterms:W3CDTF">2026-01-23T00:10:30Z</dcterms:modified>
  <cp:category/>
</cp:coreProperties>
</file>