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345" r:id="rId2"/>
    <p:sldId id="325" r:id="rId3"/>
    <p:sldId id="340" r:id="rId4"/>
    <p:sldId id="341" r:id="rId5"/>
    <p:sldId id="310" r:id="rId6"/>
    <p:sldId id="326" r:id="rId7"/>
    <p:sldId id="327" r:id="rId8"/>
    <p:sldId id="331" r:id="rId9"/>
    <p:sldId id="303" r:id="rId10"/>
    <p:sldId id="329" r:id="rId11"/>
    <p:sldId id="312" r:id="rId12"/>
    <p:sldId id="344" r:id="rId13"/>
    <p:sldId id="333" r:id="rId14"/>
    <p:sldId id="334" r:id="rId15"/>
    <p:sldId id="332" r:id="rId16"/>
    <p:sldId id="317" r:id="rId17"/>
    <p:sldId id="335" r:id="rId18"/>
    <p:sldId id="336" r:id="rId19"/>
    <p:sldId id="337" r:id="rId20"/>
    <p:sldId id="339" r:id="rId21"/>
    <p:sldId id="33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FAFA"/>
    <a:srgbClr val="F5F5F5"/>
    <a:srgbClr val="EF5777"/>
    <a:srgbClr val="0FB9B1"/>
    <a:srgbClr val="54A0FF"/>
    <a:srgbClr val="F7B731"/>
    <a:srgbClr val="FA8231"/>
    <a:srgbClr val="4E408B"/>
    <a:srgbClr val="43367C"/>
    <a:srgbClr val="2E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CA1CDE-369A-4096-8320-994413FE60B4}" v="10" dt="2026-01-21T23:54:36.8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50" autoAdjust="0"/>
    <p:restoredTop sz="85034" autoAdjust="0"/>
  </p:normalViewPr>
  <p:slideViewPr>
    <p:cSldViewPr snapToGrid="0" snapToObjects="1">
      <p:cViewPr varScale="1">
        <p:scale>
          <a:sx n="138" d="100"/>
          <a:sy n="138" d="100"/>
        </p:scale>
        <p:origin x="672" y="336"/>
      </p:cViewPr>
      <p:guideLst/>
    </p:cSldViewPr>
  </p:slideViewPr>
  <p:outlineViewPr>
    <p:cViewPr>
      <p:scale>
        <a:sx n="33" d="100"/>
        <a:sy n="33" d="100"/>
      </p:scale>
      <p:origin x="0" y="-180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Salguero" userId="f921b06be2346e4d" providerId="LiveId" clId="{42694335-63BB-46EC-AF38-63FE051D1C63}"/>
    <pc:docChg chg="custSel modSld modMainMaster">
      <pc:chgData name="Adrian Salguero" userId="f921b06be2346e4d" providerId="LiveId" clId="{42694335-63BB-46EC-AF38-63FE051D1C63}" dt="2026-01-21T18:43:04.888" v="93" actId="20577"/>
      <pc:docMkLst>
        <pc:docMk/>
      </pc:docMkLst>
      <pc:sldChg chg="addSp delSp modSp mod">
        <pc:chgData name="Adrian Salguero" userId="f921b06be2346e4d" providerId="LiveId" clId="{42694335-63BB-46EC-AF38-63FE051D1C63}" dt="2026-01-20T21:36:10.395" v="42"/>
        <pc:sldMkLst>
          <pc:docMk/>
          <pc:sldMk cId="559093108" sldId="303"/>
        </pc:sldMkLst>
        <pc:picChg chg="del">
          <ac:chgData name="Adrian Salguero" userId="f921b06be2346e4d" providerId="LiveId" clId="{42694335-63BB-46EC-AF38-63FE051D1C63}" dt="2026-01-20T21:36:10.222" v="41" actId="478"/>
          <ac:picMkLst>
            <pc:docMk/>
            <pc:sldMk cId="559093108" sldId="303"/>
            <ac:picMk id="2" creationId="{705A15B1-45E8-662A-8502-3AEE88DBC75E}"/>
          </ac:picMkLst>
        </pc:picChg>
        <pc:picChg chg="add mod">
          <ac:chgData name="Adrian Salguero" userId="f921b06be2346e4d" providerId="LiveId" clId="{42694335-63BB-46EC-AF38-63FE051D1C63}" dt="2026-01-20T21:36:10.395" v="42"/>
          <ac:picMkLst>
            <pc:docMk/>
            <pc:sldMk cId="559093108" sldId="303"/>
            <ac:picMk id="3" creationId="{D8DF37FE-0D80-4E55-EA84-5CBD2075AA84}"/>
          </ac:picMkLst>
        </pc:picChg>
      </pc:sldChg>
      <pc:sldChg chg="addSp delSp modSp mod">
        <pc:chgData name="Adrian Salguero" userId="f921b06be2346e4d" providerId="LiveId" clId="{42694335-63BB-46EC-AF38-63FE051D1C63}" dt="2026-01-20T21:36:04.446" v="40" actId="1076"/>
        <pc:sldMkLst>
          <pc:docMk/>
          <pc:sldMk cId="1127045056" sldId="329"/>
        </pc:sldMkLst>
        <pc:picChg chg="del">
          <ac:chgData name="Adrian Salguero" userId="f921b06be2346e4d" providerId="LiveId" clId="{42694335-63BB-46EC-AF38-63FE051D1C63}" dt="2026-01-20T21:35:58.708" v="36" actId="478"/>
          <ac:picMkLst>
            <pc:docMk/>
            <pc:sldMk cId="1127045056" sldId="329"/>
            <ac:picMk id="5" creationId="{178E33F2-B633-B969-46D4-20C4EEBBB9AE}"/>
          </ac:picMkLst>
        </pc:picChg>
        <pc:picChg chg="add mod">
          <ac:chgData name="Adrian Salguero" userId="f921b06be2346e4d" providerId="LiveId" clId="{42694335-63BB-46EC-AF38-63FE051D1C63}" dt="2026-01-20T21:36:04.446" v="40" actId="1076"/>
          <ac:picMkLst>
            <pc:docMk/>
            <pc:sldMk cId="1127045056" sldId="329"/>
            <ac:picMk id="6" creationId="{57D46244-E426-7748-BB16-5698BE4F59E1}"/>
          </ac:picMkLst>
        </pc:picChg>
      </pc:sldChg>
      <pc:sldChg chg="addSp delSp modSp mod">
        <pc:chgData name="Adrian Salguero" userId="f921b06be2346e4d" providerId="LiveId" clId="{42694335-63BB-46EC-AF38-63FE051D1C63}" dt="2026-01-20T21:36:14.474" v="44"/>
        <pc:sldMkLst>
          <pc:docMk/>
          <pc:sldMk cId="4133876596" sldId="333"/>
        </pc:sldMkLst>
        <pc:picChg chg="del">
          <ac:chgData name="Adrian Salguero" userId="f921b06be2346e4d" providerId="LiveId" clId="{42694335-63BB-46EC-AF38-63FE051D1C63}" dt="2026-01-20T21:36:14.296" v="43" actId="478"/>
          <ac:picMkLst>
            <pc:docMk/>
            <pc:sldMk cId="4133876596" sldId="333"/>
            <ac:picMk id="2" creationId="{3131399F-5D34-D5D6-D43B-F6C8E3DFEDEA}"/>
          </ac:picMkLst>
        </pc:picChg>
        <pc:picChg chg="add mod">
          <ac:chgData name="Adrian Salguero" userId="f921b06be2346e4d" providerId="LiveId" clId="{42694335-63BB-46EC-AF38-63FE051D1C63}" dt="2026-01-20T21:36:14.474" v="44"/>
          <ac:picMkLst>
            <pc:docMk/>
            <pc:sldMk cId="4133876596" sldId="333"/>
            <ac:picMk id="3" creationId="{79C969FB-2649-FB88-40C2-BB554C7A8B43}"/>
          </ac:picMkLst>
        </pc:picChg>
      </pc:sldChg>
      <pc:sldChg chg="addSp delSp modSp mod">
        <pc:chgData name="Adrian Salguero" userId="f921b06be2346e4d" providerId="LiveId" clId="{42694335-63BB-46EC-AF38-63FE051D1C63}" dt="2026-01-20T21:36:16.921" v="46"/>
        <pc:sldMkLst>
          <pc:docMk/>
          <pc:sldMk cId="1337530149" sldId="334"/>
        </pc:sldMkLst>
        <pc:picChg chg="del">
          <ac:chgData name="Adrian Salguero" userId="f921b06be2346e4d" providerId="LiveId" clId="{42694335-63BB-46EC-AF38-63FE051D1C63}" dt="2026-01-20T21:36:16.769" v="45" actId="478"/>
          <ac:picMkLst>
            <pc:docMk/>
            <pc:sldMk cId="1337530149" sldId="334"/>
            <ac:picMk id="2" creationId="{D8871544-2E7C-BCAC-907E-17B039C4A158}"/>
          </ac:picMkLst>
        </pc:picChg>
        <pc:picChg chg="add mod">
          <ac:chgData name="Adrian Salguero" userId="f921b06be2346e4d" providerId="LiveId" clId="{42694335-63BB-46EC-AF38-63FE051D1C63}" dt="2026-01-20T21:36:16.921" v="46"/>
          <ac:picMkLst>
            <pc:docMk/>
            <pc:sldMk cId="1337530149" sldId="334"/>
            <ac:picMk id="3" creationId="{A57E464D-962B-AE59-4F9E-2AA10A1E9DFF}"/>
          </ac:picMkLst>
        </pc:picChg>
      </pc:sldChg>
      <pc:sldChg chg="addSp delSp modSp mod">
        <pc:chgData name="Adrian Salguero" userId="f921b06be2346e4d" providerId="LiveId" clId="{42694335-63BB-46EC-AF38-63FE051D1C63}" dt="2026-01-20T21:36:21.595" v="48"/>
        <pc:sldMkLst>
          <pc:docMk/>
          <pc:sldMk cId="3054347402" sldId="336"/>
        </pc:sldMkLst>
        <pc:picChg chg="del">
          <ac:chgData name="Adrian Salguero" userId="f921b06be2346e4d" providerId="LiveId" clId="{42694335-63BB-46EC-AF38-63FE051D1C63}" dt="2026-01-20T21:36:21.450" v="47" actId="478"/>
          <ac:picMkLst>
            <pc:docMk/>
            <pc:sldMk cId="3054347402" sldId="336"/>
            <ac:picMk id="2" creationId="{89B32069-FA84-31EE-E74F-E288BD98D6CD}"/>
          </ac:picMkLst>
        </pc:picChg>
        <pc:picChg chg="add mod">
          <ac:chgData name="Adrian Salguero" userId="f921b06be2346e4d" providerId="LiveId" clId="{42694335-63BB-46EC-AF38-63FE051D1C63}" dt="2026-01-20T21:36:21.595" v="48"/>
          <ac:picMkLst>
            <pc:docMk/>
            <pc:sldMk cId="3054347402" sldId="336"/>
            <ac:picMk id="3" creationId="{67EC7AF4-24AD-82C7-FD2C-CF12568A111D}"/>
          </ac:picMkLst>
        </pc:picChg>
      </pc:sldChg>
      <pc:sldChg chg="addSp delSp modSp mod">
        <pc:chgData name="Adrian Salguero" userId="f921b06be2346e4d" providerId="LiveId" clId="{42694335-63BB-46EC-AF38-63FE051D1C63}" dt="2026-01-20T21:36:26.436" v="50"/>
        <pc:sldMkLst>
          <pc:docMk/>
          <pc:sldMk cId="3485554413" sldId="337"/>
        </pc:sldMkLst>
        <pc:picChg chg="del">
          <ac:chgData name="Adrian Salguero" userId="f921b06be2346e4d" providerId="LiveId" clId="{42694335-63BB-46EC-AF38-63FE051D1C63}" dt="2026-01-20T21:36:26.246" v="49" actId="478"/>
          <ac:picMkLst>
            <pc:docMk/>
            <pc:sldMk cId="3485554413" sldId="337"/>
            <ac:picMk id="2" creationId="{9AB0361D-9A0A-1B7E-BD78-2210A536B653}"/>
          </ac:picMkLst>
        </pc:picChg>
        <pc:picChg chg="add mod">
          <ac:chgData name="Adrian Salguero" userId="f921b06be2346e4d" providerId="LiveId" clId="{42694335-63BB-46EC-AF38-63FE051D1C63}" dt="2026-01-20T21:36:26.436" v="50"/>
          <ac:picMkLst>
            <pc:docMk/>
            <pc:sldMk cId="3485554413" sldId="337"/>
            <ac:picMk id="3" creationId="{49EB7B56-1602-0760-2256-276E9E66245E}"/>
          </ac:picMkLst>
        </pc:picChg>
      </pc:sldChg>
      <pc:sldChg chg="modSp mod">
        <pc:chgData name="Adrian Salguero" userId="f921b06be2346e4d" providerId="LiveId" clId="{42694335-63BB-46EC-AF38-63FE051D1C63}" dt="2026-01-21T18:43:04.888" v="93" actId="20577"/>
        <pc:sldMkLst>
          <pc:docMk/>
          <pc:sldMk cId="1505962930" sldId="340"/>
        </pc:sldMkLst>
        <pc:spChg chg="mod">
          <ac:chgData name="Adrian Salguero" userId="f921b06be2346e4d" providerId="LiveId" clId="{42694335-63BB-46EC-AF38-63FE051D1C63}" dt="2026-01-21T18:43:04.888" v="93" actId="20577"/>
          <ac:spMkLst>
            <pc:docMk/>
            <pc:sldMk cId="1505962930" sldId="340"/>
            <ac:spMk id="3" creationId="{8D365F00-1F12-0E48-0722-69545AF4853F}"/>
          </ac:spMkLst>
        </pc:spChg>
      </pc:sldChg>
      <pc:sldChg chg="addSp delSp modSp mod">
        <pc:chgData name="Adrian Salguero" userId="f921b06be2346e4d" providerId="LiveId" clId="{42694335-63BB-46EC-AF38-63FE051D1C63}" dt="2026-01-20T21:35:53.132" v="35" actId="14100"/>
        <pc:sldMkLst>
          <pc:docMk/>
          <pc:sldMk cId="4242256834" sldId="345"/>
        </pc:sldMkLst>
        <pc:picChg chg="del">
          <ac:chgData name="Adrian Salguero" userId="f921b06be2346e4d" providerId="LiveId" clId="{42694335-63BB-46EC-AF38-63FE051D1C63}" dt="2026-01-20T21:35:41.294" v="31" actId="478"/>
          <ac:picMkLst>
            <pc:docMk/>
            <pc:sldMk cId="4242256834" sldId="345"/>
            <ac:picMk id="3" creationId="{3022F159-2F14-637D-A100-BF3CEB46B7AB}"/>
          </ac:picMkLst>
        </pc:picChg>
        <pc:picChg chg="add mod">
          <ac:chgData name="Adrian Salguero" userId="f921b06be2346e4d" providerId="LiveId" clId="{42694335-63BB-46EC-AF38-63FE051D1C63}" dt="2026-01-20T21:35:53.132" v="35" actId="14100"/>
          <ac:picMkLst>
            <pc:docMk/>
            <pc:sldMk cId="4242256834" sldId="345"/>
            <ac:picMk id="5" creationId="{747266ED-91B8-DF65-9A31-8DB34D26FF1E}"/>
          </ac:picMkLst>
        </pc:picChg>
      </pc:sldChg>
      <pc:sldMasterChg chg="modSp mod modSldLayout">
        <pc:chgData name="Adrian Salguero" userId="f921b06be2346e4d" providerId="LiveId" clId="{42694335-63BB-46EC-AF38-63FE051D1C63}" dt="2026-01-20T21:29:20.366" v="30" actId="1076"/>
        <pc:sldMasterMkLst>
          <pc:docMk/>
          <pc:sldMasterMk cId="8468274" sldId="2147483648"/>
        </pc:sldMasterMkLst>
        <pc:spChg chg="mod">
          <ac:chgData name="Adrian Salguero" userId="f921b06be2346e4d" providerId="LiveId" clId="{42694335-63BB-46EC-AF38-63FE051D1C63}" dt="2026-01-20T21:28:40.060" v="9" actId="20577"/>
          <ac:spMkLst>
            <pc:docMk/>
            <pc:sldMasterMk cId="8468274" sldId="2147483648"/>
            <ac:spMk id="5" creationId="{8E4FE525-4962-3189-D082-19ED10749B04}"/>
          </ac:spMkLst>
        </pc:spChg>
        <pc:sldLayoutChg chg="addSp delSp modSp mod">
          <pc:chgData name="Adrian Salguero" userId="f921b06be2346e4d" providerId="LiveId" clId="{42694335-63BB-46EC-AF38-63FE051D1C63}" dt="2026-01-20T21:29:20.366" v="30" actId="1076"/>
          <pc:sldLayoutMkLst>
            <pc:docMk/>
            <pc:sldMasterMk cId="8468274" sldId="2147483648"/>
            <pc:sldLayoutMk cId="3828369656" sldId="2147483649"/>
          </pc:sldLayoutMkLst>
          <pc:spChg chg="mod">
            <ac:chgData name="Adrian Salguero" userId="f921b06be2346e4d" providerId="LiveId" clId="{42694335-63BB-46EC-AF38-63FE051D1C63}" dt="2026-01-20T21:29:13.290" v="27" actId="20577"/>
            <ac:spMkLst>
              <pc:docMk/>
              <pc:sldMasterMk cId="8468274" sldId="2147483648"/>
              <pc:sldLayoutMk cId="3828369656" sldId="2147483649"/>
              <ac:spMk id="5" creationId="{D5069D2A-F969-A80C-4284-8DA8C63312A8}"/>
            </ac:spMkLst>
          </pc:spChg>
          <pc:spChg chg="del">
            <ac:chgData name="Adrian Salguero" userId="f921b06be2346e4d" providerId="LiveId" clId="{42694335-63BB-46EC-AF38-63FE051D1C63}" dt="2026-01-20T21:29:17.532" v="28" actId="478"/>
            <ac:spMkLst>
              <pc:docMk/>
              <pc:sldMasterMk cId="8468274" sldId="2147483648"/>
              <pc:sldLayoutMk cId="3828369656" sldId="2147483649"/>
              <ac:spMk id="7" creationId="{FE5BDCCE-FAA5-BA86-070A-A719046B4A2E}"/>
            </ac:spMkLst>
          </pc:spChg>
          <pc:spChg chg="add mod">
            <ac:chgData name="Adrian Salguero" userId="f921b06be2346e4d" providerId="LiveId" clId="{42694335-63BB-46EC-AF38-63FE051D1C63}" dt="2026-01-20T21:29:07.586" v="12" actId="1076"/>
            <ac:spMkLst>
              <pc:docMk/>
              <pc:sldMasterMk cId="8468274" sldId="2147483648"/>
              <pc:sldLayoutMk cId="3828369656" sldId="2147483649"/>
              <ac:spMk id="8" creationId="{FA4AC8E8-D215-FA3E-C9F3-06A57A4CB6B9}"/>
            </ac:spMkLst>
          </pc:spChg>
          <pc:spChg chg="del">
            <ac:chgData name="Adrian Salguero" userId="f921b06be2346e4d" providerId="LiveId" clId="{42694335-63BB-46EC-AF38-63FE051D1C63}" dt="2026-01-20T21:29:05.462" v="10" actId="478"/>
            <ac:spMkLst>
              <pc:docMk/>
              <pc:sldMasterMk cId="8468274" sldId="2147483648"/>
              <pc:sldLayoutMk cId="3828369656" sldId="2147483649"/>
              <ac:spMk id="10" creationId="{77D785DD-B849-A96E-FA4F-74556D2969A2}"/>
            </ac:spMkLst>
          </pc:spChg>
          <pc:spChg chg="add mod">
            <ac:chgData name="Adrian Salguero" userId="f921b06be2346e4d" providerId="LiveId" clId="{42694335-63BB-46EC-AF38-63FE051D1C63}" dt="2026-01-20T21:29:20.366" v="30" actId="1076"/>
            <ac:spMkLst>
              <pc:docMk/>
              <pc:sldMasterMk cId="8468274" sldId="2147483648"/>
              <pc:sldLayoutMk cId="3828369656" sldId="2147483649"/>
              <ac:spMk id="12" creationId="{3F18175D-617F-F757-E5D5-BAAED61C4645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B3A00-37AE-DF4F-846D-B0E493D1DDE8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0FC8D-3FAB-384B-A523-F958535F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39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60FC8D-3FAB-384B-A523-F958535FCC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386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.spotify.com/playlist/0uOENHkoLcs2xauEhye9em?si=5viM0_DhRceDGjKqL2l-1A&amp;nd=1&amp;dlsi=37b72745d58e4c62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9E575A9-56CD-5A42-B9C7-1068F9228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77" y="4013370"/>
            <a:ext cx="6212925" cy="1954786"/>
          </a:xfrm>
        </p:spPr>
        <p:txBody>
          <a:bodyPr anchor="t">
            <a:noAutofit/>
          </a:bodyPr>
          <a:lstStyle>
            <a:lvl1pPr>
              <a:defRPr sz="6000" b="0" i="0">
                <a:solidFill>
                  <a:srgbClr val="F0F0F0"/>
                </a:solidFill>
                <a:latin typeface="Montserrat SemiBold" pitchFamily="2" charset="77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B47C65-C622-BE47-AE97-E148F4F3EA4E}"/>
              </a:ext>
            </a:extLst>
          </p:cNvPr>
          <p:cNvSpPr txBox="1"/>
          <p:nvPr userDrawn="1"/>
        </p:nvSpPr>
        <p:spPr>
          <a:xfrm>
            <a:off x="292977" y="3182200"/>
            <a:ext cx="3445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spc="100" baseline="0" dirty="0" err="1">
                <a:solidFill>
                  <a:srgbClr val="F0F0F0"/>
                </a:solidFill>
                <a:latin typeface="Montserrat ExtraBold" pitchFamily="2" charset="77"/>
              </a:rPr>
              <a:t>ArrayList</a:t>
            </a:r>
            <a:endParaRPr lang="en-US" sz="3600" b="1" i="0" spc="100" baseline="0" dirty="0">
              <a:solidFill>
                <a:srgbClr val="F0F0F0"/>
              </a:solidFill>
              <a:latin typeface="Montserrat ExtraBold" pitchFamily="2" charset="77"/>
            </a:endParaRP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7A9EB4D-77DA-A446-AC45-F12975CF7B81}"/>
              </a:ext>
            </a:extLst>
          </p:cNvPr>
          <p:cNvSpPr/>
          <p:nvPr userDrawn="1"/>
        </p:nvSpPr>
        <p:spPr>
          <a:xfrm>
            <a:off x="420128" y="2753848"/>
            <a:ext cx="1269523" cy="420130"/>
          </a:xfrm>
          <a:prstGeom prst="roundRect">
            <a:avLst/>
          </a:prstGeom>
          <a:solidFill>
            <a:srgbClr val="FA82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i="0" spc="300" dirty="0">
                <a:latin typeface="Montserrat" pitchFamily="2" charset="77"/>
              </a:rPr>
              <a:t>LEC 04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F0E59AED-1ABF-8D47-B5D7-C50109AB6669}"/>
              </a:ext>
            </a:extLst>
          </p:cNvPr>
          <p:cNvSpPr/>
          <p:nvPr userDrawn="1"/>
        </p:nvSpPr>
        <p:spPr>
          <a:xfrm>
            <a:off x="7119063" y="1251643"/>
            <a:ext cx="5250244" cy="5153775"/>
          </a:xfrm>
          <a:prstGeom prst="roundRect">
            <a:avLst>
              <a:gd name="adj" fmla="val 1114"/>
            </a:avLst>
          </a:prstGeom>
          <a:solidFill>
            <a:srgbClr val="FAFAFA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06C7426B-729E-F7D5-0736-3AD7D1926A0A}"/>
              </a:ext>
            </a:extLst>
          </p:cNvPr>
          <p:cNvSpPr/>
          <p:nvPr userDrawn="1"/>
        </p:nvSpPr>
        <p:spPr>
          <a:xfrm>
            <a:off x="-369625" y="5494620"/>
            <a:ext cx="4632957" cy="1688781"/>
          </a:xfrm>
          <a:prstGeom prst="roundRect">
            <a:avLst>
              <a:gd name="adj" fmla="val 9433"/>
            </a:avLst>
          </a:prstGeom>
          <a:solidFill>
            <a:srgbClr val="FAFAFA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808DAC-636A-06AC-ADA9-6F6514C7FCE0}"/>
              </a:ext>
            </a:extLst>
          </p:cNvPr>
          <p:cNvSpPr/>
          <p:nvPr userDrawn="1"/>
        </p:nvSpPr>
        <p:spPr>
          <a:xfrm>
            <a:off x="71163" y="5574803"/>
            <a:ext cx="22506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200" b="1" i="0" dirty="0">
                <a:solidFill>
                  <a:schemeClr val="bg1">
                    <a:lumMod val="65000"/>
                  </a:schemeClr>
                </a:solidFill>
                <a:latin typeface="Montserrat" pitchFamily="2" charset="77"/>
              </a:rPr>
              <a:t>Questions during Class?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DE38F8-AD40-1DC7-1944-4682FDD989B1}"/>
              </a:ext>
            </a:extLst>
          </p:cNvPr>
          <p:cNvSpPr/>
          <p:nvPr userDrawn="1"/>
        </p:nvSpPr>
        <p:spPr>
          <a:xfrm>
            <a:off x="72629" y="5851802"/>
            <a:ext cx="24321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itchFamily="2" charset="77"/>
              </a:rPr>
              <a:t>Raise hand or send here</a:t>
            </a:r>
          </a:p>
          <a:p>
            <a:endParaRPr lang="en-US" sz="1200" b="1" i="0" dirty="0">
              <a:solidFill>
                <a:schemeClr val="tx1">
                  <a:lumMod val="65000"/>
                  <a:lumOff val="35000"/>
                </a:schemeClr>
              </a:solidFill>
              <a:latin typeface="Montserrat SemiBold" pitchFamily="2" charset="77"/>
            </a:endParaRPr>
          </a:p>
          <a:p>
            <a:r>
              <a:rPr lang="en-US" sz="2000" b="0" i="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itchFamily="2" charset="77"/>
              </a:rPr>
              <a:t>sli.do    #cse122 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0F316C5E-94E4-1E69-FEBC-BC7B29D56913}"/>
              </a:ext>
            </a:extLst>
          </p:cNvPr>
          <p:cNvSpPr/>
          <p:nvPr userDrawn="1"/>
        </p:nvSpPr>
        <p:spPr>
          <a:xfrm>
            <a:off x="2950313" y="5594680"/>
            <a:ext cx="1218438" cy="1223089"/>
          </a:xfrm>
          <a:prstGeom prst="roundRect">
            <a:avLst>
              <a:gd name="adj" fmla="val 415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2473DDB-A81F-4FD9-98FA-2B2875A99E82}"/>
              </a:ext>
            </a:extLst>
          </p:cNvPr>
          <p:cNvCxnSpPr/>
          <p:nvPr userDrawn="1"/>
        </p:nvCxnSpPr>
        <p:spPr>
          <a:xfrm>
            <a:off x="7273280" y="4293369"/>
            <a:ext cx="4468305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Google Shape;96;p1">
            <a:extLst>
              <a:ext uri="{FF2B5EF4-FFF2-40B4-BE49-F238E27FC236}">
                <a16:creationId xmlns:a16="http://schemas.microsoft.com/office/drawing/2014/main" id="{7345C3F9-95E9-445F-9EF5-7CCB5B1ACABF}"/>
              </a:ext>
            </a:extLst>
          </p:cNvPr>
          <p:cNvSpPr txBox="1"/>
          <p:nvPr userDrawn="1"/>
        </p:nvSpPr>
        <p:spPr>
          <a:xfrm>
            <a:off x="7226456" y="4379696"/>
            <a:ext cx="1152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Instructor:</a:t>
            </a:r>
            <a:endParaRPr sz="1200" dirty="0">
              <a:solidFill>
                <a:schemeClr val="bg2">
                  <a:lumMod val="50000"/>
                </a:schemeClr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24" name="Google Shape;97;p1">
            <a:extLst>
              <a:ext uri="{FF2B5EF4-FFF2-40B4-BE49-F238E27FC236}">
                <a16:creationId xmlns:a16="http://schemas.microsoft.com/office/drawing/2014/main" id="{ED95C42D-3F3F-4E44-AE72-336B2A0C8D27}"/>
              </a:ext>
            </a:extLst>
          </p:cNvPr>
          <p:cNvSpPr txBox="1"/>
          <p:nvPr userDrawn="1"/>
        </p:nvSpPr>
        <p:spPr>
          <a:xfrm>
            <a:off x="7226456" y="4640308"/>
            <a:ext cx="1152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TAs:</a:t>
            </a:r>
            <a:endParaRPr sz="1200">
              <a:solidFill>
                <a:schemeClr val="bg2">
                  <a:lumMod val="50000"/>
                </a:schemeClr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5" name="Google Shape;98;p1">
            <a:extLst>
              <a:ext uri="{FF2B5EF4-FFF2-40B4-BE49-F238E27FC236}">
                <a16:creationId xmlns:a16="http://schemas.microsoft.com/office/drawing/2014/main" id="{D5069D2A-F969-A80C-4284-8DA8C63312A8}"/>
              </a:ext>
            </a:extLst>
          </p:cNvPr>
          <p:cNvSpPr txBox="1"/>
          <p:nvPr userDrawn="1"/>
        </p:nvSpPr>
        <p:spPr>
          <a:xfrm>
            <a:off x="8316295" y="4367358"/>
            <a:ext cx="355600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Adrian Salguero</a:t>
            </a:r>
            <a:endParaRPr sz="1400" dirty="0">
              <a:solidFill>
                <a:schemeClr val="bg2">
                  <a:lumMod val="50000"/>
                </a:schemeClr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8" name="Google Shape;95;p1">
            <a:extLst>
              <a:ext uri="{FF2B5EF4-FFF2-40B4-BE49-F238E27FC236}">
                <a16:creationId xmlns:a16="http://schemas.microsoft.com/office/drawing/2014/main" id="{FA4AC8E8-D215-FA3E-C9F3-06A57A4CB6B9}"/>
              </a:ext>
            </a:extLst>
          </p:cNvPr>
          <p:cNvSpPr txBox="1"/>
          <p:nvPr userDrawn="1"/>
        </p:nvSpPr>
        <p:spPr>
          <a:xfrm>
            <a:off x="7522814" y="3806205"/>
            <a:ext cx="4119900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Calibri"/>
              <a:buNone/>
            </a:pPr>
            <a:r>
              <a:rPr lang="en-US" sz="2200" b="0" i="0" u="none" strike="noStrike" cap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Music:</a:t>
            </a:r>
            <a:r>
              <a:rPr lang="en-US" sz="2200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2200" u="sng" dirty="0">
                <a:solidFill>
                  <a:srgbClr val="0563C1"/>
                </a:solidFill>
                <a:latin typeface="+mn-lt"/>
                <a:ea typeface="Calibri"/>
                <a:cs typeface="Calibri"/>
                <a:sym typeface="Calibri"/>
                <a:hlinkClick r:id="rId3"/>
              </a:rPr>
              <a:t>122 26Wi Lecture Tunes</a:t>
            </a:r>
            <a:r>
              <a:rPr lang="fr-FR" sz="2200" u="sng" dirty="0">
                <a:solidFill>
                  <a:srgbClr val="0563C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en-US" sz="2200" u="sng" dirty="0">
                <a:solidFill>
                  <a:srgbClr val="0563C1"/>
                </a:solidFill>
                <a:latin typeface="+mn-lt"/>
                <a:ea typeface="Calibri"/>
                <a:cs typeface="Calibri"/>
                <a:sym typeface="Calibri"/>
              </a:rPr>
              <a:t>⛄</a:t>
            </a:r>
            <a:endParaRPr dirty="0">
              <a:solidFill>
                <a:srgbClr val="0563C1"/>
              </a:solidFill>
            </a:endParaRPr>
          </a:p>
        </p:txBody>
      </p:sp>
      <p:sp>
        <p:nvSpPr>
          <p:cNvPr id="12" name="Google Shape;99;p1">
            <a:extLst>
              <a:ext uri="{FF2B5EF4-FFF2-40B4-BE49-F238E27FC236}">
                <a16:creationId xmlns:a16="http://schemas.microsoft.com/office/drawing/2014/main" id="{3F18175D-617F-F757-E5D5-BAAED61C4645}"/>
              </a:ext>
            </a:extLst>
          </p:cNvPr>
          <p:cNvSpPr txBox="1"/>
          <p:nvPr userDrawn="1"/>
        </p:nvSpPr>
        <p:spPr>
          <a:xfrm>
            <a:off x="8316295" y="4707172"/>
            <a:ext cx="3737319" cy="1651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0" tIns="91425" rIns="91425" bIns="91425" numCol="4" anchor="t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Ava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Blake R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Blake P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Cady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Caleb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Cole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Colin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Connor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Dalton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Dani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David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Diya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Hanna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Ivy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Mahima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Medha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Neal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Neha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Nicolae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Nicole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Rio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Rohan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Saachi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Shreya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Shreyank</a:t>
            </a:r>
          </a:p>
          <a:p>
            <a:pPr lvl="0">
              <a:lnSpc>
                <a:spcPct val="115000"/>
              </a:lnSpc>
            </a:pPr>
            <a:r>
              <a:rPr lang="en-US" sz="1000" dirty="0" err="1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Sthiti</a:t>
            </a:r>
            <a:endParaRPr lang="en-US" sz="1000" dirty="0">
              <a:solidFill>
                <a:schemeClr val="bg2">
                  <a:lumMod val="50000"/>
                </a:schemeClr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Sushma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Suyash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TJ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Wesley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Yang</a:t>
            </a:r>
            <a:endParaRPr sz="1000" dirty="0">
              <a:solidFill>
                <a:schemeClr val="bg2">
                  <a:lumMod val="50000"/>
                </a:schemeClr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828369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788E2-53AC-E040-9733-D210E8554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0CAD9-D825-5C41-812F-1D2BA3804933}"/>
              </a:ext>
            </a:extLst>
          </p:cNvPr>
          <p:cNvSpPr txBox="1"/>
          <p:nvPr userDrawn="1"/>
        </p:nvSpPr>
        <p:spPr>
          <a:xfrm>
            <a:off x="568410" y="469557"/>
            <a:ext cx="2014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latin typeface="Calibri" panose="020F0502020204030204" pitchFamily="34" charset="0"/>
                <a:cs typeface="Calibri" panose="020F0502020204030204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517276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6B8B3-3837-584A-94CD-BA26A8EFF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6CF4A-8D26-7E47-BE24-56CAFA2BF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DA4DA-0832-AD49-906C-ED72A76C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10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ctice: Th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1B53D-D190-0D4A-BA39-A8F17D8F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88066"/>
            <a:ext cx="10515600" cy="762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8F08A-57D8-194E-8383-EB3BBBF69B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36DF9B-F95B-9446-A8D9-E083A46274F8}"/>
              </a:ext>
            </a:extLst>
          </p:cNvPr>
          <p:cNvSpPr/>
          <p:nvPr userDrawn="1"/>
        </p:nvSpPr>
        <p:spPr>
          <a:xfrm>
            <a:off x="-29763" y="231050"/>
            <a:ext cx="12221763" cy="984404"/>
          </a:xfrm>
          <a:prstGeom prst="rect">
            <a:avLst/>
          </a:prstGeom>
          <a:solidFill>
            <a:srgbClr val="2E235D"/>
          </a:solidFill>
          <a:ln w="12700">
            <a:solidFill>
              <a:srgbClr val="2E23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B3AA407-1DA0-3243-8E37-6DD02AC469B7}"/>
              </a:ext>
            </a:extLst>
          </p:cNvPr>
          <p:cNvSpPr/>
          <p:nvPr userDrawn="1"/>
        </p:nvSpPr>
        <p:spPr>
          <a:xfrm>
            <a:off x="8365340" y="393723"/>
            <a:ext cx="3380431" cy="556054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0" dirty="0">
                <a:latin typeface="Calibri" panose="020F0502020204030204" pitchFamily="34" charset="0"/>
                <a:cs typeface="Calibri" panose="020F0502020204030204" pitchFamily="34" charset="0"/>
              </a:rPr>
              <a:t>sli.do      #cse122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B2FB86-FF62-31DF-F83C-54AC220C7122}"/>
              </a:ext>
            </a:extLst>
          </p:cNvPr>
          <p:cNvSpPr txBox="1"/>
          <p:nvPr userDrawn="1"/>
        </p:nvSpPr>
        <p:spPr>
          <a:xfrm>
            <a:off x="1106916" y="300371"/>
            <a:ext cx="37417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Practice : Think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C7D0B743-6487-A3F6-EBE7-3E0368CD2E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flipH="1">
            <a:off x="154039" y="300371"/>
            <a:ext cx="684160" cy="781897"/>
          </a:xfrm>
          <a:prstGeom prst="rect">
            <a:avLst/>
          </a:prstGeom>
        </p:spPr>
      </p:pic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F486DBF-0D75-55DB-9928-3E596B345D51}"/>
              </a:ext>
            </a:extLst>
          </p:cNvPr>
          <p:cNvSpPr/>
          <p:nvPr userDrawn="1"/>
        </p:nvSpPr>
        <p:spPr>
          <a:xfrm>
            <a:off x="7256995" y="195215"/>
            <a:ext cx="960120" cy="960120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D5B7D14-FA34-B2D9-C621-221E813EEED7}"/>
              </a:ext>
            </a:extLst>
          </p:cNvPr>
          <p:cNvSpPr/>
          <p:nvPr userDrawn="1"/>
        </p:nvSpPr>
        <p:spPr>
          <a:xfrm>
            <a:off x="7362151" y="300371"/>
            <a:ext cx="749808" cy="749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05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citce: Pai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1B53D-D190-0D4A-BA39-A8F17D8F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88066"/>
            <a:ext cx="10515600" cy="762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8F08A-57D8-194E-8383-EB3BBBF69B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36DF9B-F95B-9446-A8D9-E083A46274F8}"/>
              </a:ext>
            </a:extLst>
          </p:cNvPr>
          <p:cNvSpPr/>
          <p:nvPr userDrawn="1"/>
        </p:nvSpPr>
        <p:spPr>
          <a:xfrm>
            <a:off x="-29763" y="231050"/>
            <a:ext cx="12221763" cy="984404"/>
          </a:xfrm>
          <a:prstGeom prst="rect">
            <a:avLst/>
          </a:prstGeom>
          <a:solidFill>
            <a:srgbClr val="2E235D"/>
          </a:solidFill>
          <a:ln w="12700">
            <a:solidFill>
              <a:srgbClr val="2E23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A96D726-B7B5-E5FD-95E9-944FA8727D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54039" y="300371"/>
            <a:ext cx="961802" cy="769442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0FA711B-19AB-5E1A-7C37-14ED2D5431ED}"/>
              </a:ext>
            </a:extLst>
          </p:cNvPr>
          <p:cNvSpPr/>
          <p:nvPr userDrawn="1"/>
        </p:nvSpPr>
        <p:spPr>
          <a:xfrm>
            <a:off x="8365340" y="393723"/>
            <a:ext cx="3380431" cy="556054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0" dirty="0">
                <a:latin typeface="Calibri" panose="020F0502020204030204" pitchFamily="34" charset="0"/>
                <a:cs typeface="Calibri" panose="020F0502020204030204" pitchFamily="34" charset="0"/>
              </a:rPr>
              <a:t>sli.do      #cse122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92366A2-C9D8-2580-7B79-3B1F6DDAB802}"/>
              </a:ext>
            </a:extLst>
          </p:cNvPr>
          <p:cNvSpPr/>
          <p:nvPr userDrawn="1"/>
        </p:nvSpPr>
        <p:spPr>
          <a:xfrm>
            <a:off x="7256995" y="195215"/>
            <a:ext cx="960120" cy="960120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61646E-9F5C-9C61-C30B-3DF312AA0AE9}"/>
              </a:ext>
            </a:extLst>
          </p:cNvPr>
          <p:cNvSpPr/>
          <p:nvPr userDrawn="1"/>
        </p:nvSpPr>
        <p:spPr>
          <a:xfrm>
            <a:off x="7362151" y="300371"/>
            <a:ext cx="749808" cy="749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522D9B-890F-87AE-E16B-BD76B76C8428}"/>
              </a:ext>
            </a:extLst>
          </p:cNvPr>
          <p:cNvSpPr txBox="1"/>
          <p:nvPr userDrawn="1"/>
        </p:nvSpPr>
        <p:spPr>
          <a:xfrm>
            <a:off x="1106916" y="300371"/>
            <a:ext cx="33576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Practice : Pair</a:t>
            </a:r>
          </a:p>
        </p:txBody>
      </p:sp>
    </p:spTree>
    <p:extLst>
      <p:ext uri="{BB962C8B-B14F-4D97-AF65-F5344CB8AC3E}">
        <p14:creationId xmlns:p14="http://schemas.microsoft.com/office/powerpoint/2010/main" val="4039598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3D231-F19F-A840-B5BC-F29C9E521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AC8BA-BD64-6945-A342-22D20483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2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D3693-0064-BB4F-9EC2-569D40495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8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B460B4-70F4-B145-8648-892BD7385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6565"/>
            <a:ext cx="10515600" cy="7626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73FE4-2A2D-D54E-9CA7-3BE743A50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71600"/>
            <a:ext cx="10515600" cy="4805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0E522-6C81-E146-9573-8B2A26576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7150" y="6329363"/>
            <a:ext cx="552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rgbClr val="2E235D"/>
                </a:solidFill>
              </a:defRPr>
            </a:lvl1pPr>
          </a:lstStyle>
          <a:p>
            <a:fld id="{B84CCEFC-A9FF-8249-A3D3-21FB7B7CC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829BDB-00F0-1A4D-85ED-E7EECB1665B0}"/>
              </a:ext>
            </a:extLst>
          </p:cNvPr>
          <p:cNvSpPr/>
          <p:nvPr userDrawn="1"/>
        </p:nvSpPr>
        <p:spPr>
          <a:xfrm>
            <a:off x="-89452" y="-2819"/>
            <a:ext cx="12503426" cy="239554"/>
          </a:xfrm>
          <a:prstGeom prst="rect">
            <a:avLst/>
          </a:prstGeom>
          <a:solidFill>
            <a:srgbClr val="2E235D"/>
          </a:solidFill>
          <a:ln w="12700">
            <a:solidFill>
              <a:srgbClr val="2E23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82E279-6D9E-BC4A-A9B9-46E4512D586D}"/>
              </a:ext>
            </a:extLst>
          </p:cNvPr>
          <p:cNvSpPr txBox="1"/>
          <p:nvPr userDrawn="1"/>
        </p:nvSpPr>
        <p:spPr>
          <a:xfrm>
            <a:off x="3000376" y="-2819"/>
            <a:ext cx="61912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i="0" dirty="0">
                <a:solidFill>
                  <a:schemeClr val="bg1"/>
                </a:solidFill>
                <a:latin typeface="Montserrat SemiBold" pitchFamily="2" charset="77"/>
              </a:rPr>
              <a:t>LEC 04: </a:t>
            </a:r>
            <a:r>
              <a:rPr lang="en-US" sz="900" b="1" i="0" dirty="0" err="1">
                <a:solidFill>
                  <a:schemeClr val="bg1"/>
                </a:solidFill>
                <a:latin typeface="Montserrat SemiBold" pitchFamily="2" charset="77"/>
              </a:rPr>
              <a:t>ArrayList</a:t>
            </a:r>
            <a:endParaRPr lang="en-US" sz="900" b="1" i="0" dirty="0">
              <a:solidFill>
                <a:schemeClr val="bg1"/>
              </a:solidFill>
              <a:latin typeface="Montserrat SemiBold" pitchFamily="2" charset="77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471D6F-4290-FB54-9742-64D4D89DB06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763" y="29972"/>
            <a:ext cx="2150721" cy="1690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E4FE525-4962-3189-D082-19ED10749B04}"/>
              </a:ext>
            </a:extLst>
          </p:cNvPr>
          <p:cNvSpPr txBox="1"/>
          <p:nvPr userDrawn="1"/>
        </p:nvSpPr>
        <p:spPr>
          <a:xfrm>
            <a:off x="8369161" y="10264"/>
            <a:ext cx="16224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i="0" dirty="0">
                <a:solidFill>
                  <a:schemeClr val="bg1"/>
                </a:solidFill>
                <a:latin typeface="Montserrat SemiBold" pitchFamily="2" charset="77"/>
              </a:rPr>
              <a:t>CSE 122 Winter 2026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2EA9EC-F826-789C-9427-E743EF52C966}"/>
              </a:ext>
            </a:extLst>
          </p:cNvPr>
          <p:cNvSpPr txBox="1"/>
          <p:nvPr userDrawn="1"/>
        </p:nvSpPr>
        <p:spPr>
          <a:xfrm>
            <a:off x="10539812" y="15965"/>
            <a:ext cx="16224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i="0" dirty="0" err="1">
                <a:solidFill>
                  <a:schemeClr val="bg1"/>
                </a:solidFill>
                <a:latin typeface="Montserrat SemiBold" pitchFamily="2" charset="77"/>
              </a:rPr>
              <a:t>sli.do</a:t>
            </a:r>
            <a:r>
              <a:rPr lang="en-US" sz="900" b="1" i="0" dirty="0">
                <a:solidFill>
                  <a:schemeClr val="bg1"/>
                </a:solidFill>
                <a:latin typeface="Montserrat SemiBold" pitchFamily="2" charset="77"/>
              </a:rPr>
              <a:t> #cse122</a:t>
            </a:r>
          </a:p>
        </p:txBody>
      </p:sp>
    </p:spTree>
    <p:extLst>
      <p:ext uri="{BB962C8B-B14F-4D97-AF65-F5344CB8AC3E}">
        <p14:creationId xmlns:p14="http://schemas.microsoft.com/office/powerpoint/2010/main" val="846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6" r:id="rId4"/>
    <p:sldLayoutId id="2147483657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ses.cs.washington.edu/courses/cse122/26wi/resources/testing_tips/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3E336-7FEF-924C-B9A0-DBFB9A4D8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333" y="4125093"/>
            <a:ext cx="6193941" cy="1954786"/>
          </a:xfrm>
        </p:spPr>
        <p:txBody>
          <a:bodyPr/>
          <a:lstStyle/>
          <a:p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B3FA4D-2EA7-2844-8846-AA5A5AC61268}"/>
              </a:ext>
            </a:extLst>
          </p:cNvPr>
          <p:cNvSpPr txBox="1"/>
          <p:nvPr/>
        </p:nvSpPr>
        <p:spPr>
          <a:xfrm>
            <a:off x="7379594" y="1403798"/>
            <a:ext cx="46314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80" dirty="0">
                <a:solidFill>
                  <a:schemeClr val="bg1">
                    <a:lumMod val="65000"/>
                  </a:schemeClr>
                </a:solidFill>
                <a:latin typeface="Montserrat SemiBold" pitchFamily="2" charset="77"/>
              </a:rPr>
              <a:t>BEFORE WE START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11DCAC-2510-E396-1107-1D55E25431EE}"/>
              </a:ext>
            </a:extLst>
          </p:cNvPr>
          <p:cNvSpPr txBox="1"/>
          <p:nvPr/>
        </p:nvSpPr>
        <p:spPr>
          <a:xfrm>
            <a:off x="7456906" y="2225075"/>
            <a:ext cx="44768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 to your neighbors:</a:t>
            </a:r>
          </a:p>
          <a:p>
            <a:pPr algn="ctr"/>
            <a:r>
              <a:rPr lang="en-US" sz="2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Coffee or tea? Or something else?</a:t>
            </a:r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7266ED-91B8-DF65-9A31-8DB34D26FF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3008046" y="5638799"/>
            <a:ext cx="1099827" cy="1087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256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06EB41F-E4FA-439A-A48B-133697A12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422572"/>
            <a:ext cx="10515600" cy="762635"/>
          </a:xfrm>
        </p:spPr>
        <p:txBody>
          <a:bodyPr>
            <a:noAutofit/>
          </a:bodyPr>
          <a:lstStyle/>
          <a:p>
            <a:r>
              <a:rPr lang="en-US" sz="4000" dirty="0"/>
              <a:t>What is the best “plain English” description of this method?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1A583C-FFEB-AB4A-4926-E33EE1A484C7}"/>
              </a:ext>
            </a:extLst>
          </p:cNvPr>
          <p:cNvSpPr txBox="1"/>
          <p:nvPr/>
        </p:nvSpPr>
        <p:spPr>
          <a:xfrm>
            <a:off x="776377" y="4037162"/>
            <a:ext cx="108980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en-US" sz="2400" b="1" dirty="0"/>
              <a:t> </a:t>
            </a:r>
            <a:r>
              <a:rPr lang="en-US" sz="2400" dirty="0"/>
              <a:t>Prints stuff</a:t>
            </a:r>
          </a:p>
          <a:p>
            <a:pPr marL="342900" indent="-342900">
              <a:buAutoNum type="alphaUcParenR"/>
            </a:pPr>
            <a:r>
              <a:rPr lang="en-US" sz="2400" b="1" dirty="0"/>
              <a:t> </a:t>
            </a:r>
            <a:r>
              <a:rPr lang="en-US" sz="2400" dirty="0"/>
              <a:t>Prints out the list from front to back, with elements numbered 0, 1, 2, …</a:t>
            </a:r>
          </a:p>
          <a:p>
            <a:pPr marL="342900" indent="-342900">
              <a:buAutoNum type="alphaUcParenR"/>
            </a:pPr>
            <a:r>
              <a:rPr lang="en-US" sz="2400" b="1" dirty="0"/>
              <a:t> </a:t>
            </a:r>
            <a:r>
              <a:rPr lang="en-US" sz="2400" dirty="0"/>
              <a:t>Prints out the list from front to back</a:t>
            </a:r>
          </a:p>
          <a:p>
            <a:pPr marL="342900" indent="-342900">
              <a:buAutoNum type="alphaUcParenR"/>
            </a:pPr>
            <a:r>
              <a:rPr lang="en-US" sz="2400" b="1" dirty="0"/>
              <a:t> </a:t>
            </a:r>
            <a:r>
              <a:rPr lang="en-US" sz="2400" dirty="0"/>
              <a:t>Prints out the list from back to front</a:t>
            </a:r>
          </a:p>
          <a:p>
            <a:pPr marL="342900" indent="-342900">
              <a:buAutoNum type="alphaUcParenR"/>
            </a:pPr>
            <a:r>
              <a:rPr lang="en-US" sz="2400" b="1" dirty="0"/>
              <a:t> </a:t>
            </a:r>
            <a:r>
              <a:rPr lang="en-US" sz="2400" dirty="0"/>
              <a:t>Prints out the elements of the list using a for loop that starts at 0 and runs until one less than the size of the list and at each point prints out the element at that index.</a:t>
            </a:r>
          </a:p>
          <a:p>
            <a:pPr marL="342900" indent="-342900">
              <a:buAutoNum type="alphaUcParenR"/>
            </a:pPr>
            <a:endParaRPr lang="en-US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A9C647-294B-5414-DD04-F7A8A1867125}"/>
              </a:ext>
            </a:extLst>
          </p:cNvPr>
          <p:cNvSpPr txBox="1"/>
          <p:nvPr/>
        </p:nvSpPr>
        <p:spPr>
          <a:xfrm>
            <a:off x="796030" y="2424674"/>
            <a:ext cx="7433571" cy="1488483"/>
          </a:xfrm>
          <a:prstGeom prst="rect">
            <a:avLst/>
          </a:prstGeom>
          <a:solidFill>
            <a:srgbClr val="FAFAFA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267F99"/>
                </a:solidFill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795E26"/>
                </a:solidFill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267F99"/>
                </a:solidFill>
                <a:latin typeface="Consolas" panose="020B0609020204030204" pitchFamily="49" charset="0"/>
              </a:rPr>
              <a:t>List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&lt;Double&gt; list)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>
                <a:solidFill>
                  <a:srgbClr val="AF00DB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795E26"/>
                </a:solidFill>
                <a:latin typeface="Consolas" panose="020B0609020204030204" pitchFamily="49" charset="0"/>
              </a:rPr>
              <a:t>size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    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System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out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795E26"/>
                </a:solidFill>
                <a:latin typeface="Consolas" panose="020B0609020204030204" pitchFamily="49" charset="0"/>
              </a:rPr>
              <a:t>println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 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") 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795E26"/>
                </a:solidFill>
                <a:latin typeface="Consolas" panose="020B0609020204030204" pitchFamily="49" charset="0"/>
              </a:rPr>
              <a:t>get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}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A59DC0C3-45EC-C8C0-A8DF-705C2053D5DD}"/>
              </a:ext>
            </a:extLst>
          </p:cNvPr>
          <p:cNvSpPr/>
          <p:nvPr/>
        </p:nvSpPr>
        <p:spPr>
          <a:xfrm>
            <a:off x="8951495" y="2220826"/>
            <a:ext cx="2722920" cy="189617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ln w="0">
                  <a:noFill/>
                </a:ln>
                <a:solidFill>
                  <a:schemeClr val="tx1"/>
                </a:solidFill>
              </a:rPr>
              <a:t>“Plain English” descriptions are what we are generally looking for in your method comments!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7D46244-E426-7748-BB16-5698BE4F59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7354418" y="307330"/>
            <a:ext cx="771274" cy="76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045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loadFromFile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a method called </a:t>
            </a:r>
            <a:r>
              <a:rPr lang="en-US" dirty="0" err="1">
                <a:latin typeface="Consolas" panose="020B0609020204030204" pitchFamily="49" charset="0"/>
              </a:rPr>
              <a:t>loadFromFile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/>
              <a:t>that accepts a </a:t>
            </a:r>
            <a:r>
              <a:rPr lang="en-US" dirty="0">
                <a:latin typeface="Consolas" panose="020B0609020204030204" pitchFamily="49" charset="0"/>
              </a:rPr>
              <a:t>Scanner</a:t>
            </a:r>
            <a:r>
              <a:rPr lang="en-US" dirty="0"/>
              <a:t> as a parameter and returns a new </a:t>
            </a:r>
            <a:r>
              <a:rPr lang="en-US" dirty="0" err="1">
                <a:latin typeface="Consolas" panose="020B0609020204030204" pitchFamily="49" charset="0"/>
              </a:rPr>
              <a:t>ArrayList</a:t>
            </a:r>
            <a:r>
              <a:rPr lang="en-US" dirty="0"/>
              <a:t> of </a:t>
            </a:r>
            <a:r>
              <a:rPr lang="en-US" dirty="0">
                <a:latin typeface="Consolas" panose="020B0609020204030204" pitchFamily="49" charset="0"/>
              </a:rPr>
              <a:t>String</a:t>
            </a:r>
            <a:r>
              <a:rPr lang="en-US" dirty="0"/>
              <a:t>s where each element of the </a:t>
            </a:r>
            <a:r>
              <a:rPr lang="en-US" dirty="0" err="1">
                <a:latin typeface="Consolas" panose="020B0609020204030204" pitchFamily="49" charset="0"/>
              </a:rPr>
              <a:t>ArrayList</a:t>
            </a:r>
            <a:r>
              <a:rPr lang="en-US" dirty="0"/>
              <a:t> is a line from the </a:t>
            </a:r>
            <a:r>
              <a:rPr lang="en-US" dirty="0">
                <a:latin typeface="Consolas" panose="020B0609020204030204" pitchFamily="49" charset="0"/>
              </a:rPr>
              <a:t>Scanner</a:t>
            </a:r>
            <a:r>
              <a:rPr lang="en-US" dirty="0"/>
              <a:t>, matching the order of the </a:t>
            </a:r>
            <a:r>
              <a:rPr lang="en-US" dirty="0">
                <a:latin typeface="Consolas" panose="020B0609020204030204" pitchFamily="49" charset="0"/>
              </a:rPr>
              <a:t>Scanner</a:t>
            </a:r>
            <a:r>
              <a:rPr lang="en-US" dirty="0"/>
              <a:t>’s contents.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e.g., the first line in the </a:t>
            </a:r>
            <a:r>
              <a:rPr lang="en-US" dirty="0">
                <a:latin typeface="Consolas" panose="020B0609020204030204" pitchFamily="49" charset="0"/>
              </a:rPr>
              <a:t>Scanner</a:t>
            </a:r>
            <a:r>
              <a:rPr lang="en-US" dirty="0"/>
              <a:t> is stored at index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0</a:t>
            </a:r>
            <a:r>
              <a:rPr lang="en-US" dirty="0"/>
              <a:t>, the next line is stored at index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n-US" dirty="0"/>
              <a:t>, etc. </a:t>
            </a:r>
          </a:p>
        </p:txBody>
      </p:sp>
    </p:spTree>
    <p:extLst>
      <p:ext uri="{BB962C8B-B14F-4D97-AF65-F5344CB8AC3E}">
        <p14:creationId xmlns:p14="http://schemas.microsoft.com/office/powerpoint/2010/main" val="1500288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moveRight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a method called </a:t>
            </a:r>
            <a:r>
              <a:rPr lang="en-US" dirty="0" err="1">
                <a:latin typeface="Consolas" panose="020B0609020204030204" pitchFamily="49" charset="0"/>
              </a:rPr>
              <a:t>moveRight</a:t>
            </a:r>
            <a:r>
              <a:rPr lang="en-US" dirty="0"/>
              <a:t> that accepts an </a:t>
            </a:r>
            <a:r>
              <a:rPr lang="en-US" dirty="0" err="1">
                <a:latin typeface="Consolas" panose="020B0609020204030204" pitchFamily="49" charset="0"/>
              </a:rPr>
              <a:t>ArrayList</a:t>
            </a:r>
            <a:r>
              <a:rPr lang="en-US" dirty="0"/>
              <a:t> of integers </a:t>
            </a:r>
            <a:r>
              <a:rPr lang="en-US" dirty="0">
                <a:latin typeface="Consolas" panose="020B0609020204030204" pitchFamily="49" charset="0"/>
              </a:rPr>
              <a:t>list</a:t>
            </a:r>
            <a:r>
              <a:rPr lang="en-US" dirty="0"/>
              <a:t> and an </a:t>
            </a:r>
            <a:r>
              <a:rPr lang="en-US" dirty="0">
                <a:latin typeface="Consolas" panose="020B0609020204030204" pitchFamily="49" charset="0"/>
              </a:rPr>
              <a:t>int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n</a:t>
            </a:r>
            <a:r>
              <a:rPr lang="en-US" dirty="0"/>
              <a:t> and moves the element at index </a:t>
            </a:r>
            <a:r>
              <a:rPr lang="en-US" dirty="0">
                <a:latin typeface="Consolas" panose="020B0609020204030204" pitchFamily="49" charset="0"/>
              </a:rPr>
              <a:t>n</a:t>
            </a:r>
            <a:r>
              <a:rPr lang="en-US" dirty="0"/>
              <a:t> one space to the </a:t>
            </a:r>
            <a:r>
              <a:rPr lang="en-US" u="sng" dirty="0"/>
              <a:t>right</a:t>
            </a:r>
            <a:r>
              <a:rPr lang="en-US" dirty="0"/>
              <a:t> in </a:t>
            </a:r>
            <a:r>
              <a:rPr lang="en-US" dirty="0">
                <a:latin typeface="Consolas" panose="020B0609020204030204" pitchFamily="49" charset="0"/>
              </a:rPr>
              <a:t>list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sz="300" dirty="0"/>
          </a:p>
          <a:p>
            <a:pPr marL="0" indent="0">
              <a:buNone/>
            </a:pPr>
            <a:r>
              <a:rPr lang="en-US" dirty="0"/>
              <a:t>For example, if </a:t>
            </a:r>
            <a:r>
              <a:rPr lang="en-US" dirty="0">
                <a:latin typeface="Consolas" panose="020B0609020204030204" pitchFamily="49" charset="0"/>
              </a:rPr>
              <a:t>list</a:t>
            </a:r>
            <a:r>
              <a:rPr lang="en-US" dirty="0"/>
              <a:t> contains </a:t>
            </a:r>
            <a:r>
              <a:rPr lang="en-US" dirty="0">
                <a:latin typeface="Consolas" panose="020B0609020204030204" pitchFamily="49" charset="0"/>
              </a:rPr>
              <a:t>[8, 4, 13, -7]</a:t>
            </a:r>
            <a:r>
              <a:rPr lang="en-US" dirty="0"/>
              <a:t> and our method is called with </a:t>
            </a:r>
            <a:r>
              <a:rPr lang="en-US" dirty="0" err="1">
                <a:latin typeface="Consolas" panose="020B0609020204030204" pitchFamily="49" charset="0"/>
              </a:rPr>
              <a:t>moveRight</a:t>
            </a:r>
            <a:r>
              <a:rPr lang="en-US" dirty="0">
                <a:latin typeface="Consolas" panose="020B0609020204030204" pitchFamily="49" charset="0"/>
              </a:rPr>
              <a:t>(list, 2)</a:t>
            </a:r>
            <a:r>
              <a:rPr lang="en-US" dirty="0"/>
              <a:t>, after the method call </a:t>
            </a:r>
            <a:r>
              <a:rPr lang="en-US" dirty="0">
                <a:latin typeface="Consolas" panose="020B0609020204030204" pitchFamily="49" charset="0"/>
              </a:rPr>
              <a:t>list</a:t>
            </a:r>
            <a:r>
              <a:rPr lang="en-US" dirty="0"/>
              <a:t> would contain </a:t>
            </a:r>
            <a:r>
              <a:rPr lang="en-US" dirty="0">
                <a:latin typeface="Consolas" panose="020B0609020204030204" pitchFamily="49" charset="0"/>
              </a:rPr>
              <a:t>[8, 4, -7, 13].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FB0A64-53B2-6DBD-7452-BB890D1320EE}"/>
              </a:ext>
            </a:extLst>
          </p:cNvPr>
          <p:cNvSpPr/>
          <p:nvPr/>
        </p:nvSpPr>
        <p:spPr>
          <a:xfrm>
            <a:off x="6097457" y="4179798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D99EF4-BCE2-2BF8-E363-1ABD7CD28CE0}"/>
              </a:ext>
            </a:extLst>
          </p:cNvPr>
          <p:cNvSpPr/>
          <p:nvPr/>
        </p:nvSpPr>
        <p:spPr>
          <a:xfrm>
            <a:off x="6942316" y="4179797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C08C4C-8ED5-83CE-1755-F3A717EB090C}"/>
              </a:ext>
            </a:extLst>
          </p:cNvPr>
          <p:cNvSpPr/>
          <p:nvPr/>
        </p:nvSpPr>
        <p:spPr>
          <a:xfrm>
            <a:off x="7788632" y="4179798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13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7C5418-9969-5422-59BE-9C70C46A5673}"/>
              </a:ext>
            </a:extLst>
          </p:cNvPr>
          <p:cNvSpPr/>
          <p:nvPr/>
        </p:nvSpPr>
        <p:spPr>
          <a:xfrm>
            <a:off x="8634948" y="4179796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-7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F143B1-1206-17EA-5102-EC109C9F008A}"/>
              </a:ext>
            </a:extLst>
          </p:cNvPr>
          <p:cNvSpPr txBox="1"/>
          <p:nvPr/>
        </p:nvSpPr>
        <p:spPr>
          <a:xfrm>
            <a:off x="6367427" y="4936026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0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AA6256-F177-8A28-AA0A-D30A2DDB75CC}"/>
              </a:ext>
            </a:extLst>
          </p:cNvPr>
          <p:cNvSpPr txBox="1"/>
          <p:nvPr/>
        </p:nvSpPr>
        <p:spPr>
          <a:xfrm>
            <a:off x="7253623" y="4936026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1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0925D5-E466-1B3C-892E-033FD85A3BD4}"/>
              </a:ext>
            </a:extLst>
          </p:cNvPr>
          <p:cNvSpPr txBox="1"/>
          <p:nvPr/>
        </p:nvSpPr>
        <p:spPr>
          <a:xfrm>
            <a:off x="8098482" y="4950455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2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1B327E3-A2E1-7C25-D539-2F53ED5FB7C3}"/>
              </a:ext>
            </a:extLst>
          </p:cNvPr>
          <p:cNvSpPr txBox="1"/>
          <p:nvPr/>
        </p:nvSpPr>
        <p:spPr>
          <a:xfrm>
            <a:off x="8943058" y="4950455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Down Arrow 12" descr="list's contents change with call to moveRight(list, 2)">
            <a:extLst>
              <a:ext uri="{FF2B5EF4-FFF2-40B4-BE49-F238E27FC236}">
                <a16:creationId xmlns:a16="http://schemas.microsoft.com/office/drawing/2014/main" id="{381D6AF4-9736-348D-D1C2-2332F1B2C8E6}"/>
              </a:ext>
            </a:extLst>
          </p:cNvPr>
          <p:cNvSpPr/>
          <p:nvPr/>
        </p:nvSpPr>
        <p:spPr>
          <a:xfrm>
            <a:off x="7634716" y="5050257"/>
            <a:ext cx="302004" cy="567907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11DFA6-E5CC-C9F8-8E9E-272A4B0B3D97}"/>
              </a:ext>
            </a:extLst>
          </p:cNvPr>
          <p:cNvSpPr txBox="1"/>
          <p:nvPr/>
        </p:nvSpPr>
        <p:spPr>
          <a:xfrm>
            <a:off x="9553173" y="5157359"/>
            <a:ext cx="248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moveRight</a:t>
            </a:r>
            <a:r>
              <a:rPr lang="en-US" dirty="0">
                <a:latin typeface="Consolas" panose="020B0609020204030204" pitchFamily="49" charset="0"/>
              </a:rPr>
              <a:t>(list, 2)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6A9105-6014-D2D4-5441-F49C936A513F}"/>
              </a:ext>
            </a:extLst>
          </p:cNvPr>
          <p:cNvSpPr/>
          <p:nvPr/>
        </p:nvSpPr>
        <p:spPr>
          <a:xfrm>
            <a:off x="6096000" y="5669594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8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71BC45-A700-5F71-FD4C-A1DEF2121FCE}"/>
              </a:ext>
            </a:extLst>
          </p:cNvPr>
          <p:cNvSpPr/>
          <p:nvPr/>
        </p:nvSpPr>
        <p:spPr>
          <a:xfrm>
            <a:off x="6940859" y="5669593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8C4A34-F007-6F07-FDD5-12DDBEB3C3D6}"/>
              </a:ext>
            </a:extLst>
          </p:cNvPr>
          <p:cNvSpPr/>
          <p:nvPr/>
        </p:nvSpPr>
        <p:spPr>
          <a:xfrm>
            <a:off x="7787175" y="5669594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-7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38605E-62F3-694A-4D29-B8641946DD74}"/>
              </a:ext>
            </a:extLst>
          </p:cNvPr>
          <p:cNvSpPr/>
          <p:nvPr/>
        </p:nvSpPr>
        <p:spPr>
          <a:xfrm>
            <a:off x="8633491" y="5669592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13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3233098-8D24-7299-B2B9-920B53D569B2}"/>
              </a:ext>
            </a:extLst>
          </p:cNvPr>
          <p:cNvSpPr txBox="1"/>
          <p:nvPr/>
        </p:nvSpPr>
        <p:spPr>
          <a:xfrm>
            <a:off x="6369309" y="6454669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0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09EE986-1C4C-FCF0-C713-750CE359C593}"/>
              </a:ext>
            </a:extLst>
          </p:cNvPr>
          <p:cNvSpPr txBox="1"/>
          <p:nvPr/>
        </p:nvSpPr>
        <p:spPr>
          <a:xfrm>
            <a:off x="7255505" y="6454669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1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791E1C6-C413-9BAF-B31A-C9D714B63F99}"/>
              </a:ext>
            </a:extLst>
          </p:cNvPr>
          <p:cNvSpPr txBox="1"/>
          <p:nvPr/>
        </p:nvSpPr>
        <p:spPr>
          <a:xfrm>
            <a:off x="8100364" y="6469098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2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36BAEAA-E906-C005-12BC-E66769923765}"/>
              </a:ext>
            </a:extLst>
          </p:cNvPr>
          <p:cNvSpPr txBox="1"/>
          <p:nvPr/>
        </p:nvSpPr>
        <p:spPr>
          <a:xfrm>
            <a:off x="8944940" y="6469098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970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C97DB8B-CE89-4FF0-A568-C8A520FF6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06" y="1416814"/>
            <a:ext cx="10575593" cy="768393"/>
          </a:xfrm>
        </p:spPr>
        <p:txBody>
          <a:bodyPr>
            <a:noAutofit/>
          </a:bodyPr>
          <a:lstStyle/>
          <a:p>
            <a:r>
              <a:rPr lang="en-US" sz="3600" dirty="0"/>
              <a:t>What </a:t>
            </a:r>
            <a:r>
              <a:rPr lang="en-US" sz="3600" dirty="0" err="1"/>
              <a:t>ArrayList</a:t>
            </a:r>
            <a:r>
              <a:rPr lang="en-US" sz="3600" dirty="0"/>
              <a:t> methods (and in what order) could we use to implement the </a:t>
            </a:r>
            <a:r>
              <a:rPr lang="en-US" sz="3600" dirty="0" err="1">
                <a:latin typeface="Consolas" panose="020B0609020204030204" pitchFamily="49" charset="0"/>
              </a:rPr>
              <a:t>moveRight</a:t>
            </a:r>
            <a:r>
              <a:rPr lang="en-US" sz="3600" dirty="0"/>
              <a:t> method?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65D4F2-E660-4AEF-8D5F-C9ABF64824FF}"/>
              </a:ext>
            </a:extLst>
          </p:cNvPr>
          <p:cNvSpPr txBox="1"/>
          <p:nvPr/>
        </p:nvSpPr>
        <p:spPr>
          <a:xfrm>
            <a:off x="546339" y="2455652"/>
            <a:ext cx="1089803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nsolas" panose="020B0609020204030204" pitchFamily="49" charset="0"/>
              </a:rPr>
              <a:t>A)</a:t>
            </a:r>
            <a:r>
              <a:rPr lang="en-US" sz="2400" b="1" dirty="0">
                <a:solidFill>
                  <a:srgbClr val="001080"/>
                </a:solidFill>
                <a:latin typeface="Consolas" panose="020B0609020204030204" pitchFamily="49" charset="0"/>
              </a:rPr>
              <a:t> </a:t>
            </a:r>
            <a:r>
              <a:rPr lang="pt-BR" sz="2400" dirty="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 dirty="0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  <a:b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pt-BR" sz="2400" dirty="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 dirty="0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pPr marL="342900" indent="-342900">
              <a:buAutoNum type="alphaUcParenR"/>
            </a:pPr>
            <a:endParaRPr lang="en-US" sz="2400" dirty="0"/>
          </a:p>
          <a:p>
            <a:r>
              <a:rPr lang="en-US" sz="2400" b="1" dirty="0">
                <a:latin typeface="Consolas" panose="020B0609020204030204" pitchFamily="49" charset="0"/>
              </a:rPr>
              <a:t>B)</a:t>
            </a:r>
            <a:r>
              <a:rPr lang="en-US" sz="2400" dirty="0">
                <a:solidFill>
                  <a:srgbClr val="267F99"/>
                </a:solidFill>
                <a:latin typeface="Consolas" panose="020B0609020204030204" pitchFamily="49" charset="0"/>
              </a:rPr>
              <a:t> 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1080"/>
                </a:solidFill>
                <a:latin typeface="Consolas" panose="020B0609020204030204" pitchFamily="49" charset="0"/>
              </a:rPr>
              <a:t>element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dirty="0" err="1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r>
              <a:rPr lang="en-US" sz="2400" dirty="0">
                <a:solidFill>
                  <a:srgbClr val="001080"/>
                </a:solidFill>
                <a:latin typeface="Consolas" panose="020B0609020204030204" pitchFamily="49" charset="0"/>
              </a:rPr>
              <a:t>   </a:t>
            </a:r>
            <a:r>
              <a:rPr lang="en-US" sz="24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dirty="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(n, element);</a:t>
            </a:r>
          </a:p>
          <a:p>
            <a:endParaRPr lang="en-US" sz="2400" dirty="0"/>
          </a:p>
          <a:p>
            <a:r>
              <a:rPr lang="pt-BR" sz="2400" b="1" dirty="0">
                <a:latin typeface="Consolas" panose="020B0609020204030204" pitchFamily="49" charset="0"/>
              </a:rPr>
              <a:t>C)</a:t>
            </a:r>
            <a:r>
              <a:rPr lang="pt-BR" sz="2400" dirty="0">
                <a:solidFill>
                  <a:srgbClr val="001080"/>
                </a:solidFill>
                <a:latin typeface="Consolas" panose="020B0609020204030204" pitchFamily="49" charset="0"/>
              </a:rPr>
              <a:t> list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 dirty="0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r>
              <a:rPr lang="pt-BR" sz="2400" dirty="0">
                <a:solidFill>
                  <a:srgbClr val="001080"/>
                </a:solidFill>
                <a:latin typeface="Consolas" panose="020B0609020204030204" pitchFamily="49" charset="0"/>
              </a:rPr>
              <a:t>   list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 dirty="0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(n-</a:t>
            </a:r>
            <a:r>
              <a:rPr lang="pt-BR" sz="2400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pt-BR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400" b="1" dirty="0">
                <a:latin typeface="Consolas" panose="020B0609020204030204" pitchFamily="49" charset="0"/>
              </a:rPr>
              <a:t>D)</a:t>
            </a:r>
            <a:r>
              <a:rPr lang="en-US" sz="2400" dirty="0">
                <a:solidFill>
                  <a:srgbClr val="267F99"/>
                </a:solidFill>
                <a:latin typeface="Consolas" panose="020B0609020204030204" pitchFamily="49" charset="0"/>
              </a:rPr>
              <a:t> 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1080"/>
                </a:solidFill>
                <a:latin typeface="Consolas" panose="020B0609020204030204" pitchFamily="49" charset="0"/>
              </a:rPr>
              <a:t>element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dirty="0" err="1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r>
              <a:rPr lang="en-US" sz="2400" dirty="0">
                <a:solidFill>
                  <a:srgbClr val="001080"/>
                </a:solidFill>
                <a:latin typeface="Consolas" panose="020B0609020204030204" pitchFamily="49" charset="0"/>
              </a:rPr>
              <a:t>   </a:t>
            </a:r>
            <a:r>
              <a:rPr lang="en-US" sz="24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dirty="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(n+</a:t>
            </a:r>
            <a:r>
              <a:rPr lang="en-US" sz="2400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 element);</a:t>
            </a:r>
            <a:endParaRPr lang="en-US" sz="24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C969FB-2649-FB88-40C2-BB554C7A8B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7354418" y="307330"/>
            <a:ext cx="771274" cy="76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876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79C5185-F873-4CB0-B785-95ED8A515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06" y="1416814"/>
            <a:ext cx="10575593" cy="768393"/>
          </a:xfrm>
        </p:spPr>
        <p:txBody>
          <a:bodyPr>
            <a:noAutofit/>
          </a:bodyPr>
          <a:lstStyle/>
          <a:p>
            <a:r>
              <a:rPr lang="en-US" sz="3600" dirty="0"/>
              <a:t>What </a:t>
            </a:r>
            <a:r>
              <a:rPr lang="en-US" sz="3600" dirty="0" err="1"/>
              <a:t>ArrayList</a:t>
            </a:r>
            <a:r>
              <a:rPr lang="en-US" sz="3600" dirty="0"/>
              <a:t> methods (and in what order) could we use to implement the </a:t>
            </a:r>
            <a:r>
              <a:rPr lang="en-US" sz="3600" dirty="0" err="1">
                <a:latin typeface="Consolas" panose="020B0609020204030204" pitchFamily="49" charset="0"/>
              </a:rPr>
              <a:t>moveRight</a:t>
            </a:r>
            <a:r>
              <a:rPr lang="en-US" sz="3600" dirty="0"/>
              <a:t> method?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BE1371-6038-45E7-9954-C4F9C2DDEEC1}"/>
              </a:ext>
            </a:extLst>
          </p:cNvPr>
          <p:cNvSpPr txBox="1"/>
          <p:nvPr/>
        </p:nvSpPr>
        <p:spPr>
          <a:xfrm>
            <a:off x="546339" y="2455652"/>
            <a:ext cx="1089803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onsolas" panose="020B0609020204030204" pitchFamily="49" charset="0"/>
              </a:rPr>
              <a:t>A)</a:t>
            </a:r>
            <a:r>
              <a:rPr lang="en-US" sz="2400" b="1" dirty="0">
                <a:solidFill>
                  <a:srgbClr val="001080"/>
                </a:solidFill>
                <a:latin typeface="Consolas" panose="020B0609020204030204" pitchFamily="49" charset="0"/>
              </a:rPr>
              <a:t> </a:t>
            </a:r>
            <a:r>
              <a:rPr lang="pt-BR" sz="2400" dirty="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 dirty="0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  <a:b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pt-BR" sz="2400" dirty="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 dirty="0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pPr marL="342900" indent="-342900">
              <a:buAutoNum type="alphaUcParenR"/>
            </a:pPr>
            <a:endParaRPr lang="en-US" sz="2400" dirty="0"/>
          </a:p>
          <a:p>
            <a:r>
              <a:rPr lang="en-US" sz="2400" b="1" dirty="0">
                <a:latin typeface="Consolas" panose="020B0609020204030204" pitchFamily="49" charset="0"/>
              </a:rPr>
              <a:t>B)</a:t>
            </a:r>
            <a:r>
              <a:rPr lang="en-US" sz="2400" dirty="0">
                <a:solidFill>
                  <a:srgbClr val="267F99"/>
                </a:solidFill>
                <a:latin typeface="Consolas" panose="020B0609020204030204" pitchFamily="49" charset="0"/>
              </a:rPr>
              <a:t> 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1080"/>
                </a:solidFill>
                <a:latin typeface="Consolas" panose="020B0609020204030204" pitchFamily="49" charset="0"/>
              </a:rPr>
              <a:t>element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dirty="0" err="1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r>
              <a:rPr lang="en-US" sz="2400" dirty="0">
                <a:solidFill>
                  <a:srgbClr val="001080"/>
                </a:solidFill>
                <a:latin typeface="Consolas" panose="020B0609020204030204" pitchFamily="49" charset="0"/>
              </a:rPr>
              <a:t>   </a:t>
            </a:r>
            <a:r>
              <a:rPr lang="en-US" sz="24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dirty="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(n, element);</a:t>
            </a:r>
          </a:p>
          <a:p>
            <a:endParaRPr lang="en-US" sz="2400" dirty="0"/>
          </a:p>
          <a:p>
            <a:r>
              <a:rPr lang="pt-BR" sz="2400" b="1" dirty="0">
                <a:latin typeface="Consolas" panose="020B0609020204030204" pitchFamily="49" charset="0"/>
              </a:rPr>
              <a:t>C)</a:t>
            </a:r>
            <a:r>
              <a:rPr lang="pt-BR" sz="2400" dirty="0">
                <a:solidFill>
                  <a:srgbClr val="001080"/>
                </a:solidFill>
                <a:latin typeface="Consolas" panose="020B0609020204030204" pitchFamily="49" charset="0"/>
              </a:rPr>
              <a:t> list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 dirty="0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r>
              <a:rPr lang="pt-BR" sz="2400" dirty="0">
                <a:solidFill>
                  <a:srgbClr val="001080"/>
                </a:solidFill>
                <a:latin typeface="Consolas" panose="020B0609020204030204" pitchFamily="49" charset="0"/>
              </a:rPr>
              <a:t>   list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pt-BR" sz="2400" dirty="0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(n-</a:t>
            </a:r>
            <a:r>
              <a:rPr lang="pt-BR" sz="2400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pt-BR" sz="24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endParaRPr lang="pt-BR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400" b="1" dirty="0">
                <a:latin typeface="Consolas" panose="020B0609020204030204" pitchFamily="49" charset="0"/>
              </a:rPr>
              <a:t>D)</a:t>
            </a:r>
            <a:r>
              <a:rPr lang="en-US" sz="2400" dirty="0">
                <a:solidFill>
                  <a:srgbClr val="267F99"/>
                </a:solidFill>
                <a:latin typeface="Consolas" panose="020B0609020204030204" pitchFamily="49" charset="0"/>
              </a:rPr>
              <a:t> 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>
                <a:solidFill>
                  <a:srgbClr val="001080"/>
                </a:solidFill>
                <a:latin typeface="Consolas" panose="020B0609020204030204" pitchFamily="49" charset="0"/>
              </a:rPr>
              <a:t>element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4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dirty="0" err="1">
                <a:solidFill>
                  <a:srgbClr val="795E26"/>
                </a:solidFill>
                <a:latin typeface="Consolas" panose="020B0609020204030204" pitchFamily="49" charset="0"/>
              </a:rPr>
              <a:t>remove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(n);</a:t>
            </a:r>
          </a:p>
          <a:p>
            <a:r>
              <a:rPr lang="en-US" sz="2400" dirty="0">
                <a:solidFill>
                  <a:srgbClr val="001080"/>
                </a:solidFill>
                <a:latin typeface="Consolas" panose="020B0609020204030204" pitchFamily="49" charset="0"/>
              </a:rPr>
              <a:t>   </a:t>
            </a:r>
            <a:r>
              <a:rPr lang="en-US" sz="24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400" dirty="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(n+</a:t>
            </a:r>
            <a:r>
              <a:rPr lang="en-US" sz="2400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, element);</a:t>
            </a:r>
            <a:endParaRPr lang="en-US" sz="24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7E464D-962B-AE59-4F9E-2AA10A1E9D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7354418" y="307330"/>
            <a:ext cx="771274" cy="76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530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moveRight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a method called </a:t>
            </a:r>
            <a:r>
              <a:rPr lang="en-US" dirty="0" err="1">
                <a:latin typeface="Consolas" panose="020B0609020204030204" pitchFamily="49" charset="0"/>
              </a:rPr>
              <a:t>moveRight</a:t>
            </a:r>
            <a:r>
              <a:rPr lang="en-US" dirty="0"/>
              <a:t> that accepts a </a:t>
            </a:r>
            <a:r>
              <a:rPr lang="en-US" dirty="0">
                <a:latin typeface="Consolas" panose="020B0609020204030204" pitchFamily="49" charset="0"/>
              </a:rPr>
              <a:t>List</a:t>
            </a:r>
            <a:r>
              <a:rPr lang="en-US" dirty="0"/>
              <a:t> of integers </a:t>
            </a:r>
            <a:r>
              <a:rPr lang="en-US" dirty="0">
                <a:latin typeface="Consolas" panose="020B0609020204030204" pitchFamily="49" charset="0"/>
              </a:rPr>
              <a:t>list</a:t>
            </a:r>
            <a:r>
              <a:rPr lang="en-US" dirty="0"/>
              <a:t> and an </a:t>
            </a:r>
            <a:r>
              <a:rPr lang="en-US" dirty="0">
                <a:latin typeface="Consolas" panose="020B0609020204030204" pitchFamily="49" charset="0"/>
              </a:rPr>
              <a:t>int</a:t>
            </a:r>
            <a:r>
              <a:rPr lang="en-US" dirty="0"/>
              <a:t> </a:t>
            </a:r>
            <a:r>
              <a:rPr lang="en-US" dirty="0">
                <a:latin typeface="Consolas" panose="020B0609020204030204" pitchFamily="49" charset="0"/>
              </a:rPr>
              <a:t>n</a:t>
            </a:r>
            <a:r>
              <a:rPr lang="en-US" dirty="0"/>
              <a:t> and moves the element at index </a:t>
            </a:r>
            <a:r>
              <a:rPr lang="en-US" dirty="0">
                <a:latin typeface="Consolas" panose="020B0609020204030204" pitchFamily="49" charset="0"/>
              </a:rPr>
              <a:t>n</a:t>
            </a:r>
            <a:r>
              <a:rPr lang="en-US" dirty="0"/>
              <a:t> one space to the </a:t>
            </a:r>
            <a:r>
              <a:rPr lang="en-US" u="sng" dirty="0"/>
              <a:t>right</a:t>
            </a:r>
            <a:r>
              <a:rPr lang="en-US" dirty="0"/>
              <a:t> in </a:t>
            </a:r>
            <a:r>
              <a:rPr lang="en-US" dirty="0">
                <a:latin typeface="Consolas" panose="020B0609020204030204" pitchFamily="49" charset="0"/>
              </a:rPr>
              <a:t>list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sz="300" dirty="0"/>
          </a:p>
          <a:p>
            <a:pPr marL="0" indent="0">
              <a:buNone/>
            </a:pPr>
            <a:r>
              <a:rPr lang="en-US" dirty="0"/>
              <a:t>For example, if </a:t>
            </a:r>
            <a:r>
              <a:rPr lang="en-US" dirty="0">
                <a:latin typeface="Consolas" panose="020B0609020204030204" pitchFamily="49" charset="0"/>
              </a:rPr>
              <a:t>list</a:t>
            </a:r>
            <a:r>
              <a:rPr lang="en-US" dirty="0"/>
              <a:t> contains </a:t>
            </a:r>
            <a:r>
              <a:rPr lang="en-US" dirty="0">
                <a:latin typeface="Consolas" panose="020B0609020204030204" pitchFamily="49" charset="0"/>
              </a:rPr>
              <a:t>[8, 4, 13, -7]</a:t>
            </a:r>
            <a:r>
              <a:rPr lang="en-US" dirty="0"/>
              <a:t> and our method is called with </a:t>
            </a:r>
            <a:r>
              <a:rPr lang="en-US" dirty="0" err="1">
                <a:latin typeface="Consolas" panose="020B0609020204030204" pitchFamily="49" charset="0"/>
              </a:rPr>
              <a:t>moveRight</a:t>
            </a:r>
            <a:r>
              <a:rPr lang="en-US" dirty="0">
                <a:latin typeface="Consolas" panose="020B0609020204030204" pitchFamily="49" charset="0"/>
              </a:rPr>
              <a:t>(list, 2)</a:t>
            </a:r>
            <a:r>
              <a:rPr lang="en-US" dirty="0"/>
              <a:t>, after the method call </a:t>
            </a:r>
            <a:r>
              <a:rPr lang="en-US" dirty="0">
                <a:latin typeface="Consolas" panose="020B0609020204030204" pitchFamily="49" charset="0"/>
              </a:rPr>
              <a:t>list</a:t>
            </a:r>
            <a:r>
              <a:rPr lang="en-US" dirty="0"/>
              <a:t> would contain </a:t>
            </a:r>
            <a:r>
              <a:rPr lang="en-US" dirty="0">
                <a:latin typeface="Consolas" panose="020B0609020204030204" pitchFamily="49" charset="0"/>
              </a:rPr>
              <a:t>[8, 4, -7, 13].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FB0A64-53B2-6DBD-7452-BB890D1320EE}"/>
              </a:ext>
            </a:extLst>
          </p:cNvPr>
          <p:cNvSpPr/>
          <p:nvPr/>
        </p:nvSpPr>
        <p:spPr>
          <a:xfrm>
            <a:off x="6097457" y="4179798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D99EF4-BCE2-2BF8-E363-1ABD7CD28CE0}"/>
              </a:ext>
            </a:extLst>
          </p:cNvPr>
          <p:cNvSpPr/>
          <p:nvPr/>
        </p:nvSpPr>
        <p:spPr>
          <a:xfrm>
            <a:off x="6942316" y="4179797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C08C4C-8ED5-83CE-1755-F3A717EB090C}"/>
              </a:ext>
            </a:extLst>
          </p:cNvPr>
          <p:cNvSpPr/>
          <p:nvPr/>
        </p:nvSpPr>
        <p:spPr>
          <a:xfrm>
            <a:off x="7788632" y="4179798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13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7C5418-9969-5422-59BE-9C70C46A5673}"/>
              </a:ext>
            </a:extLst>
          </p:cNvPr>
          <p:cNvSpPr/>
          <p:nvPr/>
        </p:nvSpPr>
        <p:spPr>
          <a:xfrm>
            <a:off x="8634948" y="4179796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-7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F143B1-1206-17EA-5102-EC109C9F008A}"/>
              </a:ext>
            </a:extLst>
          </p:cNvPr>
          <p:cNvSpPr txBox="1"/>
          <p:nvPr/>
        </p:nvSpPr>
        <p:spPr>
          <a:xfrm>
            <a:off x="6367427" y="4936026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0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AA6256-F177-8A28-AA0A-D30A2DDB75CC}"/>
              </a:ext>
            </a:extLst>
          </p:cNvPr>
          <p:cNvSpPr txBox="1"/>
          <p:nvPr/>
        </p:nvSpPr>
        <p:spPr>
          <a:xfrm>
            <a:off x="7253623" y="4936026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1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0925D5-E466-1B3C-892E-033FD85A3BD4}"/>
              </a:ext>
            </a:extLst>
          </p:cNvPr>
          <p:cNvSpPr txBox="1"/>
          <p:nvPr/>
        </p:nvSpPr>
        <p:spPr>
          <a:xfrm>
            <a:off x="8098482" y="4950455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2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1B327E3-A2E1-7C25-D539-2F53ED5FB7C3}"/>
              </a:ext>
            </a:extLst>
          </p:cNvPr>
          <p:cNvSpPr txBox="1"/>
          <p:nvPr/>
        </p:nvSpPr>
        <p:spPr>
          <a:xfrm>
            <a:off x="8943058" y="4950455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3" name="Down Arrow 12" descr="list's contents change with call to moveRight(list, 2)">
            <a:extLst>
              <a:ext uri="{FF2B5EF4-FFF2-40B4-BE49-F238E27FC236}">
                <a16:creationId xmlns:a16="http://schemas.microsoft.com/office/drawing/2014/main" id="{381D6AF4-9736-348D-D1C2-2332F1B2C8E6}"/>
              </a:ext>
            </a:extLst>
          </p:cNvPr>
          <p:cNvSpPr/>
          <p:nvPr/>
        </p:nvSpPr>
        <p:spPr>
          <a:xfrm>
            <a:off x="7634716" y="5050257"/>
            <a:ext cx="302004" cy="567907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D11DFA6-E5CC-C9F8-8E9E-272A4B0B3D97}"/>
              </a:ext>
            </a:extLst>
          </p:cNvPr>
          <p:cNvSpPr txBox="1"/>
          <p:nvPr/>
        </p:nvSpPr>
        <p:spPr>
          <a:xfrm>
            <a:off x="9553173" y="5157359"/>
            <a:ext cx="2481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</a:rPr>
              <a:t>moveRight</a:t>
            </a:r>
            <a:r>
              <a:rPr lang="en-US" dirty="0">
                <a:latin typeface="Consolas" panose="020B0609020204030204" pitchFamily="49" charset="0"/>
              </a:rPr>
              <a:t>(list, 2)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6A9105-6014-D2D4-5441-F49C936A513F}"/>
              </a:ext>
            </a:extLst>
          </p:cNvPr>
          <p:cNvSpPr/>
          <p:nvPr/>
        </p:nvSpPr>
        <p:spPr>
          <a:xfrm>
            <a:off x="6096000" y="5669594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8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71BC45-A700-5F71-FD4C-A1DEF2121FCE}"/>
              </a:ext>
            </a:extLst>
          </p:cNvPr>
          <p:cNvSpPr/>
          <p:nvPr/>
        </p:nvSpPr>
        <p:spPr>
          <a:xfrm>
            <a:off x="6940859" y="5669593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8C4A34-F007-6F07-FDD5-12DDBEB3C3D6}"/>
              </a:ext>
            </a:extLst>
          </p:cNvPr>
          <p:cNvSpPr/>
          <p:nvPr/>
        </p:nvSpPr>
        <p:spPr>
          <a:xfrm>
            <a:off x="7787175" y="5669594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-7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038605E-62F3-694A-4D29-B8641946DD74}"/>
              </a:ext>
            </a:extLst>
          </p:cNvPr>
          <p:cNvSpPr/>
          <p:nvPr/>
        </p:nvSpPr>
        <p:spPr>
          <a:xfrm>
            <a:off x="8633491" y="5669592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13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3233098-8D24-7299-B2B9-920B53D569B2}"/>
              </a:ext>
            </a:extLst>
          </p:cNvPr>
          <p:cNvSpPr txBox="1"/>
          <p:nvPr/>
        </p:nvSpPr>
        <p:spPr>
          <a:xfrm>
            <a:off x="6369309" y="6454669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0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09EE986-1C4C-FCF0-C713-750CE359C593}"/>
              </a:ext>
            </a:extLst>
          </p:cNvPr>
          <p:cNvSpPr txBox="1"/>
          <p:nvPr/>
        </p:nvSpPr>
        <p:spPr>
          <a:xfrm>
            <a:off x="7255505" y="6454669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1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791E1C6-C413-9BAF-B31A-C9D714B63F99}"/>
              </a:ext>
            </a:extLst>
          </p:cNvPr>
          <p:cNvSpPr txBox="1"/>
          <p:nvPr/>
        </p:nvSpPr>
        <p:spPr>
          <a:xfrm>
            <a:off x="8100364" y="6469098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2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36BAEAA-E906-C005-12BC-E66769923765}"/>
              </a:ext>
            </a:extLst>
          </p:cNvPr>
          <p:cNvSpPr txBox="1"/>
          <p:nvPr/>
        </p:nvSpPr>
        <p:spPr>
          <a:xfrm>
            <a:off x="8944940" y="6469098"/>
            <a:ext cx="3020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3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4BCFC13-2C9E-2BD4-F89B-73B11DC97569}"/>
              </a:ext>
            </a:extLst>
          </p:cNvPr>
          <p:cNvSpPr/>
          <p:nvPr/>
        </p:nvSpPr>
        <p:spPr>
          <a:xfrm>
            <a:off x="10998866" y="5720392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774808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0.26432 0.2231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16" y="1115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2.96296E-6 L -0.06927 0.21783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64" y="1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0 L -0.19375 -0.0055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87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23" grpId="0" animBg="1"/>
      <p:bldP spid="23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28DC-F311-4D56-BBF2-B1B9B1E0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Edge Cases! (And Testing)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3ACD-65AE-0C5F-2BE3-3FCE66879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When writing a method, especially one that takes input of some kind (e.g., parameters, user input, a Scanner with input) it’s good to think carefully about what assumptions you can make (or cannot make) about this input. 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b="1" u="sng" dirty="0"/>
              <a:t>Edge case</a:t>
            </a:r>
            <a:r>
              <a:rPr lang="en-US" dirty="0"/>
              <a:t>: A scenario that is uncommon but possible, especially at the “edge” of a parameter’s valid range.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❓ What happens if the user passes a negative number to </a:t>
            </a:r>
            <a:r>
              <a:rPr lang="en-US" dirty="0" err="1">
                <a:latin typeface="Consolas" panose="020B0609020204030204" pitchFamily="49" charset="0"/>
              </a:rPr>
              <a:t>moveDown</a:t>
            </a:r>
            <a:r>
              <a:rPr lang="en-US" dirty="0"/>
              <a:t>?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❓ What happens if the user passes a number larger than the length of the list to </a:t>
            </a:r>
            <a:r>
              <a:rPr lang="en-US" dirty="0" err="1">
                <a:latin typeface="Consolas" panose="020B0609020204030204" pitchFamily="49" charset="0"/>
              </a:rPr>
              <a:t>moveDown</a:t>
            </a:r>
            <a:r>
              <a:rPr lang="en-US" dirty="0"/>
              <a:t>? 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More </a:t>
            </a:r>
            <a:r>
              <a:rPr lang="en-US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testing tips</a:t>
            </a:r>
            <a:r>
              <a:rPr lang="en-US" dirty="0"/>
              <a:t> on the course website’s Resources page! </a:t>
            </a:r>
          </a:p>
        </p:txBody>
      </p:sp>
    </p:spTree>
    <p:extLst>
      <p:ext uri="{BB962C8B-B14F-4D97-AF65-F5344CB8AC3E}">
        <p14:creationId xmlns:p14="http://schemas.microsoft.com/office/powerpoint/2010/main" val="4189944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compareToList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Write a method called </a:t>
            </a:r>
            <a:r>
              <a:rPr lang="en-US" dirty="0" err="1">
                <a:latin typeface="Consolas" panose="020B0609020204030204" pitchFamily="49" charset="0"/>
              </a:rPr>
              <a:t>compareToList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/>
              <a:t>that accepts two </a:t>
            </a:r>
            <a:r>
              <a:rPr lang="en-US" dirty="0" err="1">
                <a:latin typeface="Consolas" panose="020B0609020204030204" pitchFamily="49" charset="0"/>
              </a:rPr>
              <a:t>ArrayList</a:t>
            </a:r>
            <a:r>
              <a:rPr lang="en-US" dirty="0" err="1"/>
              <a:t>s</a:t>
            </a:r>
            <a:r>
              <a:rPr lang="en-US" dirty="0"/>
              <a:t> of integers </a:t>
            </a:r>
            <a:r>
              <a:rPr lang="en-US" dirty="0">
                <a:latin typeface="Consolas" panose="020B0609020204030204" pitchFamily="49" charset="0"/>
              </a:rPr>
              <a:t>list1</a:t>
            </a:r>
            <a:r>
              <a:rPr lang="en-US" dirty="0"/>
              <a:t> and </a:t>
            </a:r>
            <a:r>
              <a:rPr lang="en-US" dirty="0">
                <a:latin typeface="Consolas" panose="020B0609020204030204" pitchFamily="49" charset="0"/>
              </a:rPr>
              <a:t>list2</a:t>
            </a:r>
            <a:r>
              <a:rPr lang="en-US" dirty="0"/>
              <a:t> as parameters and compares the elements of the two lists, printing out the locations of common elements in each of the </a:t>
            </a:r>
            <a:r>
              <a:rPr lang="en-US" dirty="0" err="1">
                <a:latin typeface="Consolas" panose="020B0609020204030204" pitchFamily="49" charset="0"/>
              </a:rPr>
              <a:t>ArrayList</a:t>
            </a:r>
            <a:r>
              <a:rPr lang="en-US" dirty="0" err="1"/>
              <a:t>s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example, if </a:t>
            </a:r>
            <a:r>
              <a:rPr lang="en-US" dirty="0">
                <a:latin typeface="Consolas" panose="020B0609020204030204" pitchFamily="49" charset="0"/>
              </a:rPr>
              <a:t>list1</a:t>
            </a:r>
            <a:r>
              <a:rPr lang="en-US" dirty="0"/>
              <a:t> contained </a:t>
            </a:r>
            <a:r>
              <a:rPr lang="en-US" dirty="0">
                <a:latin typeface="Consolas" panose="020B0609020204030204" pitchFamily="49" charset="0"/>
              </a:rPr>
              <a:t>[5, 6, 7, 8] </a:t>
            </a:r>
            <a:r>
              <a:rPr lang="en-US" dirty="0"/>
              <a:t>and </a:t>
            </a:r>
            <a:r>
              <a:rPr lang="en-US" dirty="0">
                <a:latin typeface="Consolas" panose="020B0609020204030204" pitchFamily="49" charset="0"/>
              </a:rPr>
              <a:t>list2</a:t>
            </a:r>
            <a:r>
              <a:rPr lang="en-US" dirty="0"/>
              <a:t> contained </a:t>
            </a:r>
            <a:r>
              <a:rPr lang="en-US" dirty="0">
                <a:latin typeface="Consolas" panose="020B0609020204030204" pitchFamily="49" charset="0"/>
              </a:rPr>
              <a:t>[7, 5, 9, 0, 2], </a:t>
            </a:r>
            <a:r>
              <a:rPr lang="en-US" dirty="0"/>
              <a:t>a call to </a:t>
            </a:r>
            <a:r>
              <a:rPr lang="en-US" dirty="0" err="1">
                <a:latin typeface="Consolas" panose="020B0609020204030204" pitchFamily="49" charset="0"/>
              </a:rPr>
              <a:t>compareToList</a:t>
            </a:r>
            <a:r>
              <a:rPr lang="en-US" dirty="0">
                <a:latin typeface="Consolas" panose="020B0609020204030204" pitchFamily="49" charset="0"/>
              </a:rPr>
              <a:t>(list1, list2) </a:t>
            </a:r>
            <a:r>
              <a:rPr lang="en-US" dirty="0"/>
              <a:t>would produce output such as: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02169C-13CD-4EB2-B96B-3936AFDD8EB3}"/>
              </a:ext>
            </a:extLst>
          </p:cNvPr>
          <p:cNvSpPr txBox="1"/>
          <p:nvPr/>
        </p:nvSpPr>
        <p:spPr>
          <a:xfrm>
            <a:off x="2794959" y="5228607"/>
            <a:ext cx="6602082" cy="95410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onsolas" panose="020B0609020204030204" pitchFamily="49" charset="0"/>
              </a:rPr>
              <a:t>- 5 (list1 at 0, list2 at 1)</a:t>
            </a:r>
          </a:p>
          <a:p>
            <a:r>
              <a:rPr lang="en-US" sz="2800" dirty="0">
                <a:latin typeface="Consolas" panose="020B0609020204030204" pitchFamily="49" charset="0"/>
              </a:rPr>
              <a:t>- 7 (list1 at 2, list2 at 0)</a:t>
            </a:r>
          </a:p>
        </p:txBody>
      </p:sp>
    </p:spTree>
    <p:extLst>
      <p:ext uri="{BB962C8B-B14F-4D97-AF65-F5344CB8AC3E}">
        <p14:creationId xmlns:p14="http://schemas.microsoft.com/office/powerpoint/2010/main" val="1520460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3C97DB8B-CE89-4FF0-A568-C8A520FF6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06" y="1416814"/>
            <a:ext cx="10575593" cy="768393"/>
          </a:xfrm>
        </p:spPr>
        <p:txBody>
          <a:bodyPr>
            <a:noAutofit/>
          </a:bodyPr>
          <a:lstStyle/>
          <a:p>
            <a:r>
              <a:rPr lang="en-US" sz="3600" dirty="0"/>
              <a:t>Spend </a:t>
            </a:r>
            <a:r>
              <a:rPr lang="en-US" sz="3600" dirty="0">
                <a:solidFill>
                  <a:schemeClr val="accent6"/>
                </a:solidFill>
              </a:rPr>
              <a:t>1</a:t>
            </a:r>
            <a:r>
              <a:rPr lang="en-US" sz="3600" dirty="0"/>
              <a:t> min on your own thinking about how you would implement this method! (focus on </a:t>
            </a:r>
            <a:r>
              <a:rPr lang="en-US" sz="3600" i="1" dirty="0"/>
              <a:t>pseudocode</a:t>
            </a:r>
            <a:r>
              <a:rPr lang="en-US" sz="3600" dirty="0"/>
              <a:t>)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6F84605-5F5A-47F1-8AE0-4DEDAC1B1C55}"/>
              </a:ext>
            </a:extLst>
          </p:cNvPr>
          <p:cNvSpPr txBox="1">
            <a:spLocks/>
          </p:cNvSpPr>
          <p:nvPr/>
        </p:nvSpPr>
        <p:spPr>
          <a:xfrm>
            <a:off x="838200" y="2490158"/>
            <a:ext cx="10646434" cy="36868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Write a method called </a:t>
            </a:r>
            <a:r>
              <a:rPr lang="en-US" sz="2400" dirty="0" err="1">
                <a:latin typeface="Consolas" panose="020B0609020204030204" pitchFamily="49" charset="0"/>
              </a:rPr>
              <a:t>compareToList</a:t>
            </a:r>
            <a:r>
              <a:rPr lang="en-US" sz="2400" dirty="0"/>
              <a:t> that accepts two </a:t>
            </a:r>
            <a:r>
              <a:rPr lang="en-US" sz="2400" dirty="0" err="1">
                <a:latin typeface="Consolas" panose="020B0609020204030204" pitchFamily="49" charset="0"/>
              </a:rPr>
              <a:t>ArrayList</a:t>
            </a:r>
            <a:r>
              <a:rPr lang="en-US" sz="2400" dirty="0" err="1"/>
              <a:t>s</a:t>
            </a:r>
            <a:r>
              <a:rPr lang="en-US" sz="2400" dirty="0"/>
              <a:t> of integers </a:t>
            </a:r>
            <a:r>
              <a:rPr lang="en-US" sz="2400" dirty="0">
                <a:latin typeface="Consolas" panose="020B0609020204030204" pitchFamily="49" charset="0"/>
              </a:rPr>
              <a:t>list1</a:t>
            </a:r>
            <a:r>
              <a:rPr lang="en-US" sz="2400" dirty="0"/>
              <a:t> and </a:t>
            </a:r>
            <a:r>
              <a:rPr lang="en-US" sz="2400" dirty="0">
                <a:latin typeface="Consolas" panose="020B0609020204030204" pitchFamily="49" charset="0"/>
              </a:rPr>
              <a:t>list2</a:t>
            </a:r>
            <a:r>
              <a:rPr lang="en-US" sz="2400" dirty="0"/>
              <a:t> as parameters and compares the elements of the two lists, printing out the locations of common elements in each of the </a:t>
            </a:r>
            <a:r>
              <a:rPr lang="en-US" sz="2400" dirty="0" err="1">
                <a:latin typeface="Consolas" panose="020B0609020204030204" pitchFamily="49" charset="0"/>
              </a:rPr>
              <a:t>ArrayList</a:t>
            </a:r>
            <a:r>
              <a:rPr lang="en-US" sz="2400" dirty="0" err="1"/>
              <a:t>s</a:t>
            </a:r>
            <a:r>
              <a:rPr lang="en-US" sz="2400" dirty="0"/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For example, if </a:t>
            </a:r>
            <a:r>
              <a:rPr lang="en-US" sz="2400" dirty="0">
                <a:latin typeface="Consolas" panose="020B0609020204030204" pitchFamily="49" charset="0"/>
              </a:rPr>
              <a:t>list1</a:t>
            </a:r>
            <a:r>
              <a:rPr lang="en-US" sz="2400" dirty="0"/>
              <a:t> contained </a:t>
            </a:r>
            <a:r>
              <a:rPr lang="en-US" sz="2400" dirty="0">
                <a:latin typeface="Consolas" panose="020B0609020204030204" pitchFamily="49" charset="0"/>
              </a:rPr>
              <a:t>[5, 6, 7, 8] </a:t>
            </a:r>
            <a:r>
              <a:rPr lang="en-US" sz="2400" dirty="0"/>
              <a:t>and </a:t>
            </a:r>
            <a:r>
              <a:rPr lang="en-US" sz="2400" dirty="0">
                <a:latin typeface="Consolas" panose="020B0609020204030204" pitchFamily="49" charset="0"/>
              </a:rPr>
              <a:t>list2</a:t>
            </a:r>
            <a:r>
              <a:rPr lang="en-US" sz="2400" dirty="0"/>
              <a:t> contained </a:t>
            </a:r>
            <a:r>
              <a:rPr lang="en-US" sz="2400" dirty="0">
                <a:latin typeface="Consolas" panose="020B0609020204030204" pitchFamily="49" charset="0"/>
              </a:rPr>
              <a:t>[7, 5, 9, 0, 2], </a:t>
            </a:r>
            <a:r>
              <a:rPr lang="en-US" sz="2400" dirty="0"/>
              <a:t>a call to </a:t>
            </a:r>
            <a:r>
              <a:rPr lang="en-US" sz="2400" dirty="0" err="1">
                <a:latin typeface="Consolas" panose="020B0609020204030204" pitchFamily="49" charset="0"/>
              </a:rPr>
              <a:t>compareToList</a:t>
            </a:r>
            <a:r>
              <a:rPr lang="en-US" sz="2400" dirty="0">
                <a:latin typeface="Consolas" panose="020B0609020204030204" pitchFamily="49" charset="0"/>
              </a:rPr>
              <a:t>(list1, list2) </a:t>
            </a:r>
            <a:r>
              <a:rPr lang="en-US" sz="2400" dirty="0"/>
              <a:t>would produce output such as: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47F449-8192-4369-A3D0-A628BC64115D}"/>
              </a:ext>
            </a:extLst>
          </p:cNvPr>
          <p:cNvSpPr txBox="1"/>
          <p:nvPr/>
        </p:nvSpPr>
        <p:spPr>
          <a:xfrm>
            <a:off x="2794959" y="5450697"/>
            <a:ext cx="6684224" cy="83099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</a:rPr>
              <a:t>- 5 (list1 at 0, list2 at 1)</a:t>
            </a:r>
          </a:p>
          <a:p>
            <a:r>
              <a:rPr lang="en-US" sz="2400" dirty="0">
                <a:latin typeface="Consolas" panose="020B0609020204030204" pitchFamily="49" charset="0"/>
              </a:rPr>
              <a:t>- 7 (list1 at 2, list2 at 0)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EC7AF4-24AD-82C7-FD2C-CF12568A1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7354418" y="307330"/>
            <a:ext cx="771274" cy="76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347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18E1CAA-A44D-41D9-9899-E9E48F544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206" y="1416814"/>
            <a:ext cx="11258519" cy="768393"/>
          </a:xfrm>
        </p:spPr>
        <p:txBody>
          <a:bodyPr>
            <a:noAutofit/>
          </a:bodyPr>
          <a:lstStyle/>
          <a:p>
            <a:r>
              <a:rPr lang="en-US" sz="3600" dirty="0"/>
              <a:t>Spend </a:t>
            </a:r>
            <a:r>
              <a:rPr lang="en-US" sz="3600" dirty="0">
                <a:solidFill>
                  <a:schemeClr val="accent6"/>
                </a:solidFill>
              </a:rPr>
              <a:t>2</a:t>
            </a:r>
            <a:r>
              <a:rPr lang="en-US" sz="3600" dirty="0"/>
              <a:t> min discussing about how you would implement this method with a neighbor! (focus on </a:t>
            </a:r>
            <a:r>
              <a:rPr lang="en-US" sz="3600" i="1" dirty="0"/>
              <a:t>pseudocode</a:t>
            </a:r>
            <a:r>
              <a:rPr lang="en-US" sz="3600" dirty="0"/>
              <a:t>)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2CCBCEE-5A6C-44F5-9528-6262AA83D0E8}"/>
              </a:ext>
            </a:extLst>
          </p:cNvPr>
          <p:cNvSpPr txBox="1">
            <a:spLocks/>
          </p:cNvSpPr>
          <p:nvPr/>
        </p:nvSpPr>
        <p:spPr>
          <a:xfrm>
            <a:off x="838200" y="2490158"/>
            <a:ext cx="10646434" cy="36868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System Font Regular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Write a method called </a:t>
            </a:r>
            <a:r>
              <a:rPr lang="en-US" sz="2400" dirty="0" err="1">
                <a:latin typeface="Consolas" panose="020B0609020204030204" pitchFamily="49" charset="0"/>
              </a:rPr>
              <a:t>compareToList</a:t>
            </a:r>
            <a:r>
              <a:rPr lang="en-US" sz="2400" dirty="0"/>
              <a:t> that accepts two </a:t>
            </a:r>
            <a:r>
              <a:rPr lang="en-US" sz="2400" dirty="0" err="1">
                <a:latin typeface="Consolas" panose="020B0609020204030204" pitchFamily="49" charset="0"/>
              </a:rPr>
              <a:t>ArrayList</a:t>
            </a:r>
            <a:r>
              <a:rPr lang="en-US" sz="2400" dirty="0" err="1"/>
              <a:t>s</a:t>
            </a:r>
            <a:r>
              <a:rPr lang="en-US" sz="2400" dirty="0"/>
              <a:t> of integers </a:t>
            </a:r>
            <a:r>
              <a:rPr lang="en-US" sz="2400" dirty="0">
                <a:latin typeface="Consolas" panose="020B0609020204030204" pitchFamily="49" charset="0"/>
              </a:rPr>
              <a:t>list1</a:t>
            </a:r>
            <a:r>
              <a:rPr lang="en-US" sz="2400" dirty="0"/>
              <a:t> and </a:t>
            </a:r>
            <a:r>
              <a:rPr lang="en-US" sz="2400" dirty="0">
                <a:latin typeface="Consolas" panose="020B0609020204030204" pitchFamily="49" charset="0"/>
              </a:rPr>
              <a:t>list2</a:t>
            </a:r>
            <a:r>
              <a:rPr lang="en-US" sz="2400" dirty="0"/>
              <a:t> as parameters and compares the elements of the two lists, printing out the locations of common elements in each of the </a:t>
            </a:r>
            <a:r>
              <a:rPr lang="en-US" sz="2400" dirty="0" err="1">
                <a:latin typeface="Consolas" panose="020B0609020204030204" pitchFamily="49" charset="0"/>
              </a:rPr>
              <a:t>ArrayList</a:t>
            </a:r>
            <a:r>
              <a:rPr lang="en-US" sz="2400" dirty="0" err="1"/>
              <a:t>s</a:t>
            </a:r>
            <a:r>
              <a:rPr lang="en-US" sz="2400" dirty="0"/>
              <a:t>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/>
              <a:t>For example, if </a:t>
            </a:r>
            <a:r>
              <a:rPr lang="en-US" sz="2400" dirty="0">
                <a:latin typeface="Consolas" panose="020B0609020204030204" pitchFamily="49" charset="0"/>
              </a:rPr>
              <a:t>list1</a:t>
            </a:r>
            <a:r>
              <a:rPr lang="en-US" sz="2400" dirty="0"/>
              <a:t> contained </a:t>
            </a:r>
            <a:r>
              <a:rPr lang="en-US" sz="2400" dirty="0">
                <a:latin typeface="Consolas" panose="020B0609020204030204" pitchFamily="49" charset="0"/>
              </a:rPr>
              <a:t>[5, 6, 7, 8] </a:t>
            </a:r>
            <a:r>
              <a:rPr lang="en-US" sz="2400" dirty="0"/>
              <a:t>and </a:t>
            </a:r>
            <a:r>
              <a:rPr lang="en-US" sz="2400" dirty="0">
                <a:latin typeface="Consolas" panose="020B0609020204030204" pitchFamily="49" charset="0"/>
              </a:rPr>
              <a:t>list2</a:t>
            </a:r>
            <a:r>
              <a:rPr lang="en-US" sz="2400" dirty="0"/>
              <a:t> contained </a:t>
            </a:r>
            <a:r>
              <a:rPr lang="en-US" sz="2400" dirty="0">
                <a:latin typeface="Consolas" panose="020B0609020204030204" pitchFamily="49" charset="0"/>
              </a:rPr>
              <a:t>[7, 5, 9, 0, 2], </a:t>
            </a:r>
            <a:r>
              <a:rPr lang="en-US" sz="2400" dirty="0"/>
              <a:t>a call to </a:t>
            </a:r>
            <a:r>
              <a:rPr lang="en-US" sz="2400" dirty="0" err="1">
                <a:latin typeface="Consolas" panose="020B0609020204030204" pitchFamily="49" charset="0"/>
              </a:rPr>
              <a:t>compareToList</a:t>
            </a:r>
            <a:r>
              <a:rPr lang="en-US" sz="2400" dirty="0">
                <a:latin typeface="Consolas" panose="020B0609020204030204" pitchFamily="49" charset="0"/>
              </a:rPr>
              <a:t>(list1, list2) </a:t>
            </a:r>
            <a:r>
              <a:rPr lang="en-US" sz="2400" dirty="0"/>
              <a:t>would produce output such as: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699CE9-E67A-4565-9B48-2228C8328B87}"/>
              </a:ext>
            </a:extLst>
          </p:cNvPr>
          <p:cNvSpPr txBox="1"/>
          <p:nvPr/>
        </p:nvSpPr>
        <p:spPr>
          <a:xfrm>
            <a:off x="2794959" y="5450697"/>
            <a:ext cx="6684224" cy="830997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nsolas" panose="020B0609020204030204" pitchFamily="49" charset="0"/>
              </a:rPr>
              <a:t>- 5 (list1 at 0, list2 at 1)</a:t>
            </a:r>
          </a:p>
          <a:p>
            <a:r>
              <a:rPr lang="en-US" sz="2400" dirty="0">
                <a:latin typeface="Consolas" panose="020B0609020204030204" pitchFamily="49" charset="0"/>
              </a:rPr>
              <a:t>- 7 (list1 at 2, list2 at 0)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EB7B56-1602-0760-2256-276E9E6624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7354418" y="307330"/>
            <a:ext cx="771274" cy="76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554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2B81-4FB1-3D4C-B5CC-F81F1C1D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D871-301D-734F-B5EC-A5910673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5"/>
                </a:solidFill>
              </a:rPr>
              <a:t>Announcements</a:t>
            </a: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Recap</a:t>
            </a: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Examples</a:t>
            </a:r>
          </a:p>
        </p:txBody>
      </p:sp>
      <p:sp>
        <p:nvSpPr>
          <p:cNvPr id="4" name="Pentagon 3" descr="Currently in Announcements">
            <a:extLst>
              <a:ext uri="{FF2B5EF4-FFF2-40B4-BE49-F238E27FC236}">
                <a16:creationId xmlns:a16="http://schemas.microsoft.com/office/drawing/2014/main" id="{A474EB40-D05B-4D47-ACB8-073DBA3E897B}"/>
              </a:ext>
            </a:extLst>
          </p:cNvPr>
          <p:cNvSpPr/>
          <p:nvPr/>
        </p:nvSpPr>
        <p:spPr>
          <a:xfrm rot="10800000">
            <a:off x="3640439" y="1466231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157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9F6E64-B983-40A4-2550-A1222EC74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ArrayList</a:t>
            </a:r>
            <a:r>
              <a:rPr lang="en-US" dirty="0"/>
              <a:t> Methods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B805D724-3C57-4897-B1AF-99EF3B6B31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1294748"/>
              </p:ext>
            </p:extLst>
          </p:nvPr>
        </p:nvGraphicFramePr>
        <p:xfrm>
          <a:off x="838200" y="1199070"/>
          <a:ext cx="10515600" cy="495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2284040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243660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615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add(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type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Adds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to the </a:t>
                      </a:r>
                      <a:r>
                        <a:rPr lang="en-US" b="1" i="1" dirty="0">
                          <a:solidFill>
                            <a:srgbClr val="7030A0"/>
                          </a:solidFill>
                        </a:rPr>
                        <a:t>end</a:t>
                      </a:r>
                      <a:r>
                        <a:rPr lang="en-US" i="0" dirty="0"/>
                        <a:t> of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744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add(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 index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, type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 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Adds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to the specified </a:t>
                      </a:r>
                      <a:r>
                        <a:rPr lang="en-US" b="1" i="1" dirty="0">
                          <a:solidFill>
                            <a:srgbClr val="7030A0"/>
                          </a:solidFill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99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size()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number of elements in the </a:t>
                      </a:r>
                      <a:r>
                        <a:rPr lang="en-US" dirty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927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contains(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type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 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</a:t>
                      </a:r>
                      <a:r>
                        <a:rPr lang="en-US" dirty="0">
                          <a:latin typeface="Consolas" panose="020B0609020204030204" pitchFamily="49" charset="0"/>
                        </a:rPr>
                        <a:t>true</a:t>
                      </a:r>
                      <a:r>
                        <a:rPr lang="en-US" dirty="0"/>
                        <a:t> if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is contained 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 dirty="0"/>
                        <a:t>, 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false</a:t>
                      </a:r>
                      <a:r>
                        <a:rPr lang="en-US" i="0" dirty="0"/>
                        <a:t> otherwise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8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get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(int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 index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element at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 dirty="0">
                          <a:latin typeface="+mj-lt"/>
                        </a:rPr>
                        <a:t> </a:t>
                      </a:r>
                      <a:r>
                        <a:rPr lang="en-US" i="0" dirty="0">
                          <a:latin typeface="+mn-lt"/>
                        </a:rPr>
                        <a:t>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134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remove(int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Removes the element at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 dirty="0"/>
                        <a:t> from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 dirty="0"/>
                        <a:t> and returns the removed element.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1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olas" panose="020B0609020204030204" pitchFamily="49" charset="0"/>
                        </a:rPr>
                        <a:t>indexOf</a:t>
                      </a:r>
                      <a:r>
                        <a:rPr lang="en-US" dirty="0">
                          <a:latin typeface="Consolas" panose="020B0609020204030204" pitchFamily="49" charset="0"/>
                        </a:rPr>
                        <a:t>(type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index of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 dirty="0"/>
                        <a:t>; returns -1 if the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doesn’t exist 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485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set(int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, type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Sets the element at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 </a:t>
                      </a:r>
                      <a:r>
                        <a:rPr lang="en-US" i="0" dirty="0">
                          <a:latin typeface="+mn-lt"/>
                        </a:rPr>
                        <a:t>to the given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 dirty="0">
                          <a:latin typeface="+mn-lt"/>
                        </a:rPr>
                        <a:t> and returns the old value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341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1192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topN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Write a method called </a:t>
            </a:r>
            <a:r>
              <a:rPr lang="en-US" sz="3200" dirty="0" err="1">
                <a:latin typeface="Consolas" panose="020B0609020204030204" pitchFamily="49" charset="0"/>
              </a:rPr>
              <a:t>topN</a:t>
            </a:r>
            <a:r>
              <a:rPr lang="en-US" sz="3200" dirty="0">
                <a:latin typeface="Consolas" panose="020B0609020204030204" pitchFamily="49" charset="0"/>
              </a:rPr>
              <a:t> </a:t>
            </a:r>
            <a:r>
              <a:rPr lang="en-US" sz="3200" dirty="0"/>
              <a:t>that accepts an </a:t>
            </a:r>
            <a:r>
              <a:rPr lang="en-US" sz="3200" dirty="0" err="1">
                <a:latin typeface="Consolas" panose="020B0609020204030204" pitchFamily="49" charset="0"/>
              </a:rPr>
              <a:t>ArrayList</a:t>
            </a:r>
            <a:r>
              <a:rPr lang="en-US" sz="3200" dirty="0"/>
              <a:t> of characters </a:t>
            </a:r>
            <a:r>
              <a:rPr lang="en-US" sz="3200" dirty="0">
                <a:latin typeface="Consolas" panose="020B0609020204030204" pitchFamily="49" charset="0"/>
              </a:rPr>
              <a:t>list</a:t>
            </a:r>
            <a:r>
              <a:rPr lang="en-US" sz="3200" dirty="0"/>
              <a:t> and an </a:t>
            </a:r>
            <a:r>
              <a:rPr lang="en-US" sz="3200" dirty="0">
                <a:latin typeface="Consolas" panose="020B0609020204030204" pitchFamily="49" charset="0"/>
              </a:rPr>
              <a:t>int</a:t>
            </a:r>
            <a:r>
              <a:rPr lang="en-US" sz="3200" dirty="0"/>
              <a:t> </a:t>
            </a:r>
            <a:r>
              <a:rPr lang="en-US" sz="3200" dirty="0">
                <a:latin typeface="Consolas" panose="020B0609020204030204" pitchFamily="49" charset="0"/>
              </a:rPr>
              <a:t>n</a:t>
            </a:r>
            <a:r>
              <a:rPr lang="en-US" sz="3200" dirty="0"/>
              <a:t> and returns a new </a:t>
            </a:r>
            <a:r>
              <a:rPr lang="en-US" sz="3200" dirty="0" err="1">
                <a:latin typeface="Consolas" panose="020B0609020204030204" pitchFamily="49" charset="0"/>
              </a:rPr>
              <a:t>ArrayList</a:t>
            </a:r>
            <a:r>
              <a:rPr lang="en-US" sz="3200" dirty="0"/>
              <a:t> of characters that contains the first n elements of list. 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For example, if </a:t>
            </a:r>
            <a:r>
              <a:rPr lang="en-US" sz="3200" dirty="0">
                <a:latin typeface="Consolas" panose="020B0609020204030204" pitchFamily="49" charset="0"/>
              </a:rPr>
              <a:t>list</a:t>
            </a:r>
            <a:r>
              <a:rPr lang="en-US" sz="3200" dirty="0"/>
              <a:t> contained </a:t>
            </a:r>
            <a:br>
              <a:rPr lang="en-US" sz="3200" dirty="0"/>
            </a:br>
            <a:r>
              <a:rPr lang="en-US" sz="3200" dirty="0">
                <a:latin typeface="Consolas" panose="020B0609020204030204" pitchFamily="49" charset="0"/>
              </a:rPr>
              <a:t>['m', 'a', 't', '</a:t>
            </a:r>
            <a:r>
              <a:rPr lang="en-US" sz="3200" dirty="0" err="1">
                <a:latin typeface="Consolas" panose="020B0609020204030204" pitchFamily="49" charset="0"/>
              </a:rPr>
              <a:t>i</a:t>
            </a:r>
            <a:r>
              <a:rPr lang="en-US" sz="3200" dirty="0">
                <a:latin typeface="Consolas" panose="020B0609020204030204" pitchFamily="49" charset="0"/>
              </a:rPr>
              <a:t>', 'l', 'd', 'a']</a:t>
            </a:r>
            <a:r>
              <a:rPr lang="en-US" sz="3200" dirty="0"/>
              <a:t>, </a:t>
            </a:r>
            <a:br>
              <a:rPr lang="en-US" sz="3200" dirty="0"/>
            </a:br>
            <a:r>
              <a:rPr lang="en-US" sz="3200" dirty="0"/>
              <a:t>a call to </a:t>
            </a:r>
            <a:r>
              <a:rPr lang="en-US" sz="3200" dirty="0" err="1">
                <a:latin typeface="Consolas" panose="020B0609020204030204" pitchFamily="49" charset="0"/>
              </a:rPr>
              <a:t>topN</a:t>
            </a:r>
            <a:r>
              <a:rPr lang="en-US" sz="3200" dirty="0">
                <a:latin typeface="Consolas" panose="020B0609020204030204" pitchFamily="49" charset="0"/>
              </a:rPr>
              <a:t>(list, 4)</a:t>
            </a:r>
            <a:r>
              <a:rPr lang="en-US" sz="3200" dirty="0"/>
              <a:t> would return an </a:t>
            </a:r>
            <a:r>
              <a:rPr lang="en-US" sz="3200" dirty="0" err="1">
                <a:latin typeface="Consolas" panose="020B0609020204030204" pitchFamily="49" charset="0"/>
              </a:rPr>
              <a:t>ArrayList</a:t>
            </a:r>
            <a:r>
              <a:rPr lang="en-US" sz="3200" dirty="0"/>
              <a:t> containing </a:t>
            </a:r>
            <a:r>
              <a:rPr lang="en-US" sz="3200" dirty="0">
                <a:latin typeface="Consolas" panose="020B0609020204030204" pitchFamily="49" charset="0"/>
              </a:rPr>
              <a:t>[‘m', ‘a', ‘t', ‘</a:t>
            </a:r>
            <a:r>
              <a:rPr lang="en-US" sz="3200" dirty="0" err="1">
                <a:latin typeface="Consolas" panose="020B0609020204030204" pitchFamily="49" charset="0"/>
              </a:rPr>
              <a:t>i</a:t>
            </a:r>
            <a:r>
              <a:rPr lang="en-US" sz="3200" dirty="0">
                <a:latin typeface="Consolas" panose="020B0609020204030204" pitchFamily="49" charset="0"/>
              </a:rPr>
              <a:t>']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41924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F3870-2373-2B03-570C-6B3CE09FA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65F00-1F12-0E48-0722-69545AF48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671" y="1371600"/>
            <a:ext cx="11352679" cy="4805363"/>
          </a:xfrm>
        </p:spPr>
        <p:txBody>
          <a:bodyPr>
            <a:normAutofit/>
          </a:bodyPr>
          <a:lstStyle/>
          <a:p>
            <a:r>
              <a:rPr lang="en-US" sz="3200" dirty="0"/>
              <a:t>Programming Assignment 0 due Thursday, Jan 22</a:t>
            </a:r>
            <a:r>
              <a:rPr lang="en-US" sz="3200" baseline="30000" dirty="0"/>
              <a:t>nd</a:t>
            </a:r>
            <a:r>
              <a:rPr lang="en-US" sz="3200" dirty="0"/>
              <a:t> at 11:59pm PT</a:t>
            </a:r>
          </a:p>
          <a:p>
            <a:r>
              <a:rPr lang="en-US" sz="3200" dirty="0"/>
              <a:t>Plan to release C0 grades and feedback tomorrow! </a:t>
            </a:r>
          </a:p>
          <a:p>
            <a:pPr lvl="1"/>
            <a:r>
              <a:rPr lang="en-US" sz="2800" dirty="0"/>
              <a:t>General grading turnaround is ~1 week</a:t>
            </a:r>
          </a:p>
          <a:p>
            <a:pPr lvl="1"/>
            <a:r>
              <a:rPr lang="en-US" sz="2800" dirty="0"/>
              <a:t>Resubmission Cycle 0 will also be released tomorrow</a:t>
            </a:r>
          </a:p>
          <a:p>
            <a:pPr lvl="2"/>
            <a:r>
              <a:rPr lang="en-US" sz="2400" dirty="0"/>
              <a:t>Due </a:t>
            </a:r>
            <a:r>
              <a:rPr lang="en-US" sz="2400"/>
              <a:t>Tues Jan 27</a:t>
            </a:r>
            <a:r>
              <a:rPr lang="en-US" sz="2400" baseline="30000"/>
              <a:t>th</a:t>
            </a:r>
            <a:r>
              <a:rPr lang="en-US" sz="2400"/>
              <a:t> </a:t>
            </a:r>
            <a:endParaRPr lang="en-US" sz="2400" dirty="0"/>
          </a:p>
          <a:p>
            <a:pPr lvl="2"/>
            <a:r>
              <a:rPr lang="en-US" sz="2400" dirty="0"/>
              <a:t>Eligible assignment(s): C0</a:t>
            </a:r>
          </a:p>
          <a:p>
            <a:r>
              <a:rPr lang="en-US" sz="3200" dirty="0"/>
              <a:t>Quiz 0 is next Tuesday (Jan 27</a:t>
            </a:r>
            <a:r>
              <a:rPr lang="en-US" sz="3200" baseline="30000" dirty="0"/>
              <a:t>th</a:t>
            </a:r>
            <a:r>
              <a:rPr lang="en-US" sz="3200" dirty="0"/>
              <a:t>)!</a:t>
            </a:r>
          </a:p>
          <a:p>
            <a:pPr lvl="1"/>
            <a:r>
              <a:rPr lang="en-US" sz="2800" dirty="0"/>
              <a:t>There will be an Ed post later tonight with instructions and logistics</a:t>
            </a:r>
          </a:p>
          <a:p>
            <a:pPr lvl="1"/>
            <a:r>
              <a:rPr lang="en-US" sz="2800" dirty="0"/>
              <a:t>Practice Quiz to be released EOD Thursday (and solutions posted over the weekend)</a:t>
            </a:r>
          </a:p>
        </p:txBody>
      </p:sp>
    </p:spTree>
    <p:extLst>
      <p:ext uri="{BB962C8B-B14F-4D97-AF65-F5344CB8AC3E}">
        <p14:creationId xmlns:p14="http://schemas.microsoft.com/office/powerpoint/2010/main" val="150596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2B81-4FB1-3D4C-B5CC-F81F1C1D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D871-301D-734F-B5EC-A5910673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Announcements</a:t>
            </a:r>
          </a:p>
          <a:p>
            <a:pPr>
              <a:spcAft>
                <a:spcPts val="1200"/>
              </a:spcAft>
            </a:pPr>
            <a:r>
              <a:rPr lang="en-US" b="1" dirty="0" err="1">
                <a:solidFill>
                  <a:schemeClr val="accent5"/>
                </a:solidFill>
              </a:rPr>
              <a:t>ArrayList</a:t>
            </a:r>
            <a:r>
              <a:rPr lang="en-US" b="1" dirty="0">
                <a:solidFill>
                  <a:schemeClr val="accent5"/>
                </a:solidFill>
              </a:rPr>
              <a:t> Recap</a:t>
            </a: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Examples</a:t>
            </a:r>
          </a:p>
        </p:txBody>
      </p:sp>
      <p:sp>
        <p:nvSpPr>
          <p:cNvPr id="4" name="Pentagon 3" descr="Currently on ArrayList Recap">
            <a:extLst>
              <a:ext uri="{FF2B5EF4-FFF2-40B4-BE49-F238E27FC236}">
                <a16:creationId xmlns:a16="http://schemas.microsoft.com/office/drawing/2014/main" id="{A474EB40-D05B-4D47-ACB8-073DBA3E897B}"/>
              </a:ext>
            </a:extLst>
          </p:cNvPr>
          <p:cNvSpPr/>
          <p:nvPr/>
        </p:nvSpPr>
        <p:spPr>
          <a:xfrm rot="10800000">
            <a:off x="3570104" y="2103224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96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9F6E64-B983-40A4-2550-A1222EC74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ArrayList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4CB16C-E1C5-02A8-D197-076B2AEF5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ArrayLists</a:t>
            </a:r>
            <a:r>
              <a:rPr lang="en-US" dirty="0"/>
              <a:t> are very similar to arrays</a:t>
            </a:r>
          </a:p>
          <a:p>
            <a:r>
              <a:rPr lang="en-US" dirty="0"/>
              <a:t>Can hold multiple pieces of data (elements)</a:t>
            </a:r>
          </a:p>
          <a:p>
            <a:r>
              <a:rPr lang="en-US" dirty="0"/>
              <a:t>Zero-based indexing</a:t>
            </a:r>
          </a:p>
          <a:p>
            <a:r>
              <a:rPr lang="en-US" dirty="0">
                <a:solidFill>
                  <a:srgbClr val="7030A0"/>
                </a:solidFill>
              </a:rPr>
              <a:t>Elements must all have the </a:t>
            </a:r>
            <a:r>
              <a:rPr lang="en-US" u="sng" dirty="0">
                <a:solidFill>
                  <a:srgbClr val="7030A0"/>
                </a:solidFill>
              </a:rPr>
              <a:t>same</a:t>
            </a:r>
            <a:r>
              <a:rPr lang="en-US" dirty="0">
                <a:solidFill>
                  <a:srgbClr val="7030A0"/>
                </a:solidFill>
              </a:rPr>
              <a:t> type</a:t>
            </a:r>
          </a:p>
          <a:p>
            <a:pPr lvl="1"/>
            <a:r>
              <a:rPr lang="en-US" dirty="0" err="1">
                <a:solidFill>
                  <a:srgbClr val="7030A0"/>
                </a:solidFill>
              </a:rPr>
              <a:t>ArrayLists</a:t>
            </a:r>
            <a:r>
              <a:rPr lang="en-US" dirty="0">
                <a:solidFill>
                  <a:srgbClr val="7030A0"/>
                </a:solidFill>
              </a:rPr>
              <a:t> can </a:t>
            </a:r>
            <a:r>
              <a:rPr lang="en-US" u="sng" dirty="0">
                <a:solidFill>
                  <a:srgbClr val="7030A0"/>
                </a:solidFill>
              </a:rPr>
              <a:t>only</a:t>
            </a:r>
            <a:r>
              <a:rPr lang="en-US" dirty="0">
                <a:solidFill>
                  <a:srgbClr val="7030A0"/>
                </a:solidFill>
              </a:rPr>
              <a:t> hold Objects, so might need to use “wrapper” types: </a:t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</a:rPr>
              <a:t>Integer, Double, Boolean, Character, etc.</a:t>
            </a:r>
            <a:endParaRPr lang="en-US" dirty="0">
              <a:solidFill>
                <a:srgbClr val="7030A0"/>
              </a:solidFill>
            </a:endParaRPr>
          </a:p>
          <a:p>
            <a:endParaRPr lang="en-US" dirty="0"/>
          </a:p>
          <a:p>
            <a:pPr marL="0" indent="0">
              <a:buNone/>
            </a:pPr>
            <a:r>
              <a:rPr lang="en-US" sz="3200" b="1" u="sng" dirty="0"/>
              <a:t>But</a:t>
            </a:r>
            <a:r>
              <a:rPr lang="en-US" b="1" dirty="0"/>
              <a:t> </a:t>
            </a:r>
            <a:r>
              <a:rPr lang="en-US" dirty="0" err="1"/>
              <a:t>ArrayLists</a:t>
            </a:r>
            <a:r>
              <a:rPr lang="en-US" dirty="0"/>
              <a:t> have dynamic length (so they can resize!)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1F84D2-2381-48F3-AA19-B9253E8B9F00}"/>
              </a:ext>
            </a:extLst>
          </p:cNvPr>
          <p:cNvSpPr/>
          <p:nvPr/>
        </p:nvSpPr>
        <p:spPr>
          <a:xfrm>
            <a:off x="106585" y="5197375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4A99D3-BF5A-44ED-A9EF-E31736C20AF5}"/>
              </a:ext>
            </a:extLst>
          </p:cNvPr>
          <p:cNvSpPr/>
          <p:nvPr/>
        </p:nvSpPr>
        <p:spPr>
          <a:xfrm>
            <a:off x="951444" y="5190447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8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D2FB9F-3F95-4E7B-B3B8-332570B42345}"/>
              </a:ext>
            </a:extLst>
          </p:cNvPr>
          <p:cNvSpPr/>
          <p:nvPr/>
        </p:nvSpPr>
        <p:spPr>
          <a:xfrm>
            <a:off x="1797760" y="5190448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16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0BA29A-E4A5-4CD8-85E1-538C6636F733}"/>
              </a:ext>
            </a:extLst>
          </p:cNvPr>
          <p:cNvSpPr/>
          <p:nvPr/>
        </p:nvSpPr>
        <p:spPr>
          <a:xfrm>
            <a:off x="2644076" y="5190446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23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44868DF-355B-44C7-9E8D-FD38A231FC31}"/>
              </a:ext>
            </a:extLst>
          </p:cNvPr>
          <p:cNvSpPr/>
          <p:nvPr/>
        </p:nvSpPr>
        <p:spPr>
          <a:xfrm>
            <a:off x="3488935" y="5190444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42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EABC372-EA18-445E-85A0-2AA4E2203661}"/>
              </a:ext>
            </a:extLst>
          </p:cNvPr>
          <p:cNvSpPr txBox="1"/>
          <p:nvPr/>
        </p:nvSpPr>
        <p:spPr>
          <a:xfrm>
            <a:off x="819366" y="6076038"/>
            <a:ext cx="2669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Consolas" panose="020B0609020204030204" pitchFamily="49" charset="0"/>
              </a:rPr>
              <a:t>list.size</a:t>
            </a:r>
            <a:r>
              <a:rPr lang="en-US" sz="2400" dirty="0">
                <a:latin typeface="Consolas" panose="020B0609020204030204" pitchFamily="49" charset="0"/>
              </a:rPr>
              <a:t>(): 5</a:t>
            </a:r>
          </a:p>
        </p:txBody>
      </p:sp>
      <p:sp>
        <p:nvSpPr>
          <p:cNvPr id="13" name="Arrow: Right 12" descr="list's contents change with list.add(2, 15) call">
            <a:extLst>
              <a:ext uri="{FF2B5EF4-FFF2-40B4-BE49-F238E27FC236}">
                <a16:creationId xmlns:a16="http://schemas.microsoft.com/office/drawing/2014/main" id="{11A1C80D-2088-4757-B20D-2DC00894D10E}"/>
              </a:ext>
            </a:extLst>
          </p:cNvPr>
          <p:cNvSpPr/>
          <p:nvPr/>
        </p:nvSpPr>
        <p:spPr>
          <a:xfrm>
            <a:off x="4447065" y="5482151"/>
            <a:ext cx="2463084" cy="34781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AE3CEE8-37FF-443F-B6F7-D7DD6740739A}"/>
              </a:ext>
            </a:extLst>
          </p:cNvPr>
          <p:cNvSpPr txBox="1"/>
          <p:nvPr/>
        </p:nvSpPr>
        <p:spPr>
          <a:xfrm>
            <a:off x="4343822" y="5127215"/>
            <a:ext cx="2669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nsolas" panose="020B0609020204030204" pitchFamily="49" charset="0"/>
              </a:rPr>
              <a:t>list.add</a:t>
            </a:r>
            <a:r>
              <a:rPr lang="en-US" sz="2000" dirty="0">
                <a:latin typeface="Consolas" panose="020B0609020204030204" pitchFamily="49" charset="0"/>
              </a:rPr>
              <a:t>(2, 15);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A46E94-ED20-4CFF-BE56-80A4EB60B9CD}"/>
              </a:ext>
            </a:extLst>
          </p:cNvPr>
          <p:cNvSpPr/>
          <p:nvPr/>
        </p:nvSpPr>
        <p:spPr>
          <a:xfrm>
            <a:off x="7013391" y="5190450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BD1FB7-A4BF-4674-A972-3D23868F5A7A}"/>
              </a:ext>
            </a:extLst>
          </p:cNvPr>
          <p:cNvSpPr/>
          <p:nvPr/>
        </p:nvSpPr>
        <p:spPr>
          <a:xfrm>
            <a:off x="7858250" y="5190449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8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8D1D66F-CCC1-42EE-BBA4-1029CC29858B}"/>
              </a:ext>
            </a:extLst>
          </p:cNvPr>
          <p:cNvSpPr/>
          <p:nvPr/>
        </p:nvSpPr>
        <p:spPr>
          <a:xfrm>
            <a:off x="8704566" y="5190450"/>
            <a:ext cx="844859" cy="8190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15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E6E738-AC71-4192-9AE5-45DB952B5E72}"/>
              </a:ext>
            </a:extLst>
          </p:cNvPr>
          <p:cNvSpPr/>
          <p:nvPr/>
        </p:nvSpPr>
        <p:spPr>
          <a:xfrm>
            <a:off x="9540225" y="5190450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16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3CB5C8-FFB1-43C5-822A-4681D3663070}"/>
              </a:ext>
            </a:extLst>
          </p:cNvPr>
          <p:cNvSpPr/>
          <p:nvPr/>
        </p:nvSpPr>
        <p:spPr>
          <a:xfrm>
            <a:off x="10375884" y="5190449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23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21BB00-063F-452E-95C8-1E84A9284CE6}"/>
              </a:ext>
            </a:extLst>
          </p:cNvPr>
          <p:cNvSpPr/>
          <p:nvPr/>
        </p:nvSpPr>
        <p:spPr>
          <a:xfrm>
            <a:off x="11220743" y="5190447"/>
            <a:ext cx="844859" cy="8190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/>
              <a:t>42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FC297C2-DE1B-4512-87CE-9E256477D231}"/>
              </a:ext>
            </a:extLst>
          </p:cNvPr>
          <p:cNvSpPr txBox="1"/>
          <p:nvPr/>
        </p:nvSpPr>
        <p:spPr>
          <a:xfrm>
            <a:off x="8205440" y="6144697"/>
            <a:ext cx="26695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Consolas" panose="020B0609020204030204" pitchFamily="49" charset="0"/>
              </a:rPr>
              <a:t>list.size</a:t>
            </a:r>
            <a:r>
              <a:rPr lang="en-US" sz="2400" dirty="0">
                <a:latin typeface="Consolas" panose="020B0609020204030204" pitchFamily="49" charset="0"/>
              </a:rPr>
              <a:t>(): </a:t>
            </a:r>
            <a:r>
              <a:rPr lang="en-US" sz="2400" b="1" dirty="0">
                <a:solidFill>
                  <a:schemeClr val="accent6"/>
                </a:solidFill>
                <a:latin typeface="Consolas" panose="020B0609020204030204" pitchFamily="49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39448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7" grpId="0" animBg="1"/>
      <p:bldP spid="9" grpId="0" animBg="1"/>
      <p:bldP spid="10" grpId="0" animBg="1"/>
      <p:bldP spid="24" grpId="0"/>
      <p:bldP spid="13" grpId="0" animBg="1"/>
      <p:bldP spid="14" grpId="0"/>
      <p:bldP spid="15" grpId="0" animBg="1"/>
      <p:bldP spid="17" grpId="0" animBg="1"/>
      <p:bldP spid="16" grpId="0" animBg="1"/>
      <p:bldP spid="20" grpId="0" animBg="1"/>
      <p:bldP spid="18" grpId="0" animBg="1"/>
      <p:bldP spid="19" grpId="0" animBg="1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9F6E64-B983-40A4-2550-A1222EC74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ArrayList</a:t>
            </a:r>
            <a:r>
              <a:rPr lang="en-US" dirty="0"/>
              <a:t> Methods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B805D724-3C57-4897-B1AF-99EF3B6B31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584268"/>
              </p:ext>
            </p:extLst>
          </p:nvPr>
        </p:nvGraphicFramePr>
        <p:xfrm>
          <a:off x="838200" y="1199070"/>
          <a:ext cx="10515600" cy="495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2284040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243660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615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add(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type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Adds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to the </a:t>
                      </a:r>
                      <a:r>
                        <a:rPr lang="en-US" b="1" i="1" dirty="0">
                          <a:solidFill>
                            <a:srgbClr val="7030A0"/>
                          </a:solidFill>
                        </a:rPr>
                        <a:t>end</a:t>
                      </a:r>
                      <a:r>
                        <a:rPr lang="en-US" i="0" dirty="0"/>
                        <a:t> of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744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add(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 index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, type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 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Adds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to the specified </a:t>
                      </a:r>
                      <a:r>
                        <a:rPr lang="en-US" b="1" i="1" dirty="0">
                          <a:solidFill>
                            <a:srgbClr val="7030A0"/>
                          </a:solidFill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99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size()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number of elements in the </a:t>
                      </a:r>
                      <a:r>
                        <a:rPr lang="en-US" dirty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927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contains(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type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 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</a:t>
                      </a:r>
                      <a:r>
                        <a:rPr lang="en-US" dirty="0">
                          <a:latin typeface="Consolas" panose="020B0609020204030204" pitchFamily="49" charset="0"/>
                        </a:rPr>
                        <a:t>true</a:t>
                      </a:r>
                      <a:r>
                        <a:rPr lang="en-US" dirty="0"/>
                        <a:t> if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is contained 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 dirty="0"/>
                        <a:t>, 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false</a:t>
                      </a:r>
                      <a:r>
                        <a:rPr lang="en-US" i="0" dirty="0"/>
                        <a:t> otherwise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8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get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(int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 index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element at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 dirty="0">
                          <a:latin typeface="+mj-lt"/>
                        </a:rPr>
                        <a:t> </a:t>
                      </a:r>
                      <a:r>
                        <a:rPr lang="en-US" i="0" dirty="0">
                          <a:latin typeface="+mn-lt"/>
                        </a:rPr>
                        <a:t>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134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remove(int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Removes the element at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 dirty="0"/>
                        <a:t> from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 dirty="0"/>
                        <a:t> and returns the removed element.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1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olas" panose="020B0609020204030204" pitchFamily="49" charset="0"/>
                        </a:rPr>
                        <a:t>indexOf</a:t>
                      </a:r>
                      <a:r>
                        <a:rPr lang="en-US" dirty="0">
                          <a:latin typeface="Consolas" panose="020B0609020204030204" pitchFamily="49" charset="0"/>
                        </a:rPr>
                        <a:t>(type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index of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 dirty="0"/>
                        <a:t>; returns -1 if the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doesn’t exist 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485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set(int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, type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Sets the element at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 </a:t>
                      </a:r>
                      <a:r>
                        <a:rPr lang="en-US" i="0" dirty="0">
                          <a:latin typeface="+mn-lt"/>
                        </a:rPr>
                        <a:t>to the given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 dirty="0">
                          <a:latin typeface="+mn-lt"/>
                        </a:rPr>
                        <a:t> and returns the old value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341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6410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9F6E64-B983-40A4-2550-A1222EC74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ArrayList</a:t>
            </a:r>
            <a:r>
              <a:rPr lang="en-US" dirty="0"/>
              <a:t> Methods Usage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22049-992C-4AAA-ADCF-1DC397AE7E1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371600"/>
            <a:ext cx="10515600" cy="19000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Whenever referring to “the </a:t>
            </a:r>
            <a:r>
              <a:rPr lang="en-US" dirty="0" err="1"/>
              <a:t>ArrayList</a:t>
            </a:r>
            <a:r>
              <a:rPr lang="en-US" dirty="0"/>
              <a:t>”, we are referring to the </a:t>
            </a:r>
            <a:r>
              <a:rPr lang="en-US" dirty="0" err="1"/>
              <a:t>ArrayList</a:t>
            </a:r>
            <a:r>
              <a:rPr lang="en-US" dirty="0"/>
              <a:t> we’re calling the method </a:t>
            </a:r>
            <a:r>
              <a:rPr lang="en-US" u="sng" dirty="0"/>
              <a:t>on</a:t>
            </a:r>
            <a:r>
              <a:rPr lang="en-US" dirty="0"/>
              <a:t>!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A8B923-E3E6-44BA-83A8-9AC7A5ABAF51}"/>
              </a:ext>
            </a:extLst>
          </p:cNvPr>
          <p:cNvSpPr/>
          <p:nvPr/>
        </p:nvSpPr>
        <p:spPr>
          <a:xfrm>
            <a:off x="1004157" y="2690336"/>
            <a:ext cx="1070352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267F99"/>
                </a:solidFill>
                <a:latin typeface="Consolas" panose="020B0609020204030204" pitchFamily="49" charset="0"/>
              </a:rPr>
              <a:t>List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sz="2800" dirty="0">
                <a:solidFill>
                  <a:srgbClr val="267F99"/>
                </a:solidFill>
                <a:latin typeface="Consolas" panose="020B0609020204030204" pitchFamily="49" charset="0"/>
              </a:rPr>
              <a:t>String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&gt; </a:t>
            </a:r>
            <a:r>
              <a:rPr lang="en-US" sz="2800" dirty="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2800" dirty="0">
                <a:solidFill>
                  <a:srgbClr val="AF00DB"/>
                </a:solidFill>
                <a:latin typeface="Consolas" panose="020B0609020204030204" pitchFamily="49" charset="0"/>
              </a:rPr>
              <a:t>new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2800" dirty="0" err="1">
                <a:solidFill>
                  <a:srgbClr val="267F99"/>
                </a:solidFill>
                <a:latin typeface="Consolas" panose="020B0609020204030204" pitchFamily="49" charset="0"/>
              </a:rPr>
              <a:t>ArrayList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&lt;</a:t>
            </a:r>
            <a:r>
              <a:rPr lang="en-US" sz="2800" dirty="0">
                <a:solidFill>
                  <a:srgbClr val="267F99"/>
                </a:solidFill>
                <a:latin typeface="Consolas" panose="020B0609020204030204" pitchFamily="49" charset="0"/>
              </a:rPr>
              <a:t>String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&gt;();</a:t>
            </a:r>
          </a:p>
          <a:p>
            <a:r>
              <a:rPr lang="en-US" sz="28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8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800" dirty="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800" dirty="0">
                <a:solidFill>
                  <a:srgbClr val="A31515"/>
                </a:solidFill>
                <a:latin typeface="Consolas" panose="020B0609020204030204" pitchFamily="49" charset="0"/>
              </a:rPr>
              <a:t>"hello"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28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8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800" dirty="0" err="1">
                <a:solidFill>
                  <a:srgbClr val="795E26"/>
                </a:solidFill>
                <a:latin typeface="Consolas" panose="020B0609020204030204" pitchFamily="49" charset="0"/>
              </a:rPr>
              <a:t>add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800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2800" dirty="0">
                <a:solidFill>
                  <a:srgbClr val="A31515"/>
                </a:solidFill>
                <a:latin typeface="Consolas" panose="020B0609020204030204" pitchFamily="49" charset="0"/>
              </a:rPr>
              <a:t>"world"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en-US" sz="2800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8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2800" dirty="0" err="1">
                <a:solidFill>
                  <a:srgbClr val="795E26"/>
                </a:solidFill>
                <a:latin typeface="Consolas" panose="020B0609020204030204" pitchFamily="49" charset="0"/>
              </a:rPr>
              <a:t>indexOf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2800" dirty="0">
                <a:solidFill>
                  <a:srgbClr val="A31515"/>
                </a:solidFill>
                <a:latin typeface="Consolas" panose="020B0609020204030204" pitchFamily="49" charset="0"/>
              </a:rPr>
              <a:t>"world"</a:t>
            </a:r>
            <a:r>
              <a:rPr 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); 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// what is the output?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85A3081-95E1-D31C-10DB-B40D7601A256}"/>
              </a:ext>
            </a:extLst>
          </p:cNvPr>
          <p:cNvSpPr/>
          <p:nvPr/>
        </p:nvSpPr>
        <p:spPr>
          <a:xfrm>
            <a:off x="1004156" y="5009346"/>
            <a:ext cx="1070352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>
                <a:solidFill>
                  <a:srgbClr val="267F99"/>
                </a:solidFill>
                <a:latin typeface="Consolas" panose="020B0609020204030204" pitchFamily="49" charset="0"/>
              </a:rPr>
              <a:t>String[] list = new String[2];</a:t>
            </a:r>
            <a:endParaRPr lang="en-US" sz="2000" i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2000" i="1" dirty="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i="1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  <a:r>
              <a:rPr lang="en-US" sz="2000" i="1" dirty="0">
                <a:solidFill>
                  <a:srgbClr val="001080"/>
                </a:solidFill>
                <a:latin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000" i="1" dirty="0">
                <a:solidFill>
                  <a:srgbClr val="001080"/>
                </a:solidFill>
                <a:latin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A31515"/>
                </a:solidFill>
                <a:latin typeface="Consolas" panose="020B0609020204030204" pitchFamily="49" charset="0"/>
              </a:rPr>
              <a:t>"hello"</a:t>
            </a:r>
            <a:r>
              <a:rPr 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000" i="1" dirty="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i="1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sz="2000" i="1" dirty="0">
                <a:solidFill>
                  <a:srgbClr val="A31515"/>
                </a:solidFill>
                <a:latin typeface="Consolas" panose="020B0609020204030204" pitchFamily="49" charset="0"/>
              </a:rPr>
              <a:t>"world"</a:t>
            </a:r>
            <a:r>
              <a:rPr 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000" i="1" dirty="0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2000" i="1" dirty="0">
                <a:solidFill>
                  <a:srgbClr val="098658"/>
                </a:solidFill>
                <a:latin typeface="Consolas" panose="020B0609020204030204" pitchFamily="49" charset="0"/>
              </a:rPr>
              <a:t>1</a:t>
            </a:r>
            <a:r>
              <a:rPr 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  <a:r>
              <a:rPr lang="en-US" sz="2000" i="1" dirty="0">
                <a:solidFill>
                  <a:srgbClr val="001080"/>
                </a:solidFill>
                <a:latin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2000" i="1" dirty="0">
                <a:solidFill>
                  <a:srgbClr val="001080"/>
                </a:solidFill>
                <a:latin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A31515"/>
                </a:solidFill>
                <a:latin typeface="Consolas" panose="020B0609020204030204" pitchFamily="49" charset="0"/>
              </a:rPr>
              <a:t>"hello"</a:t>
            </a:r>
            <a:r>
              <a:rPr lang="en-US" sz="2000" i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//... </a:t>
            </a:r>
            <a:r>
              <a:rPr lang="en-US" sz="2000" i="1" dirty="0" err="1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indexOf</a:t>
            </a:r>
            <a:r>
              <a:rPr lang="en-US" sz="2000" i="1" dirty="0">
                <a:solidFill>
                  <a:schemeClr val="bg2">
                    <a:lumMod val="50000"/>
                  </a:schemeClr>
                </a:solidFill>
                <a:latin typeface="Consolas" panose="020B0609020204030204" pitchFamily="49" charset="0"/>
              </a:rPr>
              <a:t>?</a:t>
            </a:r>
            <a:endParaRPr lang="en-US" sz="2800" i="1" dirty="0">
              <a:solidFill>
                <a:schemeClr val="bg2">
                  <a:lumMod val="50000"/>
                </a:schemeClr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974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2B81-4FB1-3D4C-B5CC-F81F1C1D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D871-301D-734F-B5EC-A5910673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Announcements</a:t>
            </a: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Recap</a:t>
            </a:r>
          </a:p>
          <a:p>
            <a:pPr>
              <a:spcAft>
                <a:spcPts val="1200"/>
              </a:spcAft>
            </a:pPr>
            <a:r>
              <a:rPr lang="en-US" b="1" dirty="0" err="1">
                <a:solidFill>
                  <a:schemeClr val="accent5"/>
                </a:solidFill>
              </a:rPr>
              <a:t>ArrayList</a:t>
            </a:r>
            <a:r>
              <a:rPr lang="en-US" b="1" dirty="0">
                <a:solidFill>
                  <a:schemeClr val="accent5"/>
                </a:solidFill>
              </a:rPr>
              <a:t> Examples</a:t>
            </a:r>
          </a:p>
        </p:txBody>
      </p:sp>
      <p:sp>
        <p:nvSpPr>
          <p:cNvPr id="4" name="Pentagon 3" descr="Currently on ArrayList Examples">
            <a:extLst>
              <a:ext uri="{FF2B5EF4-FFF2-40B4-BE49-F238E27FC236}">
                <a16:creationId xmlns:a16="http://schemas.microsoft.com/office/drawing/2014/main" id="{A474EB40-D05B-4D47-ACB8-073DBA3E897B}"/>
              </a:ext>
            </a:extLst>
          </p:cNvPr>
          <p:cNvSpPr/>
          <p:nvPr/>
        </p:nvSpPr>
        <p:spPr>
          <a:xfrm rot="10800000">
            <a:off x="4024433" y="2770340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29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7A3A5F8-29AC-4E24-0CED-255978D2C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422572"/>
            <a:ext cx="10515600" cy="762635"/>
          </a:xfrm>
        </p:spPr>
        <p:txBody>
          <a:bodyPr>
            <a:noAutofit/>
          </a:bodyPr>
          <a:lstStyle/>
          <a:p>
            <a:r>
              <a:rPr lang="en-US" sz="4000" dirty="0"/>
              <a:t>What is the best “plain English” description of this method?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1BEC0BD-6974-485C-A1B0-0A09B2BB8D00}"/>
              </a:ext>
            </a:extLst>
          </p:cNvPr>
          <p:cNvSpPr txBox="1"/>
          <p:nvPr/>
        </p:nvSpPr>
        <p:spPr>
          <a:xfrm>
            <a:off x="796030" y="2424674"/>
            <a:ext cx="7433571" cy="1488483"/>
          </a:xfrm>
          <a:prstGeom prst="rect">
            <a:avLst/>
          </a:prstGeom>
          <a:solidFill>
            <a:srgbClr val="FAFAFA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267F99"/>
                </a:solidFill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795E26"/>
                </a:solidFill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267F99"/>
                </a:solidFill>
                <a:latin typeface="Consolas" panose="020B0609020204030204" pitchFamily="49" charset="0"/>
              </a:rPr>
              <a:t>List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&lt;Double&gt; list)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>
                <a:solidFill>
                  <a:srgbClr val="AF00DB"/>
                </a:solidFill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267F99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795E26"/>
                </a:solidFill>
                <a:latin typeface="Consolas" panose="020B0609020204030204" pitchFamily="49" charset="0"/>
              </a:rPr>
              <a:t>size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();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++) 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    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System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out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795E26"/>
                </a:solidFill>
                <a:latin typeface="Consolas" panose="020B0609020204030204" pitchFamily="49" charset="0"/>
              </a:rPr>
              <a:t>println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 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") 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dirty="0" err="1">
                <a:solidFill>
                  <a:srgbClr val="001080"/>
                </a:solidFill>
                <a:latin typeface="Consolas" panose="020B0609020204030204" pitchFamily="49" charset="0"/>
              </a:rPr>
              <a:t>list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795E26"/>
                </a:solidFill>
                <a:latin typeface="Consolas" panose="020B0609020204030204" pitchFamily="49" charset="0"/>
              </a:rPr>
              <a:t>get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));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}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65D4F2-E660-4AEF-8D5F-C9ABF64824FF}"/>
              </a:ext>
            </a:extLst>
          </p:cNvPr>
          <p:cNvSpPr txBox="1"/>
          <p:nvPr/>
        </p:nvSpPr>
        <p:spPr>
          <a:xfrm>
            <a:off x="776377" y="4037162"/>
            <a:ext cx="108980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arenR"/>
            </a:pPr>
            <a:r>
              <a:rPr lang="en-US" sz="2400" b="1" dirty="0"/>
              <a:t> </a:t>
            </a:r>
            <a:r>
              <a:rPr lang="en-US" sz="2400" dirty="0"/>
              <a:t>Prints stuff</a:t>
            </a:r>
          </a:p>
          <a:p>
            <a:pPr marL="342900" indent="-342900">
              <a:buAutoNum type="alphaUcParenR"/>
            </a:pPr>
            <a:r>
              <a:rPr lang="en-US" sz="2400" b="1" dirty="0"/>
              <a:t> </a:t>
            </a:r>
            <a:r>
              <a:rPr lang="en-US" sz="2400" dirty="0"/>
              <a:t>Prints out the list from front to back, with elements numbered 0, 1, 2, …</a:t>
            </a:r>
          </a:p>
          <a:p>
            <a:pPr marL="342900" indent="-342900">
              <a:buAutoNum type="alphaUcParenR"/>
            </a:pPr>
            <a:r>
              <a:rPr lang="en-US" sz="2400" b="1" dirty="0"/>
              <a:t> </a:t>
            </a:r>
            <a:r>
              <a:rPr lang="en-US" sz="2400" dirty="0"/>
              <a:t>Prints out the list from front to back</a:t>
            </a:r>
          </a:p>
          <a:p>
            <a:pPr marL="342900" indent="-342900">
              <a:buAutoNum type="alphaUcParenR"/>
            </a:pPr>
            <a:r>
              <a:rPr lang="en-US" sz="2400" b="1" dirty="0"/>
              <a:t> </a:t>
            </a:r>
            <a:r>
              <a:rPr lang="en-US" sz="2400" dirty="0"/>
              <a:t>Prints out the list from back to front</a:t>
            </a:r>
          </a:p>
          <a:p>
            <a:pPr marL="342900" indent="-342900">
              <a:buAutoNum type="alphaUcParenR"/>
            </a:pPr>
            <a:r>
              <a:rPr lang="en-US" sz="2400" b="1" dirty="0"/>
              <a:t> </a:t>
            </a:r>
            <a:r>
              <a:rPr lang="en-US" sz="2400" dirty="0"/>
              <a:t>Prints out the elements of the list using a for loop that starts at 0 and runs until one less than the size of the list and at each point prints out the element at that index.</a:t>
            </a:r>
          </a:p>
          <a:p>
            <a:pPr marL="342900" indent="-342900">
              <a:buAutoNum type="alphaUcParenR"/>
            </a:pPr>
            <a:endParaRPr lang="en-US" sz="2400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DF37FE-0D80-4E55-EA84-5CBD2075AA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7354418" y="307330"/>
            <a:ext cx="771274" cy="76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093108"/>
      </p:ext>
    </p:extLst>
  </p:cSld>
  <p:clrMapOvr>
    <a:masterClrMapping/>
  </p:clrMapOvr>
</p:sld>
</file>

<file path=ppt/theme/theme1.xml><?xml version="1.0" encoding="utf-8"?>
<a:theme xmlns:a="http://schemas.openxmlformats.org/drawingml/2006/main" name="CSE 373 Summer 2020">
  <a:themeElements>
    <a:clrScheme name="CSE 373 20su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E235D"/>
      </a:accent1>
      <a:accent2>
        <a:srgbClr val="E83C60"/>
      </a:accent2>
      <a:accent3>
        <a:srgbClr val="2699A9"/>
      </a:accent3>
      <a:accent4>
        <a:srgbClr val="FFC000"/>
      </a:accent4>
      <a:accent5>
        <a:srgbClr val="EE8A64"/>
      </a:accent5>
      <a:accent6>
        <a:srgbClr val="09A98A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17161</TotalTime>
  <Words>1903</Words>
  <Application>Microsoft Office PowerPoint</Application>
  <PresentationFormat>Widescreen</PresentationFormat>
  <Paragraphs>219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Consolas</vt:lpstr>
      <vt:lpstr>Montserrat</vt:lpstr>
      <vt:lpstr>Montserrat ExtraBold</vt:lpstr>
      <vt:lpstr>Montserrat SemiBold</vt:lpstr>
      <vt:lpstr>System Font Regular</vt:lpstr>
      <vt:lpstr>CSE 373 Summer 2020</vt:lpstr>
      <vt:lpstr>PowerPoint Presentation</vt:lpstr>
      <vt:lpstr>Lecture Outline</vt:lpstr>
      <vt:lpstr>Announcements</vt:lpstr>
      <vt:lpstr>Lecture Outline</vt:lpstr>
      <vt:lpstr>ArrayList</vt:lpstr>
      <vt:lpstr>ArrayList Methods</vt:lpstr>
      <vt:lpstr>ArrayList Methods Usage</vt:lpstr>
      <vt:lpstr>Lecture Outline</vt:lpstr>
      <vt:lpstr>What is the best “plain English” description of this method? </vt:lpstr>
      <vt:lpstr>What is the best “plain English” description of this method? </vt:lpstr>
      <vt:lpstr>loadFromFile</vt:lpstr>
      <vt:lpstr>moveRight</vt:lpstr>
      <vt:lpstr>What ArrayList methods (and in what order) could we use to implement the moveRight method?</vt:lpstr>
      <vt:lpstr>What ArrayList methods (and in what order) could we use to implement the moveRight method?</vt:lpstr>
      <vt:lpstr>moveRight</vt:lpstr>
      <vt:lpstr>Edge Cases! (And Testing)</vt:lpstr>
      <vt:lpstr>compareToList</vt:lpstr>
      <vt:lpstr>Spend 1 min on your own thinking about how you would implement this method! (focus on pseudocode)</vt:lpstr>
      <vt:lpstr>Spend 2 min discussing about how you would implement this method with a neighbor! (focus on pseudocode)</vt:lpstr>
      <vt:lpstr>ArrayList Methods</vt:lpstr>
      <vt:lpstr>topN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S Johnston</dc:creator>
  <cp:lastModifiedBy>Adrian Salguero</cp:lastModifiedBy>
  <cp:revision>268</cp:revision>
  <cp:lastPrinted>2022-09-27T21:33:44Z</cp:lastPrinted>
  <dcterms:created xsi:type="dcterms:W3CDTF">2020-06-13T06:27:42Z</dcterms:created>
  <dcterms:modified xsi:type="dcterms:W3CDTF">2026-01-21T23:54:38Z</dcterms:modified>
</cp:coreProperties>
</file>