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329" r:id="rId3"/>
    <p:sldId id="325" r:id="rId4"/>
    <p:sldId id="348" r:id="rId5"/>
    <p:sldId id="294" r:id="rId6"/>
    <p:sldId id="326" r:id="rId7"/>
    <p:sldId id="327" r:id="rId8"/>
    <p:sldId id="349" r:id="rId9"/>
    <p:sldId id="345" r:id="rId10"/>
    <p:sldId id="355" r:id="rId11"/>
    <p:sldId id="365" r:id="rId12"/>
    <p:sldId id="356" r:id="rId13"/>
    <p:sldId id="357" r:id="rId14"/>
    <p:sldId id="358" r:id="rId15"/>
    <p:sldId id="359" r:id="rId16"/>
    <p:sldId id="350" r:id="rId17"/>
    <p:sldId id="289" r:id="rId18"/>
    <p:sldId id="366" r:id="rId19"/>
    <p:sldId id="360" r:id="rId20"/>
    <p:sldId id="344" r:id="rId21"/>
    <p:sldId id="330" r:id="rId22"/>
    <p:sldId id="352" r:id="rId23"/>
    <p:sldId id="351" r:id="rId24"/>
    <p:sldId id="299" r:id="rId25"/>
    <p:sldId id="361" r:id="rId26"/>
    <p:sldId id="362" r:id="rId27"/>
    <p:sldId id="363" r:id="rId28"/>
    <p:sldId id="36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F92"/>
    <a:srgbClr val="FF4F79"/>
    <a:srgbClr val="008000"/>
    <a:srgbClr val="38D6FF"/>
    <a:srgbClr val="0FB9B1"/>
    <a:srgbClr val="F7B731"/>
    <a:srgbClr val="FA8231"/>
    <a:srgbClr val="FAFAFA"/>
    <a:srgbClr val="F5F5F5"/>
    <a:srgbClr val="EF5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E09FBA-52C9-4325-B383-09F21D408FE7}" v="5" dt="2026-01-15T19:24:07.4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82" autoAdjust="0"/>
    <p:restoredTop sz="91429"/>
  </p:normalViewPr>
  <p:slideViewPr>
    <p:cSldViewPr snapToGrid="0" snapToObjects="1">
      <p:cViewPr varScale="1">
        <p:scale>
          <a:sx n="97" d="100"/>
          <a:sy n="97" d="100"/>
        </p:scale>
        <p:origin x="66" y="279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61" d="100"/>
          <a:sy n="61" d="100"/>
        </p:scale>
        <p:origin x="2058" y="2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 Salguero" userId="f921b06be2346e4d" providerId="LiveId" clId="{42694335-63BB-46EC-AF38-63FE051D1C63}"/>
    <pc:docChg chg="undo custSel modSld modMainMaster">
      <pc:chgData name="Adrian Salguero" userId="f921b06be2346e4d" providerId="LiveId" clId="{42694335-63BB-46EC-AF38-63FE051D1C63}" dt="2026-01-15T19:24:25.938" v="80" actId="1076"/>
      <pc:docMkLst>
        <pc:docMk/>
      </pc:docMkLst>
      <pc:sldChg chg="addSp delSp modSp mod">
        <pc:chgData name="Adrian Salguero" userId="f921b06be2346e4d" providerId="LiveId" clId="{42694335-63BB-46EC-AF38-63FE051D1C63}" dt="2026-01-15T19:24:25.938" v="80" actId="1076"/>
        <pc:sldMkLst>
          <pc:docMk/>
          <pc:sldMk cId="3581297674" sldId="256"/>
        </pc:sldMkLst>
        <pc:spChg chg="mod">
          <ac:chgData name="Adrian Salguero" userId="f921b06be2346e4d" providerId="LiveId" clId="{42694335-63BB-46EC-AF38-63FE051D1C63}" dt="2026-01-15T19:24:25.938" v="80" actId="1076"/>
          <ac:spMkLst>
            <pc:docMk/>
            <pc:sldMk cId="3581297674" sldId="256"/>
            <ac:spMk id="3" creationId="{C9BFB015-FF4C-2845-BA63-4C35130F15D3}"/>
          </ac:spMkLst>
        </pc:spChg>
        <pc:spChg chg="mod">
          <ac:chgData name="Adrian Salguero" userId="f921b06be2346e4d" providerId="LiveId" clId="{42694335-63BB-46EC-AF38-63FE051D1C63}" dt="2026-01-15T19:24:22.539" v="79" actId="1076"/>
          <ac:spMkLst>
            <pc:docMk/>
            <pc:sldMk cId="3581297674" sldId="256"/>
            <ac:spMk id="4" creationId="{1140A5DD-90C5-8F48-BFF7-AE8301DF7CEF}"/>
          </ac:spMkLst>
        </pc:spChg>
        <pc:spChg chg="mod">
          <ac:chgData name="Adrian Salguero" userId="f921b06be2346e4d" providerId="LiveId" clId="{42694335-63BB-46EC-AF38-63FE051D1C63}" dt="2026-01-15T19:24:19.829" v="78" actId="1076"/>
          <ac:spMkLst>
            <pc:docMk/>
            <pc:sldMk cId="3581297674" sldId="256"/>
            <ac:spMk id="6" creationId="{ACB3FA4D-2EA7-2844-8846-AA5A5AC61268}"/>
          </ac:spMkLst>
        </pc:spChg>
        <pc:picChg chg="add mod">
          <ac:chgData name="Adrian Salguero" userId="f921b06be2346e4d" providerId="LiveId" clId="{42694335-63BB-46EC-AF38-63FE051D1C63}" dt="2026-01-15T19:23:44.968" v="69" actId="1076"/>
          <ac:picMkLst>
            <pc:docMk/>
            <pc:sldMk cId="3581297674" sldId="256"/>
            <ac:picMk id="7" creationId="{37DAE1AB-5E09-B519-8966-91DB7A0A7235}"/>
          </ac:picMkLst>
        </pc:picChg>
        <pc:picChg chg="del">
          <ac:chgData name="Adrian Salguero" userId="f921b06be2346e4d" providerId="LiveId" clId="{42694335-63BB-46EC-AF38-63FE051D1C63}" dt="2026-01-15T19:23:33.582" v="66" actId="478"/>
          <ac:picMkLst>
            <pc:docMk/>
            <pc:sldMk cId="3581297674" sldId="256"/>
            <ac:picMk id="8" creationId="{F2CD3900-F996-8C2A-7DF7-360D34E7B97B}"/>
          </ac:picMkLst>
        </pc:picChg>
      </pc:sldChg>
      <pc:sldChg chg="modSp mod">
        <pc:chgData name="Adrian Salguero" userId="f921b06be2346e4d" providerId="LiveId" clId="{42694335-63BB-46EC-AF38-63FE051D1C63}" dt="2026-01-15T19:15:51.478" v="53" actId="20577"/>
        <pc:sldMkLst>
          <pc:docMk/>
          <pc:sldMk cId="3511818485" sldId="325"/>
        </pc:sldMkLst>
        <pc:spChg chg="mod">
          <ac:chgData name="Adrian Salguero" userId="f921b06be2346e4d" providerId="LiveId" clId="{42694335-63BB-46EC-AF38-63FE051D1C63}" dt="2026-01-15T19:15:51.478" v="53" actId="20577"/>
          <ac:spMkLst>
            <pc:docMk/>
            <pc:sldMk cId="3511818485" sldId="325"/>
            <ac:spMk id="3" creationId="{3768DF6D-D585-4D00-AEEE-A7BCCB0F5840}"/>
          </ac:spMkLst>
        </pc:spChg>
      </pc:sldChg>
      <pc:sldChg chg="addSp delSp modSp mod">
        <pc:chgData name="Adrian Salguero" userId="f921b06be2346e4d" providerId="LiveId" clId="{42694335-63BB-46EC-AF38-63FE051D1C63}" dt="2026-01-15T19:24:07.495" v="76"/>
        <pc:sldMkLst>
          <pc:docMk/>
          <pc:sldMk cId="1024166640" sldId="330"/>
        </pc:sldMkLst>
        <pc:picChg chg="add mod">
          <ac:chgData name="Adrian Salguero" userId="f921b06be2346e4d" providerId="LiveId" clId="{42694335-63BB-46EC-AF38-63FE051D1C63}" dt="2026-01-15T19:24:07.495" v="76"/>
          <ac:picMkLst>
            <pc:docMk/>
            <pc:sldMk cId="1024166640" sldId="330"/>
            <ac:picMk id="4" creationId="{74ECE515-914F-B199-CCDA-03DB1E82E33C}"/>
          </ac:picMkLst>
        </pc:picChg>
        <pc:picChg chg="del">
          <ac:chgData name="Adrian Salguero" userId="f921b06be2346e4d" providerId="LiveId" clId="{42694335-63BB-46EC-AF38-63FE051D1C63}" dt="2026-01-15T19:24:07.204" v="75" actId="478"/>
          <ac:picMkLst>
            <pc:docMk/>
            <pc:sldMk cId="1024166640" sldId="330"/>
            <ac:picMk id="6" creationId="{22DB56E9-0DA6-951A-97E7-B5D8978BD5D0}"/>
          </ac:picMkLst>
        </pc:picChg>
      </pc:sldChg>
      <pc:sldChg chg="addSp delSp modSp mod">
        <pc:chgData name="Adrian Salguero" userId="f921b06be2346e4d" providerId="LiveId" clId="{42694335-63BB-46EC-AF38-63FE051D1C63}" dt="2026-01-15T19:24:03.979" v="74" actId="1076"/>
        <pc:sldMkLst>
          <pc:docMk/>
          <pc:sldMk cId="483152511" sldId="352"/>
        </pc:sldMkLst>
        <pc:picChg chg="add mod">
          <ac:chgData name="Adrian Salguero" userId="f921b06be2346e4d" providerId="LiveId" clId="{42694335-63BB-46EC-AF38-63FE051D1C63}" dt="2026-01-15T19:24:03.979" v="74" actId="1076"/>
          <ac:picMkLst>
            <pc:docMk/>
            <pc:sldMk cId="483152511" sldId="352"/>
            <ac:picMk id="3" creationId="{F5E56AB7-E29E-1AC9-CAEF-4B1EE7F0ED2B}"/>
          </ac:picMkLst>
        </pc:picChg>
        <pc:picChg chg="del">
          <ac:chgData name="Adrian Salguero" userId="f921b06be2346e4d" providerId="LiveId" clId="{42694335-63BB-46EC-AF38-63FE051D1C63}" dt="2026-01-15T19:23:55.243" v="70" actId="478"/>
          <ac:picMkLst>
            <pc:docMk/>
            <pc:sldMk cId="483152511" sldId="352"/>
            <ac:picMk id="5" creationId="{35DAADEE-D746-ED3C-60AA-0C37533C5A0C}"/>
          </ac:picMkLst>
        </pc:picChg>
      </pc:sldChg>
      <pc:sldMasterChg chg="modSp mod modSldLayout">
        <pc:chgData name="Adrian Salguero" userId="f921b06be2346e4d" providerId="LiveId" clId="{42694335-63BB-46EC-AF38-63FE051D1C63}" dt="2026-01-15T00:32:03.070" v="32" actId="1076"/>
        <pc:sldMasterMkLst>
          <pc:docMk/>
          <pc:sldMasterMk cId="8468274" sldId="2147483648"/>
        </pc:sldMasterMkLst>
        <pc:spChg chg="mod">
          <ac:chgData name="Adrian Salguero" userId="f921b06be2346e4d" providerId="LiveId" clId="{42694335-63BB-46EC-AF38-63FE051D1C63}" dt="2026-01-15T00:30:57.418" v="7" actId="20577"/>
          <ac:spMkLst>
            <pc:docMk/>
            <pc:sldMasterMk cId="8468274" sldId="2147483648"/>
            <ac:spMk id="5" creationId="{D4099CDC-E3CE-D8F2-99DD-5D65E86F2682}"/>
          </ac:spMkLst>
        </pc:spChg>
        <pc:sldLayoutChg chg="addSp delSp modSp mod">
          <pc:chgData name="Adrian Salguero" userId="f921b06be2346e4d" providerId="LiveId" clId="{42694335-63BB-46EC-AF38-63FE051D1C63}" dt="2026-01-15T00:32:03.070" v="32" actId="1076"/>
          <pc:sldLayoutMkLst>
            <pc:docMk/>
            <pc:sldMasterMk cId="8468274" sldId="2147483648"/>
            <pc:sldLayoutMk cId="3828369656" sldId="2147483649"/>
          </pc:sldLayoutMkLst>
          <pc:spChg chg="mod">
            <ac:chgData name="Adrian Salguero" userId="f921b06be2346e4d" providerId="LiveId" clId="{42694335-63BB-46EC-AF38-63FE051D1C63}" dt="2026-01-15T00:31:48.904" v="28" actId="20577"/>
            <ac:spMkLst>
              <pc:docMk/>
              <pc:sldMasterMk cId="8468274" sldId="2147483648"/>
              <pc:sldLayoutMk cId="3828369656" sldId="2147483649"/>
              <ac:spMk id="5" creationId="{9D943144-7A78-A1AD-91DA-D9011DDC8E90}"/>
            </ac:spMkLst>
          </pc:spChg>
          <pc:spChg chg="add mod">
            <ac:chgData name="Adrian Salguero" userId="f921b06be2346e4d" providerId="LiveId" clId="{42694335-63BB-46EC-AF38-63FE051D1C63}" dt="2026-01-15T00:31:58.438" v="30"/>
            <ac:spMkLst>
              <pc:docMk/>
              <pc:sldMasterMk cId="8468274" sldId="2147483648"/>
              <pc:sldLayoutMk cId="3828369656" sldId="2147483649"/>
              <ac:spMk id="7" creationId="{2C19F555-F629-E2BB-D45E-64CCFD9AE010}"/>
            </ac:spMkLst>
          </pc:spChg>
          <pc:spChg chg="del">
            <ac:chgData name="Adrian Salguero" userId="f921b06be2346e4d" providerId="LiveId" clId="{42694335-63BB-46EC-AF38-63FE051D1C63}" dt="2026-01-15T00:31:58.261" v="29" actId="478"/>
            <ac:spMkLst>
              <pc:docMk/>
              <pc:sldMasterMk cId="8468274" sldId="2147483648"/>
              <pc:sldLayoutMk cId="3828369656" sldId="2147483649"/>
              <ac:spMk id="8" creationId="{E4BC1583-52A3-3EF7-429B-7A1B9678F406}"/>
            </ac:spMkLst>
          </pc:spChg>
          <pc:spChg chg="mod">
            <ac:chgData name="Adrian Salguero" userId="f921b06be2346e4d" providerId="LiveId" clId="{42694335-63BB-46EC-AF38-63FE051D1C63}" dt="2026-01-15T00:31:33.708" v="8"/>
            <ac:spMkLst>
              <pc:docMk/>
              <pc:sldMasterMk cId="8468274" sldId="2147483648"/>
              <pc:sldLayoutMk cId="3828369656" sldId="2147483649"/>
              <ac:spMk id="10" creationId="{792CFDDF-7427-B420-6595-5A5A18E209C9}"/>
            </ac:spMkLst>
          </pc:spChg>
          <pc:spChg chg="mod">
            <ac:chgData name="Adrian Salguero" userId="f921b06be2346e4d" providerId="LiveId" clId="{42694335-63BB-46EC-AF38-63FE051D1C63}" dt="2026-01-15T00:32:03.070" v="32" actId="1076"/>
            <ac:spMkLst>
              <pc:docMk/>
              <pc:sldMasterMk cId="8468274" sldId="2147483648"/>
              <pc:sldLayoutMk cId="3828369656" sldId="2147483649"/>
              <ac:spMk id="14" creationId="{F0E59AED-1ABF-8D47-B5D7-C50109AB6669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86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16235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34112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784981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858A5FE6-9917-8E11-46E1-6B50C3D1C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>
            <a:extLst>
              <a:ext uri="{FF2B5EF4-FFF2-40B4-BE49-F238E27FC236}">
                <a16:creationId xmlns:a16="http://schemas.microsoft.com/office/drawing/2014/main" id="{E6CC601C-437C-B1FE-AB9A-C7E44381C0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>
            <a:extLst>
              <a:ext uri="{FF2B5EF4-FFF2-40B4-BE49-F238E27FC236}">
                <a16:creationId xmlns:a16="http://schemas.microsoft.com/office/drawing/2014/main" id="{C0B4D500-0680-037B-0CC3-F0D43CD074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263075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53166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969031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 class Temperatures {</a:t>
            </a:r>
          </a:p>
          <a:p>
            <a:r>
              <a:rPr lang="en-US" dirty="0"/>
              <a:t>    public static void main(String[] </a:t>
            </a:r>
            <a:r>
              <a:rPr lang="en-US" dirty="0" err="1"/>
              <a:t>args</a:t>
            </a:r>
            <a:r>
              <a:rPr lang="en-US" dirty="0"/>
              <a:t>) {</a:t>
            </a:r>
          </a:p>
          <a:p>
            <a:r>
              <a:rPr lang="en-US" dirty="0"/>
              <a:t>        int[] </a:t>
            </a:r>
            <a:r>
              <a:rPr lang="en-US" dirty="0" err="1"/>
              <a:t>nums</a:t>
            </a:r>
            <a:r>
              <a:rPr lang="en-US" dirty="0"/>
              <a:t> = {1, 4, 4, 8, 13};</a:t>
            </a:r>
          </a:p>
          <a:p>
            <a:r>
              <a:rPr lang="en-US" dirty="0"/>
              <a:t>        int </a:t>
            </a:r>
            <a:r>
              <a:rPr lang="en-US" dirty="0" err="1"/>
              <a:t>totalDiff</a:t>
            </a:r>
            <a:r>
              <a:rPr lang="en-US" dirty="0"/>
              <a:t> = 0;</a:t>
            </a:r>
          </a:p>
          <a:p>
            <a:r>
              <a:rPr lang="en-US" dirty="0"/>
              <a:t>        for (int </a:t>
            </a:r>
            <a:r>
              <a:rPr lang="en-US" dirty="0" err="1"/>
              <a:t>i</a:t>
            </a:r>
            <a:r>
              <a:rPr lang="en-US" dirty="0"/>
              <a:t> = 1; </a:t>
            </a:r>
            <a:r>
              <a:rPr lang="en-US" dirty="0" err="1"/>
              <a:t>i</a:t>
            </a:r>
            <a:r>
              <a:rPr lang="en-US" dirty="0"/>
              <a:t> &lt;= nums.length-1;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            </a:t>
            </a:r>
            <a:r>
              <a:rPr lang="en-US" dirty="0" err="1"/>
              <a:t>totalDiff</a:t>
            </a:r>
            <a:r>
              <a:rPr lang="en-US" dirty="0"/>
              <a:t> += (</a:t>
            </a:r>
            <a:r>
              <a:rPr lang="en-US" dirty="0" err="1"/>
              <a:t>nums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 - </a:t>
            </a:r>
            <a:r>
              <a:rPr lang="en-US" dirty="0" err="1"/>
              <a:t>nums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 - 1]);</a:t>
            </a:r>
          </a:p>
          <a:p>
            <a:r>
              <a:rPr lang="en-US" dirty="0"/>
              <a:t>        }</a:t>
            </a:r>
          </a:p>
          <a:p>
            <a:r>
              <a:rPr lang="en-US" dirty="0"/>
              <a:t>        </a:t>
            </a:r>
            <a:r>
              <a:rPr lang="en-US" dirty="0" err="1"/>
              <a:t>System.out.println</a:t>
            </a:r>
            <a:r>
              <a:rPr lang="en-US" dirty="0"/>
              <a:t>("Total Diff = " + </a:t>
            </a:r>
            <a:r>
              <a:rPr lang="en-US" dirty="0" err="1"/>
              <a:t>totalDiff</a:t>
            </a:r>
            <a:r>
              <a:rPr lang="en-US" dirty="0"/>
              <a:t>);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831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 class Temperatures {</a:t>
            </a:r>
          </a:p>
          <a:p>
            <a:r>
              <a:rPr lang="en-US" dirty="0"/>
              <a:t>    public static void main(String[] </a:t>
            </a:r>
            <a:r>
              <a:rPr lang="en-US" dirty="0" err="1"/>
              <a:t>args</a:t>
            </a:r>
            <a:r>
              <a:rPr lang="en-US" dirty="0"/>
              <a:t>) {</a:t>
            </a:r>
          </a:p>
          <a:p>
            <a:r>
              <a:rPr lang="en-US" dirty="0"/>
              <a:t>        int[] </a:t>
            </a:r>
            <a:r>
              <a:rPr lang="en-US" dirty="0" err="1"/>
              <a:t>nums</a:t>
            </a:r>
            <a:r>
              <a:rPr lang="en-US" dirty="0"/>
              <a:t> = {1, 4, 4, 8, 13};</a:t>
            </a:r>
          </a:p>
          <a:p>
            <a:r>
              <a:rPr lang="en-US" dirty="0"/>
              <a:t>        int </a:t>
            </a:r>
            <a:r>
              <a:rPr lang="en-US" dirty="0" err="1"/>
              <a:t>totalDiff</a:t>
            </a:r>
            <a:r>
              <a:rPr lang="en-US" dirty="0"/>
              <a:t> = 0;</a:t>
            </a:r>
          </a:p>
          <a:p>
            <a:r>
              <a:rPr lang="en-US" dirty="0"/>
              <a:t>        for (int </a:t>
            </a:r>
            <a:r>
              <a:rPr lang="en-US" dirty="0" err="1"/>
              <a:t>i</a:t>
            </a:r>
            <a:r>
              <a:rPr lang="en-US" dirty="0"/>
              <a:t> = 1; </a:t>
            </a:r>
            <a:r>
              <a:rPr lang="en-US" dirty="0" err="1"/>
              <a:t>i</a:t>
            </a:r>
            <a:r>
              <a:rPr lang="en-US" dirty="0"/>
              <a:t> &lt;= nums.length-1;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            </a:t>
            </a:r>
            <a:r>
              <a:rPr lang="en-US" dirty="0" err="1"/>
              <a:t>totalDiff</a:t>
            </a:r>
            <a:r>
              <a:rPr lang="en-US" dirty="0"/>
              <a:t> += (</a:t>
            </a:r>
            <a:r>
              <a:rPr lang="en-US" dirty="0" err="1"/>
              <a:t>nums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 - </a:t>
            </a:r>
            <a:r>
              <a:rPr lang="en-US" dirty="0" err="1"/>
              <a:t>nums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 - 1]);</a:t>
            </a:r>
          </a:p>
          <a:p>
            <a:r>
              <a:rPr lang="en-US" dirty="0"/>
              <a:t>        }</a:t>
            </a:r>
          </a:p>
          <a:p>
            <a:r>
              <a:rPr lang="en-US" dirty="0"/>
              <a:t>        </a:t>
            </a:r>
            <a:r>
              <a:rPr lang="en-US" dirty="0" err="1"/>
              <a:t>System.out.println</a:t>
            </a:r>
            <a:r>
              <a:rPr lang="en-US" dirty="0"/>
              <a:t>("Total Diff = " + </a:t>
            </a:r>
            <a:r>
              <a:rPr lang="en-US" dirty="0" err="1"/>
              <a:t>totalDiff</a:t>
            </a:r>
            <a:r>
              <a:rPr lang="en-US" dirty="0"/>
              <a:t>);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98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98908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17097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16332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80141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39443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87235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930695ED-D4A4-B44C-816E-1CC01A78B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>
            <a:extLst>
              <a:ext uri="{FF2B5EF4-FFF2-40B4-BE49-F238E27FC236}">
                <a16:creationId xmlns:a16="http://schemas.microsoft.com/office/drawing/2014/main" id="{6AA3F00C-D10C-83E6-C88E-F9BC3FC5A7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>
            <a:extLst>
              <a:ext uri="{FF2B5EF4-FFF2-40B4-BE49-F238E27FC236}">
                <a16:creationId xmlns:a16="http://schemas.microsoft.com/office/drawing/2014/main" id="{67BC1833-7963-3E7C-6584-6F720AC0F9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13009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63374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74446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0uOENHkoLcs2xauEhye9em?si=5viM0_DhRceDGjKqL2l-1A&amp;nd=1&amp;dlsi=37b72745d58e4c62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03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369600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>
              <a:gd name="adj" fmla="val 350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oogle Shape;96;p1">
            <a:extLst>
              <a:ext uri="{FF2B5EF4-FFF2-40B4-BE49-F238E27FC236}">
                <a16:creationId xmlns:a16="http://schemas.microsoft.com/office/drawing/2014/main" id="{1F59CCDD-66C0-5659-FE43-0CCE122A6587}"/>
              </a:ext>
            </a:extLst>
          </p:cNvPr>
          <p:cNvSpPr txBox="1"/>
          <p:nvPr userDrawn="1"/>
        </p:nvSpPr>
        <p:spPr>
          <a:xfrm>
            <a:off x="7226456" y="4559446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" name="Google Shape;97;p1">
            <a:extLst>
              <a:ext uri="{FF2B5EF4-FFF2-40B4-BE49-F238E27FC236}">
                <a16:creationId xmlns:a16="http://schemas.microsoft.com/office/drawing/2014/main" id="{3EA01346-4634-70BD-7B75-AA211C93CE70}"/>
              </a:ext>
            </a:extLst>
          </p:cNvPr>
          <p:cNvSpPr txBox="1"/>
          <p:nvPr userDrawn="1"/>
        </p:nvSpPr>
        <p:spPr>
          <a:xfrm>
            <a:off x="7226456" y="4820058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5E467B-3C08-3B55-526E-A03AA21D725A}"/>
              </a:ext>
            </a:extLst>
          </p:cNvPr>
          <p:cNvSpPr/>
          <p:nvPr userDrawn="1"/>
        </p:nvSpPr>
        <p:spPr>
          <a:xfrm>
            <a:off x="3003304" y="5653678"/>
            <a:ext cx="1112456" cy="11050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5" name="Google Shape;98;p1">
            <a:extLst>
              <a:ext uri="{FF2B5EF4-FFF2-40B4-BE49-F238E27FC236}">
                <a16:creationId xmlns:a16="http://schemas.microsoft.com/office/drawing/2014/main" id="{9D943144-7A78-A1AD-91DA-D9011DDC8E90}"/>
              </a:ext>
            </a:extLst>
          </p:cNvPr>
          <p:cNvSpPr txBox="1"/>
          <p:nvPr userDrawn="1"/>
        </p:nvSpPr>
        <p:spPr>
          <a:xfrm>
            <a:off x="8316295" y="4552416"/>
            <a:ext cx="355600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Adrian Salguero</a:t>
            </a:r>
            <a:endParaRPr sz="14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" name="Google Shape;95;p1">
            <a:extLst>
              <a:ext uri="{FF2B5EF4-FFF2-40B4-BE49-F238E27FC236}">
                <a16:creationId xmlns:a16="http://schemas.microsoft.com/office/drawing/2014/main" id="{792CFDDF-7427-B420-6595-5A5A18E209C9}"/>
              </a:ext>
            </a:extLst>
          </p:cNvPr>
          <p:cNvSpPr txBox="1"/>
          <p:nvPr userDrawn="1"/>
        </p:nvSpPr>
        <p:spPr>
          <a:xfrm>
            <a:off x="7522814" y="3969032"/>
            <a:ext cx="41199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 u="sng" dirty="0">
                <a:solidFill>
                  <a:srgbClr val="0563C1"/>
                </a:solidFill>
                <a:latin typeface="+mn-lt"/>
                <a:ea typeface="Calibri"/>
                <a:cs typeface="Calibri"/>
                <a:sym typeface="Calibri"/>
                <a:hlinkClick r:id="rId3"/>
              </a:rPr>
              <a:t>122 26Wi Lecture Tunes</a:t>
            </a:r>
            <a:r>
              <a:rPr lang="fr-FR" sz="2200" u="sng" dirty="0">
                <a:solidFill>
                  <a:srgbClr val="0563C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US" sz="2200" u="sng" dirty="0">
                <a:solidFill>
                  <a:srgbClr val="0563C1"/>
                </a:solidFill>
                <a:latin typeface="+mn-lt"/>
                <a:ea typeface="Calibri"/>
                <a:cs typeface="Calibri"/>
                <a:sym typeface="Calibri"/>
              </a:rPr>
              <a:t>⛄</a:t>
            </a:r>
            <a:endParaRPr dirty="0">
              <a:solidFill>
                <a:srgbClr val="0563C1"/>
              </a:solidFill>
            </a:endParaRPr>
          </a:p>
        </p:txBody>
      </p:sp>
      <p:sp>
        <p:nvSpPr>
          <p:cNvPr id="7" name="Google Shape;99;p1">
            <a:extLst>
              <a:ext uri="{FF2B5EF4-FFF2-40B4-BE49-F238E27FC236}">
                <a16:creationId xmlns:a16="http://schemas.microsoft.com/office/drawing/2014/main" id="{2C19F555-F629-E2BB-D45E-64CCFD9AE010}"/>
              </a:ext>
            </a:extLst>
          </p:cNvPr>
          <p:cNvSpPr txBox="1"/>
          <p:nvPr userDrawn="1"/>
        </p:nvSpPr>
        <p:spPr>
          <a:xfrm>
            <a:off x="8316295" y="4820058"/>
            <a:ext cx="3737319" cy="165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25" rIns="91425" bIns="91425" numCol="4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Ava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Blake R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Blake P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Cady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Caleb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Cole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Connor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Dalton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Dani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David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Diya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Hanna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Ivy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Mahima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Medha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Neal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Neha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Nicolae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Rio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Rohan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Saachi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Shreya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Shreyank</a:t>
            </a:r>
          </a:p>
          <a:p>
            <a:pPr lvl="0">
              <a:lnSpc>
                <a:spcPct val="115000"/>
              </a:lnSpc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Sthiti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Sushma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Suyash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TJ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Wesley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Yang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14 - Spring 2023</a:t>
            </a:r>
            <a:endParaRPr dirty="0"/>
          </a:p>
        </p:txBody>
      </p:sp>
      <p:sp>
        <p:nvSpPr>
          <p:cNvPr id="28" name="Google Shape;2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0054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03: File I/O – Hybrid Processing and Printing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BA6C1C-AA83-97E3-6CEA-71C437B1626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099CDC-E3CE-D8F2-99DD-5D65E86F2682}"/>
              </a:ext>
            </a:extLst>
          </p:cNvPr>
          <p:cNvSpPr txBox="1"/>
          <p:nvPr userDrawn="1"/>
        </p:nvSpPr>
        <p:spPr>
          <a:xfrm>
            <a:off x="8369161" y="10264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Winter 2026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5F65C8-6A54-C0C9-356B-08D0AC12CEE7}"/>
              </a:ext>
            </a:extLst>
          </p:cNvPr>
          <p:cNvSpPr txBox="1"/>
          <p:nvPr userDrawn="1"/>
        </p:nvSpPr>
        <p:spPr>
          <a:xfrm>
            <a:off x="10539812" y="15965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 err="1">
                <a:solidFill>
                  <a:schemeClr val="bg1"/>
                </a:solidFill>
                <a:latin typeface="Montserrat SemiBold" pitchFamily="2" charset="77"/>
              </a:rPr>
              <a:t>sli.do</a:t>
            </a:r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 #cse122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  <p:sldLayoutId id="214748365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193941" cy="1954786"/>
          </a:xfrm>
        </p:spPr>
        <p:txBody>
          <a:bodyPr/>
          <a:lstStyle/>
          <a:p>
            <a:r>
              <a:rPr lang="en-US" sz="3600" dirty="0"/>
              <a:t>File I/O – Hybrid processing and Printing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98025" y="2142651"/>
            <a:ext cx="44768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Slido</a:t>
            </a:r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input &amp; discuss with neighbors: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BFB015-FF4C-2845-BA63-4C35130F15D3}"/>
              </a:ext>
            </a:extLst>
          </p:cNvPr>
          <p:cNvSpPr txBox="1"/>
          <p:nvPr/>
        </p:nvSpPr>
        <p:spPr>
          <a:xfrm>
            <a:off x="7772133" y="2690659"/>
            <a:ext cx="3928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What’s the last show or movie you watched?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DAE1AB-5E09-B519-8966-91DB7A0A7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3862" y="5579805"/>
            <a:ext cx="1353378" cy="133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Scanner</a:t>
            </a:r>
            <a:r>
              <a:rPr lang="en-US" b="1" dirty="0">
                <a:solidFill>
                  <a:schemeClr val="tx1"/>
                </a:solidFill>
              </a:rPr>
              <a:t>s with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String</a:t>
            </a:r>
            <a:r>
              <a:rPr lang="en-US" b="1" dirty="0">
                <a:solidFill>
                  <a:schemeClr val="tx1"/>
                </a:solidFill>
              </a:rPr>
              <a:t>s (not files!)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10</a:t>
            </a:fld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E434B1-2881-46CC-B57C-24930A14467F}"/>
              </a:ext>
            </a:extLst>
          </p:cNvPr>
          <p:cNvSpPr txBox="1"/>
          <p:nvPr/>
        </p:nvSpPr>
        <p:spPr>
          <a:xfrm>
            <a:off x="921988" y="1825998"/>
            <a:ext cx="103480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31515"/>
                </a:solidFill>
                <a:latin typeface="Consolas" panose="020B0609020204030204" pitchFamily="49" charset="0"/>
              </a:rPr>
              <a:t>"A quick,  brown fox"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endParaRPr lang="en-US" sz="32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32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32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    </a:t>
            </a:r>
            <a:r>
              <a:rPr lang="en-US" sz="3200" dirty="0" err="1">
                <a:solidFill>
                  <a:srgbClr val="AF00DB"/>
                </a:solidFill>
                <a:latin typeface="Consolas" panose="020B0609020204030204" pitchFamily="49" charset="0"/>
              </a:rPr>
              <a:t>System.out.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670538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7B2EB9AA-1575-14AC-BAD6-933616E1F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>
            <a:extLst>
              <a:ext uri="{FF2B5EF4-FFF2-40B4-BE49-F238E27FC236}">
                <a16:creationId xmlns:a16="http://schemas.microsoft.com/office/drawing/2014/main" id="{0D82EC48-2244-0A69-E14A-0BF9CC7EB5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Scanner</a:t>
            </a:r>
            <a:r>
              <a:rPr lang="en-US" b="1" dirty="0">
                <a:solidFill>
                  <a:schemeClr val="tx1"/>
                </a:solidFill>
              </a:rPr>
              <a:t>s with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String</a:t>
            </a:r>
            <a:r>
              <a:rPr lang="en-US" b="1" dirty="0">
                <a:solidFill>
                  <a:schemeClr val="tx1"/>
                </a:solidFill>
              </a:rPr>
              <a:t>s (not files!)</a:t>
            </a:r>
            <a:endParaRPr dirty="0"/>
          </a:p>
        </p:txBody>
      </p:sp>
      <p:sp>
        <p:nvSpPr>
          <p:cNvPr id="69" name="Google Shape;69;p19">
            <a:extLst>
              <a:ext uri="{FF2B5EF4-FFF2-40B4-BE49-F238E27FC236}">
                <a16:creationId xmlns:a16="http://schemas.microsoft.com/office/drawing/2014/main" id="{9178117D-F594-DD1B-DA98-FC0BAD20389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>
            <a:extLst>
              <a:ext uri="{FF2B5EF4-FFF2-40B4-BE49-F238E27FC236}">
                <a16:creationId xmlns:a16="http://schemas.microsoft.com/office/drawing/2014/main" id="{A2A51FCC-4333-C8F7-068D-9AF1D5B1C3B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11</a:t>
            </a:fld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8E65AB-96C9-11B9-8AF4-994113144BE5}"/>
              </a:ext>
            </a:extLst>
          </p:cNvPr>
          <p:cNvSpPr txBox="1"/>
          <p:nvPr/>
        </p:nvSpPr>
        <p:spPr>
          <a:xfrm>
            <a:off x="921988" y="1825998"/>
            <a:ext cx="103480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31515"/>
                </a:solidFill>
                <a:latin typeface="Consolas" panose="020B0609020204030204" pitchFamily="49" charset="0"/>
              </a:rPr>
              <a:t>"A quick,  brown fox"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endParaRPr lang="en-US" sz="32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32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32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    </a:t>
            </a:r>
            <a:r>
              <a:rPr lang="en-US" sz="3200" dirty="0" err="1">
                <a:solidFill>
                  <a:srgbClr val="AF00DB"/>
                </a:solidFill>
                <a:latin typeface="Consolas" panose="020B0609020204030204" pitchFamily="49" charset="0"/>
              </a:rPr>
              <a:t>System.out.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4B99C389-BC4A-CAC0-4D8E-2B28DD85FC65}"/>
              </a:ext>
            </a:extLst>
          </p:cNvPr>
          <p:cNvSpPr/>
          <p:nvPr/>
        </p:nvSpPr>
        <p:spPr>
          <a:xfrm>
            <a:off x="104273" y="4371474"/>
            <a:ext cx="817715" cy="433137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722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Scanner</a:t>
            </a:r>
            <a:r>
              <a:rPr lang="en-US" b="1" dirty="0">
                <a:solidFill>
                  <a:schemeClr val="tx1"/>
                </a:solidFill>
              </a:rPr>
              <a:t>s with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String</a:t>
            </a:r>
            <a:r>
              <a:rPr lang="en-US" b="1" dirty="0">
                <a:solidFill>
                  <a:schemeClr val="tx1"/>
                </a:solidFill>
              </a:rPr>
              <a:t>s (not files!)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12</a:t>
            </a:fld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E434B1-2881-46CC-B57C-24930A14467F}"/>
              </a:ext>
            </a:extLst>
          </p:cNvPr>
          <p:cNvSpPr txBox="1"/>
          <p:nvPr/>
        </p:nvSpPr>
        <p:spPr>
          <a:xfrm>
            <a:off x="921988" y="1825998"/>
            <a:ext cx="103480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3200" dirty="0">
                <a:solidFill>
                  <a:srgbClr val="A31515"/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A</a:t>
            </a:r>
            <a:r>
              <a:rPr lang="en-US" sz="3200" dirty="0">
                <a:solidFill>
                  <a:srgbClr val="A31515"/>
                </a:solidFill>
                <a:latin typeface="Consolas" panose="020B0609020204030204" pitchFamily="49" charset="0"/>
              </a:rPr>
              <a:t> quick,  brown fox"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endParaRPr lang="en-US" sz="32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32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32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    </a:t>
            </a:r>
            <a:r>
              <a:rPr lang="en-US" sz="3200" dirty="0" err="1">
                <a:solidFill>
                  <a:srgbClr val="AF00DB"/>
                </a:solidFill>
                <a:latin typeface="Consolas" panose="020B0609020204030204" pitchFamily="49" charset="0"/>
              </a:rPr>
              <a:t>System.out.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107A3D-20FE-4CE8-98B8-A078D970A7B6}"/>
              </a:ext>
            </a:extLst>
          </p:cNvPr>
          <p:cNvSpPr txBox="1"/>
          <p:nvPr/>
        </p:nvSpPr>
        <p:spPr>
          <a:xfrm>
            <a:off x="4320072" y="5430916"/>
            <a:ext cx="35518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Consolas" panose="020B0609020204030204" pitchFamily="49" charset="0"/>
              </a:rPr>
              <a:t>A</a:t>
            </a:r>
            <a:endParaRPr lang="en-US" sz="6600" b="1" dirty="0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A7AA0BE1-C7F1-4247-43A2-78972D966E11}"/>
              </a:ext>
            </a:extLst>
          </p:cNvPr>
          <p:cNvSpPr/>
          <p:nvPr/>
        </p:nvSpPr>
        <p:spPr>
          <a:xfrm>
            <a:off x="104273" y="4371474"/>
            <a:ext cx="817715" cy="433137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712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Scanner</a:t>
            </a:r>
            <a:r>
              <a:rPr lang="en-US" b="1" dirty="0">
                <a:solidFill>
                  <a:schemeClr val="tx1"/>
                </a:solidFill>
              </a:rPr>
              <a:t>s with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String</a:t>
            </a:r>
            <a:r>
              <a:rPr lang="en-US" b="1" dirty="0">
                <a:solidFill>
                  <a:schemeClr val="tx1"/>
                </a:solidFill>
              </a:rPr>
              <a:t>s (not files!)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13</a:t>
            </a:fld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E434B1-2881-46CC-B57C-24930A14467F}"/>
              </a:ext>
            </a:extLst>
          </p:cNvPr>
          <p:cNvSpPr txBox="1"/>
          <p:nvPr/>
        </p:nvSpPr>
        <p:spPr>
          <a:xfrm>
            <a:off x="921988" y="1825998"/>
            <a:ext cx="103480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31515"/>
                </a:solidFill>
                <a:latin typeface="Consolas" panose="020B0609020204030204" pitchFamily="49" charset="0"/>
              </a:rPr>
              <a:t>"A </a:t>
            </a:r>
            <a:r>
              <a:rPr lang="en-US" sz="3200" dirty="0">
                <a:solidFill>
                  <a:srgbClr val="A31515"/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quick,</a:t>
            </a:r>
            <a:r>
              <a:rPr lang="en-US" sz="3200" dirty="0">
                <a:solidFill>
                  <a:srgbClr val="A31515"/>
                </a:solidFill>
                <a:latin typeface="Consolas" panose="020B0609020204030204" pitchFamily="49" charset="0"/>
              </a:rPr>
              <a:t>  brown fox"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endParaRPr lang="en-US" sz="32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32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32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    </a:t>
            </a:r>
            <a:r>
              <a:rPr lang="en-US" sz="3200" dirty="0" err="1">
                <a:solidFill>
                  <a:srgbClr val="AF00DB"/>
                </a:solidFill>
                <a:latin typeface="Consolas" panose="020B0609020204030204" pitchFamily="49" charset="0"/>
              </a:rPr>
              <a:t>System.out.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93ABD4-42D6-46F0-B59D-FE9DEF983616}"/>
              </a:ext>
            </a:extLst>
          </p:cNvPr>
          <p:cNvSpPr txBox="1"/>
          <p:nvPr/>
        </p:nvSpPr>
        <p:spPr>
          <a:xfrm>
            <a:off x="4320072" y="5430916"/>
            <a:ext cx="35518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quick,</a:t>
            </a:r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A91DE8FA-637F-C2DF-5DFE-8C903629B2D9}"/>
              </a:ext>
            </a:extLst>
          </p:cNvPr>
          <p:cNvSpPr/>
          <p:nvPr/>
        </p:nvSpPr>
        <p:spPr>
          <a:xfrm>
            <a:off x="104273" y="4371474"/>
            <a:ext cx="817715" cy="433137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174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Scanner</a:t>
            </a:r>
            <a:r>
              <a:rPr lang="en-US" b="1" dirty="0">
                <a:solidFill>
                  <a:schemeClr val="tx1"/>
                </a:solidFill>
              </a:rPr>
              <a:t>s with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String</a:t>
            </a:r>
            <a:r>
              <a:rPr lang="en-US" b="1" dirty="0">
                <a:solidFill>
                  <a:schemeClr val="tx1"/>
                </a:solidFill>
              </a:rPr>
              <a:t>s (not files!)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14 - Spring 2023</a:t>
            </a:r>
            <a:endParaRPr dirty="0"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14</a:t>
            </a:fld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E434B1-2881-46CC-B57C-24930A14467F}"/>
              </a:ext>
            </a:extLst>
          </p:cNvPr>
          <p:cNvSpPr txBox="1"/>
          <p:nvPr/>
        </p:nvSpPr>
        <p:spPr>
          <a:xfrm>
            <a:off x="921988" y="1825998"/>
            <a:ext cx="103480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31515"/>
                </a:solidFill>
                <a:latin typeface="Consolas" panose="020B0609020204030204" pitchFamily="49" charset="0"/>
              </a:rPr>
              <a:t>"A quick,  </a:t>
            </a:r>
            <a:r>
              <a:rPr lang="en-US" sz="3200" dirty="0">
                <a:solidFill>
                  <a:srgbClr val="A31515"/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brown</a:t>
            </a:r>
            <a:r>
              <a:rPr lang="en-US" sz="3200" dirty="0">
                <a:solidFill>
                  <a:srgbClr val="A31515"/>
                </a:solidFill>
                <a:latin typeface="Consolas" panose="020B0609020204030204" pitchFamily="49" charset="0"/>
              </a:rPr>
              <a:t> fox"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endParaRPr lang="en-US" sz="32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32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32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    </a:t>
            </a:r>
            <a:r>
              <a:rPr lang="en-US" sz="3200" dirty="0" err="1">
                <a:solidFill>
                  <a:srgbClr val="AF00DB"/>
                </a:solidFill>
                <a:latin typeface="Consolas" panose="020B0609020204030204" pitchFamily="49" charset="0"/>
              </a:rPr>
              <a:t>System.out.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4DC881-4D7B-488B-AD8E-0EE50560ED0B}"/>
              </a:ext>
            </a:extLst>
          </p:cNvPr>
          <p:cNvSpPr txBox="1"/>
          <p:nvPr/>
        </p:nvSpPr>
        <p:spPr>
          <a:xfrm>
            <a:off x="4320072" y="5430916"/>
            <a:ext cx="35518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Consolas" panose="020B0609020204030204" pitchFamily="49" charset="0"/>
              </a:rPr>
              <a:t>brown</a:t>
            </a:r>
            <a:endParaRPr lang="en-US" sz="6600" b="1" dirty="0"/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029A4836-CA7F-ED74-4236-F0E84190A237}"/>
              </a:ext>
            </a:extLst>
          </p:cNvPr>
          <p:cNvSpPr/>
          <p:nvPr/>
        </p:nvSpPr>
        <p:spPr>
          <a:xfrm>
            <a:off x="104273" y="4371474"/>
            <a:ext cx="817715" cy="433137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04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Scanner</a:t>
            </a:r>
            <a:r>
              <a:rPr lang="en-US" b="1" dirty="0">
                <a:solidFill>
                  <a:schemeClr val="tx1"/>
                </a:solidFill>
              </a:rPr>
              <a:t>s with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String</a:t>
            </a:r>
            <a:r>
              <a:rPr lang="en-US" b="1" dirty="0">
                <a:solidFill>
                  <a:schemeClr val="tx1"/>
                </a:solidFill>
              </a:rPr>
              <a:t>s (not files!)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15</a:t>
            </a:fld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E434B1-2881-46CC-B57C-24930A14467F}"/>
              </a:ext>
            </a:extLst>
          </p:cNvPr>
          <p:cNvSpPr txBox="1"/>
          <p:nvPr/>
        </p:nvSpPr>
        <p:spPr>
          <a:xfrm>
            <a:off x="921988" y="1825998"/>
            <a:ext cx="103480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31515"/>
                </a:solidFill>
                <a:latin typeface="Consolas" panose="020B0609020204030204" pitchFamily="49" charset="0"/>
              </a:rPr>
              <a:t>"A quick,  brown </a:t>
            </a:r>
            <a:r>
              <a:rPr lang="en-US" sz="3200" dirty="0">
                <a:solidFill>
                  <a:srgbClr val="A31515"/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fox</a:t>
            </a:r>
            <a:r>
              <a:rPr lang="en-US" sz="32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endParaRPr lang="en-US" sz="32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32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32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    </a:t>
            </a:r>
            <a:r>
              <a:rPr lang="en-US" sz="3200" dirty="0" err="1">
                <a:solidFill>
                  <a:srgbClr val="AF00DB"/>
                </a:solidFill>
                <a:latin typeface="Consolas" panose="020B0609020204030204" pitchFamily="49" charset="0"/>
              </a:rPr>
              <a:t>System.out.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DFD74A-0424-414C-AA97-9555F3EFE1EA}"/>
              </a:ext>
            </a:extLst>
          </p:cNvPr>
          <p:cNvSpPr txBox="1"/>
          <p:nvPr/>
        </p:nvSpPr>
        <p:spPr>
          <a:xfrm>
            <a:off x="4320072" y="5430916"/>
            <a:ext cx="35518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Consolas" panose="020B0609020204030204" pitchFamily="49" charset="0"/>
              </a:rPr>
              <a:t>fox</a:t>
            </a:r>
            <a:endParaRPr lang="en-US" sz="6600" b="1" dirty="0"/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64CC599F-BDC5-D9A3-F0BD-E39DA2A488E2}"/>
              </a:ext>
            </a:extLst>
          </p:cNvPr>
          <p:cNvSpPr/>
          <p:nvPr/>
        </p:nvSpPr>
        <p:spPr>
          <a:xfrm>
            <a:off x="104273" y="4371474"/>
            <a:ext cx="817715" cy="433137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226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Announcements/Reminders</a:t>
            </a:r>
          </a:p>
          <a:p>
            <a:pPr>
              <a:spcAft>
                <a:spcPts val="1200"/>
              </a:spcAft>
            </a:pPr>
            <a:r>
              <a:rPr lang="en-US" dirty="0"/>
              <a:t>Refresh Last Time</a:t>
            </a:r>
          </a:p>
          <a:p>
            <a:pPr>
              <a:spcAft>
                <a:spcPts val="1200"/>
              </a:spcAft>
            </a:pPr>
            <a:r>
              <a:rPr lang="en-US" dirty="0"/>
              <a:t>Scanners with Strings</a:t>
            </a:r>
          </a:p>
          <a:p>
            <a:pPr lvl="1"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Hybrid Approach &amp; Files</a:t>
            </a:r>
          </a:p>
          <a:p>
            <a:pPr>
              <a:spcAft>
                <a:spcPts val="1200"/>
              </a:spcAft>
            </a:pPr>
            <a:r>
              <a:rPr lang="en-US" dirty="0"/>
              <a:t>Using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PrintStream</a:t>
            </a:r>
            <a:r>
              <a:rPr lang="en-US" dirty="0"/>
              <a:t> for File Output</a:t>
            </a:r>
          </a:p>
          <a:p>
            <a:pPr>
              <a:spcAft>
                <a:spcPts val="1200"/>
              </a:spcAft>
            </a:pPr>
            <a:r>
              <a:rPr lang="en-US" dirty="0"/>
              <a:t>Example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807309" y="333343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9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Typical Hybrid Pattern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89529D-E11B-42B8-A6FE-280DF8727E08}"/>
              </a:ext>
            </a:extLst>
          </p:cNvPr>
          <p:cNvSpPr txBox="1"/>
          <p:nvPr/>
        </p:nvSpPr>
        <p:spPr>
          <a:xfrm>
            <a:off x="942018" y="1650340"/>
            <a:ext cx="1067042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File 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newFile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</a:rPr>
              <a:t>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File</a:t>
            </a:r>
            <a:r>
              <a:rPr lang="en-US" sz="2800" dirty="0"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"in.txt"</a:t>
            </a:r>
            <a:r>
              <a:rPr lang="en-US" sz="2800" dirty="0">
                <a:latin typeface="Consolas" panose="020B0609020204030204" pitchFamily="49" charset="0"/>
              </a:rPr>
              <a:t>);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endParaRPr lang="en-US" sz="28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Scanner 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fileScan</a:t>
            </a:r>
            <a:r>
              <a:rPr lang="en-US" sz="2800" dirty="0"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2800" dirty="0">
                <a:latin typeface="Consolas" panose="020B0609020204030204" pitchFamily="49" charset="0"/>
              </a:rPr>
              <a:t>(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newFile</a:t>
            </a:r>
            <a:r>
              <a:rPr lang="en-US" sz="2800" dirty="0">
                <a:latin typeface="Consolas" panose="020B0609020204030204" pitchFamily="49" charset="0"/>
              </a:rPr>
              <a:t>);</a:t>
            </a:r>
            <a:endParaRPr lang="en-US" sz="2800" dirty="0">
              <a:solidFill>
                <a:srgbClr val="AF00DB"/>
              </a:solidFill>
              <a:latin typeface="Consolas" panose="020B0609020204030204" pitchFamily="49" charset="0"/>
            </a:endParaRPr>
          </a:p>
          <a:p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2800" dirty="0">
                <a:latin typeface="Consolas" panose="020B0609020204030204" pitchFamily="49" charset="0"/>
              </a:rPr>
              <a:t> (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fileScan</a:t>
            </a:r>
            <a:r>
              <a:rPr lang="en-US" sz="2800" dirty="0" err="1"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hasNextLine</a:t>
            </a:r>
            <a:r>
              <a:rPr lang="en-US" sz="28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    </a:t>
            </a:r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line</a:t>
            </a:r>
            <a:r>
              <a:rPr lang="en-US" sz="2800" dirty="0">
                <a:latin typeface="Consolas" panose="020B0609020204030204" pitchFamily="49" charset="0"/>
              </a:rPr>
              <a:t> = 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fileScan</a:t>
            </a:r>
            <a:r>
              <a:rPr lang="en-US" sz="2800" dirty="0" err="1"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nextLine</a:t>
            </a:r>
            <a:r>
              <a:rPr lang="en-US" sz="28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    </a:t>
            </a:r>
          </a:p>
          <a:p>
            <a:endParaRPr lang="en-US" sz="2800" dirty="0">
              <a:latin typeface="Consolas" panose="020B0609020204030204" pitchFamily="49" charset="0"/>
            </a:endParaRPr>
          </a:p>
          <a:p>
            <a:endParaRPr lang="en-US" sz="2800" dirty="0">
              <a:latin typeface="Consolas" panose="020B0609020204030204" pitchFamily="49" charset="0"/>
            </a:endParaRPr>
          </a:p>
          <a:p>
            <a:endParaRPr lang="en-US" sz="2800" dirty="0">
              <a:latin typeface="Consolas" panose="020B0609020204030204" pitchFamily="49" charset="0"/>
            </a:endParaRPr>
          </a:p>
          <a:p>
            <a:endParaRPr lang="en-US" sz="2800" dirty="0">
              <a:latin typeface="Consolas" panose="020B0609020204030204" pitchFamily="49" charset="0"/>
            </a:endParaRPr>
          </a:p>
          <a:p>
            <a:endParaRPr lang="en-US" sz="2800" dirty="0">
              <a:latin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26BD96-3690-4AA0-BA4A-E2100A3647EF}"/>
              </a:ext>
            </a:extLst>
          </p:cNvPr>
          <p:cNvSpPr txBox="1"/>
          <p:nvPr/>
        </p:nvSpPr>
        <p:spPr>
          <a:xfrm>
            <a:off x="942018" y="3727210"/>
            <a:ext cx="84932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    Scanner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lineScan</a:t>
            </a:r>
            <a:r>
              <a:rPr lang="en-US" sz="2800" dirty="0"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2800" dirty="0"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line</a:t>
            </a:r>
            <a:r>
              <a:rPr lang="en-US" sz="28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   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2800" dirty="0">
                <a:latin typeface="Consolas" panose="020B0609020204030204" pitchFamily="49" charset="0"/>
              </a:rPr>
              <a:t> (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lineScan</a:t>
            </a:r>
            <a:r>
              <a:rPr lang="en-US" sz="2800" dirty="0" err="1"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__</a:t>
            </a:r>
            <a:r>
              <a:rPr lang="en-US" sz="28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        </a:t>
            </a:r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__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2800" dirty="0">
                <a:latin typeface="Consolas" panose="020B0609020204030204" pitchFamily="49" charset="0"/>
              </a:rPr>
              <a:t> = 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lineScan</a:t>
            </a:r>
            <a:r>
              <a:rPr lang="en-US" sz="2800" dirty="0" err="1"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__</a:t>
            </a:r>
            <a:r>
              <a:rPr lang="en-US" sz="28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        </a:t>
            </a:r>
            <a:r>
              <a:rPr lang="en-US" sz="2800" dirty="0">
                <a:solidFill>
                  <a:srgbClr val="008000"/>
                </a:solidFill>
                <a:latin typeface="Consolas" panose="020B0609020204030204" pitchFamily="49" charset="0"/>
              </a:rPr>
              <a:t>// do something with </a:t>
            </a:r>
            <a:r>
              <a:rPr lang="en-US" sz="2800" dirty="0" err="1">
                <a:solidFill>
                  <a:srgbClr val="008000"/>
                </a:solidFill>
                <a:latin typeface="Consolas" panose="020B0609020204030204" pitchFamily="49" charset="0"/>
              </a:rPr>
              <a:t>nextToken</a:t>
            </a:r>
            <a:endParaRPr lang="en-US" sz="2800" dirty="0">
              <a:latin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</a:rPr>
              <a:t>    }</a:t>
            </a:r>
            <a:endParaRPr lang="en-US" sz="2800" dirty="0"/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64349FD6-7880-D613-1FE2-1E6D93895118}"/>
              </a:ext>
            </a:extLst>
          </p:cNvPr>
          <p:cNvSpPr/>
          <p:nvPr/>
        </p:nvSpPr>
        <p:spPr>
          <a:xfrm>
            <a:off x="80211" y="2197769"/>
            <a:ext cx="320842" cy="4158582"/>
          </a:xfrm>
          <a:prstGeom prst="leftBrace">
            <a:avLst>
              <a:gd name="adj1" fmla="val 73333"/>
              <a:gd name="adj2" fmla="val 50000"/>
            </a:avLst>
          </a:prstGeom>
          <a:noFill/>
          <a:ln w="38100">
            <a:solidFill>
              <a:srgbClr val="38D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245E201E-0D94-886B-3EC6-B147197F70DE}"/>
              </a:ext>
            </a:extLst>
          </p:cNvPr>
          <p:cNvSpPr/>
          <p:nvPr/>
        </p:nvSpPr>
        <p:spPr>
          <a:xfrm>
            <a:off x="408846" y="3842085"/>
            <a:ext cx="320842" cy="2514266"/>
          </a:xfrm>
          <a:prstGeom prst="leftBrace">
            <a:avLst>
              <a:gd name="adj1" fmla="val 73333"/>
              <a:gd name="adj2" fmla="val 50000"/>
            </a:avLst>
          </a:prstGeom>
          <a:noFill/>
          <a:ln w="38100">
            <a:solidFill>
              <a:srgbClr val="FF4F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034061-F730-E266-69A3-98CAE09C0FC2}"/>
              </a:ext>
            </a:extLst>
          </p:cNvPr>
          <p:cNvSpPr txBox="1"/>
          <p:nvPr/>
        </p:nvSpPr>
        <p:spPr>
          <a:xfrm>
            <a:off x="899392" y="6278788"/>
            <a:ext cx="10393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38D6FF"/>
                </a:solidFill>
              </a:rPr>
              <a:t>Line-by-line</a:t>
            </a:r>
            <a:r>
              <a:rPr lang="en-US" sz="3600" dirty="0"/>
              <a:t> and </a:t>
            </a:r>
            <a:r>
              <a:rPr lang="en-US" sz="3600" b="1" u="sng" dirty="0"/>
              <a:t>then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FF4F79"/>
                </a:solidFill>
              </a:rPr>
              <a:t>token-by-token </a:t>
            </a:r>
            <a:r>
              <a:rPr lang="en-US" sz="3600" dirty="0"/>
              <a:t>to </a:t>
            </a:r>
            <a:r>
              <a:rPr lang="en-US" sz="3600" dirty="0">
                <a:solidFill>
                  <a:srgbClr val="008000"/>
                </a:solidFill>
              </a:rPr>
              <a:t>do something</a:t>
            </a:r>
          </a:p>
        </p:txBody>
      </p:sp>
    </p:spTree>
    <p:extLst>
      <p:ext uri="{BB962C8B-B14F-4D97-AF65-F5344CB8AC3E}">
        <p14:creationId xmlns:p14="http://schemas.microsoft.com/office/powerpoint/2010/main" val="241399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67BC008A-361A-31B2-7239-F96E5760B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>
            <a:extLst>
              <a:ext uri="{FF2B5EF4-FFF2-40B4-BE49-F238E27FC236}">
                <a16:creationId xmlns:a16="http://schemas.microsoft.com/office/drawing/2014/main" id="{1ABB00DD-D7C2-0376-CFAA-DCB31505C5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Typical Hybrid Pattern</a:t>
            </a:r>
            <a:endParaRPr dirty="0"/>
          </a:p>
        </p:txBody>
      </p:sp>
      <p:sp>
        <p:nvSpPr>
          <p:cNvPr id="69" name="Google Shape;69;p19">
            <a:extLst>
              <a:ext uri="{FF2B5EF4-FFF2-40B4-BE49-F238E27FC236}">
                <a16:creationId xmlns:a16="http://schemas.microsoft.com/office/drawing/2014/main" id="{49EDBF28-2724-4EE4-60D9-28B0D091AD7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>
            <a:extLst>
              <a:ext uri="{FF2B5EF4-FFF2-40B4-BE49-F238E27FC236}">
                <a16:creationId xmlns:a16="http://schemas.microsoft.com/office/drawing/2014/main" id="{FFC7F3C3-395C-D22C-46A6-75757D1A20A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33B25F-E480-6E06-7299-D31A7E8E5EF8}"/>
              </a:ext>
            </a:extLst>
          </p:cNvPr>
          <p:cNvSpPr txBox="1"/>
          <p:nvPr/>
        </p:nvSpPr>
        <p:spPr>
          <a:xfrm>
            <a:off x="942018" y="1650340"/>
            <a:ext cx="1067042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File 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newFile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</a:rPr>
              <a:t>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File</a:t>
            </a:r>
            <a:r>
              <a:rPr lang="en-US" sz="2800" dirty="0"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"in.txt"</a:t>
            </a:r>
            <a:r>
              <a:rPr lang="en-US" sz="2800" dirty="0">
                <a:latin typeface="Consolas" panose="020B0609020204030204" pitchFamily="49" charset="0"/>
              </a:rPr>
              <a:t>);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endParaRPr lang="en-US" sz="28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Scanner 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fileScan</a:t>
            </a:r>
            <a:r>
              <a:rPr lang="en-US" sz="2800" dirty="0"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2800" dirty="0">
                <a:latin typeface="Consolas" panose="020B0609020204030204" pitchFamily="49" charset="0"/>
              </a:rPr>
              <a:t>(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newFile</a:t>
            </a:r>
            <a:r>
              <a:rPr lang="en-US" sz="2800" dirty="0">
                <a:latin typeface="Consolas" panose="020B0609020204030204" pitchFamily="49" charset="0"/>
              </a:rPr>
              <a:t>);</a:t>
            </a:r>
            <a:endParaRPr lang="en-US" sz="2800" dirty="0">
              <a:solidFill>
                <a:srgbClr val="AF00DB"/>
              </a:solidFill>
              <a:latin typeface="Consolas" panose="020B0609020204030204" pitchFamily="49" charset="0"/>
            </a:endParaRPr>
          </a:p>
          <a:p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2800" dirty="0">
                <a:latin typeface="Consolas" panose="020B0609020204030204" pitchFamily="49" charset="0"/>
              </a:rPr>
              <a:t> (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fileScan</a:t>
            </a:r>
            <a:r>
              <a:rPr lang="en-US" sz="2800" dirty="0" err="1"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hasNextLine</a:t>
            </a:r>
            <a:r>
              <a:rPr lang="en-US" sz="28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    </a:t>
            </a:r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line</a:t>
            </a:r>
            <a:r>
              <a:rPr lang="en-US" sz="2800" dirty="0">
                <a:latin typeface="Consolas" panose="020B0609020204030204" pitchFamily="49" charset="0"/>
              </a:rPr>
              <a:t> = 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fileScan</a:t>
            </a:r>
            <a:r>
              <a:rPr lang="en-US" sz="2800" dirty="0" err="1"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nextLine</a:t>
            </a:r>
            <a:r>
              <a:rPr lang="en-US" sz="28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    </a:t>
            </a:r>
          </a:p>
          <a:p>
            <a:endParaRPr lang="en-US" sz="2800" dirty="0">
              <a:latin typeface="Consolas" panose="020B0609020204030204" pitchFamily="49" charset="0"/>
            </a:endParaRPr>
          </a:p>
          <a:p>
            <a:endParaRPr lang="en-US" sz="2800" dirty="0">
              <a:latin typeface="Consolas" panose="020B0609020204030204" pitchFamily="49" charset="0"/>
            </a:endParaRPr>
          </a:p>
          <a:p>
            <a:endParaRPr lang="en-US" sz="2800" dirty="0">
              <a:latin typeface="Consolas" panose="020B0609020204030204" pitchFamily="49" charset="0"/>
            </a:endParaRPr>
          </a:p>
          <a:p>
            <a:endParaRPr lang="en-US" sz="2800" dirty="0">
              <a:latin typeface="Consolas" panose="020B0609020204030204" pitchFamily="49" charset="0"/>
            </a:endParaRPr>
          </a:p>
          <a:p>
            <a:endParaRPr lang="en-US" sz="2800" dirty="0">
              <a:latin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DC7D47-EDC3-E3EE-A902-F45CD882BED4}"/>
              </a:ext>
            </a:extLst>
          </p:cNvPr>
          <p:cNvSpPr txBox="1"/>
          <p:nvPr/>
        </p:nvSpPr>
        <p:spPr>
          <a:xfrm>
            <a:off x="942018" y="3727210"/>
            <a:ext cx="84932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    Scanner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lineScan</a:t>
            </a:r>
            <a:r>
              <a:rPr lang="en-US" sz="2800" dirty="0"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2800" dirty="0"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line</a:t>
            </a:r>
            <a:r>
              <a:rPr lang="en-US" sz="28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   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2800" dirty="0">
                <a:latin typeface="Consolas" panose="020B0609020204030204" pitchFamily="49" charset="0"/>
              </a:rPr>
              <a:t> (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lineScan</a:t>
            </a:r>
            <a:r>
              <a:rPr lang="en-US" sz="2800" dirty="0" err="1"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__</a:t>
            </a:r>
            <a:r>
              <a:rPr lang="en-US" sz="28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        </a:t>
            </a:r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__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2800" dirty="0">
                <a:latin typeface="Consolas" panose="020B0609020204030204" pitchFamily="49" charset="0"/>
              </a:rPr>
              <a:t> = 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lineScan</a:t>
            </a:r>
            <a:r>
              <a:rPr lang="en-US" sz="2800" dirty="0" err="1"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__</a:t>
            </a:r>
            <a:r>
              <a:rPr lang="en-US" sz="28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        </a:t>
            </a:r>
            <a:r>
              <a:rPr lang="en-US" sz="2800" dirty="0">
                <a:solidFill>
                  <a:srgbClr val="008000"/>
                </a:solidFill>
                <a:latin typeface="Consolas" panose="020B0609020204030204" pitchFamily="49" charset="0"/>
              </a:rPr>
              <a:t>// do something with </a:t>
            </a:r>
            <a:r>
              <a:rPr lang="en-US" sz="2800" dirty="0" err="1">
                <a:solidFill>
                  <a:srgbClr val="008000"/>
                </a:solidFill>
                <a:latin typeface="Consolas" panose="020B0609020204030204" pitchFamily="49" charset="0"/>
              </a:rPr>
              <a:t>nextToken</a:t>
            </a:r>
            <a:endParaRPr lang="en-US" sz="2800" dirty="0">
              <a:latin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</a:rPr>
              <a:t>    }</a:t>
            </a:r>
            <a:endParaRPr lang="en-US" sz="2800" dirty="0"/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C2187E9B-B334-D341-C4EA-60DC8B4777C0}"/>
              </a:ext>
            </a:extLst>
          </p:cNvPr>
          <p:cNvSpPr/>
          <p:nvPr/>
        </p:nvSpPr>
        <p:spPr>
          <a:xfrm>
            <a:off x="80211" y="2197769"/>
            <a:ext cx="320842" cy="4158582"/>
          </a:xfrm>
          <a:prstGeom prst="leftBrace">
            <a:avLst>
              <a:gd name="adj1" fmla="val 73333"/>
              <a:gd name="adj2" fmla="val 50000"/>
            </a:avLst>
          </a:prstGeom>
          <a:noFill/>
          <a:ln w="38100">
            <a:solidFill>
              <a:srgbClr val="38D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99F4BB7C-F91B-BF96-C3AD-9454F6385EE1}"/>
              </a:ext>
            </a:extLst>
          </p:cNvPr>
          <p:cNvSpPr/>
          <p:nvPr/>
        </p:nvSpPr>
        <p:spPr>
          <a:xfrm>
            <a:off x="408846" y="3842085"/>
            <a:ext cx="320842" cy="2514266"/>
          </a:xfrm>
          <a:prstGeom prst="leftBrace">
            <a:avLst>
              <a:gd name="adj1" fmla="val 73333"/>
              <a:gd name="adj2" fmla="val 50000"/>
            </a:avLst>
          </a:prstGeom>
          <a:noFill/>
          <a:ln w="38100">
            <a:solidFill>
              <a:srgbClr val="FF4F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E17CF3-4E43-70A6-0301-470FC53E3590}"/>
              </a:ext>
            </a:extLst>
          </p:cNvPr>
          <p:cNvSpPr txBox="1"/>
          <p:nvPr/>
        </p:nvSpPr>
        <p:spPr>
          <a:xfrm>
            <a:off x="899392" y="6278788"/>
            <a:ext cx="10393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</a:rPr>
              <a:t>Let’s look at the example from last time…</a:t>
            </a:r>
          </a:p>
        </p:txBody>
      </p:sp>
    </p:spTree>
    <p:extLst>
      <p:ext uri="{BB962C8B-B14F-4D97-AF65-F5344CB8AC3E}">
        <p14:creationId xmlns:p14="http://schemas.microsoft.com/office/powerpoint/2010/main" val="3538453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Token vs. Line vs. Hybrid?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3229948" y="629212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14 - Spring 2023</a:t>
            </a:r>
            <a:endParaRPr dirty="0"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19</a:t>
            </a:fld>
            <a:endParaRPr dirty="0"/>
          </a:p>
        </p:txBody>
      </p:sp>
      <p:sp>
        <p:nvSpPr>
          <p:cNvPr id="7" name="Google Shape;67;p19">
            <a:extLst>
              <a:ext uri="{FF2B5EF4-FFF2-40B4-BE49-F238E27FC236}">
                <a16:creationId xmlns:a16="http://schemas.microsoft.com/office/drawing/2014/main" id="{06EAAD86-E312-42B8-9280-CF2BDBA167AC}"/>
              </a:ext>
            </a:extLst>
          </p:cNvPr>
          <p:cNvSpPr txBox="1">
            <a:spLocks/>
          </p:cNvSpPr>
          <p:nvPr/>
        </p:nvSpPr>
        <p:spPr>
          <a:xfrm>
            <a:off x="838200" y="35890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nn-NO" dirty="0">
                <a:solidFill>
                  <a:srgbClr val="008080"/>
                </a:solidFill>
              </a:rPr>
              <a:t>(PCM) </a:t>
            </a:r>
            <a:r>
              <a:rPr lang="nn-NO" dirty="0"/>
              <a:t>Token vs. Line vs. Hybrid?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B9C6459-1145-46AC-B500-336D85CE7369}"/>
              </a:ext>
            </a:extLst>
          </p:cNvPr>
          <p:cNvSpPr txBox="1">
            <a:spLocks/>
          </p:cNvSpPr>
          <p:nvPr/>
        </p:nvSpPr>
        <p:spPr>
          <a:xfrm>
            <a:off x="838201" y="1371600"/>
            <a:ext cx="4474882" cy="516284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406400">
              <a:lnSpc>
                <a:spcPct val="100000"/>
              </a:lnSpc>
              <a:buSzPts val="2800"/>
            </a:pPr>
            <a:r>
              <a:rPr lang="en-US" dirty="0"/>
              <a:t>We now know 3 different ways to use Files!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Line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Token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Hybrid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/>
              <a:t>Although this gives us flexibility – it can sometimes get confusing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/>
              <a:t>Feel free to use the following diagram to help!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1C55757-44FE-4413-8558-7326687F4237}"/>
              </a:ext>
            </a:extLst>
          </p:cNvPr>
          <p:cNvGrpSpPr/>
          <p:nvPr/>
        </p:nvGrpSpPr>
        <p:grpSpPr>
          <a:xfrm>
            <a:off x="5636162" y="1960516"/>
            <a:ext cx="5948876" cy="3997552"/>
            <a:chOff x="2855335" y="2659696"/>
            <a:chExt cx="5948876" cy="399755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64790CB-271F-43F4-BD8B-80F84843014E}"/>
                </a:ext>
              </a:extLst>
            </p:cNvPr>
            <p:cNvSpPr/>
            <p:nvPr/>
          </p:nvSpPr>
          <p:spPr>
            <a:xfrm>
              <a:off x="3853544" y="2659696"/>
              <a:ext cx="2867608" cy="12005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Are separate lines meaningful?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36EEA99-7F84-4187-9F59-F459D00C2EF1}"/>
                </a:ext>
              </a:extLst>
            </p:cNvPr>
            <p:cNvSpPr/>
            <p:nvPr/>
          </p:nvSpPr>
          <p:spPr>
            <a:xfrm>
              <a:off x="5287348" y="4293200"/>
              <a:ext cx="2867608" cy="12005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Do you need individual tokens?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8BC61445-DC12-4E8C-8FD7-C4FD3D67C6CA}"/>
                </a:ext>
              </a:extLst>
            </p:cNvPr>
            <p:cNvSpPr/>
            <p:nvPr/>
          </p:nvSpPr>
          <p:spPr>
            <a:xfrm>
              <a:off x="7505701" y="5992342"/>
              <a:ext cx="1298510" cy="664906"/>
            </a:xfrm>
            <a:prstGeom prst="roundRect">
              <a:avLst/>
            </a:prstGeom>
            <a:solidFill>
              <a:srgbClr val="0FB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Hybrid!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A137E70-6E6C-47BD-860B-8C0304B7D8FB}"/>
                </a:ext>
              </a:extLst>
            </p:cNvPr>
            <p:cNvSpPr/>
            <p:nvPr/>
          </p:nvSpPr>
          <p:spPr>
            <a:xfrm>
              <a:off x="4438262" y="5953158"/>
              <a:ext cx="1698171" cy="664906"/>
            </a:xfrm>
            <a:prstGeom prst="roundRect">
              <a:avLst/>
            </a:prstGeom>
            <a:solidFill>
              <a:srgbClr val="F7B73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Line-based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A9F03798-0D8E-48DE-BF4B-42A8AB491C98}"/>
                </a:ext>
              </a:extLst>
            </p:cNvPr>
            <p:cNvSpPr/>
            <p:nvPr/>
          </p:nvSpPr>
          <p:spPr>
            <a:xfrm>
              <a:off x="2855335" y="4293200"/>
              <a:ext cx="1996418" cy="664906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Token-based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4D54676-3F46-4B2B-A7A7-B0EAAA10627E}"/>
                </a:ext>
              </a:extLst>
            </p:cNvPr>
            <p:cNvCxnSpPr>
              <a:cxnSpLocks/>
              <a:stCxn id="5" idx="2"/>
              <a:endCxn id="15" idx="0"/>
            </p:cNvCxnSpPr>
            <p:nvPr/>
          </p:nvCxnSpPr>
          <p:spPr>
            <a:xfrm flipH="1">
              <a:off x="3853544" y="3860235"/>
              <a:ext cx="1433804" cy="432965"/>
            </a:xfrm>
            <a:prstGeom prst="straightConnector1">
              <a:avLst/>
            </a:prstGeom>
            <a:ln w="5715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3F76E36-471B-4810-BF6D-3262A8A9FBAB}"/>
                </a:ext>
              </a:extLst>
            </p:cNvPr>
            <p:cNvCxnSpPr>
              <a:cxnSpLocks/>
              <a:stCxn id="5" idx="2"/>
              <a:endCxn id="12" idx="0"/>
            </p:cNvCxnSpPr>
            <p:nvPr/>
          </p:nvCxnSpPr>
          <p:spPr>
            <a:xfrm>
              <a:off x="5287348" y="3860235"/>
              <a:ext cx="1433804" cy="432965"/>
            </a:xfrm>
            <a:prstGeom prst="straightConnector1">
              <a:avLst/>
            </a:prstGeom>
            <a:ln w="5715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53059D7-AB4A-49D5-AD2E-A2F50AB5A552}"/>
                </a:ext>
              </a:extLst>
            </p:cNvPr>
            <p:cNvCxnSpPr>
              <a:cxnSpLocks/>
              <a:stCxn id="12" idx="2"/>
              <a:endCxn id="14" idx="0"/>
            </p:cNvCxnSpPr>
            <p:nvPr/>
          </p:nvCxnSpPr>
          <p:spPr>
            <a:xfrm flipH="1">
              <a:off x="5287348" y="5493739"/>
              <a:ext cx="1433804" cy="459419"/>
            </a:xfrm>
            <a:prstGeom prst="straightConnector1">
              <a:avLst/>
            </a:prstGeom>
            <a:ln w="5715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838A95B-3AC3-4895-A060-0E41C305674A}"/>
                </a:ext>
              </a:extLst>
            </p:cNvPr>
            <p:cNvCxnSpPr>
              <a:cxnSpLocks/>
              <a:stCxn id="12" idx="2"/>
              <a:endCxn id="13" idx="0"/>
            </p:cNvCxnSpPr>
            <p:nvPr/>
          </p:nvCxnSpPr>
          <p:spPr>
            <a:xfrm>
              <a:off x="6721152" y="5493739"/>
              <a:ext cx="1433804" cy="498603"/>
            </a:xfrm>
            <a:prstGeom prst="straightConnector1">
              <a:avLst/>
            </a:prstGeom>
            <a:ln w="5715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9874C9D1-21F0-473E-A507-B39F82A0B178}"/>
              </a:ext>
            </a:extLst>
          </p:cNvPr>
          <p:cNvSpPr txBox="1"/>
          <p:nvPr/>
        </p:nvSpPr>
        <p:spPr>
          <a:xfrm>
            <a:off x="9501979" y="3124176"/>
            <a:ext cx="1189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yes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45189D2-BC0E-4CA2-861A-C18AA6AB88F8}"/>
              </a:ext>
            </a:extLst>
          </p:cNvPr>
          <p:cNvSpPr txBox="1"/>
          <p:nvPr/>
        </p:nvSpPr>
        <p:spPr>
          <a:xfrm>
            <a:off x="5445053" y="3124176"/>
            <a:ext cx="1189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no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E98DBBF-6A60-4378-8662-D3B2F45E5343}"/>
              </a:ext>
            </a:extLst>
          </p:cNvPr>
          <p:cNvSpPr txBox="1"/>
          <p:nvPr/>
        </p:nvSpPr>
        <p:spPr>
          <a:xfrm>
            <a:off x="10935783" y="4823509"/>
            <a:ext cx="1189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yes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D076EA4-592C-48DF-ABE2-9628297CD932}"/>
              </a:ext>
            </a:extLst>
          </p:cNvPr>
          <p:cNvSpPr txBox="1"/>
          <p:nvPr/>
        </p:nvSpPr>
        <p:spPr>
          <a:xfrm>
            <a:off x="6878857" y="4823509"/>
            <a:ext cx="1189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3308435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Announcements/Reminders</a:t>
            </a:r>
          </a:p>
          <a:p>
            <a:pPr>
              <a:spcAft>
                <a:spcPts val="1200"/>
              </a:spcAft>
            </a:pPr>
            <a:r>
              <a:rPr lang="en-US" dirty="0"/>
              <a:t>Refresh Last Time</a:t>
            </a:r>
          </a:p>
          <a:p>
            <a:pPr>
              <a:spcAft>
                <a:spcPts val="1200"/>
              </a:spcAft>
            </a:pPr>
            <a:r>
              <a:rPr lang="en-US" dirty="0"/>
              <a:t>Scanners with Strings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Hybrid Approach &amp; Files</a:t>
            </a:r>
          </a:p>
          <a:p>
            <a:pPr>
              <a:spcAft>
                <a:spcPts val="1200"/>
              </a:spcAft>
            </a:pPr>
            <a:r>
              <a:rPr lang="en-US" dirty="0"/>
              <a:t>Using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PrintStream</a:t>
            </a:r>
            <a:r>
              <a:rPr lang="en-US" dirty="0"/>
              <a:t> for File Output</a:t>
            </a:r>
          </a:p>
          <a:p>
            <a:pPr>
              <a:spcAft>
                <a:spcPts val="1200"/>
              </a:spcAft>
            </a:pPr>
            <a:r>
              <a:rPr lang="en-US" dirty="0"/>
              <a:t>Example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5468490" y="1427262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3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8" name="Google Shape;67;p19">
            <a:extLst>
              <a:ext uri="{FF2B5EF4-FFF2-40B4-BE49-F238E27FC236}">
                <a16:creationId xmlns:a16="http://schemas.microsoft.com/office/drawing/2014/main" id="{49D3D0DF-F5C8-4FC1-81E7-C1A7B83D2F6C}"/>
              </a:ext>
            </a:extLst>
          </p:cNvPr>
          <p:cNvSpPr txBox="1">
            <a:spLocks noGrp="1"/>
          </p:cNvSpPr>
          <p:nvPr/>
        </p:nvSpPr>
        <p:spPr>
          <a:xfrm>
            <a:off x="914399" y="3993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Scanning Numeric Data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25B8F078-CB64-497A-838B-AB9FB11739E2}"/>
              </a:ext>
            </a:extLst>
          </p:cNvPr>
          <p:cNvSpPr>
            <a:spLocks noGrp="1"/>
          </p:cNvSpPr>
          <p:nvPr/>
        </p:nvSpPr>
        <p:spPr>
          <a:xfrm>
            <a:off x="914399" y="1790269"/>
            <a:ext cx="10209829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Wednesday, we primarily used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String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-based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Scanner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methods to read input from a file. Let's work with some numeric data now! </a:t>
            </a: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We're going to make more use of</a:t>
            </a:r>
          </a:p>
          <a:p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hasNextInt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</a:p>
          <a:p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hasNextDouble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</a:p>
          <a:p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nextInt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</a:p>
          <a:p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nextDouble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Assumptions about our file's format!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AE79C4-E81E-2698-5B5E-643D9F88C0BF}"/>
              </a:ext>
            </a:extLst>
          </p:cNvPr>
          <p:cNvSpPr txBox="1"/>
          <p:nvPr/>
        </p:nvSpPr>
        <p:spPr>
          <a:xfrm>
            <a:off x="136358" y="6022658"/>
            <a:ext cx="121920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FF2F92"/>
                </a:solidFill>
              </a:rPr>
              <a:t>No element next or not the correct type? </a:t>
            </a:r>
            <a:br>
              <a:rPr lang="en-US" sz="2600" dirty="0">
                <a:solidFill>
                  <a:srgbClr val="FF2F92"/>
                </a:solidFill>
              </a:rPr>
            </a:br>
            <a:r>
              <a:rPr lang="en-US" sz="2600" dirty="0">
                <a:solidFill>
                  <a:srgbClr val="FF2F92"/>
                </a:solidFill>
              </a:rPr>
              <a:t>Expect a </a:t>
            </a:r>
            <a:r>
              <a:rPr lang="en-US" sz="2600" dirty="0" err="1">
                <a:solidFill>
                  <a:srgbClr val="FF2F9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NoSuchElementException</a:t>
            </a:r>
            <a:r>
              <a:rPr lang="en-US" sz="2600" dirty="0">
                <a:solidFill>
                  <a:srgbClr val="FF2F92"/>
                </a:solidFill>
              </a:rPr>
              <a:t> or an </a:t>
            </a:r>
            <a:r>
              <a:rPr lang="en-US" sz="2600" dirty="0" err="1">
                <a:solidFill>
                  <a:srgbClr val="FF2F9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InputMismatchException</a:t>
            </a:r>
            <a:endParaRPr lang="en-US" sz="2600" dirty="0">
              <a:solidFill>
                <a:srgbClr val="FF2F9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387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243E-EE74-FA98-8FF3-AA172138A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4" y="1256683"/>
            <a:ext cx="11446329" cy="762635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What would be the result of executing the following code?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498EF4D-0477-4250-978C-8F3453170B62}"/>
              </a:ext>
            </a:extLst>
          </p:cNvPr>
          <p:cNvSpPr/>
          <p:nvPr/>
        </p:nvSpPr>
        <p:spPr>
          <a:xfrm>
            <a:off x="4020848" y="5361363"/>
            <a:ext cx="4274066" cy="1414995"/>
          </a:xfrm>
          <a:prstGeom prst="roundRect">
            <a:avLst>
              <a:gd name="adj" fmla="val 24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dirty="0"/>
              <a:t>2.3 9.2</a:t>
            </a:r>
          </a:p>
          <a:p>
            <a:pPr algn="l"/>
            <a:r>
              <a:rPr lang="en-US" sz="2800" dirty="0"/>
              <a:t>    17           0.73</a:t>
            </a:r>
          </a:p>
          <a:p>
            <a:pPr algn="l"/>
            <a:r>
              <a:rPr lang="en-US" sz="2800" dirty="0"/>
              <a:t>   -1.5000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FD1DA5-1C4A-49EC-85E8-6BF049872CCE}"/>
              </a:ext>
            </a:extLst>
          </p:cNvPr>
          <p:cNvSpPr txBox="1">
            <a:spLocks/>
          </p:cNvSpPr>
          <p:nvPr/>
        </p:nvSpPr>
        <p:spPr>
          <a:xfrm>
            <a:off x="2718750" y="5453640"/>
            <a:ext cx="1874853" cy="398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4000" dirty="0"/>
              <a:t>data.txt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851DEF-6F84-4A06-B5BE-3724EA8203F9}"/>
              </a:ext>
            </a:extLst>
          </p:cNvPr>
          <p:cNvSpPr txBox="1"/>
          <p:nvPr/>
        </p:nvSpPr>
        <p:spPr>
          <a:xfrm>
            <a:off x="272143" y="1959446"/>
            <a:ext cx="738051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Scanner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fileScan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Scanner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"data.txt"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fileScan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hasNextLine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()) {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line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fileScan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nextLine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Scanner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lineScan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Scanner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line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double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lineScan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nextDouble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double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lineScan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hasNextDouble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()) {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double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nextNum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lineScan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nextDouble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Math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nextNum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Math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nextNum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"Max: "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", Min: "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4C9EE21-6DBA-4A6D-B2AF-5D4D5BAFACE8}"/>
              </a:ext>
            </a:extLst>
          </p:cNvPr>
          <p:cNvSpPr txBox="1">
            <a:spLocks/>
          </p:cNvSpPr>
          <p:nvPr/>
        </p:nvSpPr>
        <p:spPr>
          <a:xfrm>
            <a:off x="8382000" y="2149928"/>
            <a:ext cx="3744686" cy="4288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3200" dirty="0"/>
              <a:t>A) </a:t>
            </a:r>
            <a:r>
              <a:rPr lang="en-US" sz="3200" b="0" dirty="0"/>
              <a:t>Max: 9.2, Min: 2.3</a:t>
            </a:r>
          </a:p>
          <a:p>
            <a:r>
              <a:rPr lang="en-US" sz="3200" dirty="0"/>
              <a:t>    </a:t>
            </a:r>
            <a:r>
              <a:rPr lang="en-US" sz="3200" b="0" dirty="0"/>
              <a:t> Max: 17.0, Min: 0.73</a:t>
            </a:r>
            <a:endParaRPr lang="en-US" sz="4000" b="0" dirty="0"/>
          </a:p>
          <a:p>
            <a:r>
              <a:rPr lang="en-US" sz="3200" b="0" dirty="0"/>
              <a:t>     Max: -1.5, Min: -1.5</a:t>
            </a:r>
          </a:p>
          <a:p>
            <a:endParaRPr lang="en-US" sz="3200" b="0" dirty="0"/>
          </a:p>
          <a:p>
            <a:r>
              <a:rPr lang="en-US" sz="3200" dirty="0"/>
              <a:t>B)</a:t>
            </a:r>
            <a:r>
              <a:rPr lang="en-US" sz="3200" b="0" dirty="0"/>
              <a:t> Max: 9.2, Min: -1.5</a:t>
            </a:r>
          </a:p>
          <a:p>
            <a:endParaRPr lang="en-US" sz="3200" b="0" dirty="0"/>
          </a:p>
          <a:p>
            <a:r>
              <a:rPr lang="en-US" sz="3200" dirty="0"/>
              <a:t>C)</a:t>
            </a:r>
            <a:r>
              <a:rPr lang="en-US" sz="3200" b="0" dirty="0"/>
              <a:t> Max: 9.2, Min: 2.3</a:t>
            </a:r>
            <a:endParaRPr lang="en-US" sz="4000" b="0" dirty="0"/>
          </a:p>
          <a:p>
            <a:r>
              <a:rPr lang="en-US" sz="3200" dirty="0"/>
              <a:t>    </a:t>
            </a:r>
            <a:r>
              <a:rPr lang="en-US" sz="3200" b="0" dirty="0"/>
              <a:t> Max: 17, Min: 0.73</a:t>
            </a:r>
            <a:endParaRPr lang="en-US" sz="4000" b="0" dirty="0"/>
          </a:p>
          <a:p>
            <a:r>
              <a:rPr lang="en-US" sz="3200" b="0" dirty="0"/>
              <a:t>     Max: 0.0, Min: -1.5</a:t>
            </a:r>
          </a:p>
          <a:p>
            <a:endParaRPr lang="en-US" sz="3200" b="0" dirty="0"/>
          </a:p>
          <a:p>
            <a:r>
              <a:rPr lang="en-US" sz="3200" dirty="0"/>
              <a:t>D)</a:t>
            </a:r>
            <a:r>
              <a:rPr lang="en-US" sz="3200" b="0" dirty="0"/>
              <a:t> Error</a:t>
            </a:r>
          </a:p>
          <a:p>
            <a:endParaRPr lang="en-US" sz="32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ECE515-914F-B199-CCDA-03DB1E82E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7363" y="238398"/>
            <a:ext cx="833284" cy="81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66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F8F2C0C0-2E20-4F5B-AC93-D0C78BC6D808}"/>
              </a:ext>
            </a:extLst>
          </p:cNvPr>
          <p:cNvSpPr txBox="1"/>
          <p:nvPr/>
        </p:nvSpPr>
        <p:spPr>
          <a:xfrm>
            <a:off x="272143" y="1959446"/>
            <a:ext cx="738051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Scanner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fileScan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Scanner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"data.txt"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fileScan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hasNextLine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()) {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line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fileScan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nextLine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Scanner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lineScan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Scanner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line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double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lineScan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nextDouble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double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lineScan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hasNextDouble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()) {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double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nextNum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lineScan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nextDouble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Math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nextNum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Math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nextNum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"Max: "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", Min: "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CE740DC-1D02-4C5B-960B-BB8FD7B49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4" y="1256683"/>
            <a:ext cx="11446329" cy="762635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What would be the result of executing the following code?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52C8FC1-F0A9-4354-B2FF-4ADB7DA0E2E4}"/>
              </a:ext>
            </a:extLst>
          </p:cNvPr>
          <p:cNvSpPr txBox="1">
            <a:spLocks/>
          </p:cNvSpPr>
          <p:nvPr/>
        </p:nvSpPr>
        <p:spPr>
          <a:xfrm>
            <a:off x="8382000" y="2149928"/>
            <a:ext cx="3744686" cy="4288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3200" dirty="0"/>
              <a:t>A) </a:t>
            </a:r>
            <a:r>
              <a:rPr lang="en-US" sz="3200" b="0" dirty="0"/>
              <a:t>Max: 9.2, Min: 2.3</a:t>
            </a:r>
          </a:p>
          <a:p>
            <a:r>
              <a:rPr lang="en-US" sz="3200" dirty="0"/>
              <a:t>    </a:t>
            </a:r>
            <a:r>
              <a:rPr lang="en-US" sz="3200" b="0" dirty="0"/>
              <a:t> Max: 17.0, Min: 0.73</a:t>
            </a:r>
            <a:endParaRPr lang="en-US" sz="4000" b="0" dirty="0"/>
          </a:p>
          <a:p>
            <a:r>
              <a:rPr lang="en-US" sz="3200" b="0" dirty="0"/>
              <a:t>     Max: -1.5, Min: -1.5</a:t>
            </a:r>
          </a:p>
          <a:p>
            <a:endParaRPr lang="en-US" sz="3200" b="0" dirty="0"/>
          </a:p>
          <a:p>
            <a:r>
              <a:rPr lang="en-US" sz="3200" dirty="0"/>
              <a:t>B)</a:t>
            </a:r>
            <a:r>
              <a:rPr lang="en-US" sz="3200" b="0" dirty="0"/>
              <a:t> Max: 9.2, Min: -1.5</a:t>
            </a:r>
          </a:p>
          <a:p>
            <a:endParaRPr lang="en-US" sz="3200" b="0" dirty="0"/>
          </a:p>
          <a:p>
            <a:r>
              <a:rPr lang="en-US" sz="3200" dirty="0"/>
              <a:t>C)</a:t>
            </a:r>
            <a:r>
              <a:rPr lang="en-US" sz="3200" b="0" dirty="0"/>
              <a:t> Max: 9.2, Min: 2.3</a:t>
            </a:r>
            <a:endParaRPr lang="en-US" sz="4000" b="0" dirty="0"/>
          </a:p>
          <a:p>
            <a:r>
              <a:rPr lang="en-US" sz="3200" dirty="0"/>
              <a:t>    </a:t>
            </a:r>
            <a:r>
              <a:rPr lang="en-US" sz="3200" b="0" dirty="0"/>
              <a:t> Max: 17, Min: 0.73</a:t>
            </a:r>
            <a:endParaRPr lang="en-US" sz="4000" b="0" dirty="0"/>
          </a:p>
          <a:p>
            <a:r>
              <a:rPr lang="en-US" sz="3200" b="0" dirty="0"/>
              <a:t>     Max: 0.0, Min: -1.5</a:t>
            </a:r>
          </a:p>
          <a:p>
            <a:endParaRPr lang="en-US" sz="3200" b="0" dirty="0"/>
          </a:p>
          <a:p>
            <a:r>
              <a:rPr lang="en-US" sz="3200" dirty="0"/>
              <a:t>D)</a:t>
            </a:r>
            <a:r>
              <a:rPr lang="en-US" sz="3200" b="0" dirty="0"/>
              <a:t> Error</a:t>
            </a:r>
          </a:p>
          <a:p>
            <a:endParaRPr lang="en-US" sz="3200" b="0" dirty="0"/>
          </a:p>
        </p:txBody>
      </p:sp>
      <p:sp>
        <p:nvSpPr>
          <p:cNvPr id="2" name="Rectangle: Rounded Corners 4">
            <a:extLst>
              <a:ext uri="{FF2B5EF4-FFF2-40B4-BE49-F238E27FC236}">
                <a16:creationId xmlns:a16="http://schemas.microsoft.com/office/drawing/2014/main" id="{584ABC79-AECC-5CB0-4AF2-3B541A6F823F}"/>
              </a:ext>
            </a:extLst>
          </p:cNvPr>
          <p:cNvSpPr/>
          <p:nvPr/>
        </p:nvSpPr>
        <p:spPr>
          <a:xfrm>
            <a:off x="4020848" y="5361363"/>
            <a:ext cx="4274066" cy="1414995"/>
          </a:xfrm>
          <a:prstGeom prst="roundRect">
            <a:avLst>
              <a:gd name="adj" fmla="val 24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dirty="0"/>
              <a:t>2.3 9.2</a:t>
            </a:r>
          </a:p>
          <a:p>
            <a:pPr algn="l"/>
            <a:r>
              <a:rPr lang="en-US" sz="2800" dirty="0"/>
              <a:t>    17           0.73</a:t>
            </a:r>
          </a:p>
          <a:p>
            <a:pPr algn="l"/>
            <a:r>
              <a:rPr lang="en-US" sz="2800" dirty="0"/>
              <a:t>   -1.5000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1B6B4DC-DE84-CB9F-2614-DF0B22D8AE0A}"/>
              </a:ext>
            </a:extLst>
          </p:cNvPr>
          <p:cNvSpPr txBox="1">
            <a:spLocks/>
          </p:cNvSpPr>
          <p:nvPr/>
        </p:nvSpPr>
        <p:spPr>
          <a:xfrm>
            <a:off x="2718750" y="5453640"/>
            <a:ext cx="1874853" cy="398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4000" dirty="0"/>
              <a:t>data.txt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E56AB7-E29E-1AC9-CAEF-4B1EE7F0E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7363" y="238398"/>
            <a:ext cx="833284" cy="81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52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Announcements/Reminders</a:t>
            </a:r>
          </a:p>
          <a:p>
            <a:pPr>
              <a:spcAft>
                <a:spcPts val="1200"/>
              </a:spcAft>
            </a:pPr>
            <a:r>
              <a:rPr lang="en-US" dirty="0"/>
              <a:t>Refresh Last Time</a:t>
            </a:r>
          </a:p>
          <a:p>
            <a:pPr>
              <a:spcAft>
                <a:spcPts val="1200"/>
              </a:spcAft>
            </a:pPr>
            <a:r>
              <a:rPr lang="en-US" dirty="0"/>
              <a:t>Scanners with Strings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Hybrid Approach &amp; Files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Using </a:t>
            </a:r>
            <a:r>
              <a:rPr lang="en-US" b="1" dirty="0" err="1">
                <a:solidFill>
                  <a:srgbClr val="FA823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PrintStream</a:t>
            </a:r>
            <a:r>
              <a:rPr lang="en-US" b="1" dirty="0">
                <a:solidFill>
                  <a:srgbClr val="FA8231"/>
                </a:solidFill>
              </a:rPr>
              <a:t> for File Output</a:t>
            </a:r>
          </a:p>
          <a:p>
            <a:pPr>
              <a:spcAft>
                <a:spcPts val="1200"/>
              </a:spcAft>
            </a:pPr>
            <a:r>
              <a:rPr lang="en-US" dirty="0"/>
              <a:t>Example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6532942" y="3959446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75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 err="1">
                <a:solidFill>
                  <a:schemeClr val="tx1"/>
                </a:solidFill>
                <a:latin typeface="Consolas" panose="020B0609020204030204" pitchFamily="49" charset="0"/>
              </a:rPr>
              <a:t>PrintStreams</a:t>
            </a:r>
            <a:r>
              <a:rPr lang="en-US" b="1" dirty="0">
                <a:solidFill>
                  <a:schemeClr val="tx1"/>
                </a:solidFill>
              </a:rPr>
              <a:t> for output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15 - </a:t>
            </a:r>
            <a:r>
              <a:rPr lang="en-US" b="1" dirty="0"/>
              <a:t>Spring</a:t>
            </a:r>
            <a:r>
              <a:rPr lang="en-US" dirty="0"/>
              <a:t> 202</a:t>
            </a:r>
            <a:endParaRPr dirty="0"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6621544" y="59912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4F4F1FD-E92B-4504-95F9-16149A4F6E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265826"/>
              </p:ext>
            </p:extLst>
          </p:nvPr>
        </p:nvGraphicFramePr>
        <p:xfrm>
          <a:off x="490204" y="2667684"/>
          <a:ext cx="11211592" cy="1952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1029">
                  <a:extLst>
                    <a:ext uri="{9D8B030D-6E8A-4147-A177-3AD203B41FA5}">
                      <a16:colId xmlns:a16="http://schemas.microsoft.com/office/drawing/2014/main" val="3917706969"/>
                    </a:ext>
                  </a:extLst>
                </a:gridCol>
                <a:gridCol w="6640563">
                  <a:extLst>
                    <a:ext uri="{9D8B030D-6E8A-4147-A177-3AD203B41FA5}">
                      <a16:colId xmlns:a16="http://schemas.microsoft.com/office/drawing/2014/main" val="1121208282"/>
                    </a:ext>
                  </a:extLst>
                </a:gridCol>
              </a:tblGrid>
              <a:tr h="70895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PrintStream</a:t>
                      </a:r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050094"/>
                  </a:ext>
                </a:extLst>
              </a:tr>
              <a:tr h="54214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print(…)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Prints the given value to the set output location.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72606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println</a:t>
                      </a:r>
                      <a:r>
                        <a:rPr lang="en-US" sz="20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(…)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Prints the given value to the set output location, and then terminates the line.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63204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612CB29-3239-4F89-B965-82A884306890}"/>
              </a:ext>
            </a:extLst>
          </p:cNvPr>
          <p:cNvSpPr txBox="1"/>
          <p:nvPr/>
        </p:nvSpPr>
        <p:spPr>
          <a:xfrm>
            <a:off x="4299111" y="1761935"/>
            <a:ext cx="7168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File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outputFile</a:t>
            </a:r>
            <a:r>
              <a:rPr lang="en-US" sz="2000" dirty="0"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File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067D17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"out.txt"</a:t>
            </a:r>
            <a:r>
              <a:rPr lang="en-US" sz="20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2000" dirty="0" err="1">
                <a:solidFill>
                  <a:srgbClr val="267F99"/>
                </a:solidFill>
                <a:latin typeface="Consolas" panose="020B0609020204030204" pitchFamily="49" charset="0"/>
              </a:rPr>
              <a:t>PrintStream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output</a:t>
            </a:r>
            <a:r>
              <a:rPr lang="en-US" sz="2000" dirty="0"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PrintStream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outputFile</a:t>
            </a:r>
            <a:r>
              <a:rPr lang="en-US" sz="2000" dirty="0"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8F078-CB64-497A-838B-AB9FB1173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3900" y="1372753"/>
            <a:ext cx="2716884" cy="428508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1800" dirty="0" err="1">
                <a:latin typeface="Consolas" panose="020B0609020204030204" pitchFamily="49" charset="0"/>
              </a:rPr>
              <a:t>PrintStream</a:t>
            </a:r>
            <a:r>
              <a:rPr lang="en-US" sz="1800" dirty="0"/>
              <a:t> is defined in the </a:t>
            </a:r>
            <a:r>
              <a:rPr lang="en-US" sz="1800" dirty="0">
                <a:latin typeface="Consolas" panose="020B0609020204030204" pitchFamily="49" charset="0"/>
              </a:rPr>
              <a:t>java.io</a:t>
            </a:r>
            <a:r>
              <a:rPr lang="en-US" sz="1800" dirty="0"/>
              <a:t> package 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66FF"/>
                </a:solidFill>
                <a:latin typeface="Consolas" panose="020B0609020204030204" pitchFamily="49" charset="0"/>
              </a:rPr>
              <a:t>import java.io.*;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4F0646-991B-491B-B66B-1E63D3577A59}"/>
              </a:ext>
            </a:extLst>
          </p:cNvPr>
          <p:cNvSpPr txBox="1"/>
          <p:nvPr/>
        </p:nvSpPr>
        <p:spPr>
          <a:xfrm>
            <a:off x="490204" y="5015547"/>
            <a:ext cx="11211592" cy="147732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print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"Hello, world! 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</a:p>
          <a:p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"#1 Bee Movie fan!"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  <a:endParaRPr lang="en-US" sz="18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endParaRPr lang="en-US" sz="18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endParaRPr lang="en-US" sz="1800" dirty="0">
              <a:solidFill>
                <a:srgbClr val="001080"/>
              </a:solidFill>
              <a:latin typeface="Consolas" panose="020B0609020204030204" pitchFamily="49" charset="0"/>
            </a:endParaRPr>
          </a:p>
          <a:p>
            <a:endParaRPr lang="en-US" sz="1800" dirty="0">
              <a:solidFill>
                <a:srgbClr val="001080"/>
              </a:solidFill>
              <a:latin typeface="Consolas" panose="020B0609020204030204" pitchFamily="49" charset="0"/>
            </a:endParaRPr>
          </a:p>
          <a:p>
            <a:r>
              <a:rPr lang="en-US" sz="1800" dirty="0" err="1">
                <a:solidFill>
                  <a:srgbClr val="001080"/>
                </a:solidFill>
                <a:latin typeface="Consolas" panose="020B0609020204030204" pitchFamily="49" charset="0"/>
              </a:rPr>
              <a:t>output</a:t>
            </a:r>
            <a:r>
              <a:rPr lang="en-US" dirty="0" err="1"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print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"Hello, world! "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output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"#1 Bee </a:t>
            </a:r>
            <a:r>
              <a:rPr lang="en-US" dirty="0">
                <a:solidFill>
                  <a:srgbClr val="067D17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Mo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vie fan!"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</a:p>
          <a:p>
            <a:endParaRPr lang="en-US" sz="1800" dirty="0">
              <a:latin typeface="Consolas" panose="020B060902020403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3F11E7-3814-42B8-9640-9B2D0E4DA813}"/>
              </a:ext>
            </a:extLst>
          </p:cNvPr>
          <p:cNvSpPr txBox="1"/>
          <p:nvPr/>
        </p:nvSpPr>
        <p:spPr>
          <a:xfrm>
            <a:off x="3183924" y="5927695"/>
            <a:ext cx="5824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onsolas" panose="020B0609020204030204" pitchFamily="49" charset="0"/>
              </a:rPr>
              <a:t>Hello, world! #1 Bee Movie fan!</a:t>
            </a:r>
          </a:p>
        </p:txBody>
      </p:sp>
    </p:spTree>
    <p:extLst>
      <p:ext uri="{BB962C8B-B14F-4D97-AF65-F5344CB8AC3E}">
        <p14:creationId xmlns:p14="http://schemas.microsoft.com/office/powerpoint/2010/main" val="211394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Announcements/Reminders</a:t>
            </a:r>
          </a:p>
          <a:p>
            <a:pPr>
              <a:spcAft>
                <a:spcPts val="1200"/>
              </a:spcAft>
            </a:pPr>
            <a:r>
              <a:rPr lang="en-US" dirty="0"/>
              <a:t>Refresh Last Time</a:t>
            </a:r>
          </a:p>
          <a:p>
            <a:pPr>
              <a:spcAft>
                <a:spcPts val="1200"/>
              </a:spcAft>
            </a:pPr>
            <a:r>
              <a:rPr lang="en-US" dirty="0"/>
              <a:t>Scanners with Strings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Hybrid Approach &amp; Files</a:t>
            </a:r>
          </a:p>
          <a:p>
            <a:pPr>
              <a:spcAft>
                <a:spcPts val="1200"/>
              </a:spcAft>
            </a:pPr>
            <a:r>
              <a:rPr lang="en-US" dirty="0"/>
              <a:t>Using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PrintStream</a:t>
            </a:r>
            <a:r>
              <a:rPr lang="en-US" dirty="0"/>
              <a:t> for File Output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Example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2532446" y="466701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877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A201F-4DAC-4379-A1B1-47AD0A723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Movie Ratings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D7A05-5EC8-402E-9DF5-88A52BE04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19866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In this program, we'll be </a:t>
            </a:r>
            <a:r>
              <a:rPr lang="en-US" sz="3200" u="sng" dirty="0"/>
              <a:t>examining and altering data from a file</a:t>
            </a:r>
            <a:r>
              <a:rPr lang="en-US" sz="3200" dirty="0"/>
              <a:t> of IMDB ratings for popular U.S. movies. This will happen through 3 major user-entered commands: </a:t>
            </a:r>
          </a:p>
          <a:p>
            <a:pPr marL="0" indent="0">
              <a:buNone/>
            </a:pPr>
            <a:r>
              <a:rPr lang="en-US" sz="3200" b="1" dirty="0"/>
              <a:t>	(F)</a:t>
            </a:r>
            <a:r>
              <a:rPr lang="en-US" sz="3200" b="1" dirty="0" err="1"/>
              <a:t>ind</a:t>
            </a:r>
            <a:r>
              <a:rPr lang="en-US" sz="3200" dirty="0"/>
              <a:t> movie, </a:t>
            </a:r>
            <a:r>
              <a:rPr lang="en-US" sz="3200" b="1" dirty="0"/>
              <a:t>(A)dd</a:t>
            </a:r>
            <a:r>
              <a:rPr lang="en-US" sz="3200" dirty="0"/>
              <a:t> a rating, and </a:t>
            </a:r>
            <a:r>
              <a:rPr lang="en-US" sz="3200" b="1" dirty="0"/>
              <a:t>(S)</a:t>
            </a:r>
            <a:r>
              <a:rPr lang="en-US" sz="3200" b="1" dirty="0" err="1"/>
              <a:t>ave</a:t>
            </a:r>
            <a:r>
              <a:rPr lang="en-US" sz="3200" dirty="0" err="1"/>
              <a:t>.</a:t>
            </a:r>
            <a:r>
              <a:rPr lang="en-US" sz="32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FC25F7-4B1E-41A3-A1F8-CDA0430EF636}"/>
              </a:ext>
            </a:extLst>
          </p:cNvPr>
          <p:cNvSpPr txBox="1"/>
          <p:nvPr/>
        </p:nvSpPr>
        <p:spPr>
          <a:xfrm>
            <a:off x="3951515" y="4131129"/>
            <a:ext cx="7271657" cy="203132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5</a:t>
            </a:r>
          </a:p>
          <a:p>
            <a:r>
              <a:rPr lang="en-US" dirty="0">
                <a:latin typeface="Consolas" panose="020B0609020204030204" pitchFamily="49" charset="0"/>
              </a:rPr>
              <a:t>Title   Average Total</a:t>
            </a:r>
          </a:p>
          <a:p>
            <a:r>
              <a:rPr lang="en-US" dirty="0" err="1">
                <a:latin typeface="Consolas" panose="020B0609020204030204" pitchFamily="49" charset="0"/>
              </a:rPr>
              <a:t>Pride_&amp;_Prejudice</a:t>
            </a:r>
            <a:r>
              <a:rPr lang="en-US" dirty="0">
                <a:latin typeface="Consolas" panose="020B0609020204030204" pitchFamily="49" charset="0"/>
              </a:rPr>
              <a:t>   7.8 323647</a:t>
            </a:r>
          </a:p>
          <a:p>
            <a:r>
              <a:rPr lang="en-US" dirty="0">
                <a:latin typeface="Consolas" panose="020B0609020204030204" pitchFamily="49" charset="0"/>
              </a:rPr>
              <a:t>Barbie  6.9 455488</a:t>
            </a:r>
          </a:p>
          <a:p>
            <a:r>
              <a:rPr lang="en-US" dirty="0">
                <a:latin typeface="Consolas" panose="020B0609020204030204" pitchFamily="49" charset="0"/>
              </a:rPr>
              <a:t>Oppenheimer 8.4	588723</a:t>
            </a:r>
          </a:p>
          <a:p>
            <a:r>
              <a:rPr lang="en-US" dirty="0" err="1">
                <a:latin typeface="Consolas" panose="020B0609020204030204" pitchFamily="49" charset="0"/>
              </a:rPr>
              <a:t>Poor_Things</a:t>
            </a:r>
            <a:r>
              <a:rPr lang="en-US" dirty="0">
                <a:latin typeface="Consolas" panose="020B0609020204030204" pitchFamily="49" charset="0"/>
              </a:rPr>
              <a:t> 8.5	20542</a:t>
            </a:r>
          </a:p>
          <a:p>
            <a:r>
              <a:rPr lang="en-US" dirty="0">
                <a:latin typeface="Consolas" panose="020B0609020204030204" pitchFamily="49" charset="0"/>
              </a:rPr>
              <a:t>Spider-Man:_</a:t>
            </a:r>
            <a:r>
              <a:rPr lang="en-US" dirty="0" err="1">
                <a:latin typeface="Consolas" panose="020B0609020204030204" pitchFamily="49" charset="0"/>
              </a:rPr>
              <a:t>Across_the_Spider</a:t>
            </a:r>
            <a:r>
              <a:rPr lang="en-US" dirty="0">
                <a:latin typeface="Consolas" panose="020B0609020204030204" pitchFamily="49" charset="0"/>
              </a:rPr>
              <a:t>-Verse 8.6	329200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83E9C9-0C21-4ACE-9B4A-26A8E52BE4FF}"/>
              </a:ext>
            </a:extLst>
          </p:cNvPr>
          <p:cNvSpPr txBox="1"/>
          <p:nvPr/>
        </p:nvSpPr>
        <p:spPr>
          <a:xfrm>
            <a:off x="3951515" y="3728357"/>
            <a:ext cx="2405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small.tsv</a:t>
            </a: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9416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A201F-4DAC-4379-A1B1-47AD0A723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Movie Ratings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855B3F3-BEA5-404D-B012-0CC273F76C20}"/>
              </a:ext>
            </a:extLst>
          </p:cNvPr>
          <p:cNvSpPr txBox="1">
            <a:spLocks/>
          </p:cNvSpPr>
          <p:nvPr/>
        </p:nvSpPr>
        <p:spPr>
          <a:xfrm>
            <a:off x="332014" y="1219200"/>
            <a:ext cx="6181212" cy="494211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Welcome to the CSE 122 Movie Rating Program!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Loaded 5 movies from </a:t>
            </a:r>
            <a:r>
              <a:rPr lang="en-US" sz="1400" dirty="0" err="1">
                <a:latin typeface="Consolas" panose="020B0609020204030204" pitchFamily="49" charset="0"/>
              </a:rPr>
              <a:t>small.tsv</a:t>
            </a:r>
            <a:r>
              <a:rPr lang="en-US" sz="1400" dirty="0">
                <a:latin typeface="Consolas" panose="020B0609020204030204" pitchFamily="49" charset="0"/>
              </a:rPr>
              <a:t>!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Menu: (F)</a:t>
            </a:r>
            <a:r>
              <a:rPr lang="en-US" sz="1400" dirty="0" err="1">
                <a:latin typeface="Consolas" panose="020B0609020204030204" pitchFamily="49" charset="0"/>
              </a:rPr>
              <a:t>ind</a:t>
            </a:r>
            <a:r>
              <a:rPr lang="en-US" sz="1400" dirty="0">
                <a:latin typeface="Consolas" panose="020B0609020204030204" pitchFamily="49" charset="0"/>
              </a:rPr>
              <a:t> movie, (A)dd rating, (S)</a:t>
            </a:r>
            <a:r>
              <a:rPr lang="en-US" sz="1400" dirty="0" err="1">
                <a:latin typeface="Consolas" panose="020B0609020204030204" pitchFamily="49" charset="0"/>
              </a:rPr>
              <a:t>ave</a:t>
            </a:r>
            <a:r>
              <a:rPr lang="en-US" sz="1400" dirty="0">
                <a:latin typeface="Consolas" panose="020B0609020204030204" pitchFamily="49" charset="0"/>
              </a:rPr>
              <a:t>, (Q)</a:t>
            </a:r>
            <a:r>
              <a:rPr lang="en-US" sz="1400" dirty="0" err="1">
                <a:latin typeface="Consolas" panose="020B0609020204030204" pitchFamily="49" charset="0"/>
              </a:rPr>
              <a:t>uit</a:t>
            </a: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Enter your choice: </a:t>
            </a:r>
            <a:r>
              <a:rPr lang="en-US" sz="1400" b="1" u="sng" dirty="0">
                <a:latin typeface="Consolas" panose="020B0609020204030204" pitchFamily="49" charset="0"/>
              </a:rPr>
              <a:t>F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What's the name of the movie? </a:t>
            </a:r>
            <a:r>
              <a:rPr lang="en-US" sz="1400" b="1" u="sng" dirty="0" err="1">
                <a:latin typeface="Consolas" panose="020B0609020204030204" pitchFamily="49" charset="0"/>
              </a:rPr>
              <a:t>Pride_&amp;_Prejudice</a:t>
            </a:r>
            <a:endParaRPr lang="en-US" sz="1400" b="1" u="sng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Movie </a:t>
            </a:r>
            <a:r>
              <a:rPr lang="en-US" sz="1400" dirty="0" err="1">
                <a:latin typeface="Consolas" panose="020B0609020204030204" pitchFamily="49" charset="0"/>
              </a:rPr>
              <a:t>Pride_&amp;_Prejudice</a:t>
            </a:r>
            <a:r>
              <a:rPr lang="en-US" sz="1400" dirty="0">
                <a:latin typeface="Consolas" panose="020B0609020204030204" pitchFamily="49" charset="0"/>
              </a:rPr>
              <a:t> found!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    Average Rating: 7.8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Total Ratings: 323647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Menu: (F)</a:t>
            </a:r>
            <a:r>
              <a:rPr lang="en-US" sz="1400" dirty="0" err="1">
                <a:latin typeface="Consolas" panose="020B0609020204030204" pitchFamily="49" charset="0"/>
              </a:rPr>
              <a:t>ind</a:t>
            </a:r>
            <a:r>
              <a:rPr lang="en-US" sz="1400" dirty="0">
                <a:latin typeface="Consolas" panose="020B0609020204030204" pitchFamily="49" charset="0"/>
              </a:rPr>
              <a:t> movie, (A)dd rating, (S)</a:t>
            </a:r>
            <a:r>
              <a:rPr lang="en-US" sz="1400" dirty="0" err="1">
                <a:latin typeface="Consolas" panose="020B0609020204030204" pitchFamily="49" charset="0"/>
              </a:rPr>
              <a:t>ave</a:t>
            </a:r>
            <a:r>
              <a:rPr lang="en-US" sz="1400" dirty="0">
                <a:latin typeface="Consolas" panose="020B0609020204030204" pitchFamily="49" charset="0"/>
              </a:rPr>
              <a:t>, (Q)</a:t>
            </a:r>
            <a:r>
              <a:rPr lang="en-US" sz="1400" dirty="0" err="1">
                <a:latin typeface="Consolas" panose="020B0609020204030204" pitchFamily="49" charset="0"/>
              </a:rPr>
              <a:t>uit</a:t>
            </a: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Enter your choice: </a:t>
            </a:r>
            <a:r>
              <a:rPr lang="en-US" sz="1400" b="1" u="sng" dirty="0">
                <a:latin typeface="Consolas" panose="020B0609020204030204" pitchFamily="49" charset="0"/>
              </a:rPr>
              <a:t>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What movie would you like to add your rating to? </a:t>
            </a:r>
            <a:r>
              <a:rPr lang="en-US" sz="1400" b="1" u="sng" dirty="0" err="1">
                <a:latin typeface="Consolas" panose="020B0609020204030204" pitchFamily="49" charset="0"/>
              </a:rPr>
              <a:t>Pride_&amp;_Prejudice</a:t>
            </a:r>
            <a:endParaRPr lang="en-US" sz="1400" b="1" u="sng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And what rating would you like to give? </a:t>
            </a:r>
            <a:r>
              <a:rPr lang="en-US" sz="1400" b="1" u="sng" dirty="0">
                <a:latin typeface="Consolas" panose="020B0609020204030204" pitchFamily="49" charset="0"/>
              </a:rPr>
              <a:t>100000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Menu: (F)</a:t>
            </a:r>
            <a:r>
              <a:rPr lang="en-US" sz="1400" dirty="0" err="1">
                <a:latin typeface="Consolas" panose="020B0609020204030204" pitchFamily="49" charset="0"/>
              </a:rPr>
              <a:t>ind</a:t>
            </a:r>
            <a:r>
              <a:rPr lang="en-US" sz="1400" dirty="0">
                <a:latin typeface="Consolas" panose="020B0609020204030204" pitchFamily="49" charset="0"/>
              </a:rPr>
              <a:t> movie, (A)dd rating, (S)</a:t>
            </a:r>
            <a:r>
              <a:rPr lang="en-US" sz="1400" dirty="0" err="1">
                <a:latin typeface="Consolas" panose="020B0609020204030204" pitchFamily="49" charset="0"/>
              </a:rPr>
              <a:t>ave</a:t>
            </a:r>
            <a:r>
              <a:rPr lang="en-US" sz="1400" dirty="0">
                <a:latin typeface="Consolas" panose="020B0609020204030204" pitchFamily="49" charset="0"/>
              </a:rPr>
              <a:t>, (Q)</a:t>
            </a:r>
            <a:r>
              <a:rPr lang="en-US" sz="1400" dirty="0" err="1">
                <a:latin typeface="Consolas" panose="020B0609020204030204" pitchFamily="49" charset="0"/>
              </a:rPr>
              <a:t>uit</a:t>
            </a: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Enter your choice: </a:t>
            </a:r>
            <a:r>
              <a:rPr lang="en-US" sz="1400" b="1" u="sng" dirty="0">
                <a:latin typeface="Consolas" panose="020B0609020204030204" pitchFamily="49" charset="0"/>
              </a:rPr>
              <a:t>f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What's the name of the movie? </a:t>
            </a:r>
            <a:r>
              <a:rPr lang="en-US" sz="1400" b="1" u="sng" dirty="0" err="1">
                <a:latin typeface="Consolas" panose="020B0609020204030204" pitchFamily="49" charset="0"/>
              </a:rPr>
              <a:t>Pride_&amp;_Prejudice</a:t>
            </a:r>
            <a:endParaRPr lang="en-US" sz="1400" b="1" u="sng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Movie </a:t>
            </a:r>
            <a:r>
              <a:rPr lang="en-US" sz="1400" dirty="0" err="1">
                <a:latin typeface="Consolas" panose="020B0609020204030204" pitchFamily="49" charset="0"/>
              </a:rPr>
              <a:t>Pride_&amp;_Prejudice</a:t>
            </a:r>
            <a:r>
              <a:rPr lang="en-US" sz="1400" dirty="0">
                <a:latin typeface="Consolas" panose="020B0609020204030204" pitchFamily="49" charset="0"/>
              </a:rPr>
              <a:t> found!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    Average Rating: 8.1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Total Ratings: 323648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Menu: (F)</a:t>
            </a:r>
            <a:r>
              <a:rPr lang="en-US" sz="1400" dirty="0" err="1">
                <a:latin typeface="Consolas" panose="020B0609020204030204" pitchFamily="49" charset="0"/>
              </a:rPr>
              <a:t>ind</a:t>
            </a:r>
            <a:r>
              <a:rPr lang="en-US" sz="1400" dirty="0">
                <a:latin typeface="Consolas" panose="020B0609020204030204" pitchFamily="49" charset="0"/>
              </a:rPr>
              <a:t> movie, (A)dd rating, (S)</a:t>
            </a:r>
            <a:r>
              <a:rPr lang="en-US" sz="1400" dirty="0" err="1">
                <a:latin typeface="Consolas" panose="020B0609020204030204" pitchFamily="49" charset="0"/>
              </a:rPr>
              <a:t>ave</a:t>
            </a:r>
            <a:r>
              <a:rPr lang="en-US" sz="1400" dirty="0">
                <a:latin typeface="Consolas" panose="020B0609020204030204" pitchFamily="49" charset="0"/>
              </a:rPr>
              <a:t>, (Q)</a:t>
            </a:r>
            <a:r>
              <a:rPr lang="en-US" sz="1400" dirty="0" err="1">
                <a:latin typeface="Consolas" panose="020B0609020204030204" pitchFamily="49" charset="0"/>
              </a:rPr>
              <a:t>uit</a:t>
            </a: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Enter your choice: </a:t>
            </a:r>
            <a:r>
              <a:rPr lang="en-US" sz="1400" b="1" u="sng" dirty="0">
                <a:latin typeface="Consolas" panose="020B0609020204030204" pitchFamily="49" charset="0"/>
              </a:rPr>
              <a:t>S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What's the name of the file you'd like to save to? </a:t>
            </a:r>
            <a:r>
              <a:rPr lang="en-US" sz="1400" b="1" u="sng" dirty="0">
                <a:latin typeface="Consolas" panose="020B0609020204030204" pitchFamily="49" charset="0"/>
              </a:rPr>
              <a:t>out.txt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Menu: (F)</a:t>
            </a:r>
            <a:r>
              <a:rPr lang="en-US" sz="1400" dirty="0" err="1">
                <a:latin typeface="Consolas" panose="020B0609020204030204" pitchFamily="49" charset="0"/>
              </a:rPr>
              <a:t>ind</a:t>
            </a:r>
            <a:r>
              <a:rPr lang="en-US" sz="1400" dirty="0">
                <a:latin typeface="Consolas" panose="020B0609020204030204" pitchFamily="49" charset="0"/>
              </a:rPr>
              <a:t> movie, (A)dd rating, (S)</a:t>
            </a:r>
            <a:r>
              <a:rPr lang="en-US" sz="1400" dirty="0" err="1">
                <a:latin typeface="Consolas" panose="020B0609020204030204" pitchFamily="49" charset="0"/>
              </a:rPr>
              <a:t>ave</a:t>
            </a:r>
            <a:r>
              <a:rPr lang="en-US" sz="1400" dirty="0">
                <a:latin typeface="Consolas" panose="020B0609020204030204" pitchFamily="49" charset="0"/>
              </a:rPr>
              <a:t>, (Q)</a:t>
            </a:r>
            <a:r>
              <a:rPr lang="en-US" sz="1400" dirty="0" err="1">
                <a:latin typeface="Consolas" panose="020B0609020204030204" pitchFamily="49" charset="0"/>
              </a:rPr>
              <a:t>uit</a:t>
            </a: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Enter your choice: </a:t>
            </a:r>
            <a:r>
              <a:rPr lang="en-US" sz="1400" b="1" u="sng" dirty="0">
                <a:latin typeface="Consolas" panose="020B0609020204030204" pitchFamily="49" charset="0"/>
              </a:rPr>
              <a:t>q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Thank you for using this program! Bye!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A4A4C6-7D10-4731-B8B2-19441872A175}"/>
              </a:ext>
            </a:extLst>
          </p:cNvPr>
          <p:cNvSpPr txBox="1"/>
          <p:nvPr/>
        </p:nvSpPr>
        <p:spPr>
          <a:xfrm>
            <a:off x="6693106" y="3002807"/>
            <a:ext cx="5433935" cy="181588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5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Title   Average Total</a:t>
            </a:r>
          </a:p>
          <a:p>
            <a:r>
              <a:rPr lang="en-US" sz="1600" dirty="0" err="1">
                <a:latin typeface="Consolas" panose="020B0609020204030204" pitchFamily="49" charset="0"/>
              </a:rPr>
              <a:t>Pride_&amp;_Prejudice</a:t>
            </a:r>
            <a:r>
              <a:rPr lang="en-US" sz="1600" dirty="0">
                <a:latin typeface="Consolas" panose="020B0609020204030204" pitchFamily="49" charset="0"/>
              </a:rPr>
              <a:t>  7.8 323647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Barbie  6.9 455488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Oppenheimer 8.4	588723</a:t>
            </a:r>
          </a:p>
          <a:p>
            <a:r>
              <a:rPr lang="en-US" sz="1600" dirty="0" err="1">
                <a:latin typeface="Consolas" panose="020B0609020204030204" pitchFamily="49" charset="0"/>
              </a:rPr>
              <a:t>Poor_Things</a:t>
            </a:r>
            <a:r>
              <a:rPr lang="en-US" sz="1600" dirty="0">
                <a:latin typeface="Consolas" panose="020B0609020204030204" pitchFamily="49" charset="0"/>
              </a:rPr>
              <a:t> 8.5	20542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Spider-Man:_</a:t>
            </a:r>
            <a:r>
              <a:rPr lang="en-US" sz="1600" dirty="0" err="1">
                <a:latin typeface="Consolas" panose="020B0609020204030204" pitchFamily="49" charset="0"/>
              </a:rPr>
              <a:t>Across_the_Spider</a:t>
            </a:r>
            <a:r>
              <a:rPr lang="en-US" sz="1600" dirty="0">
                <a:latin typeface="Consolas" panose="020B0609020204030204" pitchFamily="49" charset="0"/>
              </a:rPr>
              <a:t>-Verse 8.6	329200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2E2F0A-D90E-431A-9894-43086262ED9A}"/>
              </a:ext>
            </a:extLst>
          </p:cNvPr>
          <p:cNvSpPr txBox="1"/>
          <p:nvPr/>
        </p:nvSpPr>
        <p:spPr>
          <a:xfrm>
            <a:off x="6698280" y="2600035"/>
            <a:ext cx="1964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small.tsv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B5F300-313C-4D5C-B333-142958A608B7}"/>
              </a:ext>
            </a:extLst>
          </p:cNvPr>
          <p:cNvSpPr txBox="1"/>
          <p:nvPr/>
        </p:nvSpPr>
        <p:spPr>
          <a:xfrm>
            <a:off x="5134131" y="5785756"/>
            <a:ext cx="6932685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[Pride_&amp;_..., Barbie, Oppenheimer, </a:t>
            </a:r>
            <a:r>
              <a:rPr lang="en-US" sz="1600" dirty="0" err="1">
                <a:latin typeface="Consolas" panose="020B0609020204030204" pitchFamily="49" charset="0"/>
              </a:rPr>
              <a:t>Poor_Things</a:t>
            </a:r>
            <a:r>
              <a:rPr lang="en-US" sz="1600" dirty="0">
                <a:latin typeface="Consolas" panose="020B0609020204030204" pitchFamily="49" charset="0"/>
              </a:rPr>
              <a:t>, Spider-Man…]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[7.8,       6.9,    8.4,         8.5,         8.6]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[323647,    455488, 588723,      20542,       329200]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68346548-4B6C-4745-8CAD-CA70762B6CC3}"/>
              </a:ext>
            </a:extLst>
          </p:cNvPr>
          <p:cNvSpPr/>
          <p:nvPr/>
        </p:nvSpPr>
        <p:spPr>
          <a:xfrm>
            <a:off x="8523514" y="4947557"/>
            <a:ext cx="337457" cy="707572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3665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A201F-4DAC-4379-A1B1-47AD0A723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Movie Ratings: Development Strategy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0B7E01-44ED-464D-9105-493F9B84C09F}"/>
              </a:ext>
            </a:extLst>
          </p:cNvPr>
          <p:cNvSpPr txBox="1"/>
          <p:nvPr/>
        </p:nvSpPr>
        <p:spPr>
          <a:xfrm>
            <a:off x="838200" y="1496786"/>
            <a:ext cx="10515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sz="2400" dirty="0"/>
              <a:t>Fill in the main method with a loop that calls a method to read the data in from the .</a:t>
            </a:r>
            <a:r>
              <a:rPr lang="en-US" sz="2400" dirty="0" err="1"/>
              <a:t>tsv</a:t>
            </a:r>
            <a:r>
              <a:rPr lang="en-US" sz="2400" dirty="0"/>
              <a:t> file and allows the user to select between the different options (find, add, save, quit) </a:t>
            </a:r>
            <a:r>
              <a:rPr lang="en-US" sz="2400" dirty="0">
                <a:solidFill>
                  <a:srgbClr val="FF2F92"/>
                </a:solidFill>
              </a:rPr>
              <a:t>I was nice and did this for you 😇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sz="2400" dirty="0"/>
              <a:t>Implement a method to </a:t>
            </a:r>
            <a:r>
              <a:rPr lang="en-US" sz="2400" b="1" dirty="0"/>
              <a:t>load</a:t>
            </a:r>
            <a:r>
              <a:rPr lang="en-US" sz="2400" dirty="0"/>
              <a:t> the movie rating data from the file and populate the appropriate arrays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sz="2400" dirty="0"/>
              <a:t>Implement a method that allows users to </a:t>
            </a:r>
            <a:r>
              <a:rPr lang="en-US" sz="2400" b="1" dirty="0"/>
              <a:t>find</a:t>
            </a:r>
            <a:r>
              <a:rPr lang="en-US" sz="2400" dirty="0"/>
              <a:t> the rating for a movie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sz="2400" dirty="0"/>
              <a:t>Implement a method that allows users to </a:t>
            </a:r>
            <a:r>
              <a:rPr lang="en-US" sz="2400" b="1" dirty="0"/>
              <a:t>add</a:t>
            </a:r>
            <a:r>
              <a:rPr lang="en-US" sz="2400" dirty="0"/>
              <a:t> a rating for a movie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sz="2400" dirty="0"/>
              <a:t>Implement a method that allows users to </a:t>
            </a:r>
            <a:r>
              <a:rPr lang="en-US" sz="2400" b="1" dirty="0"/>
              <a:t>save</a:t>
            </a:r>
            <a:r>
              <a:rPr lang="en-US" sz="2400" dirty="0"/>
              <a:t> the movie ratings information to a file</a:t>
            </a:r>
          </a:p>
        </p:txBody>
      </p:sp>
    </p:spTree>
    <p:extLst>
      <p:ext uri="{BB962C8B-B14F-4D97-AF65-F5344CB8AC3E}">
        <p14:creationId xmlns:p14="http://schemas.microsoft.com/office/powerpoint/2010/main" val="740992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8DF6D-D585-4D00-AEEE-A7BCCB0F5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162843"/>
          </a:xfrm>
        </p:spPr>
        <p:txBody>
          <a:bodyPr>
            <a:norm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sz="3200" dirty="0">
                <a:solidFill>
                  <a:schemeClr val="tx1"/>
                </a:solidFill>
              </a:rPr>
              <a:t>Programming Assignment 0 (P0) out later today!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sz="2800" dirty="0">
                <a:solidFill>
                  <a:schemeClr val="tx1"/>
                </a:solidFill>
              </a:rPr>
              <a:t>Due next Thursday, January </a:t>
            </a:r>
            <a:r>
              <a:rPr lang="en-US" sz="2800" dirty="0"/>
              <a:t>22</a:t>
            </a:r>
            <a:r>
              <a:rPr lang="en-US" sz="2800" baseline="30000" dirty="0"/>
              <a:t>nd</a:t>
            </a:r>
            <a:r>
              <a:rPr lang="en-US" sz="2800" dirty="0">
                <a:solidFill>
                  <a:schemeClr val="tx1"/>
                </a:solidFill>
              </a:rPr>
              <a:t>! 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sz="2800" dirty="0"/>
              <a:t>Focused on File I/O!</a:t>
            </a:r>
            <a:endParaRPr lang="en-US" sz="2800" dirty="0">
              <a:solidFill>
                <a:schemeClr val="tx1"/>
              </a:solidFill>
            </a:endParaRPr>
          </a:p>
          <a:p>
            <a:pPr indent="-406400">
              <a:lnSpc>
                <a:spcPct val="100000"/>
              </a:lnSpc>
              <a:buSzPts val="2800"/>
            </a:pPr>
            <a:r>
              <a:rPr lang="en-US" sz="3200" dirty="0"/>
              <a:t>Creative Project 0 (C0) was due last night. How’d it go?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sz="2800" dirty="0"/>
              <a:t>E</a:t>
            </a:r>
            <a:r>
              <a:rPr lang="en-US" sz="2800" dirty="0">
                <a:solidFill>
                  <a:schemeClr val="tx1"/>
                </a:solidFill>
              </a:rPr>
              <a:t>xpe</a:t>
            </a:r>
            <a:r>
              <a:rPr lang="en-US" sz="2800" dirty="0"/>
              <a:t>ct grades back about a week after the assignment was due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sz="2800" dirty="0">
                <a:solidFill>
                  <a:schemeClr val="tx1"/>
                </a:solidFill>
              </a:rPr>
              <a:t>Joined class late? </a:t>
            </a:r>
            <a:r>
              <a:rPr lang="en-US" sz="2800" b="1" dirty="0">
                <a:solidFill>
                  <a:schemeClr val="tx1"/>
                </a:solidFill>
              </a:rPr>
              <a:t>Use Resubmission Cycle 0 to submit it!</a:t>
            </a:r>
          </a:p>
        </p:txBody>
      </p:sp>
    </p:spTree>
    <p:extLst>
      <p:ext uri="{BB962C8B-B14F-4D97-AF65-F5344CB8AC3E}">
        <p14:creationId xmlns:p14="http://schemas.microsoft.com/office/powerpoint/2010/main" val="3511818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Announcements/Reminders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Refresh Last Time</a:t>
            </a:r>
          </a:p>
          <a:p>
            <a:pPr>
              <a:spcAft>
                <a:spcPts val="1200"/>
              </a:spcAft>
            </a:pPr>
            <a:r>
              <a:rPr lang="en-US" dirty="0"/>
              <a:t>Scanners with Strings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Hybrid Approach &amp; Files</a:t>
            </a:r>
          </a:p>
          <a:p>
            <a:pPr>
              <a:spcAft>
                <a:spcPts val="1200"/>
              </a:spcAft>
            </a:pPr>
            <a:r>
              <a:rPr lang="en-US" dirty="0"/>
              <a:t>Using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PrintStream</a:t>
            </a:r>
            <a:r>
              <a:rPr lang="en-US" dirty="0"/>
              <a:t> for File Output</a:t>
            </a:r>
          </a:p>
          <a:p>
            <a:pPr>
              <a:spcAft>
                <a:spcPts val="1200"/>
              </a:spcAft>
            </a:pPr>
            <a:r>
              <a:rPr lang="en-US" dirty="0"/>
              <a:t>Example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956213" y="2116579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91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(Last Time)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Scanner/File</a:t>
            </a:r>
            <a:r>
              <a:rPr lang="en-US" b="1" dirty="0">
                <a:solidFill>
                  <a:schemeClr val="tx1"/>
                </a:solidFill>
              </a:rPr>
              <a:t> for input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4F4F1FD-E92B-4504-95F9-16149A4F6EEB}"/>
              </a:ext>
            </a:extLst>
          </p:cNvPr>
          <p:cNvGraphicFramePr>
            <a:graphicFrameLocks noGrp="1"/>
          </p:cNvGraphicFramePr>
          <p:nvPr/>
        </p:nvGraphicFramePr>
        <p:xfrm>
          <a:off x="490204" y="2641623"/>
          <a:ext cx="11211592" cy="3470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7179">
                  <a:extLst>
                    <a:ext uri="{9D8B030D-6E8A-4147-A177-3AD203B41FA5}">
                      <a16:colId xmlns:a16="http://schemas.microsoft.com/office/drawing/2014/main" val="3917706969"/>
                    </a:ext>
                  </a:extLst>
                </a:gridCol>
                <a:gridCol w="7374413">
                  <a:extLst>
                    <a:ext uri="{9D8B030D-6E8A-4147-A177-3AD203B41FA5}">
                      <a16:colId xmlns:a16="http://schemas.microsoft.com/office/drawing/2014/main" val="1121208282"/>
                    </a:ext>
                  </a:extLst>
                </a:gridCol>
              </a:tblGrid>
              <a:tr h="35647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Scanner</a:t>
                      </a:r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050094"/>
                  </a:ext>
                </a:extLst>
              </a:tr>
              <a:tr h="35647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nextInt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Reads the next token from the user as an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int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72606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nextDouble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Reads the next token from the user as a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double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632044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Reads the next token from the user as a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String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996893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nextLine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Reads an </a:t>
                      </a:r>
                      <a:r>
                        <a:rPr lang="en-US" sz="16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entire line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from the user as a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String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73530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hasNextInt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 next token can be read as an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int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922307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hasNextDouble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 next token can be read as a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double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31831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hasNext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there is another token of input to be read in,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61191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hasNextLine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there is another line of input to be read in,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905931"/>
                  </a:ext>
                </a:extLst>
              </a:tr>
            </a:tbl>
          </a:graphicData>
        </a:graphic>
      </p:graphicFrame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E494FE8-A0A7-4938-9979-34B0F6C962AD}"/>
              </a:ext>
            </a:extLst>
          </p:cNvPr>
          <p:cNvSpPr txBox="1">
            <a:spLocks/>
          </p:cNvSpPr>
          <p:nvPr/>
        </p:nvSpPr>
        <p:spPr>
          <a:xfrm>
            <a:off x="302485" y="1434003"/>
            <a:ext cx="3468077" cy="428508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1800" dirty="0"/>
              <a:t>Scanner is defined in the </a:t>
            </a:r>
            <a:r>
              <a:rPr lang="en-US" sz="1800" dirty="0" err="1">
                <a:latin typeface="Consolas" panose="020B0609020204030204" pitchFamily="49" charset="0"/>
              </a:rPr>
              <a:t>java.util</a:t>
            </a:r>
            <a:r>
              <a:rPr lang="en-US" sz="1800" dirty="0"/>
              <a:t> package </a:t>
            </a:r>
          </a:p>
          <a:p>
            <a:pPr marL="11430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0066FF"/>
                </a:solidFill>
                <a:latin typeface="Consolas" panose="020B0609020204030204" pitchFamily="49" charset="0"/>
              </a:rPr>
              <a:t>import </a:t>
            </a:r>
            <a:r>
              <a:rPr lang="en-US" sz="1800" dirty="0" err="1">
                <a:solidFill>
                  <a:srgbClr val="0066FF"/>
                </a:solidFill>
                <a:latin typeface="Consolas" panose="020B0609020204030204" pitchFamily="49" charset="0"/>
              </a:rPr>
              <a:t>java.util</a:t>
            </a:r>
            <a:r>
              <a:rPr lang="en-US" sz="1800" dirty="0">
                <a:solidFill>
                  <a:srgbClr val="0066FF"/>
                </a:solidFill>
                <a:latin typeface="Consolas" panose="020B0609020204030204" pitchFamily="49" charset="0"/>
              </a:rPr>
              <a:t>.*;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F7DDE4-9CA1-4447-89FF-3B1B385354B4}"/>
              </a:ext>
            </a:extLst>
          </p:cNvPr>
          <p:cNvSpPr txBox="1"/>
          <p:nvPr/>
        </p:nvSpPr>
        <p:spPr>
          <a:xfrm>
            <a:off x="6388312" y="1412103"/>
            <a:ext cx="719601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console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dirty="0">
                <a:latin typeface="Consolas" panose="020B0609020204030204" pitchFamily="49" charset="0"/>
              </a:rPr>
              <a:t>(System.in);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File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newFile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</a:rPr>
              <a:t>File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A31515"/>
                </a:solidFill>
                <a:latin typeface="Consolas" panose="020B0609020204030204" pitchFamily="49" charset="0"/>
              </a:rPr>
              <a:t>"example.txt"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fileScan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newFile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242CDB2-E575-4F6E-80C6-17A0B805F775}"/>
              </a:ext>
            </a:extLst>
          </p:cNvPr>
          <p:cNvSpPr txBox="1">
            <a:spLocks/>
          </p:cNvSpPr>
          <p:nvPr/>
        </p:nvSpPr>
        <p:spPr>
          <a:xfrm>
            <a:off x="3582842" y="1463648"/>
            <a:ext cx="2630273" cy="428508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1800" dirty="0"/>
              <a:t>File is defined in the </a:t>
            </a:r>
            <a:r>
              <a:rPr lang="en-US" sz="1800" dirty="0">
                <a:latin typeface="Consolas" panose="020B0609020204030204" pitchFamily="49" charset="0"/>
              </a:rPr>
              <a:t>java.io</a:t>
            </a:r>
            <a:r>
              <a:rPr lang="en-US" sz="1800" dirty="0"/>
              <a:t> package </a:t>
            </a:r>
          </a:p>
          <a:p>
            <a:pPr marL="11430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0066FF"/>
                </a:solidFill>
                <a:latin typeface="Consolas" panose="020B0609020204030204" pitchFamily="49" charset="0"/>
              </a:rPr>
              <a:t>import </a:t>
            </a:r>
            <a:r>
              <a:rPr lang="en-US" sz="1800" dirty="0" err="1">
                <a:solidFill>
                  <a:srgbClr val="0066FF"/>
                </a:solidFill>
                <a:latin typeface="Consolas" panose="020B0609020204030204" pitchFamily="49" charset="0"/>
              </a:rPr>
              <a:t>java.io</a:t>
            </a:r>
            <a:r>
              <a:rPr lang="en-US" sz="1800" dirty="0">
                <a:solidFill>
                  <a:srgbClr val="0066FF"/>
                </a:solidFill>
                <a:latin typeface="Consolas" panose="020B0609020204030204" pitchFamily="49" charset="0"/>
              </a:rPr>
              <a:t>.*;</a:t>
            </a:r>
          </a:p>
        </p:txBody>
      </p:sp>
    </p:spTree>
    <p:extLst>
      <p:ext uri="{BB962C8B-B14F-4D97-AF65-F5344CB8AC3E}">
        <p14:creationId xmlns:p14="http://schemas.microsoft.com/office/powerpoint/2010/main" val="3638143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Typical Line-Processing Pattern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A177D0-6872-4D89-B8C3-DF018FC13483}"/>
              </a:ext>
            </a:extLst>
          </p:cNvPr>
          <p:cNvSpPr txBox="1"/>
          <p:nvPr/>
        </p:nvSpPr>
        <p:spPr>
          <a:xfrm>
            <a:off x="1124799" y="2350240"/>
            <a:ext cx="99424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hasNextLine</a:t>
            </a:r>
            <a:r>
              <a:rPr lang="en-US" sz="32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nextLine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nextLine</a:t>
            </a:r>
            <a:r>
              <a:rPr lang="en-US" sz="32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008000"/>
                </a:solidFill>
                <a:latin typeface="Consolas" panose="020B0609020204030204" pitchFamily="49" charset="0"/>
              </a:rPr>
              <a:t>// do something with </a:t>
            </a:r>
            <a:r>
              <a:rPr lang="en-US" sz="3200" dirty="0" err="1">
                <a:solidFill>
                  <a:srgbClr val="008000"/>
                </a:solidFill>
                <a:latin typeface="Consolas" panose="020B0609020204030204" pitchFamily="49" charset="0"/>
              </a:rPr>
              <a:t>nextLine</a:t>
            </a:r>
            <a:endParaRPr lang="en-US" sz="3200" dirty="0">
              <a:latin typeface="Consolas" panose="020B0609020204030204" pitchFamily="49" charset="0"/>
            </a:endParaRP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633144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Typical Token-Processing Pattern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A177D0-6872-4D89-B8C3-DF018FC13483}"/>
              </a:ext>
            </a:extLst>
          </p:cNvPr>
          <p:cNvSpPr txBox="1"/>
          <p:nvPr/>
        </p:nvSpPr>
        <p:spPr>
          <a:xfrm>
            <a:off x="1124799" y="2350240"/>
            <a:ext cx="99424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______</a:t>
            </a:r>
            <a:r>
              <a:rPr lang="en-US" sz="32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______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______</a:t>
            </a:r>
            <a:r>
              <a:rPr lang="en-US" sz="32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008000"/>
                </a:solidFill>
                <a:latin typeface="Consolas" panose="020B0609020204030204" pitchFamily="49" charset="0"/>
              </a:rPr>
              <a:t>// do something with </a:t>
            </a:r>
            <a:r>
              <a:rPr lang="en-US" sz="3200" dirty="0" err="1">
                <a:solidFill>
                  <a:srgbClr val="008000"/>
                </a:solidFill>
                <a:latin typeface="Consolas" panose="020B0609020204030204" pitchFamily="49" charset="0"/>
              </a:rPr>
              <a:t>nextToken</a:t>
            </a:r>
            <a:endParaRPr lang="en-US" sz="3200" dirty="0">
              <a:latin typeface="Consolas" panose="020B0609020204030204" pitchFamily="49" charset="0"/>
            </a:endParaRP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21910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Announcements/Reminders</a:t>
            </a:r>
          </a:p>
          <a:p>
            <a:pPr>
              <a:spcAft>
                <a:spcPts val="1200"/>
              </a:spcAft>
            </a:pPr>
            <a:r>
              <a:rPr lang="en-US" dirty="0"/>
              <a:t>Refresh Last Time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Scanners with Strings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Hybrid Approach &amp; Files</a:t>
            </a:r>
          </a:p>
          <a:p>
            <a:pPr>
              <a:spcAft>
                <a:spcPts val="1200"/>
              </a:spcAft>
            </a:pPr>
            <a:r>
              <a:rPr lang="en-US" dirty="0"/>
              <a:t>Using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PrintStream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/>
              <a:t>for File Output</a:t>
            </a:r>
          </a:p>
          <a:p>
            <a:pPr>
              <a:spcAft>
                <a:spcPts val="1200"/>
              </a:spcAft>
            </a:pPr>
            <a:r>
              <a:rPr lang="en-US" dirty="0"/>
              <a:t>Example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476718" y="277776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972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Scanner</a:t>
            </a:r>
            <a:r>
              <a:rPr lang="en-US" b="1" dirty="0">
                <a:solidFill>
                  <a:schemeClr val="tx1"/>
                </a:solidFill>
              </a:rPr>
              <a:t>s with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String</a:t>
            </a:r>
            <a:r>
              <a:rPr lang="en-US" b="1" dirty="0">
                <a:solidFill>
                  <a:schemeClr val="tx1"/>
                </a:solidFill>
              </a:rPr>
              <a:t>s (not files!)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</a:t>
            </a:fld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E434B1-2881-46CC-B57C-24930A14467F}"/>
              </a:ext>
            </a:extLst>
          </p:cNvPr>
          <p:cNvSpPr txBox="1"/>
          <p:nvPr/>
        </p:nvSpPr>
        <p:spPr>
          <a:xfrm>
            <a:off x="921988" y="1825998"/>
            <a:ext cx="103480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31515"/>
                </a:solidFill>
                <a:latin typeface="Consolas" panose="020B0609020204030204" pitchFamily="49" charset="0"/>
              </a:rPr>
              <a:t>"A quick,  brown fox"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endParaRPr lang="en-US" sz="32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__</a:t>
            </a:r>
            <a:r>
              <a:rPr lang="en-US" sz="32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__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__</a:t>
            </a:r>
            <a:r>
              <a:rPr lang="en-US" sz="32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008000"/>
                </a:solidFill>
                <a:latin typeface="Consolas" panose="020B0609020204030204" pitchFamily="49" charset="0"/>
              </a:rPr>
              <a:t>// do something with </a:t>
            </a:r>
            <a:r>
              <a:rPr lang="en-US" sz="3200" dirty="0" err="1">
                <a:solidFill>
                  <a:srgbClr val="008000"/>
                </a:solidFill>
                <a:latin typeface="Consolas" panose="020B0609020204030204" pitchFamily="49" charset="0"/>
              </a:rPr>
              <a:t>nextToken</a:t>
            </a:r>
            <a:endParaRPr lang="en-US" sz="3200" dirty="0">
              <a:latin typeface="Consolas" panose="020B0609020204030204" pitchFamily="49" charset="0"/>
            </a:endParaRP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37888541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l">
          <a:defRPr sz="24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19570</TotalTime>
  <Words>2472</Words>
  <Application>Microsoft Office PowerPoint</Application>
  <PresentationFormat>Widescreen</PresentationFormat>
  <Paragraphs>401</Paragraphs>
  <Slides>28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File I/O – Hybrid processing and Printing</vt:lpstr>
      <vt:lpstr>Lecture Outline</vt:lpstr>
      <vt:lpstr>Announcements</vt:lpstr>
      <vt:lpstr>Lecture Outline</vt:lpstr>
      <vt:lpstr>(Last Time) Scanner/File for input</vt:lpstr>
      <vt:lpstr>(PCM) Typical Line-Processing Pattern</vt:lpstr>
      <vt:lpstr>(PCM) Typical Token-Processing Pattern</vt:lpstr>
      <vt:lpstr>Lecture Outline</vt:lpstr>
      <vt:lpstr>(PCM) Scanners with Strings (not files!)</vt:lpstr>
      <vt:lpstr>(PCM) Scanners with Strings (not files!)</vt:lpstr>
      <vt:lpstr>(PCM) Scanners with Strings (not files!)</vt:lpstr>
      <vt:lpstr>(PCM) Scanners with Strings (not files!)</vt:lpstr>
      <vt:lpstr>(PCM) Scanners with Strings (not files!)</vt:lpstr>
      <vt:lpstr>(PCM) Scanners with Strings (not files!)</vt:lpstr>
      <vt:lpstr>(PCM) Scanners with Strings (not files!)</vt:lpstr>
      <vt:lpstr>Lecture Outline</vt:lpstr>
      <vt:lpstr>(PCM) Typical Hybrid Pattern</vt:lpstr>
      <vt:lpstr>(PCM) Typical Hybrid Pattern</vt:lpstr>
      <vt:lpstr>(PCM) Token vs. Line vs. Hybrid?</vt:lpstr>
      <vt:lpstr>PowerPoint Presentation</vt:lpstr>
      <vt:lpstr>What would be the result of executing the following code?</vt:lpstr>
      <vt:lpstr>What would be the result of executing the following code?</vt:lpstr>
      <vt:lpstr>Lecture Outline</vt:lpstr>
      <vt:lpstr>(PCM) PrintStreams for output</vt:lpstr>
      <vt:lpstr>Lecture Outline</vt:lpstr>
      <vt:lpstr>Movie Ratings</vt:lpstr>
      <vt:lpstr>Movie Ratings</vt:lpstr>
      <vt:lpstr>Movie Ratings: Development Strategy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Adrian Salguero</cp:lastModifiedBy>
  <cp:revision>315</cp:revision>
  <cp:lastPrinted>2022-09-27T21:33:44Z</cp:lastPrinted>
  <dcterms:created xsi:type="dcterms:W3CDTF">2020-06-13T06:27:42Z</dcterms:created>
  <dcterms:modified xsi:type="dcterms:W3CDTF">2026-01-15T19:24:29Z</dcterms:modified>
</cp:coreProperties>
</file>