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867" r:id="rId4"/>
    <p:sldId id="868" r:id="rId5"/>
    <p:sldId id="866" r:id="rId6"/>
    <p:sldId id="865" r:id="rId7"/>
    <p:sldId id="845" r:id="rId8"/>
    <p:sldId id="844" r:id="rId9"/>
    <p:sldId id="853" r:id="rId10"/>
    <p:sldId id="862" r:id="rId11"/>
    <p:sldId id="846" r:id="rId12"/>
    <p:sldId id="8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8"/>
            <p14:sldId id="866"/>
            <p14:sldId id="865"/>
            <p14:sldId id="845"/>
            <p14:sldId id="844"/>
            <p14:sldId id="853"/>
            <p14:sldId id="862"/>
            <p14:sldId id="846"/>
            <p14:sldId id="8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8231"/>
    <a:srgbClr val="0FB9B1"/>
    <a:srgbClr val="54A0FF"/>
    <a:srgbClr val="FAFAFA"/>
    <a:srgbClr val="F5F5F5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8EB17-DEAE-4109-B618-4BBCBBF8C891}" v="35" dt="2026-03-10T00:42:52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1361"/>
  </p:normalViewPr>
  <p:slideViewPr>
    <p:cSldViewPr snapToGrid="0" snapToObjects="1">
      <p:cViewPr varScale="1">
        <p:scale>
          <a:sx n="93" d="100"/>
          <a:sy n="93" d="100"/>
        </p:scale>
        <p:origin x="69" y="375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delSld modSld modMainMaster modSection">
      <pc:chgData name="Adrian Salguero" userId="f921b06be2346e4d" providerId="LiveId" clId="{42694335-63BB-46EC-AF38-63FE051D1C63}" dt="2026-03-11T17:11:56.030" v="380" actId="20577"/>
      <pc:docMkLst>
        <pc:docMk/>
      </pc:docMkLst>
      <pc:sldChg chg="addSp delSp modSp mod">
        <pc:chgData name="Adrian Salguero" userId="f921b06be2346e4d" providerId="LiveId" clId="{42694335-63BB-46EC-AF38-63FE051D1C63}" dt="2026-03-09T17:10:03.488" v="8" actId="962"/>
        <pc:sldMkLst>
          <pc:docMk/>
          <pc:sldMk cId="3581297674" sldId="256"/>
        </pc:sldMkLst>
        <pc:picChg chg="add mod">
          <ac:chgData name="Adrian Salguero" userId="f921b06be2346e4d" providerId="LiveId" clId="{42694335-63BB-46EC-AF38-63FE051D1C63}" dt="2026-03-09T17:10:03.488" v="8" actId="962"/>
          <ac:picMkLst>
            <pc:docMk/>
            <pc:sldMk cId="3581297674" sldId="256"/>
            <ac:picMk id="8" creationId="{01348568-606F-8ADC-E2C1-56BF47218BDA}"/>
          </ac:picMkLst>
        </pc:picChg>
      </pc:sldChg>
      <pc:sldChg chg="addSp delSp modSp mod">
        <pc:chgData name="Adrian Salguero" userId="f921b06be2346e4d" providerId="LiveId" clId="{42694335-63BB-46EC-AF38-63FE051D1C63}" dt="2026-03-09T17:23:12.219" v="309" actId="20577"/>
        <pc:sldMkLst>
          <pc:docMk/>
          <pc:sldMk cId="3278244318" sldId="845"/>
        </pc:sldMkLst>
        <pc:spChg chg="mod">
          <ac:chgData name="Adrian Salguero" userId="f921b06be2346e4d" providerId="LiveId" clId="{42694335-63BB-46EC-AF38-63FE051D1C63}" dt="2026-03-09T17:23:12.219" v="309" actId="20577"/>
          <ac:spMkLst>
            <pc:docMk/>
            <pc:sldMk cId="3278244318" sldId="845"/>
            <ac:spMk id="3" creationId="{FC354A0A-3D76-CB33-315E-A74622C0F93D}"/>
          </ac:spMkLst>
        </pc:spChg>
        <pc:picChg chg="add mod">
          <ac:chgData name="Adrian Salguero" userId="f921b06be2346e4d" providerId="LiveId" clId="{42694335-63BB-46EC-AF38-63FE051D1C63}" dt="2026-03-09T17:22:46.362" v="284" actId="1076"/>
          <ac:picMkLst>
            <pc:docMk/>
            <pc:sldMk cId="3278244318" sldId="845"/>
            <ac:picMk id="5" creationId="{468EC15C-9D8F-DC78-78B7-D530B55B4537}"/>
          </ac:picMkLst>
        </pc:picChg>
      </pc:sldChg>
      <pc:sldChg chg="modSp mod">
        <pc:chgData name="Adrian Salguero" userId="f921b06be2346e4d" providerId="LiveId" clId="{42694335-63BB-46EC-AF38-63FE051D1C63}" dt="2026-03-09T17:23:39.806" v="310" actId="20577"/>
        <pc:sldMkLst>
          <pc:docMk/>
          <pc:sldMk cId="260375116" sldId="853"/>
        </pc:sldMkLst>
        <pc:spChg chg="mod">
          <ac:chgData name="Adrian Salguero" userId="f921b06be2346e4d" providerId="LiveId" clId="{42694335-63BB-46EC-AF38-63FE051D1C63}" dt="2026-03-09T17:23:39.806" v="310" actId="20577"/>
          <ac:spMkLst>
            <pc:docMk/>
            <pc:sldMk cId="260375116" sldId="853"/>
            <ac:spMk id="3" creationId="{694C2CEB-06EA-3042-177C-9C507A19B4EE}"/>
          </ac:spMkLst>
        </pc:spChg>
      </pc:sldChg>
      <pc:sldChg chg="modSp mod">
        <pc:chgData name="Adrian Salguero" userId="f921b06be2346e4d" providerId="LiveId" clId="{42694335-63BB-46EC-AF38-63FE051D1C63}" dt="2026-03-11T17:11:56.030" v="380" actId="20577"/>
        <pc:sldMkLst>
          <pc:docMk/>
          <pc:sldMk cId="3944359936" sldId="865"/>
        </pc:sldMkLst>
        <pc:spChg chg="mod">
          <ac:chgData name="Adrian Salguero" userId="f921b06be2346e4d" providerId="LiveId" clId="{42694335-63BB-46EC-AF38-63FE051D1C63}" dt="2026-03-11T17:11:56.030" v="380" actId="20577"/>
          <ac:spMkLst>
            <pc:docMk/>
            <pc:sldMk cId="3944359936" sldId="865"/>
            <ac:spMk id="3" creationId="{6598780B-8E07-1B0B-A533-F3EF1D0BC06E}"/>
          </ac:spMkLst>
        </pc:spChg>
      </pc:sldChg>
      <pc:sldChg chg="addSp modSp mod">
        <pc:chgData name="Adrian Salguero" userId="f921b06be2346e4d" providerId="LiveId" clId="{42694335-63BB-46EC-AF38-63FE051D1C63}" dt="2026-03-10T00:42:47.795" v="353" actId="120"/>
        <pc:sldMkLst>
          <pc:docMk/>
          <pc:sldMk cId="1561764687" sldId="867"/>
        </pc:sldMkLst>
        <pc:spChg chg="mod">
          <ac:chgData name="Adrian Salguero" userId="f921b06be2346e4d" providerId="LiveId" clId="{42694335-63BB-46EC-AF38-63FE051D1C63}" dt="2026-03-10T00:42:47.795" v="353" actId="120"/>
          <ac:spMkLst>
            <pc:docMk/>
            <pc:sldMk cId="1561764687" sldId="867"/>
            <ac:spMk id="3" creationId="{2C902521-05B7-4C2E-AD6B-3DC70DACA317}"/>
          </ac:spMkLst>
        </pc:spChg>
        <pc:spChg chg="add mod">
          <ac:chgData name="Adrian Salguero" userId="f921b06be2346e4d" providerId="LiveId" clId="{42694335-63BB-46EC-AF38-63FE051D1C63}" dt="2026-03-10T00:40:47.308" v="350" actId="14100"/>
          <ac:spMkLst>
            <pc:docMk/>
            <pc:sldMk cId="1561764687" sldId="867"/>
            <ac:spMk id="4" creationId="{25BE9422-E232-ED1B-BA08-D25C15BEFC06}"/>
          </ac:spMkLst>
        </pc:spChg>
        <pc:spChg chg="add mod">
          <ac:chgData name="Adrian Salguero" userId="f921b06be2346e4d" providerId="LiveId" clId="{42694335-63BB-46EC-AF38-63FE051D1C63}" dt="2026-03-10T00:40:43.290" v="347"/>
          <ac:spMkLst>
            <pc:docMk/>
            <pc:sldMk cId="1561764687" sldId="867"/>
            <ac:spMk id="5" creationId="{71EAF8E1-3F3F-E071-6937-867F6BAB734A}"/>
          </ac:spMkLst>
        </pc:spChg>
        <pc:picChg chg="add mod">
          <ac:chgData name="Adrian Salguero" userId="f921b06be2346e4d" providerId="LiveId" clId="{42694335-63BB-46EC-AF38-63FE051D1C63}" dt="2026-03-10T00:40:43.290" v="347"/>
          <ac:picMkLst>
            <pc:docMk/>
            <pc:sldMk cId="1561764687" sldId="867"/>
            <ac:picMk id="6" creationId="{46FFAD00-E716-D04E-6D1D-F9060E9E9E1C}"/>
          </ac:picMkLst>
        </pc:picChg>
        <pc:picChg chg="add mod">
          <ac:chgData name="Adrian Salguero" userId="f921b06be2346e4d" providerId="LiveId" clId="{42694335-63BB-46EC-AF38-63FE051D1C63}" dt="2026-03-10T00:39:04.312" v="333" actId="1076"/>
          <ac:picMkLst>
            <pc:docMk/>
            <pc:sldMk cId="1561764687" sldId="867"/>
            <ac:picMk id="1026" creationId="{85476CAC-9DD5-F84B-7B91-9E3F6D138D93}"/>
          </ac:picMkLst>
        </pc:picChg>
        <pc:picChg chg="add mod">
          <ac:chgData name="Adrian Salguero" userId="f921b06be2346e4d" providerId="LiveId" clId="{42694335-63BB-46EC-AF38-63FE051D1C63}" dt="2026-03-10T00:40:55.469" v="352" actId="1076"/>
          <ac:picMkLst>
            <pc:docMk/>
            <pc:sldMk cId="1561764687" sldId="867"/>
            <ac:picMk id="1028" creationId="{2C264673-4DDA-BDC8-8505-60EDFC39B375}"/>
          </ac:picMkLst>
        </pc:picChg>
      </pc:sldChg>
      <pc:sldChg chg="modSp mod">
        <pc:chgData name="Adrian Salguero" userId="f921b06be2346e4d" providerId="LiveId" clId="{42694335-63BB-46EC-AF38-63FE051D1C63}" dt="2026-03-09T17:22:08.970" v="277" actId="20577"/>
        <pc:sldMkLst>
          <pc:docMk/>
          <pc:sldMk cId="4272321431" sldId="868"/>
        </pc:sldMkLst>
        <pc:spChg chg="mod">
          <ac:chgData name="Adrian Salguero" userId="f921b06be2346e4d" providerId="LiveId" clId="{42694335-63BB-46EC-AF38-63FE051D1C63}" dt="2026-03-09T17:22:08.970" v="277" actId="20577"/>
          <ac:spMkLst>
            <pc:docMk/>
            <pc:sldMk cId="4272321431" sldId="868"/>
            <ac:spMk id="3" creationId="{2C902521-05B7-4C2E-AD6B-3DC70DACA317}"/>
          </ac:spMkLst>
        </pc:spChg>
      </pc:sldChg>
      <pc:sldMasterChg chg="modSp mod modSldLayout">
        <pc:chgData name="Adrian Salguero" userId="f921b06be2346e4d" providerId="LiveId" clId="{42694335-63BB-46EC-AF38-63FE051D1C63}" dt="2026-03-09T17:10:53.592" v="13" actId="1076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3-09T17:10:18.524" v="10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Adrian Salguero" userId="f921b06be2346e4d" providerId="LiveId" clId="{42694335-63BB-46EC-AF38-63FE051D1C63}" dt="2026-03-09T17:10:53.592" v="13" actId="1076"/>
          <pc:sldLayoutMkLst>
            <pc:docMk/>
            <pc:sldMasterMk cId="8468274" sldId="2147483648"/>
            <pc:sldLayoutMk cId="3828369656" sldId="2147483649"/>
          </pc:sldLayoutMkLst>
          <pc:spChg chg="add mod">
            <ac:chgData name="Adrian Salguero" userId="f921b06be2346e4d" providerId="LiveId" clId="{42694335-63BB-46EC-AF38-63FE051D1C63}" dt="2026-03-09T17:10:53.592" v="13" actId="1076"/>
            <ac:spMkLst>
              <pc:docMk/>
              <pc:sldMasterMk cId="8468274" sldId="2147483648"/>
              <pc:sldLayoutMk cId="3828369656" sldId="2147483649"/>
              <ac:spMk id="8" creationId="{1C791D21-43B9-44E9-709A-6B559281F27E}"/>
            </ac:spMkLst>
          </pc:spChg>
          <pc:spChg chg="add mod">
            <ac:chgData name="Adrian Salguero" userId="f921b06be2346e4d" providerId="LiveId" clId="{42694335-63BB-46EC-AF38-63FE051D1C63}" dt="2026-03-09T17:10:53.592" v="13" actId="1076"/>
            <ac:spMkLst>
              <pc:docMk/>
              <pc:sldMasterMk cId="8468274" sldId="2147483648"/>
              <pc:sldLayoutMk cId="3828369656" sldId="2147483649"/>
              <ac:spMk id="17" creationId="{987EED5A-338D-0333-4333-39E57734E442}"/>
            </ac:spMkLst>
          </pc:spChg>
          <pc:spChg chg="add mod">
            <ac:chgData name="Adrian Salguero" userId="f921b06be2346e4d" providerId="LiveId" clId="{42694335-63BB-46EC-AF38-63FE051D1C63}" dt="2026-03-09T17:10:53.592" v="13" actId="1076"/>
            <ac:spMkLst>
              <pc:docMk/>
              <pc:sldMasterMk cId="8468274" sldId="2147483648"/>
              <pc:sldLayoutMk cId="3828369656" sldId="2147483649"/>
              <ac:spMk id="18" creationId="{04C892B6-DCA7-5B45-C86F-E9C8F7038878}"/>
            </ac:spMkLst>
          </pc:spChg>
          <pc:spChg chg="add mod">
            <ac:chgData name="Adrian Salguero" userId="f921b06be2346e4d" providerId="LiveId" clId="{42694335-63BB-46EC-AF38-63FE051D1C63}" dt="2026-03-09T17:10:53.592" v="13" actId="1076"/>
            <ac:spMkLst>
              <pc:docMk/>
              <pc:sldMasterMk cId="8468274" sldId="2147483648"/>
              <pc:sldLayoutMk cId="3828369656" sldId="2147483649"/>
              <ac:spMk id="19" creationId="{4614F0A2-BCBD-D69D-C608-8B080FFA0681}"/>
            </ac:spMkLst>
          </pc:spChg>
          <pc:spChg chg="add mod">
            <ac:chgData name="Adrian Salguero" userId="f921b06be2346e4d" providerId="LiveId" clId="{42694335-63BB-46EC-AF38-63FE051D1C63}" dt="2026-03-09T17:10:53.592" v="13" actId="1076"/>
            <ac:spMkLst>
              <pc:docMk/>
              <pc:sldMasterMk cId="8468274" sldId="2147483648"/>
              <pc:sldLayoutMk cId="3828369656" sldId="2147483649"/>
              <ac:spMk id="20" creationId="{8CE91B77-DAE8-6EFA-A8BF-C7B4A9B23C0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28123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58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1C791D21-43B9-44E9-709A-6B559281F27E}"/>
              </a:ext>
            </a:extLst>
          </p:cNvPr>
          <p:cNvSpPr txBox="1"/>
          <p:nvPr userDrawn="1"/>
        </p:nvSpPr>
        <p:spPr>
          <a:xfrm>
            <a:off x="7223825" y="45840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987EED5A-338D-0333-4333-39E57734E442}"/>
              </a:ext>
            </a:extLst>
          </p:cNvPr>
          <p:cNvSpPr txBox="1"/>
          <p:nvPr userDrawn="1"/>
        </p:nvSpPr>
        <p:spPr>
          <a:xfrm>
            <a:off x="7223825" y="484465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04C892B6-DCA7-5B45-C86F-E9C8F7038878}"/>
              </a:ext>
            </a:extLst>
          </p:cNvPr>
          <p:cNvSpPr txBox="1"/>
          <p:nvPr userDrawn="1"/>
        </p:nvSpPr>
        <p:spPr>
          <a:xfrm>
            <a:off x="8313664" y="4555955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4614F0A2-BCBD-D69D-C608-8B080FFA0681}"/>
              </a:ext>
            </a:extLst>
          </p:cNvPr>
          <p:cNvSpPr txBox="1"/>
          <p:nvPr userDrawn="1"/>
        </p:nvSpPr>
        <p:spPr>
          <a:xfrm>
            <a:off x="7452794" y="3923729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0" name="Google Shape;99;p1">
            <a:extLst>
              <a:ext uri="{FF2B5EF4-FFF2-40B4-BE49-F238E27FC236}">
                <a16:creationId xmlns:a16="http://schemas.microsoft.com/office/drawing/2014/main" id="{8CE91B77-DAE8-6EFA-A8BF-C7B4A9B23C0A}"/>
              </a:ext>
            </a:extLst>
          </p:cNvPr>
          <p:cNvSpPr txBox="1"/>
          <p:nvPr userDrawn="1"/>
        </p:nvSpPr>
        <p:spPr>
          <a:xfrm>
            <a:off x="8313664" y="4895769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18: Putting It All Together (Review)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wi/exams/study_tip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319937" TargetMode="External"/><Relationship Id="rId2" Type="http://schemas.openxmlformats.org/officeDocument/2006/relationships/hyperlink" Target="https://uw.iasystem.org/survey/31993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2/26wi/exams/" TargetMode="External"/><Relationship Id="rId2" Type="http://schemas.openxmlformats.org/officeDocument/2006/relationships/hyperlink" Target="https://map.uw.edu/?id=2099#!m/975341?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chat &amp; talk with neighbors:</a:t>
            </a: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first thing you’ll do after finals are over? (Sleep is obvious…)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82E771D6-31D3-0D27-D297-407E3429F8A7}"/>
              </a:ext>
            </a:extLst>
          </p:cNvPr>
          <p:cNvSpPr/>
          <p:nvPr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he image shows a QR code displayed in black and white on a white background.&#10;&#10;AI-generated content may be incorrect.">
            <a:extLst>
              <a:ext uri="{FF2B5EF4-FFF2-40B4-BE49-F238E27FC236}">
                <a16:creationId xmlns:a16="http://schemas.microsoft.com/office/drawing/2014/main" id="{01348568-606F-8ADC-E2C1-56BF4721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18" y="5645424"/>
            <a:ext cx="1140721" cy="11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 dirty="0"/>
              <a:t>Study Like you Test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 dirty="0"/>
              <a:t>Mixed Practice vs. Massed Practice</a:t>
            </a:r>
          </a:p>
          <a:p>
            <a:r>
              <a:rPr lang="en-US" dirty="0"/>
              <a:t>Embrace Difficulty! </a:t>
            </a:r>
          </a:p>
          <a:p>
            <a:r>
              <a:rPr lang="en-US" dirty="0"/>
              <a:t>Reference Sheet: Iterative Refining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i="1" dirty="0"/>
              <a:t>relating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u="sng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Last few sessions of classes! </a:t>
            </a:r>
          </a:p>
          <a:p>
            <a:pPr lvl="1"/>
            <a:r>
              <a:rPr lang="en-US" dirty="0"/>
              <a:t>Quick overview of class today!</a:t>
            </a:r>
          </a:p>
          <a:p>
            <a:pPr lvl="1"/>
            <a:r>
              <a:rPr lang="en-US" dirty="0"/>
              <a:t>Victory lap + AMA on Friday</a:t>
            </a:r>
          </a:p>
          <a:p>
            <a:r>
              <a:rPr lang="en-US" sz="3000" dirty="0"/>
              <a:t>Creative Project 3 (C3) currently out</a:t>
            </a:r>
          </a:p>
          <a:p>
            <a:pPr lvl="1"/>
            <a:r>
              <a:rPr lang="en-US" dirty="0"/>
              <a:t>Due </a:t>
            </a:r>
            <a:r>
              <a:rPr lang="en-US" b="1" dirty="0">
                <a:solidFill>
                  <a:srgbClr val="EF5777"/>
                </a:solidFill>
              </a:rPr>
              <a:t>Friday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March 13</a:t>
            </a:r>
            <a:r>
              <a:rPr lang="en-US" baseline="30000" dirty="0"/>
              <a:t>th</a:t>
            </a:r>
            <a:r>
              <a:rPr lang="en-US" dirty="0"/>
              <a:t> by 11:59 PM </a:t>
            </a:r>
          </a:p>
          <a:p>
            <a:r>
              <a:rPr lang="en-US" sz="3000" dirty="0">
                <a:latin typeface="Calibri" panose="020F0502020204030204" pitchFamily="34" charset="0"/>
              </a:rPr>
              <a:t>Resubmission Cycle 7 (R7) opens tomorrow, Thursday March 12</a:t>
            </a:r>
            <a:r>
              <a:rPr lang="en-US" sz="3000" baseline="30000" dirty="0">
                <a:latin typeface="Calibri" panose="020F0502020204030204" pitchFamily="34" charset="0"/>
              </a:rPr>
              <a:t>th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Due Tuesday, March 17</a:t>
            </a:r>
            <a:r>
              <a:rPr lang="en-US" baseline="30000" dirty="0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by 11:59 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Open to </a:t>
            </a:r>
            <a:r>
              <a:rPr lang="en-US" b="1" dirty="0">
                <a:latin typeface="Calibri" panose="020F0502020204030204" pitchFamily="34" charset="0"/>
              </a:rPr>
              <a:t>all</a:t>
            </a:r>
            <a:r>
              <a:rPr lang="en-US" b="1" i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previous assignments</a:t>
            </a:r>
          </a:p>
          <a:p>
            <a:r>
              <a:rPr lang="en-US" sz="3000" dirty="0">
                <a:latin typeface="Calibri" panose="020F0502020204030204" pitchFamily="34" charset="0"/>
              </a:rPr>
              <a:t>R8 info coming soon! </a:t>
            </a:r>
          </a:p>
          <a:p>
            <a:r>
              <a:rPr lang="en-US" sz="3000" dirty="0">
                <a:latin typeface="Calibri" panose="020F0502020204030204" pitchFamily="34" charset="0"/>
              </a:rPr>
              <a:t>Provide feedback!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Course evaluations: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Section A</a:t>
            </a:r>
            <a:r>
              <a:rPr lang="en-US" dirty="0">
                <a:latin typeface="Calibri" panose="020F0502020204030204" pitchFamily="34" charset="0"/>
              </a:rPr>
              <a:t> &amp;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Section B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TA evaluations</a:t>
            </a:r>
          </a:p>
          <a:p>
            <a:r>
              <a:rPr lang="en-US" dirty="0">
                <a:latin typeface="Calibri" panose="020F0502020204030204" pitchFamily="34" charset="0"/>
              </a:rPr>
              <a:t>TA-led final exam review session </a:t>
            </a:r>
            <a:r>
              <a:rPr lang="en-US" b="1" dirty="0">
                <a:latin typeface="Calibri" panose="020F0502020204030204" pitchFamily="34" charset="0"/>
              </a:rPr>
              <a:t>Monday, March 16</a:t>
            </a:r>
            <a:r>
              <a:rPr lang="en-US" b="1" baseline="30000" dirty="0">
                <a:latin typeface="Calibri" panose="020F0502020204030204" pitchFamily="34" charset="0"/>
              </a:rPr>
              <a:t>th</a:t>
            </a:r>
            <a:r>
              <a:rPr lang="en-US" b="1" dirty="0">
                <a:latin typeface="Calibri" panose="020F0502020204030204" pitchFamily="34" charset="0"/>
              </a:rPr>
              <a:t> 4:30pm – 7:00pm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BE9422-E232-ED1B-BA08-D25C15BEFC06}"/>
              </a:ext>
            </a:extLst>
          </p:cNvPr>
          <p:cNvSpPr txBox="1">
            <a:spLocks/>
          </p:cNvSpPr>
          <p:nvPr/>
        </p:nvSpPr>
        <p:spPr>
          <a:xfrm>
            <a:off x="9648979" y="226375"/>
            <a:ext cx="1145983" cy="25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264673-4DDA-BDC8-8505-60EDFC39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1" y="2178519"/>
            <a:ext cx="1851750" cy="8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3600" dirty="0"/>
              <a:t>Final Exam Review: </a:t>
            </a:r>
            <a:r>
              <a:rPr lang="en-US" sz="3600" b="1" dirty="0"/>
              <a:t>Monday, March 16</a:t>
            </a:r>
            <a:r>
              <a:rPr lang="en-US" sz="3600" b="1" baseline="30000" dirty="0"/>
              <a:t>th</a:t>
            </a:r>
            <a:r>
              <a:rPr lang="en-US" sz="3600" b="1" dirty="0"/>
              <a:t> 4:30pm-7pm</a:t>
            </a:r>
            <a:endParaRPr lang="en-US" sz="3600" dirty="0"/>
          </a:p>
          <a:p>
            <a:pPr lvl="1"/>
            <a:r>
              <a:rPr lang="en-US" sz="2800" dirty="0">
                <a:hlinkClick r:id="rId2"/>
              </a:rPr>
              <a:t>PAA A118</a:t>
            </a:r>
            <a:endParaRPr lang="en-US" sz="2800" dirty="0"/>
          </a:p>
          <a:p>
            <a:pPr lvl="1"/>
            <a:r>
              <a:rPr lang="en-US" sz="2800" dirty="0"/>
              <a:t>Led by TAs</a:t>
            </a:r>
          </a:p>
          <a:p>
            <a:pPr lvl="1"/>
            <a:r>
              <a:rPr lang="en-US" sz="2800" dirty="0"/>
              <a:t>First half: time to work on practice exam with TAs in room</a:t>
            </a:r>
          </a:p>
          <a:p>
            <a:pPr lvl="1"/>
            <a:r>
              <a:rPr lang="en-US" sz="2800" dirty="0"/>
              <a:t>Second half: TAs going over exam, giving tips</a:t>
            </a:r>
          </a:p>
          <a:p>
            <a:pPr lvl="1"/>
            <a:r>
              <a:rPr lang="en-US" sz="2800" dirty="0"/>
              <a:t>Likely recorded, we’ll update if this isn’t the case!</a:t>
            </a:r>
          </a:p>
          <a:p>
            <a:r>
              <a:rPr lang="en-US" sz="3600" dirty="0"/>
              <a:t>Final Exam: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Tuesday, March </a:t>
            </a:r>
            <a:r>
              <a:rPr lang="en-US" sz="3600" b="1" dirty="0">
                <a:latin typeface="Calibri" panose="020F0502020204030204" pitchFamily="34" charset="0"/>
              </a:rPr>
              <a:t>17</a:t>
            </a:r>
            <a:r>
              <a:rPr lang="en-US" sz="3600" b="1" baseline="30000" dirty="0">
                <a:latin typeface="Calibri" panose="020F0502020204030204" pitchFamily="34" charset="0"/>
              </a:rPr>
              <a:t>th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12:30 – </a:t>
            </a:r>
            <a:r>
              <a:rPr lang="en-US" sz="3600" b="1" dirty="0">
                <a:latin typeface="Calibri" panose="020F0502020204030204" pitchFamily="34" charset="0"/>
              </a:rPr>
              <a:t>2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:20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3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Seating chart will be posted soon!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Practice Exams already available! (with solutions)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  <a:p>
            <a:r>
              <a:rPr lang="en-US" dirty="0"/>
              <a:t>See your quizzes too! </a:t>
            </a:r>
          </a:p>
          <a:p>
            <a:r>
              <a:rPr lang="en-US" dirty="0"/>
              <a:t>Review your assignments!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 anchor="ctr">
            <a:normAutofit/>
          </a:bodyPr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8314853" cy="486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Most important bits:</a:t>
            </a:r>
          </a:p>
          <a:p>
            <a:r>
              <a:rPr lang="en-US" sz="2200" dirty="0"/>
              <a:t>Tuesday, March 17</a:t>
            </a:r>
            <a:r>
              <a:rPr lang="en-US" sz="2200" baseline="30000" dirty="0"/>
              <a:t>th</a:t>
            </a:r>
            <a:r>
              <a:rPr lang="en-US" sz="2200" dirty="0"/>
              <a:t> from 12:30 – 2:20 PM in KNE 130/220</a:t>
            </a:r>
          </a:p>
          <a:p>
            <a:r>
              <a:rPr lang="en-US" sz="2200" dirty="0"/>
              <a:t>Seat assignments will be posted soon!</a:t>
            </a:r>
          </a:p>
          <a:p>
            <a:r>
              <a:rPr lang="en-US" sz="2200" b="1" dirty="0"/>
              <a:t>Don’t cheat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Only have the exam open during the time (don’t start early; don’t work after)</a:t>
            </a:r>
          </a:p>
          <a:p>
            <a:pPr lvl="1"/>
            <a:r>
              <a:rPr lang="en-US" sz="2200" dirty="0"/>
              <a:t>No electronic devices</a:t>
            </a:r>
          </a:p>
          <a:p>
            <a:r>
              <a:rPr lang="en-US" sz="2200" dirty="0"/>
              <a:t>You can bring one 8.5x11 inch (or A4) paper with notes, front and back</a:t>
            </a:r>
          </a:p>
          <a:p>
            <a:pPr lvl="1"/>
            <a:r>
              <a:rPr lang="en-US" sz="2200" dirty="0"/>
              <a:t>Will also provide a reference sheet (see course website)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Questions? Raise hand or as on </a:t>
            </a:r>
            <a:r>
              <a:rPr lang="en-US" sz="2200" dirty="0" err="1"/>
              <a:t>sli.do</a:t>
            </a:r>
            <a:r>
              <a:rPr lang="en-US" sz="2200" dirty="0"/>
              <a:t> (cse122) </a:t>
            </a:r>
          </a:p>
        </p:txBody>
      </p:sp>
      <p:pic>
        <p:nvPicPr>
          <p:cNvPr id="5" name="Picture 4" descr="The image shows a QR code displayed in black and white on a white background.&#10;&#10;AI-generated content may be incorrect.">
            <a:extLst>
              <a:ext uri="{FF2B5EF4-FFF2-40B4-BE49-F238E27FC236}">
                <a16:creationId xmlns:a16="http://schemas.microsoft.com/office/drawing/2014/main" id="{468EC15C-9D8F-DC78-78B7-D530B55B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611" y="2243101"/>
            <a:ext cx="2406339" cy="23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2597978" y="1242529"/>
            <a:ext cx="3498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Functional Decomposition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Third Party Libraries*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279375" y="1219200"/>
            <a:ext cx="51489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File I/O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Exceptions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Reference Semantics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JUnit*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5965-6CE0-4816-8BC6-5EA0B8518914}"/>
              </a:ext>
            </a:extLst>
          </p:cNvPr>
          <p:cNvSpPr txBox="1"/>
          <p:nvPr/>
        </p:nvSpPr>
        <p:spPr>
          <a:xfrm>
            <a:off x="4540927" y="3515143"/>
            <a:ext cx="30625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ArrayList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TreeSet</a:t>
            </a:r>
            <a:r>
              <a:rPr lang="en-US" sz="2000" dirty="0">
                <a:cs typeface="Arial" panose="020B0604020202020204" pitchFamily="34" charset="0"/>
              </a:rPr>
              <a:t> / </a:t>
            </a:r>
            <a:r>
              <a:rPr lang="en-US" sz="2000" dirty="0" err="1">
                <a:cs typeface="Arial" panose="020B0604020202020204" pitchFamily="34" charset="0"/>
              </a:rPr>
              <a:t>TreeMap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 for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76C39-9A07-40BE-ADDD-0B62793EFF37}"/>
              </a:ext>
            </a:extLst>
          </p:cNvPr>
          <p:cNvSpPr txBox="1"/>
          <p:nvPr/>
        </p:nvSpPr>
        <p:spPr>
          <a:xfrm>
            <a:off x="1187450" y="3502086"/>
            <a:ext cx="445935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ADTs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83B71-9724-4709-AB7F-AE2F1C44BA1A}"/>
              </a:ext>
            </a:extLst>
          </p:cNvPr>
          <p:cNvSpPr txBox="1"/>
          <p:nvPr/>
        </p:nvSpPr>
        <p:spPr>
          <a:xfrm>
            <a:off x="8140629" y="3515143"/>
            <a:ext cx="257955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Object Oriented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variables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methods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Abstraction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Encapsulation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Client/Implementer</a:t>
            </a: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 so Far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  <a:p>
            <a:r>
              <a:rPr lang="en-US" dirty="0"/>
              <a:t>Practice final exams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32021</TotalTime>
  <Words>600</Words>
  <Application>Microsoft Office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CSE 373 Summer 2020</vt:lpstr>
      <vt:lpstr>Putting It All Together (Review)</vt:lpstr>
      <vt:lpstr>Lecture Outline</vt:lpstr>
      <vt:lpstr>Announcements</vt:lpstr>
      <vt:lpstr>Announcements</vt:lpstr>
      <vt:lpstr>Lecture Outline</vt:lpstr>
      <vt:lpstr>Exam Format</vt:lpstr>
      <vt:lpstr>Exam Logistics</vt:lpstr>
      <vt:lpstr>Review So Far</vt:lpstr>
      <vt:lpstr>Review Resources</vt:lpstr>
      <vt:lpstr>Lecture Outline</vt:lpstr>
      <vt:lpstr>Study Strategies</vt:lpstr>
      <vt:lpstr>Mind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454</cp:revision>
  <cp:lastPrinted>2022-09-27T21:33:44Z</cp:lastPrinted>
  <dcterms:created xsi:type="dcterms:W3CDTF">2020-06-13T06:27:42Z</dcterms:created>
  <dcterms:modified xsi:type="dcterms:W3CDTF">2026-03-11T17:12:06Z</dcterms:modified>
</cp:coreProperties>
</file>