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5" r:id="rId3"/>
    <p:sldId id="324" r:id="rId4"/>
    <p:sldId id="822" r:id="rId5"/>
    <p:sldId id="413" r:id="rId6"/>
    <p:sldId id="827" r:id="rId7"/>
    <p:sldId id="840" r:id="rId8"/>
    <p:sldId id="809" r:id="rId9"/>
    <p:sldId id="823" r:id="rId10"/>
    <p:sldId id="841" r:id="rId11"/>
    <p:sldId id="826" r:id="rId12"/>
    <p:sldId id="816" r:id="rId13"/>
    <p:sldId id="831" r:id="rId14"/>
    <p:sldId id="828" r:id="rId15"/>
    <p:sldId id="832" r:id="rId16"/>
    <p:sldId id="829" r:id="rId17"/>
    <p:sldId id="833" r:id="rId18"/>
    <p:sldId id="830" r:id="rId19"/>
    <p:sldId id="834" r:id="rId20"/>
    <p:sldId id="817" r:id="rId21"/>
    <p:sldId id="835" r:id="rId22"/>
    <p:sldId id="818" r:id="rId23"/>
    <p:sldId id="824" r:id="rId24"/>
    <p:sldId id="837" r:id="rId25"/>
    <p:sldId id="838" r:id="rId26"/>
    <p:sldId id="836" r:id="rId27"/>
    <p:sldId id="839" r:id="rId28"/>
    <p:sldId id="819" r:id="rId29"/>
    <p:sldId id="825" r:id="rId30"/>
    <p:sldId id="8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285"/>
            <p14:sldId id="324"/>
            <p14:sldId id="822"/>
            <p14:sldId id="413"/>
            <p14:sldId id="827"/>
            <p14:sldId id="840"/>
            <p14:sldId id="809"/>
            <p14:sldId id="823"/>
            <p14:sldId id="841"/>
            <p14:sldId id="826"/>
            <p14:sldId id="816"/>
            <p14:sldId id="831"/>
            <p14:sldId id="828"/>
            <p14:sldId id="832"/>
            <p14:sldId id="829"/>
            <p14:sldId id="833"/>
            <p14:sldId id="830"/>
            <p14:sldId id="834"/>
            <p14:sldId id="817"/>
            <p14:sldId id="835"/>
            <p14:sldId id="818"/>
            <p14:sldId id="824"/>
            <p14:sldId id="837"/>
            <p14:sldId id="838"/>
            <p14:sldId id="836"/>
            <p14:sldId id="839"/>
            <p14:sldId id="819"/>
            <p14:sldId id="825"/>
            <p14:sldId id="8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5777"/>
    <a:srgbClr val="4E408B"/>
    <a:srgbClr val="FA8231"/>
    <a:srgbClr val="54A0FF"/>
    <a:srgbClr val="0FB9B1"/>
    <a:srgbClr val="FAFAFA"/>
    <a:srgbClr val="F5F5F5"/>
    <a:srgbClr val="F7B731"/>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278CD3-88EC-46A5-A742-537AE4312761}" v="4" dt="2026-03-04T19:34:44.37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55" d="100"/>
          <a:sy n="155" d="100"/>
        </p:scale>
        <p:origin x="558"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rian Salguero" userId="f921b06be2346e4d" providerId="LiveId" clId="{42694335-63BB-46EC-AF38-63FE051D1C63}"/>
    <pc:docChg chg="custSel modSld sldOrd modMainMaster">
      <pc:chgData name="Adrian Salguero" userId="f921b06be2346e4d" providerId="LiveId" clId="{42694335-63BB-46EC-AF38-63FE051D1C63}" dt="2026-03-04T19:34:44.369" v="219"/>
      <pc:docMkLst>
        <pc:docMk/>
      </pc:docMkLst>
      <pc:sldChg chg="ord">
        <pc:chgData name="Adrian Salguero" userId="f921b06be2346e4d" providerId="LiveId" clId="{42694335-63BB-46EC-AF38-63FE051D1C63}" dt="2026-03-02T19:32:32.981" v="206"/>
        <pc:sldMkLst>
          <pc:docMk/>
          <pc:sldMk cId="824060746" sldId="285"/>
        </pc:sldMkLst>
      </pc:sldChg>
      <pc:sldChg chg="modSp mod ord">
        <pc:chgData name="Adrian Salguero" userId="f921b06be2346e4d" providerId="LiveId" clId="{42694335-63BB-46EC-AF38-63FE051D1C63}" dt="2026-03-02T19:32:23.387" v="204" actId="20577"/>
        <pc:sldMkLst>
          <pc:docMk/>
          <pc:sldMk cId="2673783699" sldId="324"/>
        </pc:sldMkLst>
        <pc:spChg chg="mod">
          <ac:chgData name="Adrian Salguero" userId="f921b06be2346e4d" providerId="LiveId" clId="{42694335-63BB-46EC-AF38-63FE051D1C63}" dt="2026-03-02T19:32:23.387" v="204" actId="20577"/>
          <ac:spMkLst>
            <pc:docMk/>
            <pc:sldMk cId="2673783699" sldId="324"/>
            <ac:spMk id="3" creationId="{307D5913-F37F-40C7-AF10-284F41771558}"/>
          </ac:spMkLst>
        </pc:spChg>
      </pc:sldChg>
      <pc:sldChg chg="modSp mod">
        <pc:chgData name="Adrian Salguero" userId="f921b06be2346e4d" providerId="LiveId" clId="{42694335-63BB-46EC-AF38-63FE051D1C63}" dt="2026-03-02T19:29:32.335" v="10" actId="27636"/>
        <pc:sldMkLst>
          <pc:docMk/>
          <pc:sldMk cId="2589744586" sldId="818"/>
        </pc:sldMkLst>
        <pc:spChg chg="mod">
          <ac:chgData name="Adrian Salguero" userId="f921b06be2346e4d" providerId="LiveId" clId="{42694335-63BB-46EC-AF38-63FE051D1C63}" dt="2026-03-02T19:29:32.335" v="10" actId="27636"/>
          <ac:spMkLst>
            <pc:docMk/>
            <pc:sldMk cId="2589744586" sldId="818"/>
            <ac:spMk id="3" creationId="{FF134745-CCC1-C724-49DE-6815CC693400}"/>
          </ac:spMkLst>
        </pc:spChg>
      </pc:sldChg>
      <pc:sldMasterChg chg="modSp mod modSldLayout">
        <pc:chgData name="Adrian Salguero" userId="f921b06be2346e4d" providerId="LiveId" clId="{42694335-63BB-46EC-AF38-63FE051D1C63}" dt="2026-03-04T19:34:44.369" v="219"/>
        <pc:sldMasterMkLst>
          <pc:docMk/>
          <pc:sldMasterMk cId="8468274" sldId="2147483648"/>
        </pc:sldMasterMkLst>
        <pc:spChg chg="mod">
          <ac:chgData name="Adrian Salguero" userId="f921b06be2346e4d" providerId="LiveId" clId="{42694335-63BB-46EC-AF38-63FE051D1C63}" dt="2026-03-02T19:29:06.327" v="7" actId="20577"/>
          <ac:spMkLst>
            <pc:docMk/>
            <pc:sldMasterMk cId="8468274" sldId="2147483648"/>
            <ac:spMk id="9" creationId="{C16FF7FA-8B99-C643-9479-91C32ACC4F6F}"/>
          </ac:spMkLst>
        </pc:spChg>
        <pc:sldLayoutChg chg="addSp delSp modSp mod">
          <pc:chgData name="Adrian Salguero" userId="f921b06be2346e4d" providerId="LiveId" clId="{42694335-63BB-46EC-AF38-63FE051D1C63}" dt="2026-03-02T19:35:39.722" v="215" actId="27614"/>
          <pc:sldLayoutMkLst>
            <pc:docMk/>
            <pc:sldMasterMk cId="8468274" sldId="2147483648"/>
            <pc:sldLayoutMk cId="3828369656" sldId="2147483649"/>
          </pc:sldLayoutMkLst>
          <pc:spChg chg="add mod">
            <ac:chgData name="Adrian Salguero" userId="f921b06be2346e4d" providerId="LiveId" clId="{42694335-63BB-46EC-AF38-63FE051D1C63}" dt="2026-03-02T19:29:32.161" v="9"/>
            <ac:spMkLst>
              <pc:docMk/>
              <pc:sldMasterMk cId="8468274" sldId="2147483648"/>
              <pc:sldLayoutMk cId="3828369656" sldId="2147483649"/>
              <ac:spMk id="2" creationId="{E4C888FB-8798-DE92-0B93-39D720512361}"/>
            </ac:spMkLst>
          </pc:spChg>
          <pc:spChg chg="add mod">
            <ac:chgData name="Adrian Salguero" userId="f921b06be2346e4d" providerId="LiveId" clId="{42694335-63BB-46EC-AF38-63FE051D1C63}" dt="2026-03-02T19:29:32.161" v="9"/>
            <ac:spMkLst>
              <pc:docMk/>
              <pc:sldMasterMk cId="8468274" sldId="2147483648"/>
              <pc:sldLayoutMk cId="3828369656" sldId="2147483649"/>
              <ac:spMk id="3" creationId="{BCD5732A-153E-1FDC-C7C8-72435FFE2AC6}"/>
            </ac:spMkLst>
          </pc:spChg>
          <pc:spChg chg="add mod">
            <ac:chgData name="Adrian Salguero" userId="f921b06be2346e4d" providerId="LiveId" clId="{42694335-63BB-46EC-AF38-63FE051D1C63}" dt="2026-03-02T19:29:32.161" v="9"/>
            <ac:spMkLst>
              <pc:docMk/>
              <pc:sldMasterMk cId="8468274" sldId="2147483648"/>
              <pc:sldLayoutMk cId="3828369656" sldId="2147483649"/>
              <ac:spMk id="4" creationId="{EC55FA71-B2AE-D08F-63C1-F8B42C4A46DB}"/>
            </ac:spMkLst>
          </pc:spChg>
          <pc:spChg chg="add mod">
            <ac:chgData name="Adrian Salguero" userId="f921b06be2346e4d" providerId="LiveId" clId="{42694335-63BB-46EC-AF38-63FE051D1C63}" dt="2026-03-02T19:29:32.161" v="9"/>
            <ac:spMkLst>
              <pc:docMk/>
              <pc:sldMasterMk cId="8468274" sldId="2147483648"/>
              <pc:sldLayoutMk cId="3828369656" sldId="2147483649"/>
              <ac:spMk id="6" creationId="{3D4B41E5-6303-95A4-B7B9-98C336E5B87D}"/>
            </ac:spMkLst>
          </pc:spChg>
          <pc:spChg chg="add mod">
            <ac:chgData name="Adrian Salguero" userId="f921b06be2346e4d" providerId="LiveId" clId="{42694335-63BB-46EC-AF38-63FE051D1C63}" dt="2026-03-02T19:29:32.161" v="9"/>
            <ac:spMkLst>
              <pc:docMk/>
              <pc:sldMasterMk cId="8468274" sldId="2147483648"/>
              <pc:sldLayoutMk cId="3828369656" sldId="2147483649"/>
              <ac:spMk id="7" creationId="{ABB1C0E4-1CFC-0DB6-9DE5-223D6362004D}"/>
            </ac:spMkLst>
          </pc:spChg>
          <pc:picChg chg="add mod">
            <ac:chgData name="Adrian Salguero" userId="f921b06be2346e4d" providerId="LiveId" clId="{42694335-63BB-46EC-AF38-63FE051D1C63}" dt="2026-03-02T19:35:39.722" v="215" actId="27614"/>
            <ac:picMkLst>
              <pc:docMk/>
              <pc:sldMasterMk cId="8468274" sldId="2147483648"/>
              <pc:sldLayoutMk cId="3828369656" sldId="2147483649"/>
              <ac:picMk id="9" creationId="{B1DFB584-17D2-EFC6-62CE-2521577B5D0D}"/>
            </ac:picMkLst>
          </pc:picChg>
        </pc:sldLayoutChg>
        <pc:sldLayoutChg chg="addSp delSp modSp mod">
          <pc:chgData name="Adrian Salguero" userId="f921b06be2346e4d" providerId="LiveId" clId="{42694335-63BB-46EC-AF38-63FE051D1C63}" dt="2026-03-02T19:35:42.714" v="218" actId="1076"/>
          <pc:sldLayoutMkLst>
            <pc:docMk/>
            <pc:sldMasterMk cId="8468274" sldId="2147483648"/>
            <pc:sldLayoutMk cId="1063051541" sldId="2147483656"/>
          </pc:sldLayoutMkLst>
          <pc:picChg chg="add mod">
            <ac:chgData name="Adrian Salguero" userId="f921b06be2346e4d" providerId="LiveId" clId="{42694335-63BB-46EC-AF38-63FE051D1C63}" dt="2026-03-02T19:35:42.714" v="218" actId="1076"/>
            <ac:picMkLst>
              <pc:docMk/>
              <pc:sldMasterMk cId="8468274" sldId="2147483648"/>
              <pc:sldLayoutMk cId="1063051541" sldId="2147483656"/>
              <ac:picMk id="5" creationId="{4EC36729-8DB2-29B4-922F-6D1669135CD2}"/>
            </ac:picMkLst>
          </pc:picChg>
        </pc:sldLayoutChg>
        <pc:sldLayoutChg chg="addSp delSp modSp mod">
          <pc:chgData name="Adrian Salguero" userId="f921b06be2346e4d" providerId="LiveId" clId="{42694335-63BB-46EC-AF38-63FE051D1C63}" dt="2026-03-04T19:34:44.369" v="219"/>
          <pc:sldLayoutMkLst>
            <pc:docMk/>
            <pc:sldMasterMk cId="8468274" sldId="2147483648"/>
            <pc:sldLayoutMk cId="4039598584" sldId="2147483657"/>
          </pc:sldLayoutMkLst>
          <pc:picChg chg="add mod">
            <ac:chgData name="Adrian Salguero" userId="f921b06be2346e4d" providerId="LiveId" clId="{42694335-63BB-46EC-AF38-63FE051D1C63}" dt="2026-03-04T19:34:44.369" v="219"/>
            <ac:picMkLst>
              <pc:docMk/>
              <pc:sldMasterMk cId="8468274" sldId="2147483648"/>
              <pc:sldLayoutMk cId="4039598584" sldId="2147483657"/>
              <ac:picMk id="6" creationId="{C69AEDF7-54D0-C70C-C066-BB5480DE1EB2}"/>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open.spotify.com/playlist/0uOENHkoLcs2xauEhye9em?si=5viM0_DhRceDGjKqL2l-1A&amp;nd=1&amp;dlsi=37b72745d58e4c62"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9" name="Rounded Rectangle 13">
            <a:extLst>
              <a:ext uri="{FF2B5EF4-FFF2-40B4-BE49-F238E27FC236}">
                <a16:creationId xmlns:a16="http://schemas.microsoft.com/office/drawing/2014/main" id="{629E4131-4646-40D5-B3D6-4FB9ECBC6B5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8">
            <a:extLst>
              <a:ext uri="{FF2B5EF4-FFF2-40B4-BE49-F238E27FC236}">
                <a16:creationId xmlns:a16="http://schemas.microsoft.com/office/drawing/2014/main" id="{2B4A52DA-AEFC-4D8C-A007-4D37EEF5EA7E}"/>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endParaRPr lang="en-US" dirty="0"/>
          </a:p>
        </p:txBody>
      </p:sp>
      <p:sp>
        <p:nvSpPr>
          <p:cNvPr id="23" name="TextBox 22">
            <a:extLst>
              <a:ext uri="{FF2B5EF4-FFF2-40B4-BE49-F238E27FC236}">
                <a16:creationId xmlns:a16="http://schemas.microsoft.com/office/drawing/2014/main" id="{71A40CB6-4A35-4F4A-A2AB-84A0AEB1AF3B}"/>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a:solidFill>
                  <a:srgbClr val="F0F0F0"/>
                </a:solidFill>
                <a:latin typeface="Montserrat ExtraBold" pitchFamily="2" charset="77"/>
              </a:rPr>
              <a:t>CSE 122</a:t>
            </a:r>
          </a:p>
        </p:txBody>
      </p:sp>
      <p:sp>
        <p:nvSpPr>
          <p:cNvPr id="28" name="Rounded Rectangle 3">
            <a:extLst>
              <a:ext uri="{FF2B5EF4-FFF2-40B4-BE49-F238E27FC236}">
                <a16:creationId xmlns:a16="http://schemas.microsoft.com/office/drawing/2014/main" id="{AEFCB8B6-6BAC-4BD6-BF30-0BB5E57C845F}"/>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a:latin typeface="Montserrat" pitchFamily="2" charset="77"/>
              </a:rPr>
              <a:t>LEC 16</a:t>
            </a:r>
          </a:p>
        </p:txBody>
      </p:sp>
      <p:cxnSp>
        <p:nvCxnSpPr>
          <p:cNvPr id="29" name="Straight Connector 28">
            <a:extLst>
              <a:ext uri="{FF2B5EF4-FFF2-40B4-BE49-F238E27FC236}">
                <a16:creationId xmlns:a16="http://schemas.microsoft.com/office/drawing/2014/main" id="{4F457C64-0D12-462C-8872-939E86F472DC}"/>
              </a:ext>
            </a:extLst>
          </p:cNvPr>
          <p:cNvCxnSpPr/>
          <p:nvPr userDrawn="1"/>
        </p:nvCxnSpPr>
        <p:spPr>
          <a:xfrm>
            <a:off x="7273280" y="429336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ounded Rectangle 1">
            <a:extLst>
              <a:ext uri="{FF2B5EF4-FFF2-40B4-BE49-F238E27FC236}">
                <a16:creationId xmlns:a16="http://schemas.microsoft.com/office/drawing/2014/main" id="{5929459B-BD21-4F23-8876-87DA18456F3E}"/>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FFF2095-ECF1-4219-AB7C-36EBF7511BE9}"/>
              </a:ext>
            </a:extLst>
          </p:cNvPr>
          <p:cNvSpPr/>
          <p:nvPr userDrawn="1"/>
        </p:nvSpPr>
        <p:spPr>
          <a:xfrm>
            <a:off x="71163" y="5574803"/>
            <a:ext cx="2250674" cy="276999"/>
          </a:xfrm>
          <a:prstGeom prst="rect">
            <a:avLst/>
          </a:prstGeom>
        </p:spPr>
        <p:txBody>
          <a:bodyPr wrap="square">
            <a:spAutoFit/>
          </a:bodyPr>
          <a:lstStyle/>
          <a:p>
            <a:pPr algn="l"/>
            <a:r>
              <a:rPr lang="en-US" sz="1200" b="1" i="0">
                <a:solidFill>
                  <a:schemeClr val="bg1">
                    <a:lumMod val="65000"/>
                  </a:schemeClr>
                </a:solidFill>
                <a:latin typeface="Montserrat" pitchFamily="2" charset="77"/>
              </a:rPr>
              <a:t>Questions during Class?</a:t>
            </a:r>
          </a:p>
        </p:txBody>
      </p:sp>
      <p:sp>
        <p:nvSpPr>
          <p:cNvPr id="32" name="Rectangle 31">
            <a:extLst>
              <a:ext uri="{FF2B5EF4-FFF2-40B4-BE49-F238E27FC236}">
                <a16:creationId xmlns:a16="http://schemas.microsoft.com/office/drawing/2014/main" id="{E169F97B-7E32-4698-8393-968BC98295BD}"/>
              </a:ext>
            </a:extLst>
          </p:cNvPr>
          <p:cNvSpPr/>
          <p:nvPr userDrawn="1"/>
        </p:nvSpPr>
        <p:spPr>
          <a:xfrm>
            <a:off x="72629" y="5851802"/>
            <a:ext cx="2432111" cy="769441"/>
          </a:xfrm>
          <a:prstGeom prst="rect">
            <a:avLst/>
          </a:prstGeom>
        </p:spPr>
        <p:txBody>
          <a:bodyPr wrap="square">
            <a:spAutoFit/>
          </a:bodyPr>
          <a:lstStyle/>
          <a:p>
            <a:r>
              <a:rPr lang="en-US" sz="1200" b="1" i="0">
                <a:solidFill>
                  <a:schemeClr val="tx1">
                    <a:lumMod val="65000"/>
                    <a:lumOff val="35000"/>
                  </a:schemeClr>
                </a:solidFill>
                <a:latin typeface="Montserrat SemiBold" pitchFamily="2" charset="77"/>
              </a:rPr>
              <a:t>Raise hand or send here</a:t>
            </a:r>
          </a:p>
          <a:p>
            <a:endParaRPr lang="en-US" sz="1200" b="1" i="0">
              <a:solidFill>
                <a:schemeClr val="tx1">
                  <a:lumMod val="65000"/>
                  <a:lumOff val="35000"/>
                </a:schemeClr>
              </a:solidFill>
              <a:latin typeface="Montserrat SemiBold" pitchFamily="2" charset="77"/>
            </a:endParaRPr>
          </a:p>
          <a:p>
            <a:r>
              <a:rPr lang="en-US" sz="2000" b="0" i="0">
                <a:solidFill>
                  <a:schemeClr val="tx1">
                    <a:lumMod val="65000"/>
                    <a:lumOff val="35000"/>
                  </a:schemeClr>
                </a:solidFill>
                <a:latin typeface="Montserrat SemiBold" pitchFamily="2" charset="77"/>
              </a:rPr>
              <a:t>sli.do    #cse122 </a:t>
            </a:r>
          </a:p>
        </p:txBody>
      </p:sp>
      <p:sp>
        <p:nvSpPr>
          <p:cNvPr id="2" name="Google Shape;96;p1">
            <a:extLst>
              <a:ext uri="{FF2B5EF4-FFF2-40B4-BE49-F238E27FC236}">
                <a16:creationId xmlns:a16="http://schemas.microsoft.com/office/drawing/2014/main" id="{E4C888FB-8798-DE92-0B93-39D720512361}"/>
              </a:ext>
            </a:extLst>
          </p:cNvPr>
          <p:cNvSpPr txBox="1"/>
          <p:nvPr userDrawn="1"/>
        </p:nvSpPr>
        <p:spPr>
          <a:xfrm>
            <a:off x="7197729" y="4453148"/>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dirty="0">
                <a:solidFill>
                  <a:schemeClr val="bg2">
                    <a:lumMod val="50000"/>
                  </a:schemeClr>
                </a:solidFill>
                <a:latin typeface="Montserrat ExtraBold"/>
                <a:ea typeface="Montserrat ExtraBold"/>
                <a:cs typeface="Montserrat ExtraBold"/>
                <a:sym typeface="Montserrat ExtraBold"/>
              </a:rPr>
              <a:t>Instructor:</a:t>
            </a:r>
            <a:endParaRPr sz="1200" dirty="0">
              <a:solidFill>
                <a:schemeClr val="bg2">
                  <a:lumMod val="50000"/>
                </a:schemeClr>
              </a:solidFill>
              <a:latin typeface="Montserrat ExtraBold"/>
              <a:ea typeface="Montserrat ExtraBold"/>
              <a:cs typeface="Montserrat ExtraBold"/>
              <a:sym typeface="Montserrat ExtraBold"/>
            </a:endParaRPr>
          </a:p>
        </p:txBody>
      </p:sp>
      <p:sp>
        <p:nvSpPr>
          <p:cNvPr id="3" name="Google Shape;97;p1">
            <a:extLst>
              <a:ext uri="{FF2B5EF4-FFF2-40B4-BE49-F238E27FC236}">
                <a16:creationId xmlns:a16="http://schemas.microsoft.com/office/drawing/2014/main" id="{BCD5732A-153E-1FDC-C7C8-72435FFE2AC6}"/>
              </a:ext>
            </a:extLst>
          </p:cNvPr>
          <p:cNvSpPr txBox="1"/>
          <p:nvPr userDrawn="1"/>
        </p:nvSpPr>
        <p:spPr>
          <a:xfrm>
            <a:off x="7197729" y="4713760"/>
            <a:ext cx="1152900" cy="3693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sz="1200">
                <a:solidFill>
                  <a:schemeClr val="bg2">
                    <a:lumMod val="50000"/>
                  </a:schemeClr>
                </a:solidFill>
                <a:latin typeface="Montserrat ExtraBold"/>
                <a:ea typeface="Montserrat ExtraBold"/>
                <a:cs typeface="Montserrat ExtraBold"/>
                <a:sym typeface="Montserrat ExtraBold"/>
              </a:rPr>
              <a:t>TAs:</a:t>
            </a:r>
            <a:endParaRPr sz="1200">
              <a:solidFill>
                <a:schemeClr val="bg2">
                  <a:lumMod val="50000"/>
                </a:schemeClr>
              </a:solidFill>
              <a:latin typeface="Montserrat ExtraBold"/>
              <a:ea typeface="Montserrat ExtraBold"/>
              <a:cs typeface="Montserrat ExtraBold"/>
              <a:sym typeface="Montserrat ExtraBold"/>
            </a:endParaRPr>
          </a:p>
        </p:txBody>
      </p:sp>
      <p:sp>
        <p:nvSpPr>
          <p:cNvPr id="4" name="Google Shape;98;p1">
            <a:extLst>
              <a:ext uri="{FF2B5EF4-FFF2-40B4-BE49-F238E27FC236}">
                <a16:creationId xmlns:a16="http://schemas.microsoft.com/office/drawing/2014/main" id="{EC55FA71-B2AE-D08F-63C1-F8B42C4A46DB}"/>
              </a:ext>
            </a:extLst>
          </p:cNvPr>
          <p:cNvSpPr txBox="1"/>
          <p:nvPr userDrawn="1"/>
        </p:nvSpPr>
        <p:spPr>
          <a:xfrm>
            <a:off x="8287568" y="4425060"/>
            <a:ext cx="3556009" cy="40007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400" dirty="0">
                <a:solidFill>
                  <a:schemeClr val="bg2">
                    <a:lumMod val="50000"/>
                  </a:schemeClr>
                </a:solidFill>
                <a:latin typeface="Montserrat SemiBold"/>
                <a:ea typeface="Montserrat SemiBold"/>
                <a:cs typeface="Montserrat SemiBold"/>
                <a:sym typeface="Montserrat SemiBold"/>
              </a:rPr>
              <a:t>Adrian Salguero</a:t>
            </a:r>
            <a:endParaRPr sz="1400" dirty="0">
              <a:solidFill>
                <a:schemeClr val="bg2">
                  <a:lumMod val="50000"/>
                </a:schemeClr>
              </a:solidFill>
              <a:latin typeface="Montserrat SemiBold"/>
              <a:ea typeface="Montserrat SemiBold"/>
              <a:cs typeface="Montserrat SemiBold"/>
              <a:sym typeface="Montserrat SemiBold"/>
            </a:endParaRPr>
          </a:p>
        </p:txBody>
      </p:sp>
      <p:sp>
        <p:nvSpPr>
          <p:cNvPr id="6" name="Google Shape;95;p1">
            <a:extLst>
              <a:ext uri="{FF2B5EF4-FFF2-40B4-BE49-F238E27FC236}">
                <a16:creationId xmlns:a16="http://schemas.microsoft.com/office/drawing/2014/main" id="{3D4B41E5-6303-95A4-B7B9-98C336E5B87D}"/>
              </a:ext>
            </a:extLst>
          </p:cNvPr>
          <p:cNvSpPr txBox="1"/>
          <p:nvPr userDrawn="1"/>
        </p:nvSpPr>
        <p:spPr>
          <a:xfrm>
            <a:off x="7426698" y="3792834"/>
            <a:ext cx="4605546" cy="43084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mn-lt"/>
                <a:ea typeface="Calibri"/>
                <a:cs typeface="Calibri"/>
                <a:sym typeface="Calibri"/>
                <a:hlinkClick r:id="rId2"/>
              </a:rPr>
              <a:t>122 26Wi Lecture Tunes</a:t>
            </a:r>
            <a:r>
              <a:rPr lang="fr-FR" sz="2200" u="sng" dirty="0">
                <a:solidFill>
                  <a:srgbClr val="0563C1"/>
                </a:solidFill>
                <a:latin typeface="+mn-lt"/>
                <a:ea typeface="Calibri"/>
                <a:cs typeface="Calibri"/>
                <a:sym typeface="Calibri"/>
              </a:rPr>
              <a:t> </a:t>
            </a:r>
            <a:r>
              <a:rPr lang="en-US" sz="2200" u="sng" dirty="0">
                <a:solidFill>
                  <a:srgbClr val="0563C1"/>
                </a:solidFill>
                <a:latin typeface="+mn-lt"/>
                <a:ea typeface="Calibri"/>
                <a:cs typeface="Calibri"/>
                <a:sym typeface="Calibri"/>
              </a:rPr>
              <a:t>⛄</a:t>
            </a:r>
            <a:endParaRPr dirty="0">
              <a:solidFill>
                <a:srgbClr val="0563C1"/>
              </a:solidFill>
            </a:endParaRPr>
          </a:p>
        </p:txBody>
      </p:sp>
      <p:sp>
        <p:nvSpPr>
          <p:cNvPr id="7" name="Google Shape;99;p1">
            <a:extLst>
              <a:ext uri="{FF2B5EF4-FFF2-40B4-BE49-F238E27FC236}">
                <a16:creationId xmlns:a16="http://schemas.microsoft.com/office/drawing/2014/main" id="{ABB1C0E4-1CFC-0DB6-9DE5-223D6362004D}"/>
              </a:ext>
            </a:extLst>
          </p:cNvPr>
          <p:cNvSpPr txBox="1"/>
          <p:nvPr userDrawn="1"/>
        </p:nvSpPr>
        <p:spPr>
          <a:xfrm>
            <a:off x="8287568" y="4764874"/>
            <a:ext cx="3737319" cy="1651296"/>
          </a:xfrm>
          <a:prstGeom prst="rect">
            <a:avLst/>
          </a:prstGeom>
          <a:noFill/>
          <a:ln>
            <a:noFill/>
          </a:ln>
        </p:spPr>
        <p:txBody>
          <a:bodyPr spcFirstLastPara="1" wrap="square" lIns="91440" tIns="91425" rIns="91425" bIns="91425" numCol="4" anchor="t" anchorCtr="0">
            <a:noAutofit/>
          </a:bodyPr>
          <a:lstStyle/>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Ava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Blake R</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Blake P</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Cady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Caleb</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Cole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Colin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Connor</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Dalton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Dani</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David</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Diya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Hanna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Ivy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Mahima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Medha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Neal</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Neha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Nicolae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Nicole</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Rio</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Rohan</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Saachi</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Shreya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Shreyank</a:t>
            </a:r>
          </a:p>
          <a:p>
            <a:pPr lvl="0">
              <a:lnSpc>
                <a:spcPct val="115000"/>
              </a:lnSpc>
            </a:pPr>
            <a:r>
              <a:rPr lang="en-US" sz="1000" dirty="0" err="1">
                <a:solidFill>
                  <a:schemeClr val="bg2">
                    <a:lumMod val="50000"/>
                  </a:schemeClr>
                </a:solidFill>
                <a:latin typeface="Montserrat SemiBold"/>
                <a:ea typeface="Montserrat SemiBold"/>
                <a:cs typeface="Montserrat SemiBold"/>
                <a:sym typeface="Montserrat SemiBold"/>
              </a:rPr>
              <a:t>Sthiti</a:t>
            </a:r>
            <a:endParaRPr lang="en-US" sz="1000" dirty="0">
              <a:solidFill>
                <a:schemeClr val="bg2">
                  <a:lumMod val="50000"/>
                </a:schemeClr>
              </a:solidFill>
              <a:latin typeface="Montserrat SemiBold"/>
              <a:ea typeface="Montserrat SemiBold"/>
              <a:cs typeface="Montserrat SemiBold"/>
              <a:sym typeface="Montserrat SemiBold"/>
            </a:endParaRP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Sushma</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Suyash</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TJ</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Wesley</a:t>
            </a:r>
          </a:p>
          <a:p>
            <a:pPr lvl="0">
              <a:lnSpc>
                <a:spcPct val="115000"/>
              </a:lnSpc>
            </a:pPr>
            <a:r>
              <a:rPr lang="en-US" sz="1000" dirty="0">
                <a:solidFill>
                  <a:schemeClr val="bg2">
                    <a:lumMod val="50000"/>
                  </a:schemeClr>
                </a:solidFill>
                <a:latin typeface="Montserrat SemiBold"/>
                <a:ea typeface="Montserrat SemiBold"/>
                <a:cs typeface="Montserrat SemiBold"/>
                <a:sym typeface="Montserrat SemiBold"/>
              </a:rPr>
              <a:t>Yang</a:t>
            </a:r>
            <a:endParaRPr sz="1000" dirty="0">
              <a:solidFill>
                <a:schemeClr val="bg2">
                  <a:lumMod val="50000"/>
                </a:schemeClr>
              </a:solidFill>
              <a:latin typeface="Montserrat SemiBold"/>
              <a:ea typeface="Montserrat SemiBold"/>
              <a:cs typeface="Montserrat SemiBold"/>
              <a:sym typeface="Montserrat SemiBold"/>
            </a:endParaRPr>
          </a:p>
        </p:txBody>
      </p:sp>
      <p:pic>
        <p:nvPicPr>
          <p:cNvPr id="9" name="Picture 8" descr="The image shows a QR code with a black background.&#10;&#10;AI-generated content may be incorrect.">
            <a:extLst>
              <a:ext uri="{FF2B5EF4-FFF2-40B4-BE49-F238E27FC236}">
                <a16:creationId xmlns:a16="http://schemas.microsoft.com/office/drawing/2014/main" id="{B1DFB584-17D2-EFC6-62CE-2521577B5D0D}"/>
              </a:ext>
            </a:extLst>
          </p:cNvPr>
          <p:cNvPicPr>
            <a:picLocks noChangeAspect="1"/>
          </p:cNvPicPr>
          <p:nvPr userDrawn="1"/>
        </p:nvPicPr>
        <p:blipFill>
          <a:blip r:embed="rId3"/>
          <a:stretch>
            <a:fillRect/>
          </a:stretch>
        </p:blipFill>
        <p:spPr>
          <a:xfrm>
            <a:off x="2542185" y="5699478"/>
            <a:ext cx="1266844" cy="1279064"/>
          </a:xfrm>
          <a:prstGeom prst="rect">
            <a:avLst/>
          </a:prstGeom>
        </p:spPr>
      </p:pic>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EC36729-8DB2-29B4-922F-6D1669135CD2}"/>
              </a:ext>
            </a:extLst>
          </p:cNvPr>
          <p:cNvPicPr>
            <a:picLocks noChangeAspect="1"/>
          </p:cNvPicPr>
          <p:nvPr userDrawn="1"/>
        </p:nvPicPr>
        <p:blipFill>
          <a:blip r:embed="rId4"/>
          <a:stretch>
            <a:fillRect/>
          </a:stretch>
        </p:blipFill>
        <p:spPr>
          <a:xfrm>
            <a:off x="7356609" y="303773"/>
            <a:ext cx="755350" cy="762636"/>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a:solidFill>
                  <a:schemeClr val="bg1"/>
                </a:solidFill>
              </a:rPr>
              <a:t>Practice : Pair</a:t>
            </a:r>
          </a:p>
        </p:txBody>
      </p:sp>
      <p:pic>
        <p:nvPicPr>
          <p:cNvPr id="6" name="Picture 5">
            <a:extLst>
              <a:ext uri="{FF2B5EF4-FFF2-40B4-BE49-F238E27FC236}">
                <a16:creationId xmlns:a16="http://schemas.microsoft.com/office/drawing/2014/main" id="{C69AEDF7-54D0-C70C-C066-BB5480DE1EB2}"/>
              </a:ext>
            </a:extLst>
          </p:cNvPr>
          <p:cNvPicPr>
            <a:picLocks noChangeAspect="1"/>
          </p:cNvPicPr>
          <p:nvPr userDrawn="1"/>
        </p:nvPicPr>
        <p:blipFill>
          <a:blip r:embed="rId4"/>
          <a:stretch>
            <a:fillRect/>
          </a:stretch>
        </p:blipFill>
        <p:spPr>
          <a:xfrm>
            <a:off x="7356609" y="303773"/>
            <a:ext cx="755350" cy="762636"/>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Winter 2026</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a:solidFill>
                  <a:schemeClr val="bg1"/>
                </a:solidFill>
                <a:latin typeface="Montserrat SemiBold" pitchFamily="2" charset="77"/>
              </a:rPr>
              <a:t>LEC 16: JUnit Testing</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hyperlink" Target="https://hackaday.com/2015/10/26/killed-by-a-machine-the-therac-2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theguardian.com/business/2023/sep/18/post-office-horizon-scandal-victims-compensation"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a:t>JUnit Testing</a:t>
            </a:r>
          </a:p>
        </p:txBody>
      </p:sp>
      <p:sp>
        <p:nvSpPr>
          <p:cNvPr id="5" name="TextBox 4">
            <a:extLst>
              <a:ext uri="{FF2B5EF4-FFF2-40B4-BE49-F238E27FC236}">
                <a16:creationId xmlns:a16="http://schemas.microsoft.com/office/drawing/2014/main" id="{71032776-BF20-4AED-BA58-26E8FEAF99A9}"/>
              </a:ext>
            </a:extLst>
          </p:cNvPr>
          <p:cNvSpPr txBox="1"/>
          <p:nvPr/>
        </p:nvSpPr>
        <p:spPr>
          <a:xfrm>
            <a:off x="7456906" y="1840355"/>
            <a:ext cx="4476805" cy="430887"/>
          </a:xfrm>
          <a:prstGeom prst="rect">
            <a:avLst/>
          </a:prstGeom>
          <a:noFill/>
        </p:spPr>
        <p:txBody>
          <a:bodyPr wrap="square" rtlCol="0">
            <a:spAutoFit/>
          </a:bodyPr>
          <a:lstStyle/>
          <a:p>
            <a:pPr algn="ctr"/>
            <a:r>
              <a:rPr lang="en-US" sz="2200" b="1" i="1">
                <a:solidFill>
                  <a:schemeClr val="tx1">
                    <a:lumMod val="75000"/>
                    <a:lumOff val="25000"/>
                  </a:schemeClr>
                </a:solidFill>
                <a:latin typeface="Calibri" panose="020F0502020204030204" pitchFamily="34" charset="0"/>
                <a:cs typeface="Calibri" panose="020F0502020204030204" pitchFamily="34" charset="0"/>
              </a:rPr>
              <a:t>Talk to your neighbors:</a:t>
            </a:r>
          </a:p>
        </p:txBody>
      </p:sp>
      <p:sp>
        <p:nvSpPr>
          <p:cNvPr id="7" name="TextBox 6">
            <a:extLst>
              <a:ext uri="{FF2B5EF4-FFF2-40B4-BE49-F238E27FC236}">
                <a16:creationId xmlns:a16="http://schemas.microsoft.com/office/drawing/2014/main" id="{07A9AD34-7642-47AE-9CCA-2049E5616110}"/>
              </a:ext>
            </a:extLst>
          </p:cNvPr>
          <p:cNvSpPr txBox="1"/>
          <p:nvPr/>
        </p:nvSpPr>
        <p:spPr>
          <a:xfrm>
            <a:off x="7379594" y="1403798"/>
            <a:ext cx="4631431" cy="338554"/>
          </a:xfrm>
          <a:prstGeom prst="rect">
            <a:avLst/>
          </a:prstGeom>
          <a:noFill/>
        </p:spPr>
        <p:txBody>
          <a:bodyPr wrap="square" rtlCol="0">
            <a:spAutoFit/>
          </a:bodyPr>
          <a:lstStyle/>
          <a:p>
            <a:pPr algn="ctr"/>
            <a:r>
              <a:rPr lang="en-US" sz="1600" b="1" spc="80">
                <a:solidFill>
                  <a:schemeClr val="bg1">
                    <a:lumMod val="65000"/>
                  </a:schemeClr>
                </a:solidFill>
                <a:latin typeface="Montserrat SemiBold" pitchFamily="2" charset="77"/>
              </a:rPr>
              <a:t>BEFORE WE START</a:t>
            </a:r>
          </a:p>
        </p:txBody>
      </p:sp>
      <p:sp>
        <p:nvSpPr>
          <p:cNvPr id="8" name="TextBox 7">
            <a:extLst>
              <a:ext uri="{FF2B5EF4-FFF2-40B4-BE49-F238E27FC236}">
                <a16:creationId xmlns:a16="http://schemas.microsoft.com/office/drawing/2014/main" id="{6370E3A5-B9CE-407F-B214-E2DCBDC38077}"/>
              </a:ext>
            </a:extLst>
          </p:cNvPr>
          <p:cNvSpPr txBox="1"/>
          <p:nvPr/>
        </p:nvSpPr>
        <p:spPr>
          <a:xfrm>
            <a:off x="7847768" y="2367524"/>
            <a:ext cx="3928588" cy="1200329"/>
          </a:xfrm>
          <a:prstGeom prst="rect">
            <a:avLst/>
          </a:prstGeom>
          <a:noFill/>
        </p:spPr>
        <p:txBody>
          <a:bodyPr wrap="square" rtlCol="0">
            <a:spAutoFit/>
          </a:bodyPr>
          <a:lstStyle/>
          <a:p>
            <a:pPr algn="ctr"/>
            <a:r>
              <a:rPr lang="en-US" sz="2400" dirty="0"/>
              <a:t>What is your favorite bug (insect or otherwise) and why?</a:t>
            </a:r>
          </a:p>
        </p:txBody>
      </p:sp>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p:txBody>
          <a:bodyPr/>
          <a:lstStyle/>
          <a:p>
            <a:r>
              <a:rPr lang="en-US"/>
              <a:t>Using a Testing Framework</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1"/>
          </p:nvPr>
        </p:nvSpPr>
        <p:spPr/>
        <p:txBody>
          <a:bodyPr>
            <a:normAutofit/>
          </a:bodyPr>
          <a:lstStyle/>
          <a:p>
            <a:r>
              <a:rPr lang="en-US">
                <a:latin typeface="Consolas" panose="020B0609020204030204" pitchFamily="49" charset="0"/>
              </a:rPr>
              <a:t>Unit Test </a:t>
            </a:r>
            <a:r>
              <a:rPr lang="en-US"/>
              <a:t>– a method that compares what your code does against what you </a:t>
            </a:r>
            <a:r>
              <a:rPr lang="en-US" i="1"/>
              <a:t>expect</a:t>
            </a:r>
            <a:r>
              <a:rPr lang="en-US"/>
              <a:t> it to do</a:t>
            </a:r>
          </a:p>
          <a:p>
            <a:r>
              <a:rPr lang="en-US">
                <a:latin typeface="Consolas" panose="020B0609020204030204" pitchFamily="49" charset="0"/>
              </a:rPr>
              <a:t>Testing Framework – </a:t>
            </a:r>
            <a:r>
              <a:rPr lang="en-US"/>
              <a:t>a library of code that gives you  special tags and key words for your unit tests so that you can click the “test” button instead of the “run” button and you get a list of tests with info like green check mark passes or error messages</a:t>
            </a:r>
          </a:p>
        </p:txBody>
      </p:sp>
      <p:pic>
        <p:nvPicPr>
          <p:cNvPr id="2050" name="Picture 2" descr="How to tune Violin Digital Tuner">
            <a:extLst>
              <a:ext uri="{FF2B5EF4-FFF2-40B4-BE49-F238E27FC236}">
                <a16:creationId xmlns:a16="http://schemas.microsoft.com/office/drawing/2014/main" id="{2DB9680C-A938-56D2-7BA8-CDC1228EA3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35" r="17697"/>
          <a:stretch/>
        </p:blipFill>
        <p:spPr bwMode="auto">
          <a:xfrm>
            <a:off x="8350775" y="3607420"/>
            <a:ext cx="3159142" cy="2900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728F39-F6D5-1477-47DE-36FB3F9C408D}"/>
              </a:ext>
            </a:extLst>
          </p:cNvPr>
          <p:cNvSpPr txBox="1"/>
          <p:nvPr/>
        </p:nvSpPr>
        <p:spPr>
          <a:xfrm>
            <a:off x="3738261" y="5419043"/>
            <a:ext cx="4715478" cy="923330"/>
          </a:xfrm>
          <a:prstGeom prst="rect">
            <a:avLst/>
          </a:prstGeom>
          <a:noFill/>
        </p:spPr>
        <p:txBody>
          <a:bodyPr wrap="square" rtlCol="0">
            <a:spAutoFit/>
          </a:bodyPr>
          <a:lstStyle/>
          <a:p>
            <a:r>
              <a:rPr lang="en-US"/>
              <a:t>Like a music tuner! Technology specifically built to compare what your instrument sounds like against what it’s expected to sound like</a:t>
            </a:r>
          </a:p>
        </p:txBody>
      </p:sp>
    </p:spTree>
    <p:extLst>
      <p:ext uri="{BB962C8B-B14F-4D97-AF65-F5344CB8AC3E}">
        <p14:creationId xmlns:p14="http://schemas.microsoft.com/office/powerpoint/2010/main" val="133499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p:txBody>
          <a:bodyPr/>
          <a:lstStyle/>
          <a:p>
            <a:r>
              <a:rPr lang="en-US"/>
              <a:t>JUnit Basics</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1"/>
          </p:nvPr>
        </p:nvSpPr>
        <p:spPr/>
        <p:txBody>
          <a:bodyPr>
            <a:normAutofit lnSpcReduction="10000"/>
          </a:bodyPr>
          <a:lstStyle/>
          <a:p>
            <a:r>
              <a:rPr lang="en-US">
                <a:latin typeface="Consolas" panose="020B0609020204030204" pitchFamily="49" charset="0"/>
              </a:rPr>
              <a:t>JUnit </a:t>
            </a:r>
            <a:r>
              <a:rPr lang="en-US"/>
              <a:t>– a unit testing framework for the Java language</a:t>
            </a:r>
          </a:p>
          <a:p>
            <a:pPr lvl="1"/>
            <a:r>
              <a:rPr lang="en-US">
                <a:latin typeface="Consolas" panose="020B0609020204030204" pitchFamily="49" charset="0"/>
              </a:rPr>
              <a:t>import</a:t>
            </a:r>
            <a:r>
              <a:rPr lang="en-US"/>
              <a:t> statements to give you access to JUnit method annotations and assertion methods!</a:t>
            </a:r>
          </a:p>
          <a:p>
            <a:r>
              <a:rPr lang="en-US"/>
              <a:t>Method Annotations</a:t>
            </a:r>
          </a:p>
          <a:p>
            <a:pPr lvl="1"/>
            <a:r>
              <a:rPr lang="en-US">
                <a:latin typeface="Consolas" panose="020B0609020204030204" pitchFamily="49" charset="0"/>
              </a:rPr>
              <a:t>@Test</a:t>
            </a:r>
          </a:p>
          <a:p>
            <a:pPr lvl="1"/>
            <a:r>
              <a:rPr lang="en-US">
                <a:latin typeface="Consolas" panose="020B0609020204030204" pitchFamily="49" charset="0"/>
              </a:rPr>
              <a:t>@DisplayName</a:t>
            </a:r>
          </a:p>
          <a:p>
            <a:pPr lvl="1"/>
            <a:r>
              <a:rPr lang="en-US"/>
              <a:t>…</a:t>
            </a:r>
          </a:p>
          <a:p>
            <a:r>
              <a:rPr lang="en-US"/>
              <a:t>Assertion Methods</a:t>
            </a:r>
          </a:p>
          <a:p>
            <a:pPr lvl="1"/>
            <a:r>
              <a:rPr lang="en-US" err="1">
                <a:latin typeface="Consolas" panose="020B0609020204030204" pitchFamily="49" charset="0"/>
              </a:rPr>
              <a:t>assertEquals</a:t>
            </a:r>
            <a:endParaRPr lang="en-US">
              <a:latin typeface="Consolas" panose="020B0609020204030204" pitchFamily="49" charset="0"/>
            </a:endParaRPr>
          </a:p>
          <a:p>
            <a:pPr lvl="1"/>
            <a:r>
              <a:rPr lang="en-US" err="1">
                <a:latin typeface="Consolas" panose="020B0609020204030204" pitchFamily="49" charset="0"/>
              </a:rPr>
              <a:t>assertTrue</a:t>
            </a:r>
            <a:endParaRPr lang="en-US">
              <a:latin typeface="Consolas" panose="020B0609020204030204" pitchFamily="49" charset="0"/>
            </a:endParaRPr>
          </a:p>
          <a:p>
            <a:pPr lvl="1"/>
            <a:r>
              <a:rPr lang="en-US" err="1">
                <a:latin typeface="Consolas" panose="020B0609020204030204" pitchFamily="49" charset="0"/>
              </a:rPr>
              <a:t>assertFalse</a:t>
            </a:r>
            <a:endParaRPr lang="en-US">
              <a:latin typeface="Consolas" panose="020B0609020204030204" pitchFamily="49" charset="0"/>
            </a:endParaRPr>
          </a:p>
          <a:p>
            <a:pPr lvl="1"/>
            <a:r>
              <a:rPr lang="en-US"/>
              <a:t>…</a:t>
            </a:r>
          </a:p>
        </p:txBody>
      </p:sp>
      <p:sp>
        <p:nvSpPr>
          <p:cNvPr id="4" name="TextBox 3">
            <a:extLst>
              <a:ext uri="{FF2B5EF4-FFF2-40B4-BE49-F238E27FC236}">
                <a16:creationId xmlns:a16="http://schemas.microsoft.com/office/drawing/2014/main" id="{BE75241C-F5A2-7AA2-73D3-026D25B317D8}"/>
              </a:ext>
            </a:extLst>
          </p:cNvPr>
          <p:cNvSpPr txBox="1"/>
          <p:nvPr/>
        </p:nvSpPr>
        <p:spPr>
          <a:xfrm>
            <a:off x="5666678" y="2922611"/>
            <a:ext cx="5807927"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cxnSp>
        <p:nvCxnSpPr>
          <p:cNvPr id="6" name="Straight Arrow Connector 5">
            <a:extLst>
              <a:ext uri="{FF2B5EF4-FFF2-40B4-BE49-F238E27FC236}">
                <a16:creationId xmlns:a16="http://schemas.microsoft.com/office/drawing/2014/main" id="{69F0049F-F522-9C93-A51A-6218BA998E13}"/>
              </a:ext>
            </a:extLst>
          </p:cNvPr>
          <p:cNvCxnSpPr>
            <a:cxnSpLocks/>
          </p:cNvCxnSpPr>
          <p:nvPr/>
        </p:nvCxnSpPr>
        <p:spPr>
          <a:xfrm>
            <a:off x="3902927" y="2832410"/>
            <a:ext cx="2096429" cy="1449658"/>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564A89-4083-C208-3BB9-AFFDD2EB48B5}"/>
              </a:ext>
            </a:extLst>
          </p:cNvPr>
          <p:cNvCxnSpPr>
            <a:cxnSpLocks/>
          </p:cNvCxnSpPr>
          <p:nvPr/>
        </p:nvCxnSpPr>
        <p:spPr>
          <a:xfrm>
            <a:off x="3724507" y="4716966"/>
            <a:ext cx="2787805" cy="126851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6583C5-17DE-72B9-D460-24524E9F61BB}"/>
              </a:ext>
            </a:extLst>
          </p:cNvPr>
          <p:cNvCxnSpPr>
            <a:cxnSpLocks/>
          </p:cNvCxnSpPr>
          <p:nvPr/>
        </p:nvCxnSpPr>
        <p:spPr>
          <a:xfrm>
            <a:off x="4170556" y="2207941"/>
            <a:ext cx="1496122" cy="99419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02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5497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14145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a:cs typeface="Consolas" panose="020B0609020204030204" pitchFamily="49" charset="0"/>
              </a:rPr>
              <a:t>import </a:t>
            </a:r>
            <a:r>
              <a:rPr lang="en-US" sz="1600" dirty="0" err="1">
                <a:solidFill>
                  <a:srgbClr val="000000"/>
                </a:solidFill>
                <a:effectLst/>
                <a:latin typeface="Consolas"/>
                <a:cs typeface="Consolas" panose="020B0609020204030204" pitchFamily="49" charset="0"/>
              </a:rPr>
              <a:t>java.util</a:t>
            </a:r>
            <a:r>
              <a:rPr lang="en-US" sz="1600" dirty="0">
                <a:solidFill>
                  <a:srgbClr val="000000"/>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a:cs typeface="Consolas" panose="020B0609020204030204" pitchFamily="49" charset="0"/>
              </a:rPr>
              <a:t>public class </a:t>
            </a:r>
            <a:r>
              <a:rPr lang="en-US" sz="1600" dirty="0" err="1">
                <a:solidFill>
                  <a:srgbClr val="000000"/>
                </a:solidFill>
                <a:effectLst/>
                <a:latin typeface="Consolas"/>
                <a:cs typeface="Consolas" panose="020B0609020204030204" pitchFamily="49" charset="0"/>
              </a:rPr>
              <a:t>ArrayListTest</a:t>
            </a:r>
            <a:r>
              <a:rPr lang="en-US" sz="1600" dirty="0">
                <a:solidFill>
                  <a:srgbClr val="000000"/>
                </a:solidFill>
                <a:effectLst/>
                <a:latin typeface="Consolas"/>
                <a:cs typeface="Consolas" panose="020B0609020204030204" pitchFamily="49" charset="0"/>
              </a:rPr>
              <a:t> </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public void </a:t>
            </a:r>
            <a:r>
              <a:rPr lang="en-US" sz="1600" dirty="0" err="1">
                <a:solidFill>
                  <a:srgbClr val="00627A"/>
                </a:solidFill>
                <a:effectLst/>
                <a:latin typeface="Consolas"/>
                <a:cs typeface="Consolas" panose="020B0609020204030204" pitchFamily="49" charset="0"/>
              </a:rPr>
              <a:t>testAddAndGet</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“Dani"</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latin typeface="Consolas"/>
                <a:cs typeface="Consolas" panose="020B0609020204030204" pitchFamily="49" charset="0"/>
              </a:rPr>
              <a:t>2</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a:t>
            </a:r>
          </a:p>
        </p:txBody>
      </p:sp>
    </p:spTree>
    <p:extLst>
      <p:ext uri="{BB962C8B-B14F-4D97-AF65-F5344CB8AC3E}">
        <p14:creationId xmlns:p14="http://schemas.microsoft.com/office/powerpoint/2010/main" val="260271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a:cs typeface="Consolas" panose="020B0609020204030204" pitchFamily="49" charset="0"/>
              </a:rPr>
              <a:t>import </a:t>
            </a:r>
            <a:r>
              <a:rPr lang="en-US" sz="1600" dirty="0" err="1">
                <a:solidFill>
                  <a:srgbClr val="000000"/>
                </a:solidFill>
                <a:effectLst/>
                <a:latin typeface="Consolas"/>
                <a:cs typeface="Consolas" panose="020B0609020204030204" pitchFamily="49" charset="0"/>
              </a:rPr>
              <a:t>java.util</a:t>
            </a:r>
            <a:r>
              <a:rPr lang="en-US" sz="1600" dirty="0">
                <a:solidFill>
                  <a:srgbClr val="000000"/>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a:cs typeface="Consolas" panose="020B0609020204030204" pitchFamily="49" charset="0"/>
              </a:rPr>
              <a:t>public class </a:t>
            </a:r>
            <a:r>
              <a:rPr lang="en-US" sz="1600" dirty="0" err="1">
                <a:solidFill>
                  <a:srgbClr val="000000"/>
                </a:solidFill>
                <a:effectLst/>
                <a:latin typeface="Consolas"/>
                <a:cs typeface="Consolas" panose="020B0609020204030204" pitchFamily="49" charset="0"/>
              </a:rPr>
              <a:t>ArrayListTest</a:t>
            </a:r>
            <a:r>
              <a:rPr lang="en-US" sz="1600" dirty="0">
                <a:solidFill>
                  <a:srgbClr val="000000"/>
                </a:solidFill>
                <a:effectLst/>
                <a:latin typeface="Consolas"/>
                <a:cs typeface="Consolas" panose="020B0609020204030204" pitchFamily="49" charset="0"/>
              </a:rPr>
              <a:t> </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public void </a:t>
            </a:r>
            <a:r>
              <a:rPr lang="en-US" sz="1600" dirty="0" err="1">
                <a:solidFill>
                  <a:srgbClr val="00627A"/>
                </a:solidFill>
                <a:effectLst/>
                <a:latin typeface="Consolas"/>
                <a:cs typeface="Consolas" panose="020B0609020204030204" pitchFamily="49" charset="0"/>
              </a:rPr>
              <a:t>testAddAndGet</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“Dani"</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latin typeface="Consolas"/>
                <a:cs typeface="Consolas" panose="020B0609020204030204" pitchFamily="49" charset="0"/>
              </a:rPr>
              <a:t>2</a:t>
            </a:r>
            <a:r>
              <a:rPr lang="en-US" sz="1600" dirty="0">
                <a:latin typeface="Consolas"/>
                <a:cs typeface="Consolas" panose="020B0609020204030204" pitchFamily="49" charset="0"/>
              </a:rPr>
              <a:t>));		// FALSE!!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a:t>
            </a:r>
          </a:p>
        </p:txBody>
      </p:sp>
    </p:spTree>
    <p:extLst>
      <p:ext uri="{BB962C8B-B14F-4D97-AF65-F5344CB8AC3E}">
        <p14:creationId xmlns:p14="http://schemas.microsoft.com/office/powerpoint/2010/main" val="379791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lIns="91440" tIns="45720" rIns="91440" bIns="45720" rtlCol="0" anchor="t">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a:cs typeface="Consolas" panose="020B0609020204030204" pitchFamily="49" charset="0"/>
              </a:rPr>
              <a:t>import </a:t>
            </a:r>
            <a:r>
              <a:rPr lang="en-US" sz="1600" dirty="0" err="1">
                <a:solidFill>
                  <a:srgbClr val="000000"/>
                </a:solidFill>
                <a:effectLst/>
                <a:latin typeface="Consolas"/>
                <a:cs typeface="Consolas" panose="020B0609020204030204" pitchFamily="49" charset="0"/>
              </a:rPr>
              <a:t>java.util</a:t>
            </a:r>
            <a:r>
              <a:rPr lang="en-US" sz="1600" dirty="0">
                <a:solidFill>
                  <a:srgbClr val="000000"/>
                </a:solidFill>
                <a:effectLst/>
                <a:latin typeface="Consolas"/>
                <a:cs typeface="Consolas" panose="020B0609020204030204" pitchFamily="49" charset="0"/>
              </a:rPr>
              <a:t>.</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a:cs typeface="Consolas" panose="020B0609020204030204" pitchFamily="49" charset="0"/>
              </a:rPr>
              <a:t>public class </a:t>
            </a:r>
            <a:r>
              <a:rPr lang="en-US" sz="1600" dirty="0" err="1">
                <a:solidFill>
                  <a:srgbClr val="000000"/>
                </a:solidFill>
                <a:effectLst/>
                <a:latin typeface="Consolas"/>
                <a:cs typeface="Consolas" panose="020B0609020204030204" pitchFamily="49" charset="0"/>
              </a:rPr>
              <a:t>ArrayListTest</a:t>
            </a:r>
            <a:r>
              <a:rPr lang="en-US" sz="1600" dirty="0">
                <a:solidFill>
                  <a:srgbClr val="000000"/>
                </a:solidFill>
                <a:effectLst/>
                <a:latin typeface="Consolas"/>
                <a:cs typeface="Consolas" panose="020B0609020204030204" pitchFamily="49" charset="0"/>
              </a:rPr>
              <a:t> </a:t>
            </a:r>
            <a:r>
              <a:rPr lang="en-US" sz="1600" dirty="0">
                <a:latin typeface="Consolas"/>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a:solidFill>
                  <a:srgbClr val="0033B3"/>
                </a:solidFill>
                <a:effectLst/>
                <a:latin typeface="Consolas"/>
                <a:cs typeface="Consolas" panose="020B0609020204030204" pitchFamily="49" charset="0"/>
              </a:rPr>
              <a:t>public void </a:t>
            </a:r>
            <a:r>
              <a:rPr lang="en-US" sz="1600" dirty="0" err="1">
                <a:solidFill>
                  <a:srgbClr val="00627A"/>
                </a:solidFill>
                <a:effectLst/>
                <a:latin typeface="Consolas"/>
                <a:cs typeface="Consolas" panose="020B0609020204030204" pitchFamily="49" charset="0"/>
              </a:rPr>
              <a:t>testAddAndGet</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r>
              <a:rPr lang="en-US" sz="1600" dirty="0" err="1">
                <a:latin typeface="Consolas"/>
                <a:cs typeface="Consolas" panose="020B0609020204030204" pitchFamily="49" charset="0"/>
              </a:rPr>
              <a:t>assertEquals</a:t>
            </a:r>
            <a:r>
              <a:rPr lang="en-US" sz="1600" dirty="0">
                <a:latin typeface="Consolas"/>
                <a:cs typeface="Consolas" panose="020B0609020204030204" pitchFamily="49" charset="0"/>
              </a:rPr>
              <a:t>(</a:t>
            </a:r>
            <a:r>
              <a:rPr lang="en-US" sz="1600" dirty="0">
                <a:solidFill>
                  <a:srgbClr val="067D17"/>
                </a:solidFill>
                <a:effectLst/>
                <a:latin typeface="Consolas"/>
                <a:cs typeface="Consolas" panose="020B0609020204030204" pitchFamily="49" charset="0"/>
              </a:rPr>
              <a:t>“Cady"</a:t>
            </a:r>
            <a:r>
              <a:rPr lang="en-US" sz="1600" dirty="0">
                <a:latin typeface="Consolas"/>
                <a:cs typeface="Consolas" panose="020B0609020204030204" pitchFamily="49" charset="0"/>
              </a:rPr>
              <a:t>, </a:t>
            </a:r>
            <a:r>
              <a:rPr lang="en-US" sz="1600" dirty="0" err="1">
                <a:solidFill>
                  <a:srgbClr val="000000"/>
                </a:solidFill>
                <a:effectLst/>
                <a:latin typeface="Consolas"/>
                <a:cs typeface="Consolas" panose="020B0609020204030204" pitchFamily="49" charset="0"/>
              </a:rPr>
              <a:t>list</a:t>
            </a:r>
            <a:r>
              <a:rPr lang="en-US" sz="1600" dirty="0" err="1">
                <a:latin typeface="Consolas"/>
                <a:cs typeface="Consolas" panose="020B0609020204030204" pitchFamily="49" charset="0"/>
              </a:rPr>
              <a:t>.get</a:t>
            </a:r>
            <a:r>
              <a:rPr lang="en-US" sz="1600" dirty="0">
                <a:latin typeface="Consolas"/>
                <a:cs typeface="Consolas" panose="020B0609020204030204" pitchFamily="49" charset="0"/>
              </a:rPr>
              <a:t>(</a:t>
            </a:r>
            <a:r>
              <a:rPr lang="en-US" sz="1600" dirty="0">
                <a:solidFill>
                  <a:srgbClr val="1750EB"/>
                </a:solidFill>
                <a:latin typeface="Consolas"/>
                <a:cs typeface="Consolas" panose="020B0609020204030204" pitchFamily="49" charset="0"/>
              </a:rPr>
              <a:t>2</a:t>
            </a: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a:cs typeface="Consolas" panose="020B0609020204030204" pitchFamily="49" charset="0"/>
              </a:rPr>
              <a:t>}</a:t>
            </a:r>
          </a:p>
        </p:txBody>
      </p:sp>
    </p:spTree>
    <p:extLst>
      <p:ext uri="{BB962C8B-B14F-4D97-AF65-F5344CB8AC3E}">
        <p14:creationId xmlns:p14="http://schemas.microsoft.com/office/powerpoint/2010/main" val="275228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217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524315"/>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assertTrue</a:t>
            </a:r>
            <a:r>
              <a:rPr lang="en-US" sz="1600" dirty="0">
                <a:latin typeface="Consolas" panose="020B0609020204030204" pitchFamily="49" charset="0"/>
                <a:cs typeface="Consolas" panose="020B0609020204030204" pitchFamily="49" charset="0"/>
              </a:rPr>
              <a:t>(</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.size</a:t>
            </a:r>
            <a:r>
              <a:rPr lang="en-US" sz="1600" dirty="0">
                <a:latin typeface="Consolas" panose="020B0609020204030204" pitchFamily="49" charset="0"/>
                <a:cs typeface="Consolas" panose="020B0609020204030204" pitchFamily="49" charset="0"/>
              </a:rPr>
              <a:t>() == </a:t>
            </a:r>
            <a:r>
              <a:rPr lang="en-US" sz="1600" dirty="0">
                <a:solidFill>
                  <a:srgbClr val="1750EB"/>
                </a:solidFill>
                <a:effectLst/>
                <a:latin typeface="Consolas" panose="020B0609020204030204" pitchFamily="49" charset="0"/>
                <a:cs typeface="Consolas" panose="020B0609020204030204" pitchFamily="49" charset="0"/>
              </a:rPr>
              <a:t>3</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448518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524315"/>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“Nicole"</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“Dani"</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Nicole</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“Cady"</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assertTrue</a:t>
            </a:r>
            <a:r>
              <a:rPr lang="en-US" sz="1600" dirty="0">
                <a:latin typeface="Consolas" panose="020B0609020204030204" pitchFamily="49" charset="0"/>
                <a:cs typeface="Consolas" panose="020B0609020204030204" pitchFamily="49" charset="0"/>
              </a:rPr>
              <a:t>(</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.size</a:t>
            </a:r>
            <a:r>
              <a:rPr lang="en-US" sz="1600">
                <a:latin typeface="Consolas" panose="020B0609020204030204" pitchFamily="49" charset="0"/>
                <a:cs typeface="Consolas" panose="020B0609020204030204" pitchFamily="49" charset="0"/>
              </a:rPr>
              <a:t>() == </a:t>
            </a:r>
            <a:r>
              <a:rPr lang="en-US" sz="1600">
                <a:solidFill>
                  <a:srgbClr val="1750EB"/>
                </a:solidFill>
                <a:effectLst/>
                <a:latin typeface="Consolas" panose="020B0609020204030204" pitchFamily="49" charset="0"/>
                <a:cs typeface="Consolas" panose="020B0609020204030204" pitchFamily="49" charset="0"/>
              </a:rPr>
              <a:t>3</a:t>
            </a:r>
            <a:r>
              <a:rPr lang="en-US" sz="1600">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62720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a:solidFill>
                  <a:schemeClr val="accent5"/>
                </a:solidFill>
              </a:rPr>
              <a:t>Announcements</a:t>
            </a:r>
          </a:p>
          <a:p>
            <a:pPr>
              <a:spcAft>
                <a:spcPts val="1200"/>
              </a:spcAft>
            </a:pPr>
            <a:r>
              <a:rPr lang="en-US"/>
              <a:t>Importance of Testing</a:t>
            </a:r>
          </a:p>
          <a:p>
            <a:pPr>
              <a:spcAft>
                <a:spcPts val="1200"/>
              </a:spcAft>
            </a:pPr>
            <a:r>
              <a:rPr lang="en-US"/>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73E3-4936-A420-30C5-350C62AA6ECE}"/>
              </a:ext>
            </a:extLst>
          </p:cNvPr>
          <p:cNvSpPr>
            <a:spLocks noGrp="1"/>
          </p:cNvSpPr>
          <p:nvPr>
            <p:ph type="title"/>
          </p:nvPr>
        </p:nvSpPr>
        <p:spPr/>
        <p:txBody>
          <a:bodyPr/>
          <a:lstStyle/>
          <a:p>
            <a:r>
              <a:rPr lang="en-US"/>
              <a:t>Testing Tips</a:t>
            </a:r>
          </a:p>
        </p:txBody>
      </p:sp>
      <p:sp>
        <p:nvSpPr>
          <p:cNvPr id="3" name="Content Placeholder 2">
            <a:extLst>
              <a:ext uri="{FF2B5EF4-FFF2-40B4-BE49-F238E27FC236}">
                <a16:creationId xmlns:a16="http://schemas.microsoft.com/office/drawing/2014/main" id="{88D8D45B-1499-8F0F-665F-82A05E3EF610}"/>
              </a:ext>
            </a:extLst>
          </p:cNvPr>
          <p:cNvSpPr>
            <a:spLocks noGrp="1"/>
          </p:cNvSpPr>
          <p:nvPr>
            <p:ph idx="1"/>
          </p:nvPr>
        </p:nvSpPr>
        <p:spPr/>
        <p:txBody>
          <a:bodyPr>
            <a:normAutofit fontScale="92500" lnSpcReduction="10000"/>
          </a:bodyPr>
          <a:lstStyle/>
          <a:p>
            <a:r>
              <a:rPr lang="en-US" sz="3200"/>
              <a:t>Write many tests for each method</a:t>
            </a:r>
          </a:p>
          <a:p>
            <a:pPr lvl="1"/>
            <a:r>
              <a:rPr lang="en-US" sz="2800"/>
              <a:t>Test that your method does what you want it to do</a:t>
            </a:r>
          </a:p>
          <a:p>
            <a:pPr lvl="1"/>
            <a:r>
              <a:rPr lang="en-US" sz="2800"/>
              <a:t>Test combinations of your method being used with other methods</a:t>
            </a:r>
          </a:p>
          <a:p>
            <a:r>
              <a:rPr lang="en-US" sz="3200"/>
              <a:t>Write a test method per distinct case </a:t>
            </a:r>
            <a:endParaRPr lang="en-US"/>
          </a:p>
          <a:p>
            <a:pPr lvl="1"/>
            <a:r>
              <a:rPr lang="en-US"/>
              <a:t>Test that different states of input don’t break your code (empty or null params)</a:t>
            </a:r>
          </a:p>
          <a:p>
            <a:pPr lvl="1"/>
            <a:r>
              <a:rPr lang="en-US"/>
              <a:t>Test that code correctly enters all </a:t>
            </a:r>
            <a:r>
              <a:rPr lang="en-US" err="1"/>
              <a:t>boolean</a:t>
            </a:r>
            <a:r>
              <a:rPr lang="en-US"/>
              <a:t> checks (loops, if/else)</a:t>
            </a:r>
          </a:p>
          <a:p>
            <a:r>
              <a:rPr lang="en-US" sz="3200"/>
              <a:t>Use </a:t>
            </a:r>
            <a:r>
              <a:rPr lang="en-US" sz="3200" err="1">
                <a:latin typeface="Consolas" panose="020B0609020204030204" pitchFamily="49" charset="0"/>
                <a:ea typeface="Menlo" panose="020B0609030804020204" pitchFamily="49" charset="0"/>
                <a:cs typeface="Menlo" panose="020B0609030804020204" pitchFamily="49" charset="0"/>
              </a:rPr>
              <a:t>assertEquals</a:t>
            </a:r>
            <a:r>
              <a:rPr lang="en-US" sz="3200">
                <a:latin typeface="Consolas" panose="020B0609020204030204" pitchFamily="49" charset="0"/>
                <a:ea typeface="Menlo" panose="020B0609030804020204" pitchFamily="49" charset="0"/>
                <a:cs typeface="Menlo" panose="020B0609030804020204" pitchFamily="49" charset="0"/>
              </a:rPr>
              <a:t>(expected, actual, message)</a:t>
            </a:r>
            <a:r>
              <a:rPr lang="en-US" sz="3200"/>
              <a:t> to provide a description of what case that line is testing  </a:t>
            </a:r>
          </a:p>
          <a:p>
            <a:r>
              <a:rPr lang="en-US" sz="3200"/>
              <a:t>Testing code is just code. Use good coding practices (e.g., helper methods to reduce redundancy) to help you write code.</a:t>
            </a:r>
          </a:p>
          <a:p>
            <a:pPr lvl="1"/>
            <a:r>
              <a:rPr lang="en-US" sz="2800"/>
              <a:t>It can take time, but if you do it well, developing your solution can be a breeze!</a:t>
            </a:r>
          </a:p>
        </p:txBody>
      </p:sp>
    </p:spTree>
    <p:extLst>
      <p:ext uri="{BB962C8B-B14F-4D97-AF65-F5344CB8AC3E}">
        <p14:creationId xmlns:p14="http://schemas.microsoft.com/office/powerpoint/2010/main" val="21269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3563-3ECC-C02D-36D7-38C5C302B411}"/>
              </a:ext>
            </a:extLst>
          </p:cNvPr>
          <p:cNvSpPr>
            <a:spLocks noGrp="1"/>
          </p:cNvSpPr>
          <p:nvPr>
            <p:ph type="title"/>
          </p:nvPr>
        </p:nvSpPr>
        <p:spPr/>
        <p:txBody>
          <a:bodyPr/>
          <a:lstStyle/>
          <a:p>
            <a:r>
              <a:rPr lang="en-US"/>
              <a:t>In-Class: Remix – Courses Taught</a:t>
            </a:r>
          </a:p>
        </p:txBody>
      </p:sp>
    </p:spTree>
    <p:extLst>
      <p:ext uri="{BB962C8B-B14F-4D97-AF65-F5344CB8AC3E}">
        <p14:creationId xmlns:p14="http://schemas.microsoft.com/office/powerpoint/2010/main" val="340099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2A45-2129-8938-F40C-906B50A7E6BF}"/>
              </a:ext>
            </a:extLst>
          </p:cNvPr>
          <p:cNvSpPr>
            <a:spLocks noGrp="1"/>
          </p:cNvSpPr>
          <p:nvPr>
            <p:ph type="title"/>
          </p:nvPr>
        </p:nvSpPr>
        <p:spPr/>
        <p:txBody>
          <a:bodyPr/>
          <a:lstStyle/>
          <a:p>
            <a:r>
              <a:rPr lang="en-US"/>
              <a:t>How Many Test Cases Is Enough?</a:t>
            </a:r>
          </a:p>
        </p:txBody>
      </p:sp>
      <p:sp>
        <p:nvSpPr>
          <p:cNvPr id="3" name="Content Placeholder 2">
            <a:extLst>
              <a:ext uri="{FF2B5EF4-FFF2-40B4-BE49-F238E27FC236}">
                <a16:creationId xmlns:a16="http://schemas.microsoft.com/office/drawing/2014/main" id="{FF134745-CCC1-C724-49DE-6815CC693400}"/>
              </a:ext>
            </a:extLst>
          </p:cNvPr>
          <p:cNvSpPr>
            <a:spLocks noGrp="1"/>
          </p:cNvSpPr>
          <p:nvPr>
            <p:ph idx="1"/>
          </p:nvPr>
        </p:nvSpPr>
        <p:spPr>
          <a:xfrm>
            <a:off x="838201" y="1371600"/>
            <a:ext cx="7647878" cy="4805363"/>
          </a:xfrm>
        </p:spPr>
        <p:txBody>
          <a:bodyPr>
            <a:normAutofit fontScale="92500"/>
          </a:bodyPr>
          <a:lstStyle/>
          <a:p>
            <a:r>
              <a:rPr lang="en-US"/>
              <a:t>In general, more </a:t>
            </a:r>
            <a:r>
              <a:rPr lang="en-US" i="1"/>
              <a:t>diverse </a:t>
            </a:r>
            <a:r>
              <a:rPr lang="en-US"/>
              <a:t>tests –&gt; more confidence!</a:t>
            </a:r>
          </a:p>
          <a:p>
            <a:r>
              <a:rPr lang="en-US"/>
              <a:t>Try to think </a:t>
            </a:r>
            <a:r>
              <a:rPr lang="en-US" err="1"/>
              <a:t>adversarially</a:t>
            </a:r>
            <a:r>
              <a:rPr lang="en-US"/>
              <a:t> and try to break your own code with tests, How do you “user-proof” your code?</a:t>
            </a:r>
          </a:p>
          <a:p>
            <a:r>
              <a:rPr lang="en-US" b="1">
                <a:solidFill>
                  <a:srgbClr val="54A0FF"/>
                </a:solidFill>
              </a:rPr>
              <a:t>Specification Testing</a:t>
            </a:r>
            <a:r>
              <a:rPr lang="en-US"/>
              <a:t> (based on the spec) vs. </a:t>
            </a:r>
            <a:r>
              <a:rPr lang="en-US" b="1">
                <a:solidFill>
                  <a:srgbClr val="FA8231"/>
                </a:solidFill>
              </a:rPr>
              <a:t>Clear-box Testing </a:t>
            </a:r>
            <a:r>
              <a:rPr lang="en-US"/>
              <a:t>(based on how you know your implementation works)</a:t>
            </a:r>
          </a:p>
          <a:p>
            <a:pPr lvl="1"/>
            <a:r>
              <a:rPr lang="en-US" b="1">
                <a:solidFill>
                  <a:srgbClr val="54A0FF"/>
                </a:solidFill>
              </a:rPr>
              <a:t>Specification Testing </a:t>
            </a:r>
            <a:r>
              <a:rPr lang="en-US"/>
              <a:t>you can do </a:t>
            </a:r>
            <a:r>
              <a:rPr lang="en-US" i="1"/>
              <a:t>before </a:t>
            </a:r>
            <a:r>
              <a:rPr lang="en-US"/>
              <a:t>writing your solution!  (Test Driven Development)</a:t>
            </a:r>
          </a:p>
          <a:p>
            <a:pPr lvl="1"/>
            <a:r>
              <a:rPr lang="en-US" b="1">
                <a:solidFill>
                  <a:srgbClr val="FA8231"/>
                </a:solidFill>
              </a:rPr>
              <a:t>Clear-box Testing </a:t>
            </a:r>
            <a:r>
              <a:rPr lang="en-US"/>
              <a:t>you do </a:t>
            </a:r>
            <a:r>
              <a:rPr lang="en-US" i="1"/>
              <a:t>after</a:t>
            </a:r>
            <a:r>
              <a:rPr lang="en-US"/>
              <a:t> you've written your solution.</a:t>
            </a:r>
          </a:p>
          <a:p>
            <a:r>
              <a:rPr lang="en-US"/>
              <a:t>Test a wide variety of different cases </a:t>
            </a:r>
          </a:p>
          <a:p>
            <a:pPr lvl="1"/>
            <a:r>
              <a:rPr lang="en-US"/>
              <a:t>Think about </a:t>
            </a:r>
            <a:r>
              <a:rPr lang="en-US" b="1"/>
              <a:t>boundary or "edge" cases </a:t>
            </a:r>
            <a:r>
              <a:rPr lang="en-US"/>
              <a:t>in particular, </a:t>
            </a:r>
            <a:br>
              <a:rPr lang="en-US"/>
            </a:br>
            <a:r>
              <a:rPr lang="en-US"/>
              <a:t>where the behavior should change</a:t>
            </a:r>
          </a:p>
        </p:txBody>
      </p:sp>
      <p:pic>
        <p:nvPicPr>
          <p:cNvPr id="3074" name="Picture 2" descr="This store has a &quot;test ramp&quot; so you can try out your safety boots on  different surfaces. : r/mildlyinteresting">
            <a:extLst>
              <a:ext uri="{FF2B5EF4-FFF2-40B4-BE49-F238E27FC236}">
                <a16:creationId xmlns:a16="http://schemas.microsoft.com/office/drawing/2014/main" id="{1365FC2C-76C6-058F-3E70-5DD53385C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6079" y="1666700"/>
            <a:ext cx="3161371" cy="421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a:t>Importance of Testing</a:t>
            </a:r>
          </a:p>
          <a:p>
            <a:pPr>
              <a:spcAft>
                <a:spcPts val="1200"/>
              </a:spcAft>
            </a:pPr>
            <a:r>
              <a:rPr lang="en-US"/>
              <a:t>JUnit</a:t>
            </a:r>
          </a:p>
          <a:p>
            <a:pPr lvl="1">
              <a:spcAft>
                <a:spcPts val="1200"/>
              </a:spcAft>
            </a:pPr>
            <a:r>
              <a:rPr lang="en-US"/>
              <a:t>How Much Testing is Enough?	</a:t>
            </a:r>
          </a:p>
          <a:p>
            <a:pPr>
              <a:spcAft>
                <a:spcPts val="1200"/>
              </a:spcAft>
            </a:pPr>
            <a:r>
              <a:rPr lang="en-US" b="1">
                <a:solidFill>
                  <a:schemeClr val="accent5"/>
                </a:solidFill>
              </a:rPr>
              <a:t>Example: Brainstorm Test Cases (Card &amp; </a:t>
            </a:r>
            <a:r>
              <a:rPr lang="en-US" b="1" err="1">
                <a:solidFill>
                  <a:schemeClr val="accent5"/>
                </a:solidFill>
              </a:rPr>
              <a:t>BattleManager</a:t>
            </a:r>
            <a:r>
              <a:rPr lang="en-US" b="1">
                <a:solidFill>
                  <a:schemeClr val="accent5"/>
                </a:solidFill>
              </a:rPr>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9488890" y="398281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470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normAutofit/>
          </a:bodyPr>
          <a:lstStyle/>
          <a:p>
            <a:r>
              <a:rPr lang="en-US"/>
              <a:t>Card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289664" cy="4805363"/>
          </a:xfrm>
        </p:spPr>
        <p:txBody>
          <a:bodyPr>
            <a:normAutofit lnSpcReduction="10000"/>
          </a:bodyPr>
          <a:lstStyle/>
          <a:p>
            <a:r>
              <a:rPr lang="en-US" sz="4000"/>
              <a:t>Each card has a suit (♠️♣️♦️❤️) and a value (e.g., 2, 3, 10, J, Q, K)</a:t>
            </a:r>
          </a:p>
          <a:p>
            <a:pPr lvl="1"/>
            <a:r>
              <a:rPr lang="en-US" sz="3600"/>
              <a:t>Note: value represented as an </a:t>
            </a:r>
            <a:r>
              <a:rPr lang="en-US" sz="3600">
                <a:latin typeface="Consolas" panose="020B0609020204030204" pitchFamily="49" charset="0"/>
              </a:rPr>
              <a:t>int</a:t>
            </a:r>
          </a:p>
          <a:p>
            <a:pPr marL="457200" lvl="1" indent="0">
              <a:buNone/>
            </a:pPr>
            <a:endParaRPr lang="en-US" sz="3200"/>
          </a:p>
          <a:p>
            <a:pPr lvl="1"/>
            <a:endParaRPr lang="en-US" sz="3600"/>
          </a:p>
          <a:p>
            <a:pPr lvl="1"/>
            <a:r>
              <a:rPr lang="en-US" sz="3600"/>
              <a:t>For example, for the Queen of Hearts card </a:t>
            </a:r>
          </a:p>
          <a:p>
            <a:pPr lvl="2"/>
            <a:r>
              <a:rPr lang="en-US" sz="3200"/>
              <a:t>The suit is hearts ❤️</a:t>
            </a:r>
          </a:p>
          <a:p>
            <a:pPr lvl="2"/>
            <a:r>
              <a:rPr lang="en-US" sz="3200"/>
              <a:t>The value is Queen (represented as 12)</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910" y="515607"/>
            <a:ext cx="2338892" cy="2338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laying card that is the queen of hearts">
            <a:extLst>
              <a:ext uri="{FF2B5EF4-FFF2-40B4-BE49-F238E27FC236}">
                <a16:creationId xmlns:a16="http://schemas.microsoft.com/office/drawing/2014/main" id="{635F39C0-2A6B-4F46-9614-73DEB90A4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513" y="4245909"/>
            <a:ext cx="1605747" cy="2480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58D9FEED-C851-42E8-A64C-069375D1003F}"/>
              </a:ext>
            </a:extLst>
          </p:cNvPr>
          <p:cNvGraphicFramePr>
            <a:graphicFrameLocks noGrp="1"/>
          </p:cNvGraphicFramePr>
          <p:nvPr>
            <p:extLst>
              <p:ext uri="{D42A27DB-BD31-4B8C-83A1-F6EECF244321}">
                <p14:modId xmlns:p14="http://schemas.microsoft.com/office/powerpoint/2010/main" val="3207815803"/>
              </p:ext>
            </p:extLst>
          </p:nvPr>
        </p:nvGraphicFramePr>
        <p:xfrm>
          <a:off x="290454" y="3043242"/>
          <a:ext cx="11209471" cy="741680"/>
        </p:xfrm>
        <a:graphic>
          <a:graphicData uri="http://schemas.openxmlformats.org/drawingml/2006/table">
            <a:tbl>
              <a:tblPr firstRow="1" bandRow="1">
                <a:tableStyleId>{8A107856-5554-42FB-B03E-39F5DBC370BA}</a:tableStyleId>
              </a:tblPr>
              <a:tblGrid>
                <a:gridCol w="862267">
                  <a:extLst>
                    <a:ext uri="{9D8B030D-6E8A-4147-A177-3AD203B41FA5}">
                      <a16:colId xmlns:a16="http://schemas.microsoft.com/office/drawing/2014/main" val="1823812511"/>
                    </a:ext>
                  </a:extLst>
                </a:gridCol>
                <a:gridCol w="862267">
                  <a:extLst>
                    <a:ext uri="{9D8B030D-6E8A-4147-A177-3AD203B41FA5}">
                      <a16:colId xmlns:a16="http://schemas.microsoft.com/office/drawing/2014/main" val="604746635"/>
                    </a:ext>
                  </a:extLst>
                </a:gridCol>
                <a:gridCol w="862267">
                  <a:extLst>
                    <a:ext uri="{9D8B030D-6E8A-4147-A177-3AD203B41FA5}">
                      <a16:colId xmlns:a16="http://schemas.microsoft.com/office/drawing/2014/main" val="719342384"/>
                    </a:ext>
                  </a:extLst>
                </a:gridCol>
                <a:gridCol w="862267">
                  <a:extLst>
                    <a:ext uri="{9D8B030D-6E8A-4147-A177-3AD203B41FA5}">
                      <a16:colId xmlns:a16="http://schemas.microsoft.com/office/drawing/2014/main" val="1885550980"/>
                    </a:ext>
                  </a:extLst>
                </a:gridCol>
                <a:gridCol w="862267">
                  <a:extLst>
                    <a:ext uri="{9D8B030D-6E8A-4147-A177-3AD203B41FA5}">
                      <a16:colId xmlns:a16="http://schemas.microsoft.com/office/drawing/2014/main" val="1468740077"/>
                    </a:ext>
                  </a:extLst>
                </a:gridCol>
                <a:gridCol w="862267">
                  <a:extLst>
                    <a:ext uri="{9D8B030D-6E8A-4147-A177-3AD203B41FA5}">
                      <a16:colId xmlns:a16="http://schemas.microsoft.com/office/drawing/2014/main" val="1796338545"/>
                    </a:ext>
                  </a:extLst>
                </a:gridCol>
                <a:gridCol w="862267">
                  <a:extLst>
                    <a:ext uri="{9D8B030D-6E8A-4147-A177-3AD203B41FA5}">
                      <a16:colId xmlns:a16="http://schemas.microsoft.com/office/drawing/2014/main" val="4224566575"/>
                    </a:ext>
                  </a:extLst>
                </a:gridCol>
                <a:gridCol w="862267">
                  <a:extLst>
                    <a:ext uri="{9D8B030D-6E8A-4147-A177-3AD203B41FA5}">
                      <a16:colId xmlns:a16="http://schemas.microsoft.com/office/drawing/2014/main" val="1993017966"/>
                    </a:ext>
                  </a:extLst>
                </a:gridCol>
                <a:gridCol w="862267">
                  <a:extLst>
                    <a:ext uri="{9D8B030D-6E8A-4147-A177-3AD203B41FA5}">
                      <a16:colId xmlns:a16="http://schemas.microsoft.com/office/drawing/2014/main" val="3165225609"/>
                    </a:ext>
                  </a:extLst>
                </a:gridCol>
                <a:gridCol w="862267">
                  <a:extLst>
                    <a:ext uri="{9D8B030D-6E8A-4147-A177-3AD203B41FA5}">
                      <a16:colId xmlns:a16="http://schemas.microsoft.com/office/drawing/2014/main" val="4142276582"/>
                    </a:ext>
                  </a:extLst>
                </a:gridCol>
                <a:gridCol w="862267">
                  <a:extLst>
                    <a:ext uri="{9D8B030D-6E8A-4147-A177-3AD203B41FA5}">
                      <a16:colId xmlns:a16="http://schemas.microsoft.com/office/drawing/2014/main" val="2329810931"/>
                    </a:ext>
                  </a:extLst>
                </a:gridCol>
                <a:gridCol w="862267">
                  <a:extLst>
                    <a:ext uri="{9D8B030D-6E8A-4147-A177-3AD203B41FA5}">
                      <a16:colId xmlns:a16="http://schemas.microsoft.com/office/drawing/2014/main" val="244536002"/>
                    </a:ext>
                  </a:extLst>
                </a:gridCol>
                <a:gridCol w="862267">
                  <a:extLst>
                    <a:ext uri="{9D8B030D-6E8A-4147-A177-3AD203B41FA5}">
                      <a16:colId xmlns:a16="http://schemas.microsoft.com/office/drawing/2014/main" val="3878432453"/>
                    </a:ext>
                  </a:extLst>
                </a:gridCol>
              </a:tblGrid>
              <a:tr h="370840">
                <a:tc>
                  <a:txBody>
                    <a:bodyPr/>
                    <a:lstStyle/>
                    <a:p>
                      <a:pPr algn="ctr"/>
                      <a:r>
                        <a:rPr lang="en-US" sz="1800"/>
                        <a:t>Ace</a:t>
                      </a:r>
                    </a:p>
                  </a:txBody>
                  <a:tcPr/>
                </a:tc>
                <a:tc>
                  <a:txBody>
                    <a:bodyPr/>
                    <a:lstStyle/>
                    <a:p>
                      <a:pPr algn="ctr"/>
                      <a:r>
                        <a:rPr lang="en-US" sz="1800"/>
                        <a:t>2</a:t>
                      </a:r>
                    </a:p>
                  </a:txBody>
                  <a:tcPr/>
                </a:tc>
                <a:tc>
                  <a:txBody>
                    <a:bodyPr/>
                    <a:lstStyle/>
                    <a:p>
                      <a:pPr algn="ctr"/>
                      <a:r>
                        <a:rPr lang="en-US" sz="1800"/>
                        <a:t>3</a:t>
                      </a:r>
                    </a:p>
                  </a:txBody>
                  <a:tcPr/>
                </a:tc>
                <a:tc>
                  <a:txBody>
                    <a:bodyPr/>
                    <a:lstStyle/>
                    <a:p>
                      <a:pPr algn="ctr"/>
                      <a:r>
                        <a:rPr lang="en-US" sz="1800"/>
                        <a:t>4</a:t>
                      </a:r>
                    </a:p>
                  </a:txBody>
                  <a:tcPr/>
                </a:tc>
                <a:tc>
                  <a:txBody>
                    <a:bodyPr/>
                    <a:lstStyle/>
                    <a:p>
                      <a:pPr algn="ctr"/>
                      <a:r>
                        <a:rPr lang="en-US" sz="1800"/>
                        <a:t>5</a:t>
                      </a:r>
                    </a:p>
                  </a:txBody>
                  <a:tcPr/>
                </a:tc>
                <a:tc>
                  <a:txBody>
                    <a:bodyPr/>
                    <a:lstStyle/>
                    <a:p>
                      <a:pPr algn="ctr"/>
                      <a:r>
                        <a:rPr lang="en-US" sz="1800"/>
                        <a:t>6</a:t>
                      </a:r>
                    </a:p>
                  </a:txBody>
                  <a:tcPr/>
                </a:tc>
                <a:tc>
                  <a:txBody>
                    <a:bodyPr/>
                    <a:lstStyle/>
                    <a:p>
                      <a:pPr algn="ctr"/>
                      <a:r>
                        <a:rPr lang="en-US" sz="1800"/>
                        <a:t>7</a:t>
                      </a:r>
                    </a:p>
                  </a:txBody>
                  <a:tcPr/>
                </a:tc>
                <a:tc>
                  <a:txBody>
                    <a:bodyPr/>
                    <a:lstStyle/>
                    <a:p>
                      <a:pPr algn="ctr"/>
                      <a:r>
                        <a:rPr lang="en-US" sz="1800"/>
                        <a:t>8</a:t>
                      </a:r>
                    </a:p>
                  </a:txBody>
                  <a:tcPr/>
                </a:tc>
                <a:tc>
                  <a:txBody>
                    <a:bodyPr/>
                    <a:lstStyle/>
                    <a:p>
                      <a:pPr algn="ctr"/>
                      <a:r>
                        <a:rPr lang="en-US" sz="1800"/>
                        <a:t>9</a:t>
                      </a:r>
                    </a:p>
                  </a:txBody>
                  <a:tcPr/>
                </a:tc>
                <a:tc>
                  <a:txBody>
                    <a:bodyPr/>
                    <a:lstStyle/>
                    <a:p>
                      <a:pPr algn="ctr"/>
                      <a:r>
                        <a:rPr lang="en-US" sz="1800"/>
                        <a:t>10</a:t>
                      </a:r>
                    </a:p>
                  </a:txBody>
                  <a:tcPr/>
                </a:tc>
                <a:tc>
                  <a:txBody>
                    <a:bodyPr/>
                    <a:lstStyle/>
                    <a:p>
                      <a:pPr algn="ctr"/>
                      <a:r>
                        <a:rPr lang="en-US" sz="1800"/>
                        <a:t>Jack</a:t>
                      </a:r>
                    </a:p>
                  </a:txBody>
                  <a:tcPr/>
                </a:tc>
                <a:tc>
                  <a:txBody>
                    <a:bodyPr/>
                    <a:lstStyle/>
                    <a:p>
                      <a:pPr algn="ctr"/>
                      <a:r>
                        <a:rPr lang="en-US" sz="1800"/>
                        <a:t>Queen</a:t>
                      </a:r>
                    </a:p>
                  </a:txBody>
                  <a:tcPr/>
                </a:tc>
                <a:tc>
                  <a:txBody>
                    <a:bodyPr/>
                    <a:lstStyle/>
                    <a:p>
                      <a:pPr algn="ctr"/>
                      <a:r>
                        <a:rPr lang="en-US" sz="1800"/>
                        <a:t>King</a:t>
                      </a:r>
                    </a:p>
                  </a:txBody>
                  <a:tcPr/>
                </a:tc>
                <a:extLst>
                  <a:ext uri="{0D108BD9-81ED-4DB2-BD59-A6C34878D82A}">
                    <a16:rowId xmlns:a16="http://schemas.microsoft.com/office/drawing/2014/main" val="308849805"/>
                  </a:ext>
                </a:extLst>
              </a:tr>
              <a:tr h="370840">
                <a:tc>
                  <a:txBody>
                    <a:bodyPr/>
                    <a:lstStyle/>
                    <a:p>
                      <a:pPr algn="ctr"/>
                      <a:r>
                        <a:rPr lang="en-US">
                          <a:latin typeface="Consolas" panose="020B0609020204030204" pitchFamily="49" charset="0"/>
                        </a:rPr>
                        <a:t>1</a:t>
                      </a:r>
                    </a:p>
                  </a:txBody>
                  <a:tcPr/>
                </a:tc>
                <a:tc>
                  <a:txBody>
                    <a:bodyPr/>
                    <a:lstStyle/>
                    <a:p>
                      <a:pPr algn="ctr"/>
                      <a:r>
                        <a:rPr lang="en-US">
                          <a:latin typeface="Consolas" panose="020B0609020204030204" pitchFamily="49" charset="0"/>
                        </a:rPr>
                        <a:t>2</a:t>
                      </a:r>
                    </a:p>
                  </a:txBody>
                  <a:tcPr/>
                </a:tc>
                <a:tc>
                  <a:txBody>
                    <a:bodyPr/>
                    <a:lstStyle/>
                    <a:p>
                      <a:pPr algn="ctr"/>
                      <a:r>
                        <a:rPr lang="en-US">
                          <a:latin typeface="Consolas" panose="020B0609020204030204" pitchFamily="49" charset="0"/>
                        </a:rPr>
                        <a:t>3</a:t>
                      </a:r>
                    </a:p>
                  </a:txBody>
                  <a:tcPr/>
                </a:tc>
                <a:tc>
                  <a:txBody>
                    <a:bodyPr/>
                    <a:lstStyle/>
                    <a:p>
                      <a:pPr algn="ctr"/>
                      <a:r>
                        <a:rPr lang="en-US">
                          <a:latin typeface="Consolas" panose="020B0609020204030204" pitchFamily="49" charset="0"/>
                        </a:rPr>
                        <a:t>4</a:t>
                      </a:r>
                    </a:p>
                  </a:txBody>
                  <a:tcPr/>
                </a:tc>
                <a:tc>
                  <a:txBody>
                    <a:bodyPr/>
                    <a:lstStyle/>
                    <a:p>
                      <a:pPr algn="ctr"/>
                      <a:r>
                        <a:rPr lang="en-US">
                          <a:latin typeface="Consolas" panose="020B0609020204030204" pitchFamily="49" charset="0"/>
                        </a:rPr>
                        <a:t>5</a:t>
                      </a:r>
                    </a:p>
                  </a:txBody>
                  <a:tcPr/>
                </a:tc>
                <a:tc>
                  <a:txBody>
                    <a:bodyPr/>
                    <a:lstStyle/>
                    <a:p>
                      <a:pPr algn="ctr"/>
                      <a:r>
                        <a:rPr lang="en-US">
                          <a:latin typeface="Consolas" panose="020B0609020204030204" pitchFamily="49" charset="0"/>
                        </a:rPr>
                        <a:t>6</a:t>
                      </a:r>
                    </a:p>
                  </a:txBody>
                  <a:tcPr/>
                </a:tc>
                <a:tc>
                  <a:txBody>
                    <a:bodyPr/>
                    <a:lstStyle/>
                    <a:p>
                      <a:pPr algn="ctr"/>
                      <a:r>
                        <a:rPr lang="en-US">
                          <a:latin typeface="Consolas" panose="020B0609020204030204" pitchFamily="49" charset="0"/>
                        </a:rPr>
                        <a:t>7</a:t>
                      </a:r>
                    </a:p>
                  </a:txBody>
                  <a:tcPr/>
                </a:tc>
                <a:tc>
                  <a:txBody>
                    <a:bodyPr/>
                    <a:lstStyle/>
                    <a:p>
                      <a:pPr algn="ctr"/>
                      <a:r>
                        <a:rPr lang="en-US">
                          <a:latin typeface="Consolas" panose="020B0609020204030204" pitchFamily="49" charset="0"/>
                        </a:rPr>
                        <a:t>8</a:t>
                      </a:r>
                    </a:p>
                  </a:txBody>
                  <a:tcPr/>
                </a:tc>
                <a:tc>
                  <a:txBody>
                    <a:bodyPr/>
                    <a:lstStyle/>
                    <a:p>
                      <a:pPr algn="ctr"/>
                      <a:r>
                        <a:rPr lang="en-US">
                          <a:latin typeface="Consolas" panose="020B0609020204030204" pitchFamily="49" charset="0"/>
                        </a:rPr>
                        <a:t>9</a:t>
                      </a:r>
                    </a:p>
                  </a:txBody>
                  <a:tcPr/>
                </a:tc>
                <a:tc>
                  <a:txBody>
                    <a:bodyPr/>
                    <a:lstStyle/>
                    <a:p>
                      <a:pPr algn="ctr"/>
                      <a:r>
                        <a:rPr lang="en-US">
                          <a:latin typeface="Consolas" panose="020B0609020204030204" pitchFamily="49" charset="0"/>
                        </a:rPr>
                        <a:t>10</a:t>
                      </a:r>
                    </a:p>
                  </a:txBody>
                  <a:tcPr/>
                </a:tc>
                <a:tc>
                  <a:txBody>
                    <a:bodyPr/>
                    <a:lstStyle/>
                    <a:p>
                      <a:pPr algn="ctr"/>
                      <a:r>
                        <a:rPr lang="en-US">
                          <a:latin typeface="Consolas" panose="020B0609020204030204" pitchFamily="49" charset="0"/>
                        </a:rPr>
                        <a:t>11</a:t>
                      </a:r>
                    </a:p>
                  </a:txBody>
                  <a:tcPr/>
                </a:tc>
                <a:tc>
                  <a:txBody>
                    <a:bodyPr/>
                    <a:lstStyle/>
                    <a:p>
                      <a:pPr algn="ctr"/>
                      <a:r>
                        <a:rPr lang="en-US">
                          <a:latin typeface="Consolas" panose="020B0609020204030204" pitchFamily="49" charset="0"/>
                        </a:rPr>
                        <a:t>12</a:t>
                      </a:r>
                    </a:p>
                  </a:txBody>
                  <a:tcPr/>
                </a:tc>
                <a:tc>
                  <a:txBody>
                    <a:bodyPr/>
                    <a:lstStyle/>
                    <a:p>
                      <a:pPr algn="ctr"/>
                      <a:r>
                        <a:rPr lang="en-US">
                          <a:latin typeface="Consolas" panose="020B0609020204030204" pitchFamily="49" charset="0"/>
                        </a:rPr>
                        <a:t>13</a:t>
                      </a:r>
                    </a:p>
                  </a:txBody>
                  <a:tcPr/>
                </a:tc>
                <a:extLst>
                  <a:ext uri="{0D108BD9-81ED-4DB2-BD59-A6C34878D82A}">
                    <a16:rowId xmlns:a16="http://schemas.microsoft.com/office/drawing/2014/main" val="1896897600"/>
                  </a:ext>
                </a:extLst>
              </a:tr>
            </a:tbl>
          </a:graphicData>
        </a:graphic>
      </p:graphicFrame>
    </p:spTree>
    <p:extLst>
      <p:ext uri="{BB962C8B-B14F-4D97-AF65-F5344CB8AC3E}">
        <p14:creationId xmlns:p14="http://schemas.microsoft.com/office/powerpoint/2010/main" val="18493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normAutofit/>
          </a:bodyPr>
          <a:lstStyle/>
          <a:p>
            <a:r>
              <a:rPr lang="en-US"/>
              <a:t>Card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289664" cy="4805363"/>
          </a:xfrm>
        </p:spPr>
        <p:txBody>
          <a:bodyPr>
            <a:normAutofit/>
          </a:bodyPr>
          <a:lstStyle/>
          <a:p>
            <a:r>
              <a:rPr lang="en-US" sz="3200">
                <a:latin typeface="Consolas" panose="020B0609020204030204" pitchFamily="49" charset="0"/>
              </a:rPr>
              <a:t>public Card(int value, String suit)</a:t>
            </a:r>
          </a:p>
          <a:p>
            <a:pPr lvl="1"/>
            <a:r>
              <a:rPr lang="en-US" sz="2800"/>
              <a:t>Throws an </a:t>
            </a:r>
            <a:r>
              <a:rPr lang="en-US" sz="2800" err="1">
                <a:latin typeface="Consolas" panose="020B0609020204030204" pitchFamily="49" charset="0"/>
              </a:rPr>
              <a:t>IllegalArgumentException</a:t>
            </a:r>
            <a:r>
              <a:rPr lang="en-US" sz="2800"/>
              <a:t> if </a:t>
            </a:r>
            <a:r>
              <a:rPr lang="en-US" sz="2800">
                <a:latin typeface="Consolas" panose="020B0609020204030204" pitchFamily="49" charset="0"/>
              </a:rPr>
              <a:t>value</a:t>
            </a:r>
            <a:r>
              <a:rPr lang="en-US" sz="2800"/>
              <a:t> or </a:t>
            </a:r>
            <a:r>
              <a:rPr lang="en-US" sz="2800">
                <a:latin typeface="Consolas" panose="020B0609020204030204" pitchFamily="49" charset="0"/>
              </a:rPr>
              <a:t>suit</a:t>
            </a:r>
            <a:r>
              <a:rPr lang="en-US" sz="2800"/>
              <a:t> is invalid</a:t>
            </a:r>
          </a:p>
          <a:p>
            <a:r>
              <a:rPr lang="en-US" sz="3200">
                <a:latin typeface="Consolas" panose="020B0609020204030204" pitchFamily="49" charset="0"/>
              </a:rPr>
              <a:t>public String </a:t>
            </a:r>
            <a:r>
              <a:rPr lang="en-US" sz="3200" err="1">
                <a:latin typeface="Consolas" panose="020B0609020204030204" pitchFamily="49" charset="0"/>
              </a:rPr>
              <a:t>getSuit</a:t>
            </a:r>
            <a:r>
              <a:rPr lang="en-US" sz="3200">
                <a:latin typeface="Consolas" panose="020B0609020204030204" pitchFamily="49" charset="0"/>
              </a:rPr>
              <a:t>()</a:t>
            </a:r>
          </a:p>
          <a:p>
            <a:r>
              <a:rPr lang="en-US" sz="3200">
                <a:latin typeface="Consolas" panose="020B0609020204030204" pitchFamily="49" charset="0"/>
              </a:rPr>
              <a:t>public int </a:t>
            </a:r>
            <a:r>
              <a:rPr lang="en-US" sz="3200" err="1">
                <a:latin typeface="Consolas" panose="020B0609020204030204" pitchFamily="49" charset="0"/>
              </a:rPr>
              <a:t>getValue</a:t>
            </a:r>
            <a:r>
              <a:rPr lang="en-US" sz="3200">
                <a:latin typeface="Consolas" panose="020B0609020204030204" pitchFamily="49" charset="0"/>
              </a:rPr>
              <a:t>()</a:t>
            </a:r>
          </a:p>
          <a:p>
            <a:r>
              <a:rPr lang="en-US" sz="3200">
                <a:latin typeface="Consolas" panose="020B0609020204030204" pitchFamily="49" charset="0"/>
              </a:rPr>
              <a:t>public String </a:t>
            </a:r>
            <a:r>
              <a:rPr lang="en-US" sz="3200" err="1">
                <a:latin typeface="Consolas" panose="020B0609020204030204" pitchFamily="49" charset="0"/>
              </a:rPr>
              <a:t>toString</a:t>
            </a:r>
            <a:r>
              <a:rPr lang="en-US" sz="3200">
                <a:latin typeface="Consolas" panose="020B0609020204030204" pitchFamily="49" charset="0"/>
              </a:rPr>
              <a:t>()</a:t>
            </a:r>
          </a:p>
          <a:p>
            <a:r>
              <a:rPr lang="en-US" sz="3200">
                <a:latin typeface="Consolas" panose="020B0609020204030204" pitchFamily="49" charset="0"/>
              </a:rPr>
              <a:t>public </a:t>
            </a:r>
            <a:r>
              <a:rPr lang="en-US" sz="3200" err="1">
                <a:latin typeface="Consolas" panose="020B0609020204030204" pitchFamily="49" charset="0"/>
              </a:rPr>
              <a:t>boolean</a:t>
            </a:r>
            <a:r>
              <a:rPr lang="en-US" sz="3200">
                <a:latin typeface="Consolas" panose="020B0609020204030204" pitchFamily="49" charset="0"/>
              </a:rPr>
              <a:t> equals(Object other)</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910" y="515607"/>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368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lstStyle/>
          <a:p>
            <a:r>
              <a:rPr lang="en-US" err="1"/>
              <a:t>BattleManager</a:t>
            </a:r>
            <a:r>
              <a:rPr lang="en-US"/>
              <a:t>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763000" cy="5219700"/>
          </a:xfrm>
        </p:spPr>
        <p:txBody>
          <a:bodyPr>
            <a:normAutofit lnSpcReduction="10000"/>
          </a:bodyPr>
          <a:lstStyle/>
          <a:p>
            <a:r>
              <a:rPr lang="en-US" sz="3200"/>
              <a:t>Assumes two players</a:t>
            </a:r>
          </a:p>
          <a:p>
            <a:r>
              <a:rPr lang="en-US" sz="3200"/>
              <a:t>Setup: 52-card deck is split between the two players evenly</a:t>
            </a:r>
          </a:p>
          <a:p>
            <a:r>
              <a:rPr lang="en-US" sz="3200"/>
              <a:t>Each round:</a:t>
            </a:r>
          </a:p>
          <a:p>
            <a:pPr lvl="1"/>
            <a:r>
              <a:rPr lang="en-US" sz="2800"/>
              <a:t>Each player flips their top card</a:t>
            </a:r>
          </a:p>
          <a:p>
            <a:pPr lvl="1"/>
            <a:r>
              <a:rPr lang="en-US" sz="2800"/>
              <a:t>The player with the higher </a:t>
            </a:r>
            <a:r>
              <a:rPr lang="en-US" sz="2800" i="1"/>
              <a:t>value</a:t>
            </a:r>
            <a:r>
              <a:rPr lang="en-US" sz="2800"/>
              <a:t> card takes both cards</a:t>
            </a:r>
          </a:p>
          <a:p>
            <a:pPr lvl="2"/>
            <a:r>
              <a:rPr lang="en-US" sz="2400"/>
              <a:t>Aces are considered "high" – they beat all other values</a:t>
            </a:r>
          </a:p>
          <a:p>
            <a:pPr lvl="1"/>
            <a:r>
              <a:rPr lang="en-US" sz="2800"/>
              <a:t>If the cards have the same value, "battle"</a:t>
            </a:r>
          </a:p>
          <a:p>
            <a:pPr lvl="2"/>
            <a:r>
              <a:rPr lang="en-US" sz="2400"/>
              <a:t>Each player places 3 cards face down, then flips a new card, and the player with the higher value card takes all cards</a:t>
            </a:r>
          </a:p>
          <a:p>
            <a:pPr lvl="3"/>
            <a:r>
              <a:rPr lang="en-US" sz="2200"/>
              <a:t>(If this is another battle, repeat previous process)</a:t>
            </a:r>
          </a:p>
          <a:p>
            <a:r>
              <a:rPr lang="en-US" sz="3200"/>
              <a:t>Goal: one player has all 52 cards </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426" y="736141"/>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7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lstStyle/>
          <a:p>
            <a:r>
              <a:rPr lang="en-US" err="1"/>
              <a:t>BattleManager</a:t>
            </a:r>
            <a:r>
              <a:rPr lang="en-US"/>
              <a:t>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763000" cy="5219700"/>
          </a:xfrm>
        </p:spPr>
        <p:txBody>
          <a:bodyPr>
            <a:normAutofit/>
          </a:bodyPr>
          <a:lstStyle/>
          <a:p>
            <a:r>
              <a:rPr lang="en-US">
                <a:latin typeface="Consolas" panose="020B0609020204030204" pitchFamily="49" charset="0"/>
              </a:rPr>
              <a:t>public </a:t>
            </a:r>
            <a:r>
              <a:rPr lang="en-US" err="1">
                <a:latin typeface="Consolas" panose="020B0609020204030204" pitchFamily="49" charset="0"/>
              </a:rPr>
              <a:t>BattleManager</a:t>
            </a:r>
            <a:r>
              <a:rPr lang="en-US">
                <a:latin typeface="Consolas" panose="020B0609020204030204" pitchFamily="49" charset="0"/>
              </a:rPr>
              <a:t>()</a:t>
            </a:r>
          </a:p>
          <a:p>
            <a:r>
              <a:rPr lang="en-US">
                <a:latin typeface="Consolas" panose="020B0609020204030204" pitchFamily="49" charset="0"/>
              </a:rPr>
              <a:t>public </a:t>
            </a:r>
            <a:r>
              <a:rPr lang="en-US" err="1">
                <a:latin typeface="Consolas" panose="020B0609020204030204" pitchFamily="49" charset="0"/>
              </a:rPr>
              <a:t>BattleManager</a:t>
            </a:r>
            <a:r>
              <a:rPr lang="en-US">
                <a:latin typeface="Consolas" panose="020B0609020204030204" pitchFamily="49" charset="0"/>
              </a:rPr>
              <a:t>(Queue&lt;Card&gt; deck1, </a:t>
            </a:r>
            <a:br>
              <a:rPr lang="en-US">
                <a:latin typeface="Consolas" panose="020B0609020204030204" pitchFamily="49" charset="0"/>
              </a:rPr>
            </a:br>
            <a:r>
              <a:rPr lang="en-US">
                <a:latin typeface="Consolas" panose="020B0609020204030204" pitchFamily="49" charset="0"/>
              </a:rPr>
              <a:t>                     Queue&lt;Card&gt; deck2)</a:t>
            </a:r>
          </a:p>
          <a:p>
            <a:r>
              <a:rPr lang="en-US">
                <a:latin typeface="Consolas" panose="020B0609020204030204" pitchFamily="49" charset="0"/>
              </a:rPr>
              <a:t>public void deal()</a:t>
            </a:r>
          </a:p>
          <a:p>
            <a:r>
              <a:rPr lang="en-US">
                <a:latin typeface="Consolas" panose="020B0609020204030204" pitchFamily="49" charset="0"/>
              </a:rPr>
              <a:t>public </a:t>
            </a:r>
            <a:r>
              <a:rPr lang="en-US" err="1">
                <a:latin typeface="Consolas" panose="020B0609020204030204" pitchFamily="49" charset="0"/>
              </a:rPr>
              <a:t>boolean</a:t>
            </a:r>
            <a:r>
              <a:rPr lang="en-US">
                <a:latin typeface="Consolas" panose="020B0609020204030204" pitchFamily="49" charset="0"/>
              </a:rPr>
              <a:t> </a:t>
            </a:r>
            <a:r>
              <a:rPr lang="en-US" err="1">
                <a:latin typeface="Consolas" panose="020B0609020204030204" pitchFamily="49" charset="0"/>
              </a:rPr>
              <a:t>gameOver</a:t>
            </a:r>
            <a:r>
              <a:rPr lang="en-US">
                <a:latin typeface="Consolas" panose="020B0609020204030204" pitchFamily="49" charset="0"/>
              </a:rPr>
              <a:t>()</a:t>
            </a:r>
          </a:p>
          <a:p>
            <a:r>
              <a:rPr lang="en-US">
                <a:latin typeface="Consolas" panose="020B0609020204030204" pitchFamily="49" charset="0"/>
              </a:rPr>
              <a:t>public int getPlayer1DeckSize()</a:t>
            </a:r>
          </a:p>
          <a:p>
            <a:r>
              <a:rPr lang="en-US">
                <a:latin typeface="Consolas" panose="020B0609020204030204" pitchFamily="49" charset="0"/>
              </a:rPr>
              <a:t>public int getPlayer2DeckSize()</a:t>
            </a:r>
          </a:p>
          <a:p>
            <a:r>
              <a:rPr lang="en-US">
                <a:latin typeface="Consolas" panose="020B0609020204030204" pitchFamily="49" charset="0"/>
              </a:rPr>
              <a:t>public void play()</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426" y="736141"/>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65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76A5F0-1608-89CC-50AD-841839CAD0A7}"/>
              </a:ext>
            </a:extLst>
          </p:cNvPr>
          <p:cNvSpPr>
            <a:spLocks noGrp="1"/>
          </p:cNvSpPr>
          <p:nvPr>
            <p:ph type="title"/>
          </p:nvPr>
        </p:nvSpPr>
        <p:spPr/>
        <p:txBody>
          <a:bodyPr>
            <a:noAutofit/>
          </a:bodyPr>
          <a:lstStyle/>
          <a:p>
            <a:r>
              <a:rPr lang="en-US" sz="3600"/>
              <a:t>What test cases can you test for the Card class? </a:t>
            </a:r>
            <a:br>
              <a:rPr lang="en-US" sz="3600"/>
            </a:br>
            <a:r>
              <a:rPr lang="en-US" sz="3600"/>
              <a:t>What about the </a:t>
            </a:r>
            <a:r>
              <a:rPr lang="en-US" sz="3600" err="1"/>
              <a:t>BattleManager</a:t>
            </a:r>
            <a:r>
              <a:rPr lang="en-US" sz="3600"/>
              <a:t> class? </a:t>
            </a:r>
          </a:p>
        </p:txBody>
      </p:sp>
      <p:sp>
        <p:nvSpPr>
          <p:cNvPr id="5" name="Content Placeholder 2">
            <a:extLst>
              <a:ext uri="{FF2B5EF4-FFF2-40B4-BE49-F238E27FC236}">
                <a16:creationId xmlns:a16="http://schemas.microsoft.com/office/drawing/2014/main" id="{6F792186-0192-CF4F-DECD-F9C18C2CAC2E}"/>
              </a:ext>
            </a:extLst>
          </p:cNvPr>
          <p:cNvSpPr txBox="1">
            <a:spLocks/>
          </p:cNvSpPr>
          <p:nvPr/>
        </p:nvSpPr>
        <p:spPr>
          <a:xfrm>
            <a:off x="773463" y="2150701"/>
            <a:ext cx="10515600" cy="4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a:p>
        </p:txBody>
      </p:sp>
      <p:sp>
        <p:nvSpPr>
          <p:cNvPr id="6" name="Content Placeholder 2">
            <a:extLst>
              <a:ext uri="{FF2B5EF4-FFF2-40B4-BE49-F238E27FC236}">
                <a16:creationId xmlns:a16="http://schemas.microsoft.com/office/drawing/2014/main" id="{BA2F5355-02AC-3622-059E-00ED3F5B67A3}"/>
              </a:ext>
            </a:extLst>
          </p:cNvPr>
          <p:cNvSpPr txBox="1">
            <a:spLocks/>
          </p:cNvSpPr>
          <p:nvPr/>
        </p:nvSpPr>
        <p:spPr>
          <a:xfrm>
            <a:off x="838199" y="2471360"/>
            <a:ext cx="10515600" cy="4123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700"/>
          </a:p>
          <a:p>
            <a:pPr marL="0" indent="0" algn="ctr">
              <a:buNone/>
            </a:pPr>
            <a:r>
              <a:rPr lang="en-US" sz="3200" b="1" i="1">
                <a:solidFill>
                  <a:schemeClr val="accent6"/>
                </a:solidFill>
              </a:rPr>
              <a:t>Spend 2 minutes brainstorming </a:t>
            </a:r>
            <a:r>
              <a:rPr lang="en-US" sz="3200" b="1" i="1" u="sng">
                <a:solidFill>
                  <a:schemeClr val="accent6"/>
                </a:solidFill>
              </a:rPr>
              <a:t>specification testing</a:t>
            </a:r>
            <a:endParaRPr lang="en-US" sz="3200" i="1" u="sng">
              <a:solidFill>
                <a:schemeClr val="accent6"/>
              </a:solidFill>
            </a:endParaRPr>
          </a:p>
          <a:p>
            <a:pPr marL="0" indent="0" algn="ctr">
              <a:buNone/>
            </a:pPr>
            <a:r>
              <a:rPr lang="en-US" sz="3200" b="1" i="1">
                <a:solidFill>
                  <a:schemeClr val="accent6"/>
                </a:solidFill>
              </a:rPr>
              <a:t>Then 2 minutes brainstorming </a:t>
            </a:r>
            <a:r>
              <a:rPr lang="en-US" sz="3200" b="1" i="1" u="sng">
                <a:solidFill>
                  <a:schemeClr val="accent6"/>
                </a:solidFill>
              </a:rPr>
              <a:t>clear-box testing</a:t>
            </a:r>
            <a:endParaRPr lang="en-US" sz="3200" b="1" i="1">
              <a:solidFill>
                <a:schemeClr val="accent6"/>
              </a:solidFill>
            </a:endParaRPr>
          </a:p>
        </p:txBody>
      </p:sp>
      <p:pic>
        <p:nvPicPr>
          <p:cNvPr id="3" name="Picture 2" descr="A qr code with a few black squares&#10;&#10;Description automatically generated">
            <a:extLst>
              <a:ext uri="{FF2B5EF4-FFF2-40B4-BE49-F238E27FC236}">
                <a16:creationId xmlns:a16="http://schemas.microsoft.com/office/drawing/2014/main" id="{1D0379D7-E1CF-37C9-1AF8-E8A77E46BE6F}"/>
              </a:ext>
            </a:extLst>
          </p:cNvPr>
          <p:cNvPicPr>
            <a:picLocks noChangeAspect="1"/>
          </p:cNvPicPr>
          <p:nvPr/>
        </p:nvPicPr>
        <p:blipFill>
          <a:blip r:embed="rId2"/>
          <a:stretch>
            <a:fillRect/>
          </a:stretch>
        </p:blipFill>
        <p:spPr>
          <a:xfrm>
            <a:off x="7379189" y="319649"/>
            <a:ext cx="725365" cy="715314"/>
          </a:xfrm>
          <a:prstGeom prst="rect">
            <a:avLst/>
          </a:prstGeom>
        </p:spPr>
      </p:pic>
    </p:spTree>
    <p:extLst>
      <p:ext uri="{BB962C8B-B14F-4D97-AF65-F5344CB8AC3E}">
        <p14:creationId xmlns:p14="http://schemas.microsoft.com/office/powerpoint/2010/main" val="1951444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a:t>Importance of Testing</a:t>
            </a:r>
          </a:p>
          <a:p>
            <a:pPr>
              <a:spcAft>
                <a:spcPts val="1200"/>
              </a:spcAft>
            </a:pPr>
            <a:r>
              <a:rPr lang="en-US"/>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b="1">
                <a:solidFill>
                  <a:schemeClr val="accent5"/>
                </a:solidFill>
              </a:rPr>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6467894" y="467063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84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a:t>Announcements</a:t>
            </a: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a:xfrm>
            <a:off x="838200" y="1371600"/>
            <a:ext cx="10515600" cy="5185611"/>
          </a:xfrm>
        </p:spPr>
        <p:txBody>
          <a:bodyPr>
            <a:normAutofit lnSpcReduction="10000"/>
          </a:bodyPr>
          <a:lstStyle/>
          <a:p>
            <a:r>
              <a:rPr lang="en-US" sz="3600" dirty="0"/>
              <a:t>Tomorrow (Thursday, March 5): Programming Assignment 3 (P3) due!</a:t>
            </a:r>
          </a:p>
          <a:p>
            <a:r>
              <a:rPr lang="en-US" sz="3600" dirty="0"/>
              <a:t>Resubmission 6 opens tomorrow</a:t>
            </a:r>
          </a:p>
          <a:p>
            <a:pPr lvl="1"/>
            <a:r>
              <a:rPr lang="en-US" sz="3200" dirty="0"/>
              <a:t>Eligible: P2 and C2</a:t>
            </a:r>
          </a:p>
          <a:p>
            <a:r>
              <a:rPr lang="en-US" sz="3600" dirty="0"/>
              <a:t>Creative Project 3 (C3) will be released Friday, March 6</a:t>
            </a:r>
          </a:p>
          <a:p>
            <a:r>
              <a:rPr lang="en-US" sz="3600" dirty="0"/>
              <a:t>Final Exam: </a:t>
            </a:r>
            <a:r>
              <a:rPr lang="en-US" sz="3600" b="1" dirty="0"/>
              <a:t>Tuesday, March 17th 12:30-2:20</a:t>
            </a:r>
          </a:p>
          <a:p>
            <a:pPr lvl="1"/>
            <a:r>
              <a:rPr lang="en-US" sz="3200" b="1" dirty="0">
                <a:effectLst/>
              </a:rPr>
              <a:t>Section A: </a:t>
            </a:r>
            <a:r>
              <a:rPr lang="en-US" sz="3200" dirty="0">
                <a:effectLst/>
              </a:rPr>
              <a:t>KNE 130</a:t>
            </a:r>
          </a:p>
          <a:p>
            <a:pPr lvl="1"/>
            <a:r>
              <a:rPr lang="en-US" sz="3200" b="1" dirty="0">
                <a:effectLst/>
              </a:rPr>
              <a:t>Section B: </a:t>
            </a:r>
            <a:r>
              <a:rPr lang="en-US" sz="3200" dirty="0">
                <a:effectLst/>
              </a:rPr>
              <a:t>KNE 220</a:t>
            </a:r>
            <a:endParaRPr lang="en-US" sz="3200" b="1" dirty="0">
              <a:effectLst/>
            </a:endParaRPr>
          </a:p>
          <a:p>
            <a:r>
              <a:rPr lang="en-US" sz="3600" dirty="0">
                <a:effectLst/>
              </a:rPr>
              <a:t>JUnit “virtual section” for today’s content, linked from this Ed module</a:t>
            </a:r>
          </a:p>
        </p:txBody>
      </p:sp>
    </p:spTree>
    <p:extLst>
      <p:ext uri="{BB962C8B-B14F-4D97-AF65-F5344CB8AC3E}">
        <p14:creationId xmlns:p14="http://schemas.microsoft.com/office/powerpoint/2010/main" val="2673783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EA8E-F707-7A8E-217E-584C4FB7CE2C}"/>
              </a:ext>
            </a:extLst>
          </p:cNvPr>
          <p:cNvSpPr>
            <a:spLocks noGrp="1"/>
          </p:cNvSpPr>
          <p:nvPr>
            <p:ph type="title"/>
          </p:nvPr>
        </p:nvSpPr>
        <p:spPr/>
        <p:txBody>
          <a:bodyPr/>
          <a:lstStyle/>
          <a:p>
            <a:r>
              <a:rPr lang="en-US"/>
              <a:t>Challenge: Floating Point Numbers</a:t>
            </a:r>
          </a:p>
        </p:txBody>
      </p:sp>
      <p:sp>
        <p:nvSpPr>
          <p:cNvPr id="3" name="Content Placeholder 2">
            <a:extLst>
              <a:ext uri="{FF2B5EF4-FFF2-40B4-BE49-F238E27FC236}">
                <a16:creationId xmlns:a16="http://schemas.microsoft.com/office/drawing/2014/main" id="{18B7DE72-AF1A-3E5F-45A9-3F69A006B398}"/>
              </a:ext>
            </a:extLst>
          </p:cNvPr>
          <p:cNvSpPr>
            <a:spLocks noGrp="1"/>
          </p:cNvSpPr>
          <p:nvPr>
            <p:ph idx="1"/>
          </p:nvPr>
        </p:nvSpPr>
        <p:spPr/>
        <p:txBody>
          <a:bodyPr>
            <a:normAutofit lnSpcReduction="10000"/>
          </a:bodyPr>
          <a:lstStyle/>
          <a:p>
            <a:r>
              <a:rPr lang="en-US"/>
              <a:t>Another name for </a:t>
            </a:r>
            <a:r>
              <a:rPr lang="en-US">
                <a:latin typeface="Consolas" panose="020B0609020204030204" pitchFamily="49" charset="0"/>
                <a:cs typeface="Consolas" panose="020B0609020204030204" pitchFamily="49" charset="0"/>
              </a:rPr>
              <a:t>double</a:t>
            </a:r>
            <a:r>
              <a:rPr lang="en-US"/>
              <a:t>s are floating point numbers</a:t>
            </a:r>
          </a:p>
          <a:p>
            <a:r>
              <a:rPr lang="en-US"/>
              <a:t>Floating point numbers are nice, but imprecise</a:t>
            </a:r>
          </a:p>
          <a:p>
            <a:pPr lvl="1"/>
            <a:r>
              <a:rPr lang="en-US"/>
              <a:t>Computers can only store a certain amount of precision (can’t store 0.3333333333 repeating forever)</a:t>
            </a:r>
          </a:p>
          <a:p>
            <a:pPr lvl="1"/>
            <a:r>
              <a:rPr lang="en-US"/>
              <a:t>Finite precision can lead to slightly incorrect calculations with floating point numbers</a:t>
            </a:r>
          </a:p>
          <a:p>
            <a:pPr marL="457200" lvl="1" indent="0">
              <a:buNone/>
            </a:pPr>
            <a:endParaRPr lang="en-US"/>
          </a:p>
          <a:p>
            <a:pPr marL="457200" lvl="1" indent="0">
              <a:buNone/>
            </a:pPr>
            <a:endParaRPr lang="en-US"/>
          </a:p>
          <a:p>
            <a:pPr lvl="1"/>
            <a:endParaRPr lang="en-US"/>
          </a:p>
          <a:p>
            <a:r>
              <a:rPr lang="en-US"/>
              <a:t>Take-away: Essentially can never rely on == for doubles. Instead, must define some notion of how far away they can be to be tolerated as the same</a:t>
            </a:r>
          </a:p>
          <a:p>
            <a:pPr lvl="1"/>
            <a:r>
              <a:rPr lang="en-US"/>
              <a:t>JUnit: </a:t>
            </a:r>
            <a:r>
              <a:rPr lang="en-US" err="1">
                <a:latin typeface="Consolas" panose="020B0609020204030204" pitchFamily="49" charset="0"/>
              </a:rPr>
              <a:t>assertEquals</a:t>
            </a:r>
            <a:r>
              <a:rPr lang="en-US">
                <a:latin typeface="Consolas" panose="020B0609020204030204" pitchFamily="49" charset="0"/>
              </a:rPr>
              <a:t>(expected, actual, delta)</a:t>
            </a:r>
          </a:p>
        </p:txBody>
      </p:sp>
      <p:pic>
        <p:nvPicPr>
          <p:cNvPr id="4" name="Picture 3">
            <a:extLst>
              <a:ext uri="{FF2B5EF4-FFF2-40B4-BE49-F238E27FC236}">
                <a16:creationId xmlns:a16="http://schemas.microsoft.com/office/drawing/2014/main" id="{B45C0B4A-22A0-18EB-B399-4CC6F951FFBC}"/>
              </a:ext>
            </a:extLst>
          </p:cNvPr>
          <p:cNvPicPr>
            <a:picLocks noChangeAspect="1"/>
          </p:cNvPicPr>
          <p:nvPr/>
        </p:nvPicPr>
        <p:blipFill rotWithShape="1">
          <a:blip r:embed="rId2"/>
          <a:srcRect l="28818"/>
          <a:stretch/>
        </p:blipFill>
        <p:spPr>
          <a:xfrm>
            <a:off x="7201911" y="3325827"/>
            <a:ext cx="3652759" cy="1106811"/>
          </a:xfrm>
          <a:prstGeom prst="rect">
            <a:avLst/>
          </a:prstGeom>
        </p:spPr>
      </p:pic>
    </p:spTree>
    <p:extLst>
      <p:ext uri="{BB962C8B-B14F-4D97-AF65-F5344CB8AC3E}">
        <p14:creationId xmlns:p14="http://schemas.microsoft.com/office/powerpoint/2010/main" val="20750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b="1">
                <a:solidFill>
                  <a:schemeClr val="accent5"/>
                </a:solidFill>
              </a:rPr>
              <a:t>Importance of Testing</a:t>
            </a:r>
          </a:p>
          <a:p>
            <a:pPr>
              <a:spcAft>
                <a:spcPts val="1200"/>
              </a:spcAft>
            </a:pPr>
            <a:r>
              <a:rPr lang="en-US"/>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493439" y="212973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50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6320692" cy="4805363"/>
          </a:xfrm>
        </p:spPr>
        <p:txBody>
          <a:bodyPr>
            <a:normAutofit fontScale="92500" lnSpcReduction="10000"/>
          </a:bodyPr>
          <a:lstStyle/>
          <a:p>
            <a:pPr marL="0" indent="0">
              <a:buNone/>
            </a:pPr>
            <a:r>
              <a:rPr lang="en-US" sz="3600"/>
              <a:t>Software, written by people, controls more and more of our day-to-day lives. </a:t>
            </a:r>
          </a:p>
          <a:p>
            <a:pPr marL="0" indent="0">
              <a:buNone/>
            </a:pPr>
            <a:endParaRPr lang="en-US" sz="3600"/>
          </a:p>
          <a:p>
            <a:pPr marL="0" indent="0">
              <a:buNone/>
            </a:pPr>
            <a:r>
              <a:rPr lang="en-US" sz="3600"/>
              <a:t>Bugs (just like the ones we all write) are just as easy to write in this software.</a:t>
            </a:r>
          </a:p>
          <a:p>
            <a:pPr marL="0" indent="0">
              <a:buNone/>
            </a:pPr>
            <a:endParaRPr lang="en-US" sz="3600"/>
          </a:p>
          <a:p>
            <a:pPr marL="0" indent="0">
              <a:buNone/>
            </a:pPr>
            <a:r>
              <a:rPr lang="en-US" sz="3600"/>
              <a:t>Stakes can be quite high so bugs</a:t>
            </a:r>
            <a:br>
              <a:rPr lang="en-US" sz="3600"/>
            </a:br>
            <a:r>
              <a:rPr lang="en-US" sz="3600"/>
              <a:t>can have catastrophic effects</a:t>
            </a:r>
          </a:p>
        </p:txBody>
      </p:sp>
      <p:sp>
        <p:nvSpPr>
          <p:cNvPr id="4" name="TextBox 3">
            <a:extLst>
              <a:ext uri="{FF2B5EF4-FFF2-40B4-BE49-F238E27FC236}">
                <a16:creationId xmlns:a16="http://schemas.microsoft.com/office/drawing/2014/main" id="{E5905BFB-26C6-70C8-39E1-D28D100372AF}"/>
              </a:ext>
            </a:extLst>
          </p:cNvPr>
          <p:cNvSpPr txBox="1"/>
          <p:nvPr/>
        </p:nvSpPr>
        <p:spPr>
          <a:xfrm>
            <a:off x="7772785" y="6176963"/>
            <a:ext cx="3946465" cy="500137"/>
          </a:xfrm>
          <a:prstGeom prst="rect">
            <a:avLst/>
          </a:prstGeom>
          <a:noFill/>
        </p:spPr>
        <p:txBody>
          <a:bodyPr wrap="none" rtlCol="0">
            <a:spAutoFit/>
          </a:bodyPr>
          <a:lstStyle/>
          <a:p>
            <a:r>
              <a:rPr lang="en-US" sz="1600"/>
              <a:t>The Horizon IT System for The UK Post Office </a:t>
            </a:r>
            <a:br>
              <a:rPr lang="en-US" sz="1600" i="1"/>
            </a:br>
            <a:r>
              <a:rPr lang="en-US" sz="1050" i="1"/>
              <a:t>Source: </a:t>
            </a:r>
            <a:r>
              <a:rPr lang="en-US" sz="1050" i="1" err="1"/>
              <a:t>Fujitsu.com</a:t>
            </a:r>
            <a:endParaRPr lang="en-US" sz="1600" i="1"/>
          </a:p>
        </p:txBody>
      </p:sp>
      <p:pic>
        <p:nvPicPr>
          <p:cNvPr id="8" name="Picture 7" descr="A computer monitor and keyboard&#10;&#10;Description automatically generated">
            <a:extLst>
              <a:ext uri="{FF2B5EF4-FFF2-40B4-BE49-F238E27FC236}">
                <a16:creationId xmlns:a16="http://schemas.microsoft.com/office/drawing/2014/main" id="{7A568CDD-FFF8-806E-26F6-C395FFCDDBDD}"/>
              </a:ext>
            </a:extLst>
          </p:cNvPr>
          <p:cNvPicPr>
            <a:picLocks noChangeAspect="1"/>
          </p:cNvPicPr>
          <p:nvPr/>
        </p:nvPicPr>
        <p:blipFill>
          <a:blip r:embed="rId2"/>
          <a:stretch>
            <a:fillRect/>
          </a:stretch>
        </p:blipFill>
        <p:spPr>
          <a:xfrm>
            <a:off x="7728164" y="3220603"/>
            <a:ext cx="3991086" cy="2956360"/>
          </a:xfrm>
          <a:prstGeom prst="rect">
            <a:avLst/>
          </a:prstGeom>
        </p:spPr>
      </p:pic>
      <p:pic>
        <p:nvPicPr>
          <p:cNvPr id="6" name="Picture 5" descr="therac-machine">
            <a:extLst>
              <a:ext uri="{FF2B5EF4-FFF2-40B4-BE49-F238E27FC236}">
                <a16:creationId xmlns:a16="http://schemas.microsoft.com/office/drawing/2014/main" id="{63FEE0CE-02FF-46E7-8F71-EEFDC898B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719" y="385483"/>
            <a:ext cx="3501081"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E5905BFB-26C6-70C8-39E1-D28D100372AF}"/>
              </a:ext>
            </a:extLst>
          </p:cNvPr>
          <p:cNvSpPr txBox="1"/>
          <p:nvPr/>
        </p:nvSpPr>
        <p:spPr>
          <a:xfrm>
            <a:off x="10573865" y="2959944"/>
            <a:ext cx="1286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a:t>Source: </a:t>
            </a:r>
            <a:r>
              <a:rPr lang="en-US" sz="1200" i="1" err="1">
                <a:hlinkClick r:id="rId4"/>
              </a:rPr>
              <a:t>Hackaday</a:t>
            </a:r>
            <a:endParaRPr lang="en-US" sz="1200" i="1"/>
          </a:p>
        </p:txBody>
      </p:sp>
    </p:spTree>
    <p:extLst>
      <p:ext uri="{BB962C8B-B14F-4D97-AF65-F5344CB8AC3E}">
        <p14:creationId xmlns:p14="http://schemas.microsoft.com/office/powerpoint/2010/main" val="242941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6297246" cy="4805363"/>
          </a:xfrm>
        </p:spPr>
        <p:txBody>
          <a:bodyPr>
            <a:normAutofit/>
          </a:bodyPr>
          <a:lstStyle/>
          <a:p>
            <a:pPr marL="0" indent="0">
              <a:buNone/>
            </a:pPr>
            <a:r>
              <a:rPr lang="en-US" sz="3600"/>
              <a:t>“</a:t>
            </a:r>
            <a:r>
              <a:rPr lang="en-US"/>
              <a:t>The Horizon scandal, described as ‘the most widespread miscarriage of justice in UK history’, resulted in more than 700 post office operators being </a:t>
            </a:r>
            <a:r>
              <a:rPr lang="en-US" b="1"/>
              <a:t>prosecuted between 1999 and 2015 for theft, fraud and false accounting because of faulty accounting software</a:t>
            </a:r>
            <a:r>
              <a:rPr lang="en-US"/>
              <a:t> installed in the late 1990s… Some spent time in prison, and the scandal has been </a:t>
            </a:r>
            <a:r>
              <a:rPr lang="en-US" b="1"/>
              <a:t>linked to four suicides</a:t>
            </a:r>
            <a:r>
              <a:rPr lang="en-US"/>
              <a:t>.”</a:t>
            </a:r>
          </a:p>
          <a:p>
            <a:pPr marL="0" indent="0">
              <a:buNone/>
            </a:pPr>
            <a:endParaRPr lang="en-US" sz="1600"/>
          </a:p>
          <a:p>
            <a:pPr marL="0" indent="0">
              <a:buNone/>
            </a:pPr>
            <a:r>
              <a:rPr lang="en-US" sz="2000">
                <a:hlinkClick r:id="rId2"/>
              </a:rPr>
              <a:t>Source: The Guardian</a:t>
            </a:r>
            <a:endParaRPr lang="en-US" sz="2000"/>
          </a:p>
        </p:txBody>
      </p:sp>
      <p:pic>
        <p:nvPicPr>
          <p:cNvPr id="5" name="Picture 4" descr="A red and white sign with a white text&#10;&#10;Description automatically generated">
            <a:extLst>
              <a:ext uri="{FF2B5EF4-FFF2-40B4-BE49-F238E27FC236}">
                <a16:creationId xmlns:a16="http://schemas.microsoft.com/office/drawing/2014/main" id="{F609A902-A910-A04A-1609-09DDE672983C}"/>
              </a:ext>
            </a:extLst>
          </p:cNvPr>
          <p:cNvPicPr>
            <a:picLocks noChangeAspect="1"/>
          </p:cNvPicPr>
          <p:nvPr/>
        </p:nvPicPr>
        <p:blipFill>
          <a:blip r:embed="rId3"/>
          <a:stretch>
            <a:fillRect/>
          </a:stretch>
        </p:blipFill>
        <p:spPr>
          <a:xfrm>
            <a:off x="7313225" y="1371600"/>
            <a:ext cx="4526960" cy="4957763"/>
          </a:xfrm>
          <a:prstGeom prst="rect">
            <a:avLst/>
          </a:prstGeom>
        </p:spPr>
      </p:pic>
    </p:spTree>
    <p:extLst>
      <p:ext uri="{BB962C8B-B14F-4D97-AF65-F5344CB8AC3E}">
        <p14:creationId xmlns:p14="http://schemas.microsoft.com/office/powerpoint/2010/main" val="405372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15BC-6269-4DFF-E235-766ECB8AA24B}"/>
              </a:ext>
            </a:extLst>
          </p:cNvPr>
          <p:cNvSpPr>
            <a:spLocks noGrp="1"/>
          </p:cNvSpPr>
          <p:nvPr>
            <p:ph type="title"/>
          </p:nvPr>
        </p:nvSpPr>
        <p:spPr/>
        <p:txBody>
          <a:bodyPr>
            <a:normAutofit fontScale="90000"/>
          </a:bodyPr>
          <a:lstStyle/>
          <a:p>
            <a:r>
              <a:rPr lang="en-US"/>
              <a:t>Fun Aside – what was the first computer bug?</a:t>
            </a:r>
          </a:p>
        </p:txBody>
      </p:sp>
      <p:sp>
        <p:nvSpPr>
          <p:cNvPr id="3" name="Content Placeholder 2">
            <a:extLst>
              <a:ext uri="{FF2B5EF4-FFF2-40B4-BE49-F238E27FC236}">
                <a16:creationId xmlns:a16="http://schemas.microsoft.com/office/drawing/2014/main" id="{99630B42-9B47-9A6F-4D66-E8FCA12FD3F9}"/>
              </a:ext>
            </a:extLst>
          </p:cNvPr>
          <p:cNvSpPr>
            <a:spLocks noGrp="1"/>
          </p:cNvSpPr>
          <p:nvPr>
            <p:ph idx="1"/>
          </p:nvPr>
        </p:nvSpPr>
        <p:spPr/>
        <p:txBody>
          <a:bodyPr/>
          <a:lstStyle/>
          <a:p>
            <a:r>
              <a:rPr lang="en-US"/>
              <a:t>1947 Harvard “computers” find moth trapped in the Mark II</a:t>
            </a:r>
          </a:p>
        </p:txBody>
      </p:sp>
      <p:pic>
        <p:nvPicPr>
          <p:cNvPr id="1026" name="Picture 2" descr="Computer Bug">
            <a:extLst>
              <a:ext uri="{FF2B5EF4-FFF2-40B4-BE49-F238E27FC236}">
                <a16:creationId xmlns:a16="http://schemas.microsoft.com/office/drawing/2014/main" id="{C259291B-0B24-048C-C513-AAB0DD6E2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61" y="2258476"/>
            <a:ext cx="5997657" cy="40449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rvard mark II - 1947 | Women in history, Computer history, Inspirational  people">
            <a:extLst>
              <a:ext uri="{FF2B5EF4-FFF2-40B4-BE49-F238E27FC236}">
                <a16:creationId xmlns:a16="http://schemas.microsoft.com/office/drawing/2014/main" id="{6C44EF33-372C-3E33-3243-AEA806285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857" y="2258476"/>
            <a:ext cx="4678475" cy="402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5C31B-A8A8-FE39-8AE2-02CB23FFC6F6}"/>
              </a:ext>
            </a:extLst>
          </p:cNvPr>
          <p:cNvSpPr>
            <a:spLocks noGrp="1"/>
          </p:cNvSpPr>
          <p:nvPr>
            <p:ph type="title"/>
          </p:nvPr>
        </p:nvSpPr>
        <p:spPr/>
        <p:txBody>
          <a:bodyPr>
            <a:normAutofit/>
          </a:bodyPr>
          <a:lstStyle/>
          <a:p>
            <a:r>
              <a:rPr lang="en-US"/>
              <a:t>Bugs you’ve experienced</a:t>
            </a:r>
          </a:p>
        </p:txBody>
      </p:sp>
      <p:sp>
        <p:nvSpPr>
          <p:cNvPr id="7" name="Content Placeholder 2">
            <a:extLst>
              <a:ext uri="{FF2B5EF4-FFF2-40B4-BE49-F238E27FC236}">
                <a16:creationId xmlns:a16="http://schemas.microsoft.com/office/drawing/2014/main" id="{BB904E22-C47F-430A-B4FC-4F14BA55E262}"/>
              </a:ext>
            </a:extLst>
          </p:cNvPr>
          <p:cNvSpPr txBox="1">
            <a:spLocks/>
          </p:cNvSpPr>
          <p:nvPr/>
        </p:nvSpPr>
        <p:spPr>
          <a:xfrm>
            <a:off x="838198" y="2407921"/>
            <a:ext cx="10815321" cy="4114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a:t>Can you think of a bug(s) you’ve experienced or heard of that have had serious effects? </a:t>
            </a:r>
          </a:p>
          <a:p>
            <a:pPr marL="0" indent="0">
              <a:buNone/>
            </a:pPr>
            <a:endParaRPr lang="en-US" sz="3600"/>
          </a:p>
          <a:p>
            <a:pPr marL="0" indent="0">
              <a:buNone/>
            </a:pPr>
            <a:r>
              <a:rPr lang="en-US" sz="3600"/>
              <a:t>If you can’t, can you think of any absurd bugs you’ve seen?</a:t>
            </a:r>
          </a:p>
        </p:txBody>
      </p:sp>
    </p:spTree>
    <p:extLst>
      <p:ext uri="{BB962C8B-B14F-4D97-AF65-F5344CB8AC3E}">
        <p14:creationId xmlns:p14="http://schemas.microsoft.com/office/powerpoint/2010/main" val="238282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a:t>Announcements</a:t>
            </a:r>
          </a:p>
          <a:p>
            <a:pPr>
              <a:spcAft>
                <a:spcPts val="1200"/>
              </a:spcAft>
            </a:pPr>
            <a:r>
              <a:rPr lang="en-US"/>
              <a:t>Importance of Testing</a:t>
            </a:r>
          </a:p>
          <a:p>
            <a:pPr>
              <a:spcAft>
                <a:spcPts val="1200"/>
              </a:spcAft>
            </a:pPr>
            <a:r>
              <a:rPr lang="en-US" b="1">
                <a:solidFill>
                  <a:schemeClr val="accent5"/>
                </a:solidFill>
              </a:rPr>
              <a:t>JUnit</a:t>
            </a:r>
          </a:p>
          <a:p>
            <a:pPr lvl="1">
              <a:spcAft>
                <a:spcPts val="1200"/>
              </a:spcAft>
            </a:pPr>
            <a:r>
              <a:rPr lang="en-US"/>
              <a:t>How Much Testing is Enough?	</a:t>
            </a:r>
          </a:p>
          <a:p>
            <a:pPr>
              <a:spcAft>
                <a:spcPts val="1200"/>
              </a:spcAft>
            </a:pPr>
            <a:r>
              <a:rPr lang="en-US"/>
              <a:t>Example: Brainstorm Test Cases (Card &amp; </a:t>
            </a:r>
            <a:r>
              <a:rPr lang="en-US" err="1"/>
              <a:t>BattleManager</a:t>
            </a:r>
            <a:r>
              <a:rPr lang="en-US"/>
              <a:t>)</a:t>
            </a:r>
          </a:p>
          <a:p>
            <a:pPr>
              <a:spcAft>
                <a:spcPts val="1200"/>
              </a:spcAft>
            </a:pPr>
            <a:r>
              <a:rPr lang="en-US"/>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2049644" y="278519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864099"/>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Gallery</Template>
  <TotalTime>16</TotalTime>
  <Words>2211</Words>
  <Application>Microsoft Office PowerPoint</Application>
  <PresentationFormat>Widescreen</PresentationFormat>
  <Paragraphs>210</Paragraphs>
  <Slides>30</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Consolas</vt:lpstr>
      <vt:lpstr>Montserrat</vt:lpstr>
      <vt:lpstr>Montserrat ExtraBold</vt:lpstr>
      <vt:lpstr>Montserrat SemiBold</vt:lpstr>
      <vt:lpstr>System Font Regular</vt:lpstr>
      <vt:lpstr>CSE 373 Summer 2020</vt:lpstr>
      <vt:lpstr>JUnit Testing</vt:lpstr>
      <vt:lpstr>Lecture Outline</vt:lpstr>
      <vt:lpstr>Announcements</vt:lpstr>
      <vt:lpstr>Lecture Outline</vt:lpstr>
      <vt:lpstr>Importance of Testing</vt:lpstr>
      <vt:lpstr>Importance of Testing</vt:lpstr>
      <vt:lpstr>Fun Aside – what was the first computer bug?</vt:lpstr>
      <vt:lpstr>Bugs you’ve experienced</vt:lpstr>
      <vt:lpstr>Lecture Outline</vt:lpstr>
      <vt:lpstr>Using a Testing Framework</vt:lpstr>
      <vt:lpstr>JUnit Basics</vt:lpstr>
      <vt:lpstr>JUnit Testing</vt:lpstr>
      <vt:lpstr>JUnit Testing</vt:lpstr>
      <vt:lpstr>JUnit Testing</vt:lpstr>
      <vt:lpstr>JUnit Testing</vt:lpstr>
      <vt:lpstr>JUnit Testing</vt:lpstr>
      <vt:lpstr>JUnit Testing</vt:lpstr>
      <vt:lpstr>JUnit Testing</vt:lpstr>
      <vt:lpstr>JUnit Testing</vt:lpstr>
      <vt:lpstr>Testing Tips</vt:lpstr>
      <vt:lpstr>In-Class: Remix – Courses Taught</vt:lpstr>
      <vt:lpstr>How Many Test Cases Is Enough?</vt:lpstr>
      <vt:lpstr>Lecture Outline</vt:lpstr>
      <vt:lpstr>Card Class</vt:lpstr>
      <vt:lpstr>Card Class</vt:lpstr>
      <vt:lpstr>BattleManager Class</vt:lpstr>
      <vt:lpstr>BattleManager Class</vt:lpstr>
      <vt:lpstr>What test cases can you test for the Card class?  What about the BattleManager class? </vt:lpstr>
      <vt:lpstr>Lecture Outline</vt:lpstr>
      <vt:lpstr>Challenge: Floating Point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Adrian Salguero</cp:lastModifiedBy>
  <cp:revision>12</cp:revision>
  <cp:lastPrinted>2022-09-27T21:33:44Z</cp:lastPrinted>
  <dcterms:created xsi:type="dcterms:W3CDTF">2020-06-13T06:27:42Z</dcterms:created>
  <dcterms:modified xsi:type="dcterms:W3CDTF">2026-03-04T19:34:50Z</dcterms:modified>
</cp:coreProperties>
</file>