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5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2" r:id="rId14"/>
    <p:sldId id="273" r:id="rId15"/>
    <p:sldId id="274" r:id="rId16"/>
  </p:sldIdLst>
  <p:sldSz cx="12192000" cy="6858000"/>
  <p:notesSz cx="6858000" cy="9144000"/>
  <p:embeddedFontLst>
    <p:embeddedFont>
      <p:font typeface="Consolas" panose="020B0609020204030204" pitchFamily="49" charset="0"/>
      <p:regular r:id="rId18"/>
      <p:bold r:id="rId19"/>
      <p:italic r:id="rId20"/>
      <p:boldItalic r:id="rId21"/>
    </p:embeddedFont>
    <p:embeddedFont>
      <p:font typeface="Montserrat" panose="00000500000000000000" pitchFamily="2" charset="0"/>
      <p:regular r:id="rId22"/>
      <p:bold r:id="rId23"/>
      <p:italic r:id="rId24"/>
      <p:boldItalic r:id="rId25"/>
    </p:embeddedFont>
    <p:embeddedFont>
      <p:font typeface="Montserrat ExtraBold" panose="00000900000000000000" pitchFamily="2" charset="0"/>
      <p:bold r:id="rId26"/>
      <p:italic r:id="rId27"/>
      <p:boldItalic r:id="rId28"/>
    </p:embeddedFont>
    <p:embeddedFont>
      <p:font typeface="Montserrat SemiBold" panose="00000700000000000000" pitchFamily="2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01F792-2925-4CD8-AB3E-DECD87C001C5}" v="1" dt="2026-02-26T23:03:00.237"/>
  </p1510:revLst>
</p1510:revInfo>
</file>

<file path=ppt/tableStyles.xml><?xml version="1.0" encoding="utf-8"?>
<a:tblStyleLst xmlns:a="http://schemas.openxmlformats.org/drawingml/2006/main" def="{869ADA97-A8A2-4736-977C-7C38D3967FC4}">
  <a:tblStyle styleId="{869ADA97-A8A2-4736-977C-7C38D3967FC4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E7E9"/>
          </a:solidFill>
        </a:fill>
      </a:tcStyle>
    </a:wholeTbl>
    <a:band1H>
      <a:tcTxStyle/>
      <a:tcStyle>
        <a:tcBdr/>
        <a:fill>
          <a:solidFill>
            <a:srgbClr val="CCCBD1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CCBD1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89"/>
    <p:restoredTop sz="94567"/>
  </p:normalViewPr>
  <p:slideViewPr>
    <p:cSldViewPr snapToGrid="0">
      <p:cViewPr varScale="1">
        <p:scale>
          <a:sx n="80" d="100"/>
          <a:sy n="80" d="100"/>
        </p:scale>
        <p:origin x="102" y="18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21" Type="http://schemas.openxmlformats.org/officeDocument/2006/relationships/font" Target="fonts/font4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rian Salguero" userId="f921b06be2346e4d" providerId="LiveId" clId="{42694335-63BB-46EC-AF38-63FE051D1C63}"/>
    <pc:docChg chg="custSel modSld modMainMaster">
      <pc:chgData name="Adrian Salguero" userId="f921b06be2346e4d" providerId="LiveId" clId="{42694335-63BB-46EC-AF38-63FE051D1C63}" dt="2026-02-26T23:09:58.337" v="102" actId="962"/>
      <pc:docMkLst>
        <pc:docMk/>
      </pc:docMkLst>
      <pc:sldChg chg="addSp delSp modSp mod">
        <pc:chgData name="Adrian Salguero" userId="f921b06be2346e4d" providerId="LiveId" clId="{42694335-63BB-46EC-AF38-63FE051D1C63}" dt="2026-02-26T23:09:58.337" v="102" actId="962"/>
        <pc:sldMkLst>
          <pc:docMk/>
          <pc:sldMk cId="0" sldId="256"/>
        </pc:sldMkLst>
        <pc:picChg chg="del">
          <ac:chgData name="Adrian Salguero" userId="f921b06be2346e4d" providerId="LiveId" clId="{42694335-63BB-46EC-AF38-63FE051D1C63}" dt="2026-02-26T23:03:07.616" v="12" actId="478"/>
          <ac:picMkLst>
            <pc:docMk/>
            <pc:sldMk cId="0" sldId="256"/>
            <ac:picMk id="4" creationId="{B84417CF-7755-8D55-EA76-075BDF879BC0}"/>
          </ac:picMkLst>
        </pc:picChg>
        <pc:picChg chg="add mod">
          <ac:chgData name="Adrian Salguero" userId="f921b06be2346e4d" providerId="LiveId" clId="{42694335-63BB-46EC-AF38-63FE051D1C63}" dt="2026-02-26T23:09:58.337" v="102" actId="962"/>
          <ac:picMkLst>
            <pc:docMk/>
            <pc:sldMk cId="0" sldId="256"/>
            <ac:picMk id="5" creationId="{1A975CD2-B4FC-EB3C-7528-E012CDA4A2E8}"/>
          </ac:picMkLst>
        </pc:picChg>
      </pc:sldChg>
      <pc:sldChg chg="modSp mod">
        <pc:chgData name="Adrian Salguero" userId="f921b06be2346e4d" providerId="LiveId" clId="{42694335-63BB-46EC-AF38-63FE051D1C63}" dt="2026-02-26T23:05:00.349" v="92" actId="20577"/>
        <pc:sldMkLst>
          <pc:docMk/>
          <pc:sldMk cId="0" sldId="258"/>
        </pc:sldMkLst>
        <pc:spChg chg="mod">
          <ac:chgData name="Adrian Salguero" userId="f921b06be2346e4d" providerId="LiveId" clId="{42694335-63BB-46EC-AF38-63FE051D1C63}" dt="2026-02-26T23:05:00.349" v="92" actId="20577"/>
          <ac:spMkLst>
            <pc:docMk/>
            <pc:sldMk cId="0" sldId="258"/>
            <ac:spMk id="85" creationId="{00000000-0000-0000-0000-000000000000}"/>
          </ac:spMkLst>
        </pc:spChg>
      </pc:sldChg>
      <pc:sldMasterChg chg="modSp mod modSldLayout">
        <pc:chgData name="Adrian Salguero" userId="f921b06be2346e4d" providerId="LiveId" clId="{42694335-63BB-46EC-AF38-63FE051D1C63}" dt="2026-02-26T23:03:00.237" v="11"/>
        <pc:sldMasterMkLst>
          <pc:docMk/>
          <pc:sldMasterMk cId="0" sldId="2147483655"/>
        </pc:sldMasterMkLst>
        <pc:spChg chg="mod">
          <ac:chgData name="Adrian Salguero" userId="f921b06be2346e4d" providerId="LiveId" clId="{42694335-63BB-46EC-AF38-63FE051D1C63}" dt="2026-02-26T23:02:21.863" v="9" actId="20577"/>
          <ac:spMkLst>
            <pc:docMk/>
            <pc:sldMasterMk cId="0" sldId="2147483655"/>
            <ac:spMk id="3" creationId="{62909AD5-DE16-C99A-85E2-21235416CC3B}"/>
          </ac:spMkLst>
        </pc:spChg>
        <pc:sldLayoutChg chg="addSp delSp modSp mod">
          <pc:chgData name="Adrian Salguero" userId="f921b06be2346e4d" providerId="LiveId" clId="{42694335-63BB-46EC-AF38-63FE051D1C63}" dt="2026-02-26T23:03:00.237" v="11"/>
          <pc:sldLayoutMkLst>
            <pc:docMk/>
            <pc:sldMasterMk cId="0" sldId="2147483655"/>
            <pc:sldLayoutMk cId="0" sldId="2147483648"/>
          </pc:sldLayoutMkLst>
          <pc:spChg chg="add mod">
            <ac:chgData name="Adrian Salguero" userId="f921b06be2346e4d" providerId="LiveId" clId="{42694335-63BB-46EC-AF38-63FE051D1C63}" dt="2026-02-26T23:03:00.237" v="11"/>
            <ac:spMkLst>
              <pc:docMk/>
              <pc:sldMasterMk cId="0" sldId="2147483655"/>
              <pc:sldLayoutMk cId="0" sldId="2147483648"/>
              <ac:spMk id="2" creationId="{61A3F3E1-5F90-8CAB-5448-14E64152E499}"/>
            </ac:spMkLst>
          </pc:spChg>
          <pc:spChg chg="del">
            <ac:chgData name="Adrian Salguero" userId="f921b06be2346e4d" providerId="LiveId" clId="{42694335-63BB-46EC-AF38-63FE051D1C63}" dt="2026-02-26T23:02:29.236" v="10" actId="478"/>
            <ac:spMkLst>
              <pc:docMk/>
              <pc:sldMasterMk cId="0" sldId="2147483655"/>
              <pc:sldLayoutMk cId="0" sldId="2147483648"/>
              <ac:spMk id="3" creationId="{102784E6-F4BB-4FF5-22AF-B4040E9BE252}"/>
            </ac:spMkLst>
          </pc:spChg>
          <pc:spChg chg="del">
            <ac:chgData name="Adrian Salguero" userId="f921b06be2346e4d" providerId="LiveId" clId="{42694335-63BB-46EC-AF38-63FE051D1C63}" dt="2026-02-26T23:02:29.236" v="10" actId="478"/>
            <ac:spMkLst>
              <pc:docMk/>
              <pc:sldMasterMk cId="0" sldId="2147483655"/>
              <pc:sldLayoutMk cId="0" sldId="2147483648"/>
              <ac:spMk id="4" creationId="{9AF97315-A5D7-59C9-830B-8CD932E62A22}"/>
            </ac:spMkLst>
          </pc:spChg>
          <pc:spChg chg="del">
            <ac:chgData name="Adrian Salguero" userId="f921b06be2346e4d" providerId="LiveId" clId="{42694335-63BB-46EC-AF38-63FE051D1C63}" dt="2026-02-26T23:02:29.236" v="10" actId="478"/>
            <ac:spMkLst>
              <pc:docMk/>
              <pc:sldMasterMk cId="0" sldId="2147483655"/>
              <pc:sldLayoutMk cId="0" sldId="2147483648"/>
              <ac:spMk id="5" creationId="{D25B58E1-49E4-1118-6A27-AC8E278498E1}"/>
            </ac:spMkLst>
          </pc:spChg>
          <pc:spChg chg="del">
            <ac:chgData name="Adrian Salguero" userId="f921b06be2346e4d" providerId="LiveId" clId="{42694335-63BB-46EC-AF38-63FE051D1C63}" dt="2026-02-26T23:02:29.236" v="10" actId="478"/>
            <ac:spMkLst>
              <pc:docMk/>
              <pc:sldMasterMk cId="0" sldId="2147483655"/>
              <pc:sldLayoutMk cId="0" sldId="2147483648"/>
              <ac:spMk id="6" creationId="{8E3075FA-C7CC-0201-B07F-CF0273D50013}"/>
            </ac:spMkLst>
          </pc:spChg>
          <pc:spChg chg="del">
            <ac:chgData name="Adrian Salguero" userId="f921b06be2346e4d" providerId="LiveId" clId="{42694335-63BB-46EC-AF38-63FE051D1C63}" dt="2026-02-26T23:02:29.236" v="10" actId="478"/>
            <ac:spMkLst>
              <pc:docMk/>
              <pc:sldMasterMk cId="0" sldId="2147483655"/>
              <pc:sldLayoutMk cId="0" sldId="2147483648"/>
              <ac:spMk id="7" creationId="{0F93066D-71ED-B121-3D87-C4E351BC21E5}"/>
            </ac:spMkLst>
          </pc:spChg>
          <pc:spChg chg="add mod">
            <ac:chgData name="Adrian Salguero" userId="f921b06be2346e4d" providerId="LiveId" clId="{42694335-63BB-46EC-AF38-63FE051D1C63}" dt="2026-02-26T23:03:00.237" v="11"/>
            <ac:spMkLst>
              <pc:docMk/>
              <pc:sldMasterMk cId="0" sldId="2147483655"/>
              <pc:sldLayoutMk cId="0" sldId="2147483648"/>
              <ac:spMk id="8" creationId="{FB796B0A-2237-B48B-FF36-9497A25E7961}"/>
            </ac:spMkLst>
          </pc:spChg>
          <pc:spChg chg="add mod">
            <ac:chgData name="Adrian Salguero" userId="f921b06be2346e4d" providerId="LiveId" clId="{42694335-63BB-46EC-AF38-63FE051D1C63}" dt="2026-02-26T23:03:00.237" v="11"/>
            <ac:spMkLst>
              <pc:docMk/>
              <pc:sldMasterMk cId="0" sldId="2147483655"/>
              <pc:sldLayoutMk cId="0" sldId="2147483648"/>
              <ac:spMk id="9" creationId="{4BF8210C-4FE1-AFA7-66A4-874C288973D4}"/>
            </ac:spMkLst>
          </pc:spChg>
          <pc:spChg chg="add mod">
            <ac:chgData name="Adrian Salguero" userId="f921b06be2346e4d" providerId="LiveId" clId="{42694335-63BB-46EC-AF38-63FE051D1C63}" dt="2026-02-26T23:03:00.237" v="11"/>
            <ac:spMkLst>
              <pc:docMk/>
              <pc:sldMasterMk cId="0" sldId="2147483655"/>
              <pc:sldLayoutMk cId="0" sldId="2147483648"/>
              <ac:spMk id="10" creationId="{650DAE89-0D63-4F46-45D9-2E581AA43AF5}"/>
            </ac:spMkLst>
          </pc:spChg>
          <pc:spChg chg="add mod">
            <ac:chgData name="Adrian Salguero" userId="f921b06be2346e4d" providerId="LiveId" clId="{42694335-63BB-46EC-AF38-63FE051D1C63}" dt="2026-02-26T23:03:00.237" v="11"/>
            <ac:spMkLst>
              <pc:docMk/>
              <pc:sldMasterMk cId="0" sldId="2147483655"/>
              <pc:sldLayoutMk cId="0" sldId="2147483648"/>
              <ac:spMk id="11" creationId="{FE6DF7C3-E0E3-79CB-E020-F0C7EAA947F8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6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5" name="Google Shape;14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47c8e4abf4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247c8e4abf4_0_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g247c8e4abf4_0_4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playlist/0uOENHkoLcs2xauEhye9em?si=5viM0_DhRceDGjKqL2l-1A&amp;nd=1&amp;dlsi=37b72745d58e4c62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>
            <a:spLocks noGrp="1"/>
          </p:cNvSpPr>
          <p:nvPr>
            <p:ph type="title"/>
          </p:nvPr>
        </p:nvSpPr>
        <p:spPr>
          <a:xfrm>
            <a:off x="292977" y="4013370"/>
            <a:ext cx="6212925" cy="1954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6000"/>
              <a:buFont typeface="Montserrat SemiBold"/>
              <a:buNone/>
              <a:defRPr sz="6000" b="0" i="0">
                <a:solidFill>
                  <a:srgbClr val="F0F0F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9" name="Google Shape;19;p2"/>
          <p:cNvSpPr txBox="1"/>
          <p:nvPr/>
        </p:nvSpPr>
        <p:spPr>
          <a:xfrm>
            <a:off x="292977" y="3182200"/>
            <a:ext cx="315441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F0F0F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CSE 122</a:t>
            </a: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420128" y="2753848"/>
            <a:ext cx="1269523" cy="420130"/>
          </a:xfrm>
          <a:prstGeom prst="roundRect">
            <a:avLst>
              <a:gd name="adj" fmla="val 16667"/>
            </a:avLst>
          </a:prstGeom>
          <a:solidFill>
            <a:srgbClr val="FA823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LEC 15</a:t>
            </a:r>
            <a:endParaRPr/>
          </a:p>
        </p:txBody>
      </p:sp>
      <p:sp>
        <p:nvSpPr>
          <p:cNvPr id="21" name="Google Shape;21;p2"/>
          <p:cNvSpPr/>
          <p:nvPr userDrawn="1"/>
        </p:nvSpPr>
        <p:spPr>
          <a:xfrm>
            <a:off x="7119063" y="1271964"/>
            <a:ext cx="5250244" cy="5369600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ln w="12700" cap="flat" cmpd="sng">
            <a:solidFill>
              <a:srgbClr val="211943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" name="Google Shape;22;p2"/>
          <p:cNvCxnSpPr/>
          <p:nvPr/>
        </p:nvCxnSpPr>
        <p:spPr>
          <a:xfrm>
            <a:off x="7452794" y="4551419"/>
            <a:ext cx="4468305" cy="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3" name="Google Shape;23;p2"/>
          <p:cNvSpPr/>
          <p:nvPr/>
        </p:nvSpPr>
        <p:spPr>
          <a:xfrm>
            <a:off x="-369625" y="5494620"/>
            <a:ext cx="4632957" cy="1688781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ln w="12700" cap="flat" cmpd="sng">
            <a:solidFill>
              <a:srgbClr val="211943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"/>
          <p:cNvSpPr/>
          <p:nvPr/>
        </p:nvSpPr>
        <p:spPr>
          <a:xfrm>
            <a:off x="71163" y="5574803"/>
            <a:ext cx="225067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>
                <a:solidFill>
                  <a:srgbClr val="A5A5A5"/>
                </a:solidFill>
                <a:latin typeface="Montserrat"/>
                <a:ea typeface="Montserrat"/>
                <a:cs typeface="Montserrat"/>
                <a:sym typeface="Montserrat"/>
              </a:rPr>
              <a:t>Questions during Class?</a:t>
            </a: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72629" y="5851802"/>
            <a:ext cx="2432111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Raise hand or send here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 i="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sli.do    #cse122 </a:t>
            </a: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2950313" y="5594680"/>
            <a:ext cx="1218438" cy="1223089"/>
          </a:xfrm>
          <a:prstGeom prst="roundRect">
            <a:avLst>
              <a:gd name="adj" fmla="val 5496"/>
            </a:avLst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96;p1">
            <a:extLst>
              <a:ext uri="{FF2B5EF4-FFF2-40B4-BE49-F238E27FC236}">
                <a16:creationId xmlns:a16="http://schemas.microsoft.com/office/drawing/2014/main" id="{61A3F3E1-5F90-8CAB-5448-14E64152E499}"/>
              </a:ext>
            </a:extLst>
          </p:cNvPr>
          <p:cNvSpPr txBox="1"/>
          <p:nvPr userDrawn="1"/>
        </p:nvSpPr>
        <p:spPr>
          <a:xfrm>
            <a:off x="7166291" y="4619702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Instructor:</a:t>
            </a:r>
            <a:endParaRPr sz="1200" dirty="0">
              <a:solidFill>
                <a:schemeClr val="bg2">
                  <a:lumMod val="50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8" name="Google Shape;97;p1">
            <a:extLst>
              <a:ext uri="{FF2B5EF4-FFF2-40B4-BE49-F238E27FC236}">
                <a16:creationId xmlns:a16="http://schemas.microsoft.com/office/drawing/2014/main" id="{FB796B0A-2237-B48B-FF36-9497A25E7961}"/>
              </a:ext>
            </a:extLst>
          </p:cNvPr>
          <p:cNvSpPr txBox="1"/>
          <p:nvPr userDrawn="1"/>
        </p:nvSpPr>
        <p:spPr>
          <a:xfrm>
            <a:off x="7166291" y="4880314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bg2">
                    <a:lumMod val="50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TAs:</a:t>
            </a:r>
            <a:endParaRPr sz="1200">
              <a:solidFill>
                <a:schemeClr val="bg2">
                  <a:lumMod val="50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9" name="Google Shape;98;p1">
            <a:extLst>
              <a:ext uri="{FF2B5EF4-FFF2-40B4-BE49-F238E27FC236}">
                <a16:creationId xmlns:a16="http://schemas.microsoft.com/office/drawing/2014/main" id="{4BF8210C-4FE1-AFA7-66A4-874C288973D4}"/>
              </a:ext>
            </a:extLst>
          </p:cNvPr>
          <p:cNvSpPr txBox="1"/>
          <p:nvPr userDrawn="1"/>
        </p:nvSpPr>
        <p:spPr>
          <a:xfrm>
            <a:off x="8256130" y="4591614"/>
            <a:ext cx="3556009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Adrian Salguero</a:t>
            </a:r>
            <a:endParaRPr sz="14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0" name="Google Shape;95;p1">
            <a:extLst>
              <a:ext uri="{FF2B5EF4-FFF2-40B4-BE49-F238E27FC236}">
                <a16:creationId xmlns:a16="http://schemas.microsoft.com/office/drawing/2014/main" id="{650DAE89-0D63-4F46-45D9-2E581AA43AF5}"/>
              </a:ext>
            </a:extLst>
          </p:cNvPr>
          <p:cNvSpPr txBox="1"/>
          <p:nvPr userDrawn="1"/>
        </p:nvSpPr>
        <p:spPr>
          <a:xfrm>
            <a:off x="7395260" y="3959388"/>
            <a:ext cx="4605546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r>
              <a:rPr lang="en-US" sz="22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Music:</a:t>
            </a:r>
            <a:r>
              <a:rPr lang="en-US" sz="22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200" u="sng" dirty="0">
                <a:solidFill>
                  <a:srgbClr val="0563C1"/>
                </a:solidFill>
                <a:latin typeface="+mn-lt"/>
                <a:ea typeface="Calibri"/>
                <a:cs typeface="Calibri"/>
                <a:sym typeface="Calibri"/>
                <a:hlinkClick r:id="rId3"/>
              </a:rPr>
              <a:t>122 26Wi Lecture Tunes</a:t>
            </a:r>
            <a:r>
              <a:rPr lang="fr-FR" sz="2200" u="sng" dirty="0">
                <a:solidFill>
                  <a:srgbClr val="0563C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US" sz="2200" u="sng" dirty="0">
                <a:solidFill>
                  <a:srgbClr val="0563C1"/>
                </a:solidFill>
                <a:latin typeface="+mn-lt"/>
                <a:ea typeface="Calibri"/>
                <a:cs typeface="Calibri"/>
                <a:sym typeface="Calibri"/>
              </a:rPr>
              <a:t>⛄</a:t>
            </a:r>
            <a:endParaRPr dirty="0">
              <a:solidFill>
                <a:srgbClr val="0563C1"/>
              </a:solidFill>
            </a:endParaRPr>
          </a:p>
        </p:txBody>
      </p:sp>
      <p:sp>
        <p:nvSpPr>
          <p:cNvPr id="11" name="Google Shape;99;p1">
            <a:extLst>
              <a:ext uri="{FF2B5EF4-FFF2-40B4-BE49-F238E27FC236}">
                <a16:creationId xmlns:a16="http://schemas.microsoft.com/office/drawing/2014/main" id="{FE6DF7C3-E0E3-79CB-E020-F0C7EAA947F8}"/>
              </a:ext>
            </a:extLst>
          </p:cNvPr>
          <p:cNvSpPr txBox="1"/>
          <p:nvPr userDrawn="1"/>
        </p:nvSpPr>
        <p:spPr>
          <a:xfrm>
            <a:off x="8256130" y="4931428"/>
            <a:ext cx="3737319" cy="1651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91425" rIns="91425" bIns="91425" numCol="4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Ava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Blake R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Blake P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Cady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Caleb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Cole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Colin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Connor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Dalton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Dani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David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Diya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Hanna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Ivy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Mahima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Medha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Neal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Neha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Nicolae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Nicole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Rio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Rohan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Saachi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Shreya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Shreyank</a:t>
            </a:r>
          </a:p>
          <a:p>
            <a:pPr lvl="0">
              <a:lnSpc>
                <a:spcPct val="115000"/>
              </a:lnSpc>
            </a:pPr>
            <a:r>
              <a:rPr lang="en-US" sz="1000" dirty="0" err="1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Sthiti</a:t>
            </a:r>
            <a:endParaRPr lang="en-US"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Sushma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Suyash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TJ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Wesley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Yang</a:t>
            </a:r>
            <a:endParaRPr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3"/>
          <p:cNvSpPr txBox="1">
            <a:spLocks noGrp="1"/>
          </p:cNvSpPr>
          <p:nvPr>
            <p:ph type="sldNum" idx="12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4"/>
          <p:cNvSpPr txBox="1">
            <a:spLocks noGrp="1"/>
          </p:cNvSpPr>
          <p:nvPr>
            <p:ph type="sldNum" idx="12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0" name="Google Shape;40;p4"/>
          <p:cNvSpPr txBox="1"/>
          <p:nvPr/>
        </p:nvSpPr>
        <p:spPr>
          <a:xfrm>
            <a:off x="568410" y="469557"/>
            <a:ext cx="2014152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Agenda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actice: Think">
  <p:cSld name="Practice: Think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5"/>
          <p:cNvSpPr txBox="1"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3" name="Google Shape;43;p5"/>
          <p:cNvSpPr txBox="1">
            <a:spLocks noGrp="1"/>
          </p:cNvSpPr>
          <p:nvPr>
            <p:ph type="sldNum" idx="12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4" name="Google Shape;44;p5"/>
          <p:cNvSpPr/>
          <p:nvPr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 cap="flat" cmpd="sng">
            <a:solidFill>
              <a:srgbClr val="2E235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5"/>
          <p:cNvSpPr/>
          <p:nvPr/>
        </p:nvSpPr>
        <p:spPr>
          <a:xfrm>
            <a:off x="8365340" y="393723"/>
            <a:ext cx="3380431" cy="556054"/>
          </a:xfrm>
          <a:prstGeom prst="roundRect">
            <a:avLst>
              <a:gd name="adj" fmla="val 16667"/>
            </a:avLst>
          </a:prstGeom>
          <a:solidFill>
            <a:srgbClr val="4E408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sli.do      #cse122</a:t>
            </a:r>
            <a:endParaRPr/>
          </a:p>
        </p:txBody>
      </p:sp>
      <p:sp>
        <p:nvSpPr>
          <p:cNvPr id="46" name="Google Shape;46;p5"/>
          <p:cNvSpPr txBox="1"/>
          <p:nvPr/>
        </p:nvSpPr>
        <p:spPr>
          <a:xfrm>
            <a:off x="1106916" y="300371"/>
            <a:ext cx="374173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Practice : Think</a:t>
            </a:r>
            <a:endParaRPr/>
          </a:p>
        </p:txBody>
      </p:sp>
      <p:pic>
        <p:nvPicPr>
          <p:cNvPr id="47" name="Google Shape;47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154039" y="300371"/>
            <a:ext cx="684160" cy="781897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5"/>
          <p:cNvSpPr/>
          <p:nvPr/>
        </p:nvSpPr>
        <p:spPr>
          <a:xfrm>
            <a:off x="7256995" y="195215"/>
            <a:ext cx="960120" cy="960120"/>
          </a:xfrm>
          <a:prstGeom prst="roundRect">
            <a:avLst>
              <a:gd name="adj" fmla="val 16667"/>
            </a:avLst>
          </a:prstGeom>
          <a:solidFill>
            <a:srgbClr val="4E408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 b="1" i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5"/>
          <p:cNvSpPr/>
          <p:nvPr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acitce: Pair">
  <p:cSld name="Pracitce: Pai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 txBox="1"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3" name="Google Shape;53;p6"/>
          <p:cNvSpPr txBox="1">
            <a:spLocks noGrp="1"/>
          </p:cNvSpPr>
          <p:nvPr>
            <p:ph type="sldNum" idx="12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4" name="Google Shape;54;p6"/>
          <p:cNvSpPr/>
          <p:nvPr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 cap="flat" cmpd="sng">
            <a:solidFill>
              <a:srgbClr val="2E235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5" name="Google Shape;55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4039" y="300371"/>
            <a:ext cx="961802" cy="769442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6"/>
          <p:cNvSpPr/>
          <p:nvPr/>
        </p:nvSpPr>
        <p:spPr>
          <a:xfrm>
            <a:off x="8365340" y="393723"/>
            <a:ext cx="3380431" cy="556054"/>
          </a:xfrm>
          <a:prstGeom prst="roundRect">
            <a:avLst>
              <a:gd name="adj" fmla="val 16667"/>
            </a:avLst>
          </a:prstGeom>
          <a:solidFill>
            <a:srgbClr val="4E408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sli.do      #cse122</a:t>
            </a:r>
            <a:endParaRPr/>
          </a:p>
        </p:txBody>
      </p:sp>
      <p:sp>
        <p:nvSpPr>
          <p:cNvPr id="57" name="Google Shape;57;p6"/>
          <p:cNvSpPr/>
          <p:nvPr/>
        </p:nvSpPr>
        <p:spPr>
          <a:xfrm>
            <a:off x="7256995" y="195215"/>
            <a:ext cx="960120" cy="960120"/>
          </a:xfrm>
          <a:prstGeom prst="roundRect">
            <a:avLst>
              <a:gd name="adj" fmla="val 16667"/>
            </a:avLst>
          </a:prstGeom>
          <a:solidFill>
            <a:srgbClr val="4E408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 b="1" i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6"/>
          <p:cNvSpPr/>
          <p:nvPr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6"/>
          <p:cNvSpPr txBox="1"/>
          <p:nvPr/>
        </p:nvSpPr>
        <p:spPr>
          <a:xfrm>
            <a:off x="1106916" y="300371"/>
            <a:ext cx="335765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Practice : Pair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7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7"/>
          <p:cNvSpPr txBox="1">
            <a:spLocks noGrp="1"/>
          </p:cNvSpPr>
          <p:nvPr>
            <p:ph type="sldNum" idx="12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8"/>
          <p:cNvSpPr txBox="1">
            <a:spLocks noGrp="1"/>
          </p:cNvSpPr>
          <p:nvPr>
            <p:ph type="sldNum" idx="12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TR"/>
              <a:buChar char="-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TR"/>
              <a:buChar char="-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Char char="-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Char char="-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 b="1" i="0" u="none" strike="noStrike" cap="none">
                <a:solidFill>
                  <a:srgbClr val="2E235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100" b="1" i="0" u="none" strike="noStrike" cap="none">
                <a:solidFill>
                  <a:srgbClr val="2E235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100" b="1" i="0" u="none" strike="noStrike" cap="none">
                <a:solidFill>
                  <a:srgbClr val="2E235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100" b="1" i="0" u="none" strike="noStrike" cap="none">
                <a:solidFill>
                  <a:srgbClr val="2E235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100" b="1" i="0" u="none" strike="noStrike" cap="none">
                <a:solidFill>
                  <a:srgbClr val="2E235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100" b="1" i="0" u="none" strike="noStrike" cap="none">
                <a:solidFill>
                  <a:srgbClr val="2E235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100" b="1" i="0" u="none" strike="noStrike" cap="none">
                <a:solidFill>
                  <a:srgbClr val="2E235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100" b="1" i="0" u="none" strike="noStrike" cap="none">
                <a:solidFill>
                  <a:srgbClr val="2E235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100" b="1" i="0" u="none" strike="noStrike" cap="none">
                <a:solidFill>
                  <a:srgbClr val="2E235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" name="Google Shape;13;p1"/>
          <p:cNvSpPr/>
          <p:nvPr/>
        </p:nvSpPr>
        <p:spPr>
          <a:xfrm>
            <a:off x="-89452" y="-2819"/>
            <a:ext cx="12503426" cy="239554"/>
          </a:xfrm>
          <a:prstGeom prst="rect">
            <a:avLst/>
          </a:prstGeom>
          <a:solidFill>
            <a:srgbClr val="2E235D"/>
          </a:solidFill>
          <a:ln w="12700" cap="flat" cmpd="sng">
            <a:solidFill>
              <a:srgbClr val="2E235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1"/>
          <p:cNvSpPr txBox="1"/>
          <p:nvPr/>
        </p:nvSpPr>
        <p:spPr>
          <a:xfrm>
            <a:off x="3000376" y="-2819"/>
            <a:ext cx="619124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15: Collections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 b="1" i="0" u="none" strike="noStrike" cap="non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C8B586E-E0CB-B128-1F4F-337F357C8CB8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3" y="29972"/>
            <a:ext cx="2150721" cy="16903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2909AD5-DE16-C99A-85E2-21235416CC3B}"/>
              </a:ext>
            </a:extLst>
          </p:cNvPr>
          <p:cNvSpPr txBox="1"/>
          <p:nvPr userDrawn="1"/>
        </p:nvSpPr>
        <p:spPr>
          <a:xfrm>
            <a:off x="8369161" y="10264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CSE 122 Winter 2026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D8EC2A-EB7F-9DED-B73D-61F0B5A404A1}"/>
              </a:ext>
            </a:extLst>
          </p:cNvPr>
          <p:cNvSpPr txBox="1"/>
          <p:nvPr userDrawn="1"/>
        </p:nvSpPr>
        <p:spPr>
          <a:xfrm>
            <a:off x="10539812" y="15965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dirty="0" err="1">
                <a:solidFill>
                  <a:schemeClr val="bg1"/>
                </a:solidFill>
                <a:latin typeface="Montserrat SemiBold" pitchFamily="2" charset="77"/>
              </a:rPr>
              <a:t>sli.do</a:t>
            </a:r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 #cse122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9"/>
          <p:cNvSpPr txBox="1">
            <a:spLocks noGrp="1"/>
          </p:cNvSpPr>
          <p:nvPr>
            <p:ph type="title"/>
          </p:nvPr>
        </p:nvSpPr>
        <p:spPr>
          <a:xfrm>
            <a:off x="305333" y="4125093"/>
            <a:ext cx="6591226" cy="1954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3600"/>
              <a:buFont typeface="Montserrat SemiBold"/>
              <a:buNone/>
            </a:pPr>
            <a:r>
              <a:rPr lang="en-US" sz="3600"/>
              <a:t>Collections</a:t>
            </a:r>
            <a:endParaRPr/>
          </a:p>
        </p:txBody>
      </p:sp>
      <p:sp>
        <p:nvSpPr>
          <p:cNvPr id="71" name="Google Shape;71;p9"/>
          <p:cNvSpPr txBox="1"/>
          <p:nvPr/>
        </p:nvSpPr>
        <p:spPr>
          <a:xfrm>
            <a:off x="7498025" y="2041170"/>
            <a:ext cx="4631431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22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Slido</a:t>
            </a:r>
            <a:r>
              <a:rPr lang="en-US" sz="2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vote &amp; chat with your neighbors:</a:t>
            </a:r>
          </a:p>
        </p:txBody>
      </p:sp>
      <p:sp>
        <p:nvSpPr>
          <p:cNvPr id="72" name="Google Shape;72;p9"/>
          <p:cNvSpPr txBox="1"/>
          <p:nvPr/>
        </p:nvSpPr>
        <p:spPr>
          <a:xfrm>
            <a:off x="7379594" y="1403798"/>
            <a:ext cx="4631431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A5A5A5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BEFORE WE START</a:t>
            </a:r>
            <a:endParaRPr/>
          </a:p>
        </p:txBody>
      </p:sp>
      <p:sp>
        <p:nvSpPr>
          <p:cNvPr id="6" name="Google Shape;71;p9">
            <a:extLst>
              <a:ext uri="{FF2B5EF4-FFF2-40B4-BE49-F238E27FC236}">
                <a16:creationId xmlns:a16="http://schemas.microsoft.com/office/drawing/2014/main" id="{808F98AC-3D57-4291-9153-283D580DD8C0}"/>
              </a:ext>
            </a:extLst>
          </p:cNvPr>
          <p:cNvSpPr txBox="1"/>
          <p:nvPr/>
        </p:nvSpPr>
        <p:spPr>
          <a:xfrm>
            <a:off x="7498024" y="2546163"/>
            <a:ext cx="4476805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 dirty="0"/>
              <a:t>What are you doing for Thanksgiving break?</a:t>
            </a:r>
            <a:endParaRPr sz="1800" i="1" dirty="0"/>
          </a:p>
        </p:txBody>
      </p:sp>
      <p:sp>
        <p:nvSpPr>
          <p:cNvPr id="3" name="Rectangle: Rounded Corners 12">
            <a:extLst>
              <a:ext uri="{FF2B5EF4-FFF2-40B4-BE49-F238E27FC236}">
                <a16:creationId xmlns:a16="http://schemas.microsoft.com/office/drawing/2014/main" id="{ED3FB56D-3C0D-321B-0D13-A15068B1C952}"/>
              </a:ext>
            </a:extLst>
          </p:cNvPr>
          <p:cNvSpPr/>
          <p:nvPr/>
        </p:nvSpPr>
        <p:spPr>
          <a:xfrm>
            <a:off x="2995983" y="5645425"/>
            <a:ext cx="1122792" cy="112434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he image shows a QR code, which is a two-dimensional barcode that can be scanned by a smartphone to provide a link or access information.&#10;&#10;AI-generated content may be incorrect.">
            <a:extLst>
              <a:ext uri="{FF2B5EF4-FFF2-40B4-BE49-F238E27FC236}">
                <a16:creationId xmlns:a16="http://schemas.microsoft.com/office/drawing/2014/main" id="{1A975CD2-B4FC-EB3C-7528-E012CDA4A2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9873" y="5645425"/>
            <a:ext cx="1138902" cy="112434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1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Calibri"/>
              <a:buNone/>
            </a:pPr>
            <a:r>
              <a:rPr lang="en-US" sz="3900" dirty="0"/>
              <a:t>Collections: What</a:t>
            </a:r>
            <a:r>
              <a:rPr lang="en-US" sz="3900" i="1" dirty="0"/>
              <a:t> </a:t>
            </a:r>
            <a:r>
              <a:rPr lang="en-US" sz="3900" u="sng" dirty="0"/>
              <a:t>interfaces</a:t>
            </a:r>
            <a:r>
              <a:rPr lang="en-US" sz="3900" i="1" dirty="0"/>
              <a:t> </a:t>
            </a:r>
            <a:r>
              <a:rPr lang="en-US" sz="3900" dirty="0"/>
              <a:t>have we seen so far? </a:t>
            </a:r>
            <a:endParaRPr dirty="0"/>
          </a:p>
        </p:txBody>
      </p:sp>
      <p:sp>
        <p:nvSpPr>
          <p:cNvPr id="148" name="Google Shape;148;p21"/>
          <p:cNvSpPr txBox="1"/>
          <p:nvPr/>
        </p:nvSpPr>
        <p:spPr>
          <a:xfrm>
            <a:off x="924450" y="1726300"/>
            <a:ext cx="103389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Calibri"/>
                <a:ea typeface="Calibri"/>
                <a:cs typeface="Calibri"/>
                <a:sym typeface="Calibri"/>
              </a:rPr>
              <a:t>…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42;p20">
            <a:extLst>
              <a:ext uri="{FF2B5EF4-FFF2-40B4-BE49-F238E27FC236}">
                <a16:creationId xmlns:a16="http://schemas.microsoft.com/office/drawing/2014/main" id="{E36370C2-3FF3-1318-5A53-C252131103FD}"/>
              </a:ext>
            </a:extLst>
          </p:cNvPr>
          <p:cNvSpPr txBox="1"/>
          <p:nvPr/>
        </p:nvSpPr>
        <p:spPr>
          <a:xfrm>
            <a:off x="924450" y="2563062"/>
            <a:ext cx="10338900" cy="2154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latin typeface="Calibri"/>
                <a:ea typeface="Calibri"/>
                <a:cs typeface="Calibri"/>
                <a:sym typeface="Calibri"/>
              </a:rPr>
              <a:t>Set, 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latin typeface="Calibri"/>
                <a:ea typeface="Calibri"/>
                <a:cs typeface="Calibri"/>
                <a:sym typeface="Calibri"/>
              </a:rPr>
              <a:t>Queue,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latin typeface="Calibri"/>
                <a:ea typeface="Calibri"/>
                <a:cs typeface="Calibri"/>
                <a:sym typeface="Calibri"/>
              </a:rPr>
              <a:t>List,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latin typeface="Calibri"/>
                <a:ea typeface="Calibri"/>
                <a:cs typeface="Calibri"/>
                <a:sym typeface="Calibri"/>
              </a:rPr>
              <a:t>Comparable</a:t>
            </a:r>
            <a:endParaRPr sz="3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2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Lecture Outline</a:t>
            </a:r>
            <a:endParaRPr/>
          </a:p>
        </p:txBody>
      </p:sp>
      <p:sp>
        <p:nvSpPr>
          <p:cNvPr id="154" name="Google Shape;154;p22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Announcements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 err="1"/>
              <a:t>Nullish</a:t>
            </a:r>
            <a:r>
              <a:rPr lang="en-US" dirty="0"/>
              <a:t> Nuance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Recap of Collections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accent5"/>
              </a:buClr>
              <a:buSzPts val="2800"/>
              <a:buChar char="•"/>
            </a:pPr>
            <a:r>
              <a:rPr lang="en-US" b="1" dirty="0">
                <a:solidFill>
                  <a:schemeClr val="accent5"/>
                </a:solidFill>
              </a:rPr>
              <a:t>Dumb Data Structures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Collections</a:t>
            </a:r>
            <a:endParaRPr dirty="0"/>
          </a:p>
        </p:txBody>
      </p:sp>
      <p:sp>
        <p:nvSpPr>
          <p:cNvPr id="155" name="Google Shape;155;p22"/>
          <p:cNvSpPr/>
          <p:nvPr/>
        </p:nvSpPr>
        <p:spPr>
          <a:xfrm rot="10800000">
            <a:off x="4561881" y="3429000"/>
            <a:ext cx="444843" cy="308919"/>
          </a:xfrm>
          <a:prstGeom prst="homePlate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3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Dumb Data Structures</a:t>
            </a:r>
            <a:endParaRPr/>
          </a:p>
        </p:txBody>
      </p:sp>
      <p:sp>
        <p:nvSpPr>
          <p:cNvPr id="161" name="Google Shape;161;p23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109472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</a:pPr>
            <a:r>
              <a:rPr lang="en-US" sz="3300" dirty="0"/>
              <a:t>We’re going to create our own versions of these classes so </a:t>
            </a:r>
            <a:br>
              <a:rPr lang="en-US" sz="3300" dirty="0"/>
            </a:br>
            <a:r>
              <a:rPr lang="en-US" sz="3300" dirty="0"/>
              <a:t>we can dig into how they all relate to each other!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</a:pPr>
            <a:endParaRPr sz="33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</a:pPr>
            <a:r>
              <a:rPr lang="en-US" sz="3300" dirty="0"/>
              <a:t>BUT they’re going to be real dumb.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</a:pPr>
            <a:endParaRPr sz="33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</a:pPr>
            <a:r>
              <a:rPr lang="en-US" sz="3300" dirty="0"/>
              <a:t>If you want to get a sense of how they’re </a:t>
            </a:r>
            <a:r>
              <a:rPr lang="en-US" sz="3300" u="sng" dirty="0"/>
              <a:t>actually</a:t>
            </a:r>
            <a:r>
              <a:rPr lang="en-US" sz="3300" i="1" dirty="0"/>
              <a:t> </a:t>
            </a:r>
            <a:r>
              <a:rPr lang="en-US" sz="3300" dirty="0"/>
              <a:t>implemented, go take CSE 123! </a:t>
            </a: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5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Lecture Outline</a:t>
            </a:r>
            <a:endParaRPr/>
          </a:p>
        </p:txBody>
      </p:sp>
      <p:sp>
        <p:nvSpPr>
          <p:cNvPr id="173" name="Google Shape;173;p25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Announcements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 err="1"/>
              <a:t>Nullish</a:t>
            </a:r>
            <a:r>
              <a:rPr lang="en-US" dirty="0"/>
              <a:t> Nuance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Recap of Collections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Dumb Data Structures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accent5"/>
              </a:buClr>
              <a:buSzPts val="2800"/>
              <a:buChar char="•"/>
            </a:pPr>
            <a:r>
              <a:rPr lang="en-US" b="1" dirty="0">
                <a:solidFill>
                  <a:schemeClr val="accent5"/>
                </a:solidFill>
              </a:rPr>
              <a:t>Collections</a:t>
            </a:r>
            <a:endParaRPr dirty="0"/>
          </a:p>
        </p:txBody>
      </p:sp>
      <p:sp>
        <p:nvSpPr>
          <p:cNvPr id="174" name="Google Shape;174;p25"/>
          <p:cNvSpPr/>
          <p:nvPr/>
        </p:nvSpPr>
        <p:spPr>
          <a:xfrm rot="10800000">
            <a:off x="2912695" y="4114800"/>
            <a:ext cx="444843" cy="308919"/>
          </a:xfrm>
          <a:prstGeom prst="homePlate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6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/>
              <a:t>IntCollection Relationships</a:t>
            </a:r>
            <a:endParaRPr/>
          </a:p>
        </p:txBody>
      </p:sp>
      <p:sp>
        <p:nvSpPr>
          <p:cNvPr id="180" name="Google Shape;180;p26"/>
          <p:cNvSpPr txBox="1"/>
          <p:nvPr/>
        </p:nvSpPr>
        <p:spPr>
          <a:xfrm>
            <a:off x="4284900" y="1236288"/>
            <a:ext cx="1448400" cy="461700"/>
          </a:xfrm>
          <a:prstGeom prst="rect">
            <a:avLst/>
          </a:prstGeom>
          <a:solidFill>
            <a:srgbClr val="FFF2C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IntCollection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26"/>
          <p:cNvSpPr txBox="1"/>
          <p:nvPr/>
        </p:nvSpPr>
        <p:spPr>
          <a:xfrm>
            <a:off x="2909875" y="3369900"/>
            <a:ext cx="1448400" cy="461700"/>
          </a:xfrm>
          <a:prstGeom prst="rect">
            <a:avLst/>
          </a:prstGeom>
          <a:solidFill>
            <a:srgbClr val="FFF2C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IntList</a:t>
            </a:r>
            <a:endParaRPr sz="18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26"/>
          <p:cNvSpPr txBox="1"/>
          <p:nvPr/>
        </p:nvSpPr>
        <p:spPr>
          <a:xfrm>
            <a:off x="8080625" y="3442950"/>
            <a:ext cx="1448400" cy="461700"/>
          </a:xfrm>
          <a:prstGeom prst="rect">
            <a:avLst/>
          </a:prstGeom>
          <a:solidFill>
            <a:srgbClr val="FFF2C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IntSet</a:t>
            </a:r>
            <a:endParaRPr sz="18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26"/>
          <p:cNvSpPr txBox="1"/>
          <p:nvPr/>
        </p:nvSpPr>
        <p:spPr>
          <a:xfrm>
            <a:off x="333625" y="3577400"/>
            <a:ext cx="1448400" cy="461700"/>
          </a:xfrm>
          <a:prstGeom prst="rect">
            <a:avLst/>
          </a:prstGeom>
          <a:solidFill>
            <a:srgbClr val="FFF2C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IntQueue</a:t>
            </a:r>
            <a:endParaRPr sz="18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26"/>
          <p:cNvSpPr txBox="1"/>
          <p:nvPr/>
        </p:nvSpPr>
        <p:spPr>
          <a:xfrm>
            <a:off x="333625" y="5427300"/>
            <a:ext cx="2511300" cy="4617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class DumbLinkedIntList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5" name="Google Shape;185;p26"/>
          <p:cNvCxnSpPr>
            <a:stCxn id="181" idx="0"/>
            <a:endCxn id="180" idx="2"/>
          </p:cNvCxnSpPr>
          <p:nvPr/>
        </p:nvCxnSpPr>
        <p:spPr>
          <a:xfrm rot="-5400000">
            <a:off x="3485575" y="1846500"/>
            <a:ext cx="1671900" cy="1374900"/>
          </a:xfrm>
          <a:prstGeom prst="bentConnector3">
            <a:avLst>
              <a:gd name="adj1" fmla="val 20104"/>
            </a:avLst>
          </a:prstGeom>
          <a:noFill/>
          <a:ln w="9525" cap="flat" cmpd="sng">
            <a:solidFill>
              <a:srgbClr val="44546A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6" name="Google Shape;186;p26"/>
          <p:cNvCxnSpPr>
            <a:stCxn id="183" idx="0"/>
            <a:endCxn id="180" idx="2"/>
          </p:cNvCxnSpPr>
          <p:nvPr/>
        </p:nvCxnSpPr>
        <p:spPr>
          <a:xfrm rot="-5400000">
            <a:off x="2093725" y="662000"/>
            <a:ext cx="1879500" cy="3951300"/>
          </a:xfrm>
          <a:prstGeom prst="bentConnector3">
            <a:avLst>
              <a:gd name="adj1" fmla="val 65746"/>
            </a:avLst>
          </a:prstGeom>
          <a:noFill/>
          <a:ln w="9525" cap="flat" cmpd="sng">
            <a:solidFill>
              <a:srgbClr val="44546A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87" name="Google Shape;187;p26"/>
          <p:cNvSpPr txBox="1"/>
          <p:nvPr/>
        </p:nvSpPr>
        <p:spPr>
          <a:xfrm>
            <a:off x="1832275" y="2128383"/>
            <a:ext cx="886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extends</a:t>
            </a:r>
            <a:endParaRPr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188" name="Google Shape;188;p26"/>
          <p:cNvCxnSpPr>
            <a:stCxn id="184" idx="0"/>
            <a:endCxn id="183" idx="2"/>
          </p:cNvCxnSpPr>
          <p:nvPr/>
        </p:nvCxnSpPr>
        <p:spPr>
          <a:xfrm rot="5400000" flipH="1">
            <a:off x="629575" y="4467600"/>
            <a:ext cx="1388100" cy="531300"/>
          </a:xfrm>
          <a:prstGeom prst="curvedConnector3">
            <a:avLst>
              <a:gd name="adj1" fmla="val 50004"/>
            </a:avLst>
          </a:prstGeom>
          <a:noFill/>
          <a:ln w="9525" cap="flat" cmpd="sng">
            <a:solidFill>
              <a:srgbClr val="44546A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89" name="Google Shape;189;p26"/>
          <p:cNvCxnSpPr>
            <a:stCxn id="190" idx="0"/>
            <a:endCxn id="181" idx="2"/>
          </p:cNvCxnSpPr>
          <p:nvPr/>
        </p:nvCxnSpPr>
        <p:spPr>
          <a:xfrm rot="5400000" flipH="1">
            <a:off x="2988325" y="4477350"/>
            <a:ext cx="1648800" cy="357300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rgbClr val="44546A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91" name="Google Shape;191;p26"/>
          <p:cNvSpPr txBox="1"/>
          <p:nvPr/>
        </p:nvSpPr>
        <p:spPr>
          <a:xfrm>
            <a:off x="3247475" y="4595675"/>
            <a:ext cx="1219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implements</a:t>
            </a:r>
            <a:endParaRPr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92" name="Google Shape;192;p26"/>
          <p:cNvSpPr txBox="1"/>
          <p:nvPr/>
        </p:nvSpPr>
        <p:spPr>
          <a:xfrm>
            <a:off x="3305425" y="5503500"/>
            <a:ext cx="2511300" cy="4617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class DumbArrayIntList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26"/>
          <p:cNvSpPr txBox="1"/>
          <p:nvPr/>
        </p:nvSpPr>
        <p:spPr>
          <a:xfrm>
            <a:off x="6366025" y="5508000"/>
            <a:ext cx="2511300" cy="4617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class DumbHashIntSet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26"/>
          <p:cNvSpPr txBox="1"/>
          <p:nvPr/>
        </p:nvSpPr>
        <p:spPr>
          <a:xfrm>
            <a:off x="9414025" y="5508000"/>
            <a:ext cx="2511300" cy="4617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class DumbTreeIntSet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95" name="Google Shape;195;p26"/>
          <p:cNvCxnSpPr>
            <a:stCxn id="184" idx="0"/>
            <a:endCxn id="181" idx="2"/>
          </p:cNvCxnSpPr>
          <p:nvPr/>
        </p:nvCxnSpPr>
        <p:spPr>
          <a:xfrm rot="-5400000">
            <a:off x="1813825" y="3607050"/>
            <a:ext cx="1595700" cy="2044800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rgbClr val="44546A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96" name="Google Shape;196;p26"/>
          <p:cNvSpPr txBox="1"/>
          <p:nvPr/>
        </p:nvSpPr>
        <p:spPr>
          <a:xfrm>
            <a:off x="3889675" y="2814183"/>
            <a:ext cx="886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extends</a:t>
            </a:r>
            <a:endParaRPr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197" name="Google Shape;197;p26"/>
          <p:cNvCxnSpPr>
            <a:stCxn id="182" idx="0"/>
            <a:endCxn id="180" idx="2"/>
          </p:cNvCxnSpPr>
          <p:nvPr/>
        </p:nvCxnSpPr>
        <p:spPr>
          <a:xfrm rot="5400000" flipH="1">
            <a:off x="6034475" y="672600"/>
            <a:ext cx="1745100" cy="3795600"/>
          </a:xfrm>
          <a:prstGeom prst="bentConnector3">
            <a:avLst>
              <a:gd name="adj1" fmla="val 49996"/>
            </a:avLst>
          </a:prstGeom>
          <a:noFill/>
          <a:ln w="9525" cap="flat" cmpd="sng">
            <a:solidFill>
              <a:srgbClr val="44546A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8" name="Google Shape;198;p26"/>
          <p:cNvSpPr txBox="1"/>
          <p:nvPr/>
        </p:nvSpPr>
        <p:spPr>
          <a:xfrm>
            <a:off x="6578775" y="2502017"/>
            <a:ext cx="886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highlight>
                  <a:schemeClr val="lt1"/>
                </a:highlight>
                <a:latin typeface="Consolas"/>
                <a:ea typeface="Consolas"/>
                <a:cs typeface="Consolas"/>
                <a:sym typeface="Consolas"/>
              </a:rPr>
              <a:t>extends</a:t>
            </a:r>
            <a:endParaRPr>
              <a:highlight>
                <a:schemeClr val="lt1"/>
              </a:highlight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199" name="Google Shape;199;p26"/>
          <p:cNvCxnSpPr>
            <a:stCxn id="193" idx="0"/>
            <a:endCxn id="182" idx="2"/>
          </p:cNvCxnSpPr>
          <p:nvPr/>
        </p:nvCxnSpPr>
        <p:spPr>
          <a:xfrm rot="-5400000">
            <a:off x="7411675" y="4114800"/>
            <a:ext cx="1603200" cy="1183200"/>
          </a:xfrm>
          <a:prstGeom prst="curvedConnector3">
            <a:avLst>
              <a:gd name="adj1" fmla="val 50005"/>
            </a:avLst>
          </a:prstGeom>
          <a:noFill/>
          <a:ln w="9525" cap="flat" cmpd="sng">
            <a:solidFill>
              <a:srgbClr val="44546A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00" name="Google Shape;200;p26"/>
          <p:cNvSpPr txBox="1"/>
          <p:nvPr/>
        </p:nvSpPr>
        <p:spPr>
          <a:xfrm>
            <a:off x="7590875" y="4519475"/>
            <a:ext cx="1219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implements</a:t>
            </a:r>
            <a:endParaRPr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201" name="Google Shape;201;p26"/>
          <p:cNvCxnSpPr>
            <a:stCxn id="194" idx="0"/>
            <a:endCxn id="182" idx="2"/>
          </p:cNvCxnSpPr>
          <p:nvPr/>
        </p:nvCxnSpPr>
        <p:spPr>
          <a:xfrm rot="5400000" flipH="1">
            <a:off x="8935675" y="3774000"/>
            <a:ext cx="1603200" cy="1864800"/>
          </a:xfrm>
          <a:prstGeom prst="curvedConnector3">
            <a:avLst>
              <a:gd name="adj1" fmla="val 50005"/>
            </a:avLst>
          </a:prstGeom>
          <a:noFill/>
          <a:ln w="9525" cap="flat" cmpd="sng">
            <a:solidFill>
              <a:srgbClr val="44546A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02" name="Google Shape;202;p26"/>
          <p:cNvSpPr txBox="1"/>
          <p:nvPr/>
        </p:nvSpPr>
        <p:spPr>
          <a:xfrm>
            <a:off x="9267275" y="4519475"/>
            <a:ext cx="1219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implements</a:t>
            </a:r>
            <a:endParaRPr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03" name="Google Shape;203;p26"/>
          <p:cNvSpPr txBox="1"/>
          <p:nvPr/>
        </p:nvSpPr>
        <p:spPr>
          <a:xfrm>
            <a:off x="1113875" y="4900475"/>
            <a:ext cx="1219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implements</a:t>
            </a:r>
            <a:endParaRPr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04800"/>
            <a:ext cx="11783626" cy="640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0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Lecture Outline</a:t>
            </a:r>
            <a:endParaRPr/>
          </a:p>
        </p:txBody>
      </p:sp>
      <p:sp>
        <p:nvSpPr>
          <p:cNvPr id="78" name="Google Shape;78;p10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Char char="•"/>
            </a:pPr>
            <a:r>
              <a:rPr lang="en-US" b="1" dirty="0">
                <a:solidFill>
                  <a:schemeClr val="accent5"/>
                </a:solidFill>
              </a:rPr>
              <a:t>Announcements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 err="1"/>
              <a:t>Nullish</a:t>
            </a:r>
            <a:r>
              <a:rPr lang="en-US" dirty="0"/>
              <a:t> Nuance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Recap of Collections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Dumb Data Structures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Collections</a:t>
            </a:r>
            <a:endParaRPr dirty="0"/>
          </a:p>
        </p:txBody>
      </p:sp>
      <p:sp>
        <p:nvSpPr>
          <p:cNvPr id="79" name="Google Shape;79;p10"/>
          <p:cNvSpPr/>
          <p:nvPr/>
        </p:nvSpPr>
        <p:spPr>
          <a:xfrm rot="10800000">
            <a:off x="3732788" y="1458097"/>
            <a:ext cx="444843" cy="308919"/>
          </a:xfrm>
          <a:prstGeom prst="homePlate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1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Announcements</a:t>
            </a:r>
            <a:endParaRPr/>
          </a:p>
        </p:txBody>
      </p:sp>
      <p:sp>
        <p:nvSpPr>
          <p:cNvPr id="85" name="Google Shape;85;p11"/>
          <p:cNvSpPr txBox="1">
            <a:spLocks noGrp="1"/>
          </p:cNvSpPr>
          <p:nvPr>
            <p:ph type="body" idx="1"/>
          </p:nvPr>
        </p:nvSpPr>
        <p:spPr>
          <a:xfrm>
            <a:off x="441434" y="1371600"/>
            <a:ext cx="11456276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en-US" sz="3200" dirty="0"/>
              <a:t>Resubmission Cycle 5 (R5) out; due Tuesday, Mar 3</a:t>
            </a:r>
            <a:r>
              <a:rPr lang="en-US" sz="3200" baseline="30000" dirty="0"/>
              <a:t>rd</a:t>
            </a:r>
            <a:r>
              <a:rPr lang="en-US" sz="3200" dirty="0"/>
              <a:t> by 11:59pm PT</a:t>
            </a:r>
          </a:p>
          <a:p>
            <a:pPr lvl="1"/>
            <a:r>
              <a:rPr lang="en-US" sz="2800" dirty="0"/>
              <a:t>Eligible Assignments: </a:t>
            </a:r>
            <a:r>
              <a:rPr lang="en-US" sz="2800" b="1" dirty="0">
                <a:solidFill>
                  <a:srgbClr val="FF0000"/>
                </a:solidFill>
              </a:rPr>
              <a:t>P1</a:t>
            </a:r>
            <a:r>
              <a:rPr lang="en-US" sz="2800" dirty="0"/>
              <a:t>, P2</a:t>
            </a:r>
          </a:p>
          <a:p>
            <a:r>
              <a:rPr lang="en-US" sz="3200" dirty="0"/>
              <a:t>Programming Assignment 3 (P3) out tonight!</a:t>
            </a:r>
          </a:p>
          <a:p>
            <a:pPr lvl="1"/>
            <a:r>
              <a:rPr lang="en-US" sz="2800" dirty="0"/>
              <a:t>Due March 5</a:t>
            </a:r>
            <a:r>
              <a:rPr lang="en-US" sz="2800" baseline="30000" dirty="0"/>
              <a:t>th</a:t>
            </a:r>
            <a:r>
              <a:rPr lang="en-US" sz="2800" dirty="0"/>
              <a:t> by 11:59pm PT</a:t>
            </a:r>
          </a:p>
          <a:p>
            <a:r>
              <a:rPr lang="en-US" sz="3200" dirty="0"/>
              <a:t>Quiz 2 Tuesday, March 3</a:t>
            </a:r>
            <a:r>
              <a:rPr lang="en-US" sz="3200" baseline="30000" dirty="0"/>
              <a:t>rd</a:t>
            </a:r>
            <a:r>
              <a:rPr lang="en-US" sz="3200" dirty="0"/>
              <a:t> </a:t>
            </a:r>
          </a:p>
          <a:p>
            <a:pPr lvl="1"/>
            <a:r>
              <a:rPr lang="en-US" sz="2800" dirty="0"/>
              <a:t>Practice Quiz 2 out now! Solutions will be posted tomorrow!</a:t>
            </a:r>
          </a:p>
          <a:p>
            <a:pPr lvl="1"/>
            <a:r>
              <a:rPr lang="en-US" sz="2800" dirty="0"/>
              <a:t>Quiz 1 grades out this weekend/early next week?</a:t>
            </a:r>
          </a:p>
          <a:p>
            <a:pPr lvl="1"/>
            <a:r>
              <a:rPr lang="en-US" sz="2800" b="1" dirty="0"/>
              <a:t>Note</a:t>
            </a:r>
            <a:r>
              <a:rPr lang="en-US" sz="2800" dirty="0"/>
              <a:t>: TAs go to sleep at 9pm day before; Ed Board blackout on quiz-related topics during quiz from 8:30am to 4:30pm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2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Lecture Outline</a:t>
            </a:r>
            <a:endParaRPr/>
          </a:p>
        </p:txBody>
      </p:sp>
      <p:sp>
        <p:nvSpPr>
          <p:cNvPr id="91" name="Google Shape;91;p12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Announcements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accent5"/>
              </a:buClr>
              <a:buSzPts val="2800"/>
              <a:buChar char="•"/>
            </a:pPr>
            <a:r>
              <a:rPr lang="en-US" b="1" dirty="0" err="1">
                <a:solidFill>
                  <a:schemeClr val="accent5"/>
                </a:solidFill>
              </a:rPr>
              <a:t>Nullish</a:t>
            </a:r>
            <a:r>
              <a:rPr lang="en-US" b="1" dirty="0">
                <a:solidFill>
                  <a:schemeClr val="accent5"/>
                </a:solidFill>
              </a:rPr>
              <a:t> Nuance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Recap of Collections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Dumb Data Structures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Collections</a:t>
            </a:r>
            <a:endParaRPr dirty="0"/>
          </a:p>
        </p:txBody>
      </p:sp>
      <p:sp>
        <p:nvSpPr>
          <p:cNvPr id="92" name="Google Shape;92;p12"/>
          <p:cNvSpPr/>
          <p:nvPr/>
        </p:nvSpPr>
        <p:spPr>
          <a:xfrm rot="10800000">
            <a:off x="3503929" y="2089468"/>
            <a:ext cx="444843" cy="308919"/>
          </a:xfrm>
          <a:prstGeom prst="homePlate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6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Font typeface="Calibri"/>
              <a:buNone/>
            </a:pPr>
            <a:r>
              <a:rPr lang="en-US" dirty="0" err="1">
                <a:solidFill>
                  <a:schemeClr val="tx1"/>
                </a:solidFill>
              </a:rPr>
              <a:t>Nullish</a:t>
            </a:r>
            <a:r>
              <a:rPr lang="en-US" dirty="0">
                <a:solidFill>
                  <a:schemeClr val="tx1"/>
                </a:solidFill>
              </a:rPr>
              <a:t> Nuance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17" name="Google Shape;117;p16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 dirty="0"/>
              <a:t>In Java, a reference type* may or may </a:t>
            </a:r>
            <a:r>
              <a:rPr lang="en-US" sz="3600" u="sng" dirty="0"/>
              <a:t>not</a:t>
            </a:r>
            <a:r>
              <a:rPr lang="en-US" sz="3600" dirty="0"/>
              <a:t> contain a value</a:t>
            </a:r>
            <a:endParaRPr lang="en-US" sz="3200" dirty="0"/>
          </a:p>
          <a:p>
            <a:pPr marL="228600" lvl="0" indent="-228600">
              <a:buSzPts val="3200"/>
            </a:pPr>
            <a:r>
              <a:rPr lang="en-US" sz="3200" dirty="0"/>
              <a:t>By definition, </a:t>
            </a:r>
            <a:r>
              <a:rPr lang="en-US" sz="3200" dirty="0">
                <a:solidFill>
                  <a:schemeClr val="accent2"/>
                </a:solidFill>
                <a:latin typeface="Consolas"/>
                <a:ea typeface="Consolas"/>
                <a:cs typeface="Consolas"/>
                <a:sym typeface="Consolas"/>
              </a:rPr>
              <a:t>null</a:t>
            </a:r>
            <a:r>
              <a:rPr lang="en-US" sz="3200" dirty="0"/>
              <a:t> refers to the complete absence of an object </a:t>
            </a:r>
          </a:p>
          <a:p>
            <a:pPr marL="685800" lvl="1" indent="-228600">
              <a:buSzPts val="3200"/>
            </a:pPr>
            <a:r>
              <a:rPr lang="en-US" sz="2800" dirty="0"/>
              <a:t>Note this is not the same as empty (e.g.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"")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sz="2800" dirty="0"/>
              <a:t>not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!!</a:t>
            </a:r>
          </a:p>
          <a:p>
            <a:pPr marL="228600" lvl="0" indent="-228600">
              <a:buSzPts val="3200"/>
            </a:pPr>
            <a:r>
              <a:rPr lang="en-US" sz="3200" dirty="0"/>
              <a:t>In classes, </a:t>
            </a:r>
            <a:r>
              <a:rPr lang="en-US" sz="3200" dirty="0">
                <a:solidFill>
                  <a:schemeClr val="accent2"/>
                </a:solidFill>
                <a:latin typeface="Consolas"/>
                <a:ea typeface="Consolas"/>
                <a:cs typeface="Consolas"/>
                <a:sym typeface="Consolas"/>
              </a:rPr>
              <a:t>null</a:t>
            </a:r>
            <a:r>
              <a:rPr lang="en-US" sz="3200" dirty="0"/>
              <a:t> is the default value of a reference type field unless otherwise stated</a:t>
            </a:r>
          </a:p>
          <a:p>
            <a:pPr marL="457200" lvl="1" indent="0">
              <a:buSzPts val="3200"/>
              <a:buNone/>
            </a:pPr>
            <a:endParaRPr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17D2DFA-1F6A-AA37-2C1E-6210100E3CFD}"/>
              </a:ext>
            </a:extLst>
          </p:cNvPr>
          <p:cNvSpPr txBox="1"/>
          <p:nvPr/>
        </p:nvSpPr>
        <p:spPr>
          <a:xfrm>
            <a:off x="838200" y="5653743"/>
            <a:ext cx="4461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*Objects, Strings, Arrays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7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Student / Course Example one more time…</a:t>
            </a:r>
            <a:endParaRPr dirty="0"/>
          </a:p>
        </p:txBody>
      </p:sp>
      <p:sp>
        <p:nvSpPr>
          <p:cNvPr id="123" name="Google Shape;123;p17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/>
              <a:t>Let’s add </a:t>
            </a:r>
            <a:r>
              <a:rPr lang="en-US" u="sng" dirty="0"/>
              <a:t>two</a:t>
            </a:r>
            <a:r>
              <a:rPr lang="en-US" dirty="0"/>
              <a:t> more methods to </a:t>
            </a:r>
            <a:r>
              <a:rPr lang="en-US" dirty="0" err="1">
                <a:latin typeface="Consolas"/>
                <a:ea typeface="Consolas"/>
                <a:cs typeface="Consolas"/>
                <a:sym typeface="Consolas"/>
              </a:rPr>
              <a:t>Course.java</a:t>
            </a:r>
            <a:r>
              <a:rPr lang="en-US" dirty="0"/>
              <a:t>: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7E67"/>
              </a:buClr>
              <a:buSzPts val="2400"/>
              <a:buNone/>
            </a:pPr>
            <a:r>
              <a:rPr lang="en-US" b="1" dirty="0">
                <a:solidFill>
                  <a:srgbClr val="067E67"/>
                </a:solidFill>
                <a:latin typeface="Consolas"/>
                <a:ea typeface="Consolas"/>
                <a:cs typeface="Consolas"/>
                <a:sym typeface="Consolas"/>
              </a:rPr>
              <a:t>public void </a:t>
            </a:r>
            <a:r>
              <a:rPr lang="en-US" b="1" dirty="0" err="1">
                <a:solidFill>
                  <a:srgbClr val="067E67"/>
                </a:solidFill>
                <a:latin typeface="Consolas"/>
                <a:ea typeface="Consolas"/>
                <a:cs typeface="Consolas"/>
                <a:sym typeface="Consolas"/>
              </a:rPr>
              <a:t>setCourseEvalLink</a:t>
            </a:r>
            <a:r>
              <a:rPr lang="en-US" b="1" dirty="0">
                <a:solidFill>
                  <a:srgbClr val="067E67"/>
                </a:solidFill>
                <a:latin typeface="Consolas"/>
                <a:ea typeface="Consolas"/>
                <a:cs typeface="Consolas"/>
                <a:sym typeface="Consolas"/>
              </a:rPr>
              <a:t>(String </a:t>
            </a:r>
            <a:r>
              <a:rPr lang="en-US" b="1" dirty="0" err="1">
                <a:solidFill>
                  <a:srgbClr val="067E67"/>
                </a:solidFill>
                <a:latin typeface="Consolas"/>
                <a:ea typeface="Consolas"/>
                <a:cs typeface="Consolas"/>
                <a:sym typeface="Consolas"/>
              </a:rPr>
              <a:t>url</a:t>
            </a:r>
            <a:r>
              <a:rPr lang="en-US" b="1" dirty="0">
                <a:solidFill>
                  <a:srgbClr val="067E67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dirty="0"/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b="1" dirty="0">
              <a:solidFill>
                <a:srgbClr val="067E67"/>
              </a:solidFill>
            </a:endParaRPr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7E67"/>
              </a:buClr>
              <a:buSzPts val="2400"/>
              <a:buNone/>
            </a:pPr>
            <a:r>
              <a:rPr lang="en-US" b="1" dirty="0">
                <a:solidFill>
                  <a:srgbClr val="067E67"/>
                </a:solidFill>
                <a:latin typeface="Consolas"/>
                <a:ea typeface="Consolas"/>
                <a:cs typeface="Consolas"/>
                <a:sym typeface="Consolas"/>
              </a:rPr>
              <a:t>public String </a:t>
            </a:r>
            <a:r>
              <a:rPr lang="en-US" b="1" dirty="0" err="1">
                <a:solidFill>
                  <a:srgbClr val="067E67"/>
                </a:solidFill>
                <a:latin typeface="Consolas"/>
                <a:ea typeface="Consolas"/>
                <a:cs typeface="Consolas"/>
                <a:sym typeface="Consolas"/>
              </a:rPr>
              <a:t>getCourseEvalLink</a:t>
            </a:r>
            <a:r>
              <a:rPr lang="en-US" b="1" dirty="0">
                <a:solidFill>
                  <a:srgbClr val="067E67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/>
              <a:t>The link to the evaluations for a course doesn’t usually exist until the last few weeks of the quarter. What if a client calls </a:t>
            </a:r>
            <a:r>
              <a:rPr lang="en-US" sz="2400" dirty="0" err="1">
                <a:latin typeface="Consolas"/>
                <a:ea typeface="Consolas"/>
                <a:cs typeface="Consolas"/>
                <a:sym typeface="Consolas"/>
              </a:rPr>
              <a:t>getCourseEvalLink</a:t>
            </a:r>
            <a:r>
              <a:rPr lang="en-US" dirty="0"/>
              <a:t> before one is set up?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8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Lecture Outline</a:t>
            </a:r>
            <a:endParaRPr/>
          </a:p>
        </p:txBody>
      </p:sp>
      <p:sp>
        <p:nvSpPr>
          <p:cNvPr id="129" name="Google Shape;129;p18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Announcements</a:t>
            </a:r>
            <a:endParaRPr dirty="0"/>
          </a:p>
          <a:p>
            <a:pPr marL="228600" lvl="0" indent="-228600">
              <a:spcBef>
                <a:spcPts val="2200"/>
              </a:spcBef>
              <a:buSzPts val="2800"/>
            </a:pPr>
            <a:r>
              <a:rPr lang="en-US" dirty="0" err="1"/>
              <a:t>Nullish</a:t>
            </a:r>
            <a:r>
              <a:rPr lang="en-US" dirty="0"/>
              <a:t> Nuance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accent5"/>
              </a:buClr>
              <a:buSzPts val="2800"/>
              <a:buChar char="•"/>
            </a:pPr>
            <a:r>
              <a:rPr lang="en-US" b="1" dirty="0">
                <a:solidFill>
                  <a:schemeClr val="accent5"/>
                </a:solidFill>
              </a:rPr>
              <a:t>Recap of Collections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Dumb Data Structures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Collections</a:t>
            </a:r>
            <a:endParaRPr dirty="0"/>
          </a:p>
        </p:txBody>
      </p:sp>
      <p:sp>
        <p:nvSpPr>
          <p:cNvPr id="130" name="Google Shape;130;p18"/>
          <p:cNvSpPr/>
          <p:nvPr/>
        </p:nvSpPr>
        <p:spPr>
          <a:xfrm rot="10800000">
            <a:off x="4339460" y="2781555"/>
            <a:ext cx="444843" cy="308919"/>
          </a:xfrm>
          <a:prstGeom prst="homePlate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9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Goal for Today</a:t>
            </a:r>
            <a:endParaRPr/>
          </a:p>
        </p:txBody>
      </p:sp>
      <p:sp>
        <p:nvSpPr>
          <p:cNvPr id="136" name="Google Shape;136;p19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lang="en-US" sz="4400" dirty="0"/>
              <a:t>Review some of the data structures we’ve talked about this quarter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endParaRPr sz="4400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lang="en-US" sz="4400" dirty="0"/>
              <a:t>Understand how Java organizes them with </a:t>
            </a:r>
            <a:r>
              <a:rPr lang="en-US" sz="4400" u="sng" dirty="0"/>
              <a:t>interfaces</a:t>
            </a:r>
            <a:endParaRPr sz="4400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0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dirty="0"/>
              <a:t>Collections: What</a:t>
            </a:r>
            <a:r>
              <a:rPr lang="en-US" i="1" dirty="0"/>
              <a:t> </a:t>
            </a:r>
            <a:r>
              <a:rPr lang="en-US" u="sng" dirty="0"/>
              <a:t>classes</a:t>
            </a:r>
            <a:r>
              <a:rPr lang="en-US" i="1" dirty="0"/>
              <a:t> </a:t>
            </a:r>
            <a:r>
              <a:rPr lang="en-US" dirty="0"/>
              <a:t>have we seen so far? </a:t>
            </a:r>
            <a:endParaRPr dirty="0"/>
          </a:p>
        </p:txBody>
      </p:sp>
      <p:sp>
        <p:nvSpPr>
          <p:cNvPr id="142" name="Google Shape;142;p20"/>
          <p:cNvSpPr txBox="1"/>
          <p:nvPr/>
        </p:nvSpPr>
        <p:spPr>
          <a:xfrm>
            <a:off x="924450" y="1726300"/>
            <a:ext cx="103389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Calibri"/>
                <a:ea typeface="Calibri"/>
                <a:cs typeface="Calibri"/>
                <a:sym typeface="Calibri"/>
              </a:rPr>
              <a:t>…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42;p20">
            <a:extLst>
              <a:ext uri="{FF2B5EF4-FFF2-40B4-BE49-F238E27FC236}">
                <a16:creationId xmlns:a16="http://schemas.microsoft.com/office/drawing/2014/main" id="{8F309798-3308-4C26-09B5-076F70B97E58}"/>
              </a:ext>
            </a:extLst>
          </p:cNvPr>
          <p:cNvSpPr txBox="1"/>
          <p:nvPr/>
        </p:nvSpPr>
        <p:spPr>
          <a:xfrm>
            <a:off x="924450" y="2563062"/>
            <a:ext cx="10338900" cy="313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latin typeface="Calibri"/>
                <a:ea typeface="Calibri"/>
                <a:cs typeface="Calibri"/>
                <a:sym typeface="Calibri"/>
              </a:rPr>
              <a:t>Array,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>
                <a:latin typeface="Calibri"/>
                <a:ea typeface="Calibri"/>
                <a:cs typeface="Calibri"/>
                <a:sym typeface="Calibri"/>
              </a:rPr>
              <a:t>ArrayList</a:t>
            </a:r>
            <a:r>
              <a:rPr lang="en-US" sz="3200" dirty="0">
                <a:latin typeface="Calibri"/>
                <a:ea typeface="Calibri"/>
                <a:cs typeface="Calibri"/>
                <a:sym typeface="Calibri"/>
              </a:rPr>
              <a:t>,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latin typeface="Calibri"/>
                <a:ea typeface="Calibri"/>
                <a:cs typeface="Calibri"/>
                <a:sym typeface="Calibri"/>
              </a:rPr>
              <a:t>LinkedList,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latin typeface="Calibri"/>
                <a:ea typeface="Calibri"/>
                <a:cs typeface="Calibri"/>
                <a:sym typeface="Calibri"/>
              </a:rPr>
              <a:t>Stack,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latin typeface="Calibri"/>
                <a:ea typeface="Calibri"/>
                <a:cs typeface="Calibri"/>
                <a:sym typeface="Calibri"/>
              </a:rPr>
              <a:t>HashSet &amp; HashMap,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>
                <a:latin typeface="Calibri"/>
                <a:ea typeface="Calibri"/>
                <a:cs typeface="Calibri"/>
                <a:sym typeface="Calibri"/>
              </a:rPr>
              <a:t>TreeSet</a:t>
            </a:r>
            <a:r>
              <a:rPr lang="en-US" sz="3200" dirty="0">
                <a:latin typeface="Calibri"/>
                <a:ea typeface="Calibri"/>
                <a:cs typeface="Calibri"/>
                <a:sym typeface="Calibri"/>
              </a:rPr>
              <a:t> &amp; </a:t>
            </a:r>
            <a:r>
              <a:rPr lang="en-US" sz="3200" dirty="0" err="1">
                <a:latin typeface="Calibri"/>
                <a:ea typeface="Calibri"/>
                <a:cs typeface="Calibri"/>
                <a:sym typeface="Calibri"/>
              </a:rPr>
              <a:t>TreeMap</a:t>
            </a:r>
            <a:endParaRPr sz="3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3494</TotalTime>
  <Words>439</Words>
  <Application>Microsoft Office PowerPoint</Application>
  <PresentationFormat>Widescreen</PresentationFormat>
  <Paragraphs>98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Calibri</vt:lpstr>
      <vt:lpstr>Montserrat SemiBold</vt:lpstr>
      <vt:lpstr>Montserrat ExtraBold</vt:lpstr>
      <vt:lpstr>Consolas</vt:lpstr>
      <vt:lpstr>Arial</vt:lpstr>
      <vt:lpstr>Montserrat</vt:lpstr>
      <vt:lpstr>CSE 373 Summer 2020</vt:lpstr>
      <vt:lpstr>Collections</vt:lpstr>
      <vt:lpstr>Lecture Outline</vt:lpstr>
      <vt:lpstr>Announcements</vt:lpstr>
      <vt:lpstr>Lecture Outline</vt:lpstr>
      <vt:lpstr>Nullish Nuance</vt:lpstr>
      <vt:lpstr>Student / Course Example one more time…</vt:lpstr>
      <vt:lpstr>Lecture Outline</vt:lpstr>
      <vt:lpstr>Goal for Today</vt:lpstr>
      <vt:lpstr>Collections: What classes have we seen so far? </vt:lpstr>
      <vt:lpstr>Collections: What interfaces have we seen so far? </vt:lpstr>
      <vt:lpstr>Lecture Outline</vt:lpstr>
      <vt:lpstr>Dumb Data Structures</vt:lpstr>
      <vt:lpstr>Lecture Outline</vt:lpstr>
      <vt:lpstr>IntCollection Relationships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Collections</dc:title>
  <dc:subject/>
  <dc:creator>cse-loaner</dc:creator>
  <cp:keywords/>
  <dc:description/>
  <cp:lastModifiedBy>Adrian Salguero</cp:lastModifiedBy>
  <cp:revision>25</cp:revision>
  <dcterms:modified xsi:type="dcterms:W3CDTF">2026-02-26T23:10:00Z</dcterms:modified>
  <cp:category/>
</cp:coreProperties>
</file>