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Consolas" panose="020B0609020204030204" pitchFamily="49" charset="0"/>
      <p:regular r:id="rId27"/>
      <p:bold r:id="rId28"/>
      <p:italic r:id="rId29"/>
      <p:boldItalic r:id="rId30"/>
    </p:embeddedFont>
    <p:embeddedFont>
      <p:font typeface="Lexend" panose="020B0604020202020204" charset="0"/>
      <p:regular r:id="rId31"/>
      <p:bold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ExtraBold" panose="00000900000000000000" pitchFamily="2" charset="0"/>
      <p:bold r:id="rId37"/>
      <p:boldItalic r:id="rId38"/>
    </p:embeddedFont>
    <p:embeddedFont>
      <p:font typeface="Montserrat SemiBold" panose="000007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hmPjFL6vOmhJvhOwB+mUAycynu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A1744B-3EC1-4FD2-BA5A-285C0532E462}" v="3" dt="2026-02-25T20:22:11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4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customschemas.google.com/relationships/presentationmetadata" Target="meta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 Salguero" userId="f921b06be2346e4d" providerId="LiveId" clId="{42694335-63BB-46EC-AF38-63FE051D1C63}"/>
    <pc:docChg chg="undo custSel modSld modMainMaster">
      <pc:chgData name="Adrian Salguero" userId="f921b06be2346e4d" providerId="LiveId" clId="{42694335-63BB-46EC-AF38-63FE051D1C63}" dt="2026-02-25T20:22:19.787" v="193" actId="20577"/>
      <pc:docMkLst>
        <pc:docMk/>
      </pc:docMkLst>
      <pc:sldChg chg="addSp delSp modSp mod">
        <pc:chgData name="Adrian Salguero" userId="f921b06be2346e4d" providerId="LiveId" clId="{42694335-63BB-46EC-AF38-63FE051D1C63}" dt="2026-02-25T20:22:19.787" v="193" actId="20577"/>
        <pc:sldMkLst>
          <pc:docMk/>
          <pc:sldMk cId="0" sldId="256"/>
        </pc:sldMkLst>
        <pc:spChg chg="add del mod">
          <ac:chgData name="Adrian Salguero" userId="f921b06be2346e4d" providerId="LiveId" clId="{42694335-63BB-46EC-AF38-63FE051D1C63}" dt="2026-02-25T20:22:19.787" v="193" actId="20577"/>
          <ac:spMkLst>
            <pc:docMk/>
            <pc:sldMk cId="0" sldId="256"/>
            <ac:spMk id="71" creationId="{00000000-0000-0000-0000-000000000000}"/>
          </ac:spMkLst>
        </pc:spChg>
        <pc:spChg chg="add del">
          <ac:chgData name="Adrian Salguero" userId="f921b06be2346e4d" providerId="LiveId" clId="{42694335-63BB-46EC-AF38-63FE051D1C63}" dt="2026-02-24T02:39:46.366" v="18" actId="478"/>
          <ac:spMkLst>
            <pc:docMk/>
            <pc:sldMk cId="0" sldId="256"/>
            <ac:spMk id="73" creationId="{00000000-0000-0000-0000-000000000000}"/>
          </ac:spMkLst>
        </pc:spChg>
        <pc:spChg chg="del">
          <ac:chgData name="Adrian Salguero" userId="f921b06be2346e4d" providerId="LiveId" clId="{42694335-63BB-46EC-AF38-63FE051D1C63}" dt="2026-02-24T02:39:29.289" v="6" actId="478"/>
          <ac:spMkLst>
            <pc:docMk/>
            <pc:sldMk cId="0" sldId="256"/>
            <ac:spMk id="75" creationId="{00000000-0000-0000-0000-000000000000}"/>
          </ac:spMkLst>
        </pc:spChg>
        <pc:spChg chg="del">
          <ac:chgData name="Adrian Salguero" userId="f921b06be2346e4d" providerId="LiveId" clId="{42694335-63BB-46EC-AF38-63FE051D1C63}" dt="2026-02-24T02:39:32.455" v="9" actId="478"/>
          <ac:spMkLst>
            <pc:docMk/>
            <pc:sldMk cId="0" sldId="256"/>
            <ac:spMk id="79" creationId="{00000000-0000-0000-0000-000000000000}"/>
          </ac:spMkLst>
        </pc:spChg>
        <pc:spChg chg="del mod">
          <ac:chgData name="Adrian Salguero" userId="f921b06be2346e4d" providerId="LiveId" clId="{42694335-63BB-46EC-AF38-63FE051D1C63}" dt="2026-02-24T02:39:31.706" v="8" actId="478"/>
          <ac:spMkLst>
            <pc:docMk/>
            <pc:sldMk cId="0" sldId="256"/>
            <ac:spMk id="80" creationId="{00000000-0000-0000-0000-000000000000}"/>
          </ac:spMkLst>
        </pc:spChg>
        <pc:spChg chg="del">
          <ac:chgData name="Adrian Salguero" userId="f921b06be2346e4d" providerId="LiveId" clId="{42694335-63BB-46EC-AF38-63FE051D1C63}" dt="2026-02-25T20:20:41.852" v="144" actId="478"/>
          <ac:spMkLst>
            <pc:docMk/>
            <pc:sldMk cId="0" sldId="256"/>
            <ac:spMk id="82" creationId="{00000000-0000-0000-0000-000000000000}"/>
          </ac:spMkLst>
        </pc:spChg>
        <pc:picChg chg="del">
          <ac:chgData name="Adrian Salguero" userId="f921b06be2346e4d" providerId="LiveId" clId="{42694335-63BB-46EC-AF38-63FE051D1C63}" dt="2026-02-24T02:39:27.822" v="4" actId="478"/>
          <ac:picMkLst>
            <pc:docMk/>
            <pc:sldMk cId="0" sldId="256"/>
            <ac:picMk id="76" creationId="{00000000-0000-0000-0000-000000000000}"/>
          </ac:picMkLst>
        </pc:picChg>
        <pc:picChg chg="add del">
          <ac:chgData name="Adrian Salguero" userId="f921b06be2346e4d" providerId="LiveId" clId="{42694335-63BB-46EC-AF38-63FE051D1C63}" dt="2026-02-24T02:39:47.661" v="19" actId="478"/>
          <ac:picMkLst>
            <pc:docMk/>
            <pc:sldMk cId="0" sldId="256"/>
            <ac:picMk id="78" creationId="{00000000-0000-0000-0000-000000000000}"/>
          </ac:picMkLst>
        </pc:picChg>
        <pc:picChg chg="del">
          <ac:chgData name="Adrian Salguero" userId="f921b06be2346e4d" providerId="LiveId" clId="{42694335-63BB-46EC-AF38-63FE051D1C63}" dt="2026-02-24T02:43:13.443" v="115" actId="478"/>
          <ac:picMkLst>
            <pc:docMk/>
            <pc:sldMk cId="0" sldId="256"/>
            <ac:picMk id="81" creationId="{00000000-0000-0000-0000-000000000000}"/>
          </ac:picMkLst>
        </pc:picChg>
      </pc:sldChg>
      <pc:sldChg chg="modSp mod">
        <pc:chgData name="Adrian Salguero" userId="f921b06be2346e4d" providerId="LiveId" clId="{42694335-63BB-46EC-AF38-63FE051D1C63}" dt="2026-02-24T02:42:11.196" v="114" actId="20577"/>
        <pc:sldMkLst>
          <pc:docMk/>
          <pc:sldMk cId="0" sldId="258"/>
        </pc:sldMkLst>
        <pc:spChg chg="mod">
          <ac:chgData name="Adrian Salguero" userId="f921b06be2346e4d" providerId="LiveId" clId="{42694335-63BB-46EC-AF38-63FE051D1C63}" dt="2026-02-24T02:42:11.196" v="114" actId="20577"/>
          <ac:spMkLst>
            <pc:docMk/>
            <pc:sldMk cId="0" sldId="258"/>
            <ac:spMk id="96" creationId="{00000000-0000-0000-0000-000000000000}"/>
          </ac:spMkLst>
        </pc:spChg>
      </pc:sldChg>
      <pc:sldChg chg="modSp mod">
        <pc:chgData name="Adrian Salguero" userId="f921b06be2346e4d" providerId="LiveId" clId="{42694335-63BB-46EC-AF38-63FE051D1C63}" dt="2026-02-24T02:38:38.339" v="2" actId="27636"/>
        <pc:sldMkLst>
          <pc:docMk/>
          <pc:sldMk cId="0" sldId="267"/>
        </pc:sldMkLst>
        <pc:spChg chg="mod">
          <ac:chgData name="Adrian Salguero" userId="f921b06be2346e4d" providerId="LiveId" clId="{42694335-63BB-46EC-AF38-63FE051D1C63}" dt="2026-02-24T02:38:38.339" v="2" actId="27636"/>
          <ac:spMkLst>
            <pc:docMk/>
            <pc:sldMk cId="0" sldId="267"/>
            <ac:spMk id="171" creationId="{00000000-0000-0000-0000-000000000000}"/>
          </ac:spMkLst>
        </pc:spChg>
      </pc:sldChg>
      <pc:sldChg chg="modSp mod">
        <pc:chgData name="Adrian Salguero" userId="f921b06be2346e4d" providerId="LiveId" clId="{42694335-63BB-46EC-AF38-63FE051D1C63}" dt="2026-02-25T18:38:57.857" v="143" actId="20577"/>
        <pc:sldMkLst>
          <pc:docMk/>
          <pc:sldMk cId="0" sldId="278"/>
        </pc:sldMkLst>
        <pc:spChg chg="mod">
          <ac:chgData name="Adrian Salguero" userId="f921b06be2346e4d" providerId="LiveId" clId="{42694335-63BB-46EC-AF38-63FE051D1C63}" dt="2026-02-25T18:38:57.857" v="143" actId="20577"/>
          <ac:spMkLst>
            <pc:docMk/>
            <pc:sldMk cId="0" sldId="278"/>
            <ac:spMk id="263" creationId="{00000000-0000-0000-0000-000000000000}"/>
          </ac:spMkLst>
        </pc:spChg>
      </pc:sldChg>
      <pc:sldMasterChg chg="modSp mod modSldLayout">
        <pc:chgData name="Adrian Salguero" userId="f921b06be2346e4d" providerId="LiveId" clId="{42694335-63BB-46EC-AF38-63FE051D1C63}" dt="2026-02-24T02:45:56.622" v="126" actId="962"/>
        <pc:sldMasterMkLst>
          <pc:docMk/>
          <pc:sldMasterMk cId="0" sldId="2147483648"/>
        </pc:sldMasterMkLst>
        <pc:spChg chg="mod">
          <ac:chgData name="Adrian Salguero" userId="f921b06be2346e4d" providerId="LiveId" clId="{42694335-63BB-46EC-AF38-63FE051D1C63}" dt="2026-02-24T02:40:27.897" v="35" actId="1076"/>
          <ac:spMkLst>
            <pc:docMk/>
            <pc:sldMasterMk cId="0" sldId="2147483648"/>
            <ac:spMk id="13" creationId="{00000000-0000-0000-0000-000000000000}"/>
          </ac:spMkLst>
        </pc:spChg>
        <pc:spChg chg="mod">
          <ac:chgData name="Adrian Salguero" userId="f921b06be2346e4d" providerId="LiveId" clId="{42694335-63BB-46EC-AF38-63FE051D1C63}" dt="2026-02-24T02:40:33.005" v="41" actId="20577"/>
          <ac:spMkLst>
            <pc:docMk/>
            <pc:sldMasterMk cId="0" sldId="2147483648"/>
            <ac:spMk id="15" creationId="{00000000-0000-0000-0000-000000000000}"/>
          </ac:spMkLst>
        </pc:spChg>
        <pc:sldLayoutChg chg="addSp delSp modSp mod">
          <pc:chgData name="Adrian Salguero" userId="f921b06be2346e4d" providerId="LiveId" clId="{42694335-63BB-46EC-AF38-63FE051D1C63}" dt="2026-02-24T02:45:56.622" v="126" actId="962"/>
          <pc:sldLayoutMkLst>
            <pc:docMk/>
            <pc:sldMasterMk cId="0" sldId="2147483648"/>
            <pc:sldLayoutMk cId="0" sldId="2147483649"/>
          </pc:sldLayoutMkLst>
          <pc:spChg chg="add mod">
            <ac:chgData name="Adrian Salguero" userId="f921b06be2346e4d" providerId="LiveId" clId="{42694335-63BB-46EC-AF38-63FE051D1C63}" dt="2026-02-24T02:38:52.215" v="3" actId="1076"/>
            <ac:spMkLst>
              <pc:docMk/>
              <pc:sldMasterMk cId="0" sldId="2147483648"/>
              <pc:sldLayoutMk cId="0" sldId="2147483649"/>
              <ac:spMk id="2" creationId="{5ECB9634-ACA9-ABD0-CAFF-9AE35F07A55D}"/>
            </ac:spMkLst>
          </pc:spChg>
          <pc:spChg chg="add mod">
            <ac:chgData name="Adrian Salguero" userId="f921b06be2346e4d" providerId="LiveId" clId="{42694335-63BB-46EC-AF38-63FE051D1C63}" dt="2026-02-24T02:38:52.215" v="3" actId="1076"/>
            <ac:spMkLst>
              <pc:docMk/>
              <pc:sldMasterMk cId="0" sldId="2147483648"/>
              <pc:sldLayoutMk cId="0" sldId="2147483649"/>
              <ac:spMk id="3" creationId="{1F2E2A83-0B40-C4F2-C5AD-A9ECA7E61688}"/>
            </ac:spMkLst>
          </pc:spChg>
          <pc:spChg chg="add mod">
            <ac:chgData name="Adrian Salguero" userId="f921b06be2346e4d" providerId="LiveId" clId="{42694335-63BB-46EC-AF38-63FE051D1C63}" dt="2026-02-24T02:38:52.215" v="3" actId="1076"/>
            <ac:spMkLst>
              <pc:docMk/>
              <pc:sldMasterMk cId="0" sldId="2147483648"/>
              <pc:sldLayoutMk cId="0" sldId="2147483649"/>
              <ac:spMk id="4" creationId="{F36396E9-3A6A-1666-4C61-4D26F56FA1AA}"/>
            </ac:spMkLst>
          </pc:spChg>
          <pc:spChg chg="add mod">
            <ac:chgData name="Adrian Salguero" userId="f921b06be2346e4d" providerId="LiveId" clId="{42694335-63BB-46EC-AF38-63FE051D1C63}" dt="2026-02-24T02:38:52.215" v="3" actId="1076"/>
            <ac:spMkLst>
              <pc:docMk/>
              <pc:sldMasterMk cId="0" sldId="2147483648"/>
              <pc:sldLayoutMk cId="0" sldId="2147483649"/>
              <ac:spMk id="5" creationId="{458E278B-F57D-03D3-D225-AB2C0BDD8477}"/>
            </ac:spMkLst>
          </pc:spChg>
          <pc:spChg chg="add mod">
            <ac:chgData name="Adrian Salguero" userId="f921b06be2346e4d" providerId="LiveId" clId="{42694335-63BB-46EC-AF38-63FE051D1C63}" dt="2026-02-24T02:38:52.215" v="3" actId="1076"/>
            <ac:spMkLst>
              <pc:docMk/>
              <pc:sldMasterMk cId="0" sldId="2147483648"/>
              <pc:sldLayoutMk cId="0" sldId="2147483649"/>
              <ac:spMk id="6" creationId="{4964B367-4E9C-F15B-326F-E118CFDD473B}"/>
            </ac:spMkLst>
          </pc:spChg>
          <pc:spChg chg="del">
            <ac:chgData name="Adrian Salguero" userId="f921b06be2346e4d" providerId="LiveId" clId="{42694335-63BB-46EC-AF38-63FE051D1C63}" dt="2026-02-24T02:38:37.734" v="0" actId="478"/>
            <ac:spMkLst>
              <pc:docMk/>
              <pc:sldMasterMk cId="0" sldId="2147483648"/>
              <pc:sldLayoutMk cId="0" sldId="2147483649"/>
              <ac:spMk id="27" creationId="{00000000-0000-0000-0000-000000000000}"/>
            </ac:spMkLst>
          </pc:spChg>
          <pc:spChg chg="del">
            <ac:chgData name="Adrian Salguero" userId="f921b06be2346e4d" providerId="LiveId" clId="{42694335-63BB-46EC-AF38-63FE051D1C63}" dt="2026-02-24T02:38:37.734" v="0" actId="478"/>
            <ac:spMkLst>
              <pc:docMk/>
              <pc:sldMasterMk cId="0" sldId="2147483648"/>
              <pc:sldLayoutMk cId="0" sldId="2147483649"/>
              <ac:spMk id="28" creationId="{00000000-0000-0000-0000-000000000000}"/>
            </ac:spMkLst>
          </pc:spChg>
          <pc:spChg chg="del">
            <ac:chgData name="Adrian Salguero" userId="f921b06be2346e4d" providerId="LiveId" clId="{42694335-63BB-46EC-AF38-63FE051D1C63}" dt="2026-02-24T02:38:37.734" v="0" actId="478"/>
            <ac:spMkLst>
              <pc:docMk/>
              <pc:sldMasterMk cId="0" sldId="2147483648"/>
              <pc:sldLayoutMk cId="0" sldId="2147483649"/>
              <ac:spMk id="29" creationId="{00000000-0000-0000-0000-000000000000}"/>
            </ac:spMkLst>
          </pc:spChg>
          <pc:spChg chg="del">
            <ac:chgData name="Adrian Salguero" userId="f921b06be2346e4d" providerId="LiveId" clId="{42694335-63BB-46EC-AF38-63FE051D1C63}" dt="2026-02-24T02:38:37.734" v="0" actId="478"/>
            <ac:spMkLst>
              <pc:docMk/>
              <pc:sldMasterMk cId="0" sldId="2147483648"/>
              <pc:sldLayoutMk cId="0" sldId="2147483649"/>
              <ac:spMk id="31" creationId="{00000000-0000-0000-0000-000000000000}"/>
            </ac:spMkLst>
          </pc:spChg>
          <pc:picChg chg="add mod">
            <ac:chgData name="Adrian Salguero" userId="f921b06be2346e4d" providerId="LiveId" clId="{42694335-63BB-46EC-AF38-63FE051D1C63}" dt="2026-02-24T02:45:56.622" v="126" actId="962"/>
            <ac:picMkLst>
              <pc:docMk/>
              <pc:sldMasterMk cId="0" sldId="2147483648"/>
              <pc:sldLayoutMk cId="0" sldId="2147483649"/>
              <ac:picMk id="8" creationId="{DE3F14A3-62BA-B3C6-3C0C-499D13640D02}"/>
            </ac:picMkLst>
          </pc:picChg>
          <pc:picChg chg="del">
            <ac:chgData name="Adrian Salguero" userId="f921b06be2346e4d" providerId="LiveId" clId="{42694335-63BB-46EC-AF38-63FE051D1C63}" dt="2026-02-24T02:43:19.489" v="116" actId="478"/>
            <ac:picMkLst>
              <pc:docMk/>
              <pc:sldMasterMk cId="0" sldId="2147483648"/>
              <pc:sldLayoutMk cId="0" sldId="2147483649"/>
              <ac:picMk id="32" creationId="{00000000-0000-0000-0000-00000000000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" name="Google Shape;6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a1cb1ccbec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g3a1cb1ccbe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referring back to the idea of Abstraction…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/>
              <a:t>We talked a lot about interfaces, how they bridge the ADT and implementation, and ADT’s are a form of abstraction… So are interfaces! They are just another level of abstraction!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Head to Ed.</a:t>
            </a:r>
            <a:endParaRPr/>
          </a:p>
        </p:txBody>
      </p:sp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a1a7cf43f2_2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3a1a7cf43f2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a1a7cf43f2_2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Abstraction: the process of simplifying complex stuff by removing unnecessary details and focusing on essentials. AKA. a summary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We’ve seen this in: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our comments where we want to avoid implementation details in the behavior and class comment!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Making classes of reusable functionalities and “things” (objects). Ex: Scanners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ADTs</a:t>
            </a:r>
            <a:endParaRPr/>
          </a:p>
        </p:txBody>
      </p:sp>
      <p:sp>
        <p:nvSpPr>
          <p:cNvPr id="108" name="Google Shape;108;g3a1a7cf43f2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a1cb1ccbe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a1cb1ccbec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3a1cb1ccbec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a1cb1ccb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a1cb1ccbe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3a1cb1ccbe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0uOENHkoLcs2xauEhye9em?si=5viM0_DhRceDGjKqL2l-1A&amp;nd=1&amp;dlsi=37b72745d58e4c62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3"/>
          <p:cNvSpPr txBox="1">
            <a:spLocks noGrp="1"/>
          </p:cNvSpPr>
          <p:nvPr>
            <p:ph type="title"/>
          </p:nvPr>
        </p:nvSpPr>
        <p:spPr>
          <a:xfrm>
            <a:off x="270901" y="4174812"/>
            <a:ext cx="6212925" cy="195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  <a:defRPr sz="6000" b="0" i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/>
          <p:nvPr/>
        </p:nvSpPr>
        <p:spPr>
          <a:xfrm>
            <a:off x="292976" y="3182200"/>
            <a:ext cx="36826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3"/>
          <p:cNvSpPr/>
          <p:nvPr/>
        </p:nvSpPr>
        <p:spPr>
          <a:xfrm>
            <a:off x="420128" y="2753848"/>
            <a:ext cx="1269523" cy="420130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LEC 13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3"/>
          <p:cNvSpPr/>
          <p:nvPr/>
        </p:nvSpPr>
        <p:spPr>
          <a:xfrm>
            <a:off x="7124352" y="1251643"/>
            <a:ext cx="5250244" cy="5369600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1194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" name="Google Shape;22;p33"/>
          <p:cNvCxnSpPr/>
          <p:nvPr/>
        </p:nvCxnSpPr>
        <p:spPr>
          <a:xfrm>
            <a:off x="7452794" y="4551419"/>
            <a:ext cx="4468305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33"/>
          <p:cNvSpPr/>
          <p:nvPr/>
        </p:nvSpPr>
        <p:spPr>
          <a:xfrm>
            <a:off x="-369625" y="5494620"/>
            <a:ext cx="4632957" cy="1688781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1194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3"/>
          <p:cNvSpPr/>
          <p:nvPr/>
        </p:nvSpPr>
        <p:spPr>
          <a:xfrm>
            <a:off x="71163" y="5574803"/>
            <a:ext cx="225067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rPr>
              <a:t>Questions during Class?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3"/>
          <p:cNvSpPr/>
          <p:nvPr/>
        </p:nvSpPr>
        <p:spPr>
          <a:xfrm>
            <a:off x="72629" y="5851802"/>
            <a:ext cx="243211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#cse122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3"/>
          <p:cNvSpPr/>
          <p:nvPr/>
        </p:nvSpPr>
        <p:spPr>
          <a:xfrm>
            <a:off x="2950313" y="5594680"/>
            <a:ext cx="1218438" cy="1223089"/>
          </a:xfrm>
          <a:prstGeom prst="roundRect">
            <a:avLst>
              <a:gd name="adj" fmla="val 445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3"/>
          <p:cNvSpPr/>
          <p:nvPr/>
        </p:nvSpPr>
        <p:spPr>
          <a:xfrm>
            <a:off x="3003546" y="5652102"/>
            <a:ext cx="1111254" cy="11144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96;p1">
            <a:extLst>
              <a:ext uri="{FF2B5EF4-FFF2-40B4-BE49-F238E27FC236}">
                <a16:creationId xmlns:a16="http://schemas.microsoft.com/office/drawing/2014/main" id="{5ECB9634-ACA9-ABD0-CAFF-9AE35F07A55D}"/>
              </a:ext>
            </a:extLst>
          </p:cNvPr>
          <p:cNvSpPr txBox="1"/>
          <p:nvPr userDrawn="1"/>
        </p:nvSpPr>
        <p:spPr>
          <a:xfrm>
            <a:off x="7166291" y="4619702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1200" dirty="0">
              <a:solidFill>
                <a:schemeClr val="bg2">
                  <a:lumMod val="50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" name="Google Shape;97;p1">
            <a:extLst>
              <a:ext uri="{FF2B5EF4-FFF2-40B4-BE49-F238E27FC236}">
                <a16:creationId xmlns:a16="http://schemas.microsoft.com/office/drawing/2014/main" id="{1F2E2A83-0B40-C4F2-C5AD-A9ECA7E61688}"/>
              </a:ext>
            </a:extLst>
          </p:cNvPr>
          <p:cNvSpPr txBox="1"/>
          <p:nvPr userDrawn="1"/>
        </p:nvSpPr>
        <p:spPr>
          <a:xfrm>
            <a:off x="7166291" y="4880314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bg2">
                    <a:lumMod val="50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1200">
              <a:solidFill>
                <a:schemeClr val="bg2">
                  <a:lumMod val="50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" name="Google Shape;98;p1">
            <a:extLst>
              <a:ext uri="{FF2B5EF4-FFF2-40B4-BE49-F238E27FC236}">
                <a16:creationId xmlns:a16="http://schemas.microsoft.com/office/drawing/2014/main" id="{F36396E9-3A6A-1666-4C61-4D26F56FA1AA}"/>
              </a:ext>
            </a:extLst>
          </p:cNvPr>
          <p:cNvSpPr txBox="1"/>
          <p:nvPr userDrawn="1"/>
        </p:nvSpPr>
        <p:spPr>
          <a:xfrm>
            <a:off x="8256130" y="4591614"/>
            <a:ext cx="3556009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Adrian Salguero</a:t>
            </a:r>
            <a:endParaRPr sz="1400" dirty="0">
              <a:solidFill>
                <a:schemeClr val="bg2">
                  <a:lumMod val="50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" name="Google Shape;95;p1">
            <a:extLst>
              <a:ext uri="{FF2B5EF4-FFF2-40B4-BE49-F238E27FC236}">
                <a16:creationId xmlns:a16="http://schemas.microsoft.com/office/drawing/2014/main" id="{458E278B-F57D-03D3-D225-AB2C0BDD8477}"/>
              </a:ext>
            </a:extLst>
          </p:cNvPr>
          <p:cNvSpPr txBox="1"/>
          <p:nvPr userDrawn="1"/>
        </p:nvSpPr>
        <p:spPr>
          <a:xfrm>
            <a:off x="7395260" y="3959388"/>
            <a:ext cx="460554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Music:</a:t>
            </a:r>
            <a:r>
              <a:rPr lang="en-US" sz="22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200" u="sng" dirty="0">
                <a:solidFill>
                  <a:srgbClr val="0563C1"/>
                </a:solidFill>
                <a:latin typeface="+mn-lt"/>
                <a:ea typeface="Calibri"/>
                <a:cs typeface="Calibri"/>
                <a:sym typeface="Calibri"/>
                <a:hlinkClick r:id="rId3"/>
              </a:rPr>
              <a:t>122 26Wi Lecture Tunes</a:t>
            </a:r>
            <a:r>
              <a:rPr lang="fr-FR" sz="2200" u="sng" dirty="0">
                <a:solidFill>
                  <a:srgbClr val="0563C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200" u="sng" dirty="0">
                <a:solidFill>
                  <a:srgbClr val="0563C1"/>
                </a:solidFill>
                <a:latin typeface="+mn-lt"/>
                <a:ea typeface="Calibri"/>
                <a:cs typeface="Calibri"/>
                <a:sym typeface="Calibri"/>
              </a:rPr>
              <a:t>⛄</a:t>
            </a:r>
            <a:endParaRPr dirty="0">
              <a:solidFill>
                <a:srgbClr val="0563C1"/>
              </a:solidFill>
            </a:endParaRPr>
          </a:p>
        </p:txBody>
      </p:sp>
      <p:sp>
        <p:nvSpPr>
          <p:cNvPr id="6" name="Google Shape;99;p1">
            <a:extLst>
              <a:ext uri="{FF2B5EF4-FFF2-40B4-BE49-F238E27FC236}">
                <a16:creationId xmlns:a16="http://schemas.microsoft.com/office/drawing/2014/main" id="{4964B367-4E9C-F15B-326F-E118CFDD473B}"/>
              </a:ext>
            </a:extLst>
          </p:cNvPr>
          <p:cNvSpPr txBox="1"/>
          <p:nvPr userDrawn="1"/>
        </p:nvSpPr>
        <p:spPr>
          <a:xfrm>
            <a:off x="8256130" y="4931428"/>
            <a:ext cx="3737319" cy="165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91425" bIns="91425" numCol="4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Ava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Blake R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Blake P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Cady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Caleb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Cole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Colin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Connor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Dalton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Dani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David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Diya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Hanna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Ivy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Mahima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Medha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Neal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Neha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Nicolae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Nicole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Rio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Rohan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Saachi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Shreya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Shreyank</a:t>
            </a:r>
          </a:p>
          <a:p>
            <a:pPr lvl="0">
              <a:lnSpc>
                <a:spcPct val="115000"/>
              </a:lnSpc>
            </a:pPr>
            <a:r>
              <a:rPr lang="en-US" sz="1000" dirty="0" err="1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Sthiti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Sushma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Suyash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TJ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Wesley</a:t>
            </a:r>
          </a:p>
          <a:p>
            <a:pPr lvl="0">
              <a:lnSpc>
                <a:spcPct val="115000"/>
              </a:lnSpc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Yang</a:t>
            </a:r>
            <a:endParaRPr sz="1000" dirty="0">
              <a:solidFill>
                <a:schemeClr val="bg2">
                  <a:lumMod val="50000"/>
                </a:schemeClr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" name="Picture 7" descr="The image shows a QR code, which is a two-dimensional barcode that can be scanned using a QR (Quick Response) reader to access information or direct links.&#10;&#10;AI-generated content may be incorrect.">
            <a:extLst>
              <a:ext uri="{FF2B5EF4-FFF2-40B4-BE49-F238E27FC236}">
                <a16:creationId xmlns:a16="http://schemas.microsoft.com/office/drawing/2014/main" id="{DE3F14A3-62BA-B3C6-3C0C-499D13640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30160" y="5578993"/>
            <a:ext cx="1258025" cy="125446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ctice: Think">
  <p:cSld name="Practice: Thi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24"/>
          <p:cNvSpPr/>
          <p:nvPr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 cap="flat" cmpd="sng">
            <a:solidFill>
              <a:srgbClr val="2E23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4"/>
          <p:cNvSpPr/>
          <p:nvPr/>
        </p:nvSpPr>
        <p:spPr>
          <a:xfrm>
            <a:off x="8365340" y="393723"/>
            <a:ext cx="3380431" cy="556054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sli.do      #cse122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4"/>
          <p:cNvSpPr txBox="1"/>
          <p:nvPr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Practice : Think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4"/>
          <p:cNvSpPr/>
          <p:nvPr/>
        </p:nvSpPr>
        <p:spPr>
          <a:xfrm>
            <a:off x="7256995" y="195215"/>
            <a:ext cx="960120" cy="960120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24"/>
          <p:cNvSpPr/>
          <p:nvPr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4"/>
          <p:cNvSpPr/>
          <p:nvPr/>
        </p:nvSpPr>
        <p:spPr>
          <a:xfrm>
            <a:off x="7375148" y="291348"/>
            <a:ext cx="749809" cy="76263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Google Shape;4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2151" y="296845"/>
            <a:ext cx="749809" cy="749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citce: Pair">
  <p:cSld name="Pracitce: Pai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 txBox="1"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25"/>
          <p:cNvSpPr/>
          <p:nvPr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 cap="flat" cmpd="sng">
            <a:solidFill>
              <a:srgbClr val="2E23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5"/>
          <p:cNvSpPr/>
          <p:nvPr/>
        </p:nvSpPr>
        <p:spPr>
          <a:xfrm>
            <a:off x="8365340" y="393723"/>
            <a:ext cx="3380431" cy="556054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sli.do      #cse122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5"/>
          <p:cNvSpPr/>
          <p:nvPr/>
        </p:nvSpPr>
        <p:spPr>
          <a:xfrm>
            <a:off x="7256995" y="195215"/>
            <a:ext cx="960120" cy="960120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5"/>
          <p:cNvSpPr/>
          <p:nvPr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25"/>
          <p:cNvSpPr txBox="1"/>
          <p:nvPr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Practice : Pair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2151" y="296845"/>
            <a:ext cx="749809" cy="749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>
            <a:spLocks noGrp="1"/>
          </p:cNvSpPr>
          <p:nvPr>
            <p:ph type="sldNum" idx="12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26"/>
          <p:cNvSpPr txBox="1"/>
          <p:nvPr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sldNum" idx="12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8"/>
          <p:cNvSpPr txBox="1">
            <a:spLocks noGrp="1"/>
          </p:cNvSpPr>
          <p:nvPr>
            <p:ph type="sldNum" idx="12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TR"/>
              <a:buChar char="-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-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-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sldNum" idx="12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2E235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21"/>
          <p:cNvSpPr/>
          <p:nvPr/>
        </p:nvSpPr>
        <p:spPr>
          <a:xfrm>
            <a:off x="0" y="-21683"/>
            <a:ext cx="12224603" cy="272345"/>
          </a:xfrm>
          <a:prstGeom prst="rect">
            <a:avLst/>
          </a:prstGeom>
          <a:solidFill>
            <a:srgbClr val="2E235D"/>
          </a:solidFill>
          <a:ln w="12700" cap="flat" cmpd="sng">
            <a:solidFill>
              <a:srgbClr val="2E23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4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763" y="29972"/>
            <a:ext cx="2150721" cy="1690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1"/>
          <p:cNvSpPr txBox="1"/>
          <p:nvPr/>
        </p:nvSpPr>
        <p:spPr>
          <a:xfrm>
            <a:off x="10539812" y="0"/>
            <a:ext cx="162242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122 Winter 2026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1"/>
          <p:cNvSpPr txBox="1"/>
          <p:nvPr/>
        </p:nvSpPr>
        <p:spPr>
          <a:xfrm>
            <a:off x="3000376" y="-2819"/>
            <a:ext cx="61912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14: Interfaces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docs.oracle.com/en/java/javase/17/docs/api/java.base/java/util/ArrayList.html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openjdk/jdk/blob/master/src/java.base/share/classes/java/util/LinkedList.java" TargetMode="External"/><Relationship Id="rId5" Type="http://schemas.openxmlformats.org/officeDocument/2006/relationships/hyperlink" Target="https://docs.oracle.com/en/java/javase/17/docs/api/java.base/java/util/LinkedList.html" TargetMode="External"/><Relationship Id="rId4" Type="http://schemas.openxmlformats.org/officeDocument/2006/relationships/hyperlink" Target="https://github.com/openjdk/jdk/blob/master/src/java.base/share/classes/java/util/ArrayList.jav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stem.org/us/courses/90026/lessons/155051/slides/90462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305325" y="4125096"/>
            <a:ext cx="68370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SemiBold"/>
              <a:buNone/>
            </a:pPr>
            <a:r>
              <a:rPr lang="en-US" sz="3400"/>
              <a:t>Interfaces</a:t>
            </a:r>
            <a:endParaRPr sz="3400" b="1"/>
          </a:p>
        </p:txBody>
      </p:sp>
      <p:sp>
        <p:nvSpPr>
          <p:cNvPr id="71" name="Google Shape;71;p29"/>
          <p:cNvSpPr txBox="1"/>
          <p:nvPr/>
        </p:nvSpPr>
        <p:spPr>
          <a:xfrm>
            <a:off x="7456906" y="2225075"/>
            <a:ext cx="44769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1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Chat with neighbors: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1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SzPts val="2200"/>
            </a:pPr>
            <a:r>
              <a:rPr lang="en-US" sz="2200" i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What is your favorite fast </a:t>
            </a:r>
            <a:r>
              <a:rPr lang="en-US" sz="22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food chain?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9"/>
          <p:cNvSpPr txBox="1"/>
          <p:nvPr/>
        </p:nvSpPr>
        <p:spPr>
          <a:xfrm>
            <a:off x="7379594" y="1403798"/>
            <a:ext cx="4631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A5A5A5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9"/>
          <p:cNvSpPr txBox="1"/>
          <p:nvPr/>
        </p:nvSpPr>
        <p:spPr>
          <a:xfrm>
            <a:off x="594351" y="2782825"/>
            <a:ext cx="999900" cy="369300"/>
          </a:xfrm>
          <a:prstGeom prst="rect">
            <a:avLst/>
          </a:prstGeom>
          <a:solidFill>
            <a:srgbClr val="FA823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LEC 14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9"/>
          <p:cNvSpPr/>
          <p:nvPr/>
        </p:nvSpPr>
        <p:spPr>
          <a:xfrm>
            <a:off x="7115249" y="6619581"/>
            <a:ext cx="5598000" cy="338700"/>
          </a:xfrm>
          <a:prstGeom prst="rect">
            <a:avLst/>
          </a:prstGeom>
          <a:solidFill>
            <a:srgbClr val="2D2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olas"/>
              <a:buNone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/>
              <a:t>s</a:t>
            </a:r>
            <a:endParaRPr/>
          </a:p>
        </p:txBody>
      </p:sp>
      <p:sp>
        <p:nvSpPr>
          <p:cNvPr id="157" name="Google Shape;157;p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770704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One ADT we’ve talked a lot about in this course is a list.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Within Java, there exists a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600"/>
              <a:t> interface – its contract includes methods like: 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	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add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clear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contains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get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isEmpty</a:t>
            </a:r>
            <a:r>
              <a:rPr lang="en-US" sz="3600"/>
              <a:t>,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size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There’s also an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ArrayList</a:t>
            </a:r>
            <a:r>
              <a:rPr lang="en-US" sz="3600"/>
              <a:t> class (implementation)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	To get the certificate, it  </a:t>
            </a:r>
            <a:r>
              <a:rPr lang="en-US" sz="3600" u="sng"/>
              <a:t>must</a:t>
            </a:r>
            <a:r>
              <a:rPr lang="en-US" sz="3600"/>
              <a:t> include </a:t>
            </a:r>
            <a:r>
              <a:rPr lang="en-US" sz="3600" u="sng"/>
              <a:t>all</a:t>
            </a:r>
            <a:r>
              <a:rPr lang="en-US" sz="3600"/>
              <a:t> these </a:t>
            </a:r>
            <a:endParaRPr sz="3600"/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methods (and any others the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600"/>
              <a:t> interface specifies)</a:t>
            </a:r>
            <a:endParaRPr/>
          </a:p>
        </p:txBody>
      </p:sp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Interfaces vs. Implementation</a:t>
            </a:r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body" idx="1"/>
          </p:nvPr>
        </p:nvSpPr>
        <p:spPr>
          <a:xfrm>
            <a:off x="838200" y="1386468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Interfaces require certain methods, but they do not say anything about </a:t>
            </a:r>
            <a:r>
              <a:rPr lang="en-US" sz="3600" u="sng"/>
              <a:t>how</a:t>
            </a:r>
            <a:r>
              <a:rPr lang="en-US" sz="3600"/>
              <a:t> those methods should be implemented – that’s up to the class! 🏅</a:t>
            </a:r>
            <a:endParaRPr/>
          </a:p>
        </p:txBody>
      </p:sp>
      <p:pic>
        <p:nvPicPr>
          <p:cNvPr id="165" name="Google Shape;16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a1cb1ccbec_0_15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Interfaces vs. Implementation</a:t>
            </a:r>
            <a:endParaRPr/>
          </a:p>
        </p:txBody>
      </p:sp>
      <p:sp>
        <p:nvSpPr>
          <p:cNvPr id="171" name="Google Shape;171;g3a1cb1ccbec_0_15"/>
          <p:cNvSpPr txBox="1">
            <a:spLocks noGrp="1"/>
          </p:cNvSpPr>
          <p:nvPr>
            <p:ph type="body" idx="1"/>
          </p:nvPr>
        </p:nvSpPr>
        <p:spPr>
          <a:xfrm>
            <a:off x="838200" y="1386475"/>
            <a:ext cx="5129400" cy="48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9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900"/>
              <a:t> is an interface</a:t>
            </a:r>
            <a:endParaRPr sz="3100"/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ArrayList</a:t>
            </a:r>
            <a:r>
              <a:rPr lang="en-US" sz="3200"/>
              <a:t> is a </a:t>
            </a:r>
            <a:r>
              <a:rPr lang="en-US" sz="3200" u="sng">
                <a:solidFill>
                  <a:schemeClr val="hlink"/>
                </a:solidFill>
                <a:hlinkClick r:id="rId3"/>
              </a:rPr>
              <a:t>class</a:t>
            </a:r>
            <a:r>
              <a:rPr lang="en-US" sz="3200"/>
              <a:t> that </a:t>
            </a:r>
            <a:r>
              <a:rPr lang="en-US" sz="3200" u="sng">
                <a:solidFill>
                  <a:schemeClr val="hlink"/>
                </a:solidFill>
                <a:hlinkClick r:id="rId4"/>
              </a:rPr>
              <a:t>implements</a:t>
            </a:r>
            <a:r>
              <a:rPr lang="en-US" sz="3200"/>
              <a:t> the </a:t>
            </a: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200"/>
              <a:t> interface</a:t>
            </a:r>
            <a:endParaRPr sz="32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LinkedList</a:t>
            </a:r>
            <a:r>
              <a:rPr lang="en-US" sz="3200"/>
              <a:t> is a </a:t>
            </a:r>
            <a:r>
              <a:rPr lang="en-US" sz="3200" u="sng">
                <a:solidFill>
                  <a:schemeClr val="hlink"/>
                </a:solidFill>
                <a:hlinkClick r:id="rId5"/>
              </a:rPr>
              <a:t>class</a:t>
            </a:r>
            <a:r>
              <a:rPr lang="en-US" sz="3200"/>
              <a:t> that </a:t>
            </a:r>
            <a:r>
              <a:rPr lang="en-US" sz="3200" u="sng">
                <a:solidFill>
                  <a:schemeClr val="hlink"/>
                </a:solidFill>
                <a:hlinkClick r:id="rId6"/>
              </a:rPr>
              <a:t>implements</a:t>
            </a:r>
            <a:r>
              <a:rPr lang="en-US" sz="3200"/>
              <a:t> the </a:t>
            </a: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sz="3200"/>
              <a:t> interface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…</a:t>
            </a:r>
            <a:endParaRPr sz="32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</p:txBody>
      </p:sp>
      <p:pic>
        <p:nvPicPr>
          <p:cNvPr id="172" name="Google Shape;172;g3a1cb1ccbec_0_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a1cb1ccbec_0_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4476" y="1386475"/>
            <a:ext cx="5791896" cy="480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Why interfaces?</a:t>
            </a:r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i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public static void fill(WaterBottle w) {…}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This method only accepts a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WaterBottle</a:t>
            </a:r>
            <a:r>
              <a:rPr lang="en-US"/>
              <a:t>!</a:t>
            </a:r>
            <a:endParaRPr/>
          </a:p>
        </p:txBody>
      </p:sp>
      <p:pic>
        <p:nvPicPr>
          <p:cNvPr id="180" name="Google Shape;1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Why interfaces?</a:t>
            </a:r>
            <a:endParaRPr/>
          </a:p>
        </p:txBody>
      </p:sp>
      <p:sp>
        <p:nvSpPr>
          <p:cNvPr id="186" name="Google Shape;186;p31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7E67"/>
              </a:buClr>
              <a:buSzPts val="4400"/>
              <a:buNone/>
            </a:pPr>
            <a:r>
              <a:rPr lang="en-US" sz="4400" b="1">
                <a:solidFill>
                  <a:srgbClr val="067E67"/>
                </a:solidFill>
              </a:rPr>
              <a:t>Flexibility</a:t>
            </a:r>
            <a:endParaRPr sz="3600" b="1">
              <a:solidFill>
                <a:srgbClr val="067E67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public static void fill(Container c) {…}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This method can accept either</a:t>
            </a:r>
            <a:r>
              <a:rPr lang="en-US" i="1"/>
              <a:t> </a:t>
            </a:r>
            <a:r>
              <a:rPr lang="en-US"/>
              <a:t>a: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WaterBottle</a:t>
            </a:r>
            <a:endParaRPr i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Brita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Tub </a:t>
            </a:r>
            <a:r>
              <a:rPr lang="en-US"/>
              <a:t>or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/>
              <a:t>Any</a:t>
            </a:r>
            <a:r>
              <a:rPr lang="en-US"/>
              <a:t> other class that implements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Container</a:t>
            </a:r>
            <a:r>
              <a:rPr lang="en-US"/>
              <a:t>!</a:t>
            </a:r>
            <a:endParaRPr/>
          </a:p>
        </p:txBody>
      </p:sp>
      <p:cxnSp>
        <p:nvCxnSpPr>
          <p:cNvPr id="187" name="Google Shape;187;p31"/>
          <p:cNvCxnSpPr/>
          <p:nvPr/>
        </p:nvCxnSpPr>
        <p:spPr>
          <a:xfrm flipH="1">
            <a:off x="7322634" y="1776761"/>
            <a:ext cx="542693" cy="780585"/>
          </a:xfrm>
          <a:prstGeom prst="straightConnector1">
            <a:avLst/>
          </a:prstGeom>
          <a:noFill/>
          <a:ln w="76200" cap="flat" cmpd="sng">
            <a:solidFill>
              <a:srgbClr val="7030A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88" name="Google Shape;18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Why interfaces?</a:t>
            </a:r>
            <a:endParaRPr/>
          </a:p>
        </p:txBody>
      </p:sp>
      <p:sp>
        <p:nvSpPr>
          <p:cNvPr id="194" name="Google Shape;194;p32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7E67"/>
              </a:buClr>
              <a:buSzPts val="4400"/>
              <a:buNone/>
            </a:pPr>
            <a:r>
              <a:rPr lang="en-US" sz="4400" b="1">
                <a:solidFill>
                  <a:srgbClr val="067E67"/>
                </a:solidFill>
              </a:rPr>
              <a:t>Flexibility</a:t>
            </a:r>
            <a:endParaRPr sz="3600" b="1">
              <a:solidFill>
                <a:srgbClr val="067E67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i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Consolas"/>
                <a:ea typeface="Consolas"/>
                <a:cs typeface="Consolas"/>
                <a:sym typeface="Consolas"/>
              </a:rPr>
              <a:t>public static void method(Set&lt;String&gt; s) {…}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This method can accept either</a:t>
            </a:r>
            <a:r>
              <a:rPr lang="en-US" i="1"/>
              <a:t> </a:t>
            </a:r>
            <a:r>
              <a:rPr lang="en-US"/>
              <a:t>a: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HashSet&lt;String&gt; or</a:t>
            </a:r>
            <a:endParaRPr i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onsolas"/>
                <a:ea typeface="Consolas"/>
                <a:cs typeface="Consolas"/>
                <a:sym typeface="Consolas"/>
              </a:rPr>
              <a:t>TreeSet&lt;String&gt; </a:t>
            </a:r>
            <a:r>
              <a:rPr lang="en-US"/>
              <a:t>or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u="sng"/>
              <a:t>Any</a:t>
            </a:r>
            <a:r>
              <a:rPr lang="en-US"/>
              <a:t> other class that implements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Set</a:t>
            </a:r>
            <a:r>
              <a:rPr lang="en-US"/>
              <a:t> and whose element type is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-US"/>
              <a:t>! </a:t>
            </a:r>
            <a:endParaRPr/>
          </a:p>
        </p:txBody>
      </p:sp>
      <p:cxnSp>
        <p:nvCxnSpPr>
          <p:cNvPr id="195" name="Google Shape;195;p32"/>
          <p:cNvCxnSpPr/>
          <p:nvPr/>
        </p:nvCxnSpPr>
        <p:spPr>
          <a:xfrm flipH="1">
            <a:off x="7322634" y="1776761"/>
            <a:ext cx="542693" cy="780585"/>
          </a:xfrm>
          <a:prstGeom prst="straightConnector1">
            <a:avLst/>
          </a:prstGeom>
          <a:noFill/>
          <a:ln w="76200" cap="flat" cmpd="sng">
            <a:solidFill>
              <a:srgbClr val="7030A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6" name="Google Shape;19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Why interfaces?</a:t>
            </a:r>
            <a:endParaRPr/>
          </a:p>
        </p:txBody>
      </p:sp>
      <p:sp>
        <p:nvSpPr>
          <p:cNvPr id="202" name="Google Shape;202;p1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58BF"/>
              </a:buClr>
              <a:buSzPts val="4400"/>
              <a:buNone/>
            </a:pPr>
            <a:r>
              <a:rPr lang="en-US" sz="4400" b="1">
                <a:solidFill>
                  <a:srgbClr val="6A58BF"/>
                </a:solidFill>
              </a:rPr>
              <a:t>Abstraction</a:t>
            </a:r>
            <a:endParaRPr sz="3600" b="1">
              <a:solidFill>
                <a:srgbClr val="6A58B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 i="1">
              <a:solidFill>
                <a:srgbClr val="6A58B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US" sz="4000"/>
              <a:t>Interfaces also support </a:t>
            </a:r>
            <a:r>
              <a:rPr lang="en-US" sz="4000" i="1"/>
              <a:t>abstraction</a:t>
            </a:r>
            <a:endParaRPr sz="4000"/>
          </a:p>
          <a:p>
            <a:pPr marL="45720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(the separation of ideas from details)</a:t>
            </a:r>
            <a:endParaRPr/>
          </a:p>
        </p:txBody>
      </p:sp>
      <p:pic>
        <p:nvPicPr>
          <p:cNvPr id="203" name="Google Shape;203;p10" descr="A couple of cell phones with a person on the scre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1644" y="4400577"/>
            <a:ext cx="5296277" cy="162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" descr="A cell phone and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324" y="4527229"/>
            <a:ext cx="3550079" cy="149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211" name="Google Shape;211;p11"/>
          <p:cNvSpPr txBox="1">
            <a:spLocks noGrp="1"/>
          </p:cNvSpPr>
          <p:nvPr>
            <p:ph type="body" idx="1"/>
          </p:nvPr>
        </p:nvSpPr>
        <p:spPr>
          <a:xfrm>
            <a:off x="838200" y="1383075"/>
            <a:ext cx="10515600" cy="48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Announcements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Interfaces Review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More Shapes!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Comparable</a:t>
            </a:r>
            <a:endParaRPr dirty="0"/>
          </a:p>
        </p:txBody>
      </p:sp>
      <p:sp>
        <p:nvSpPr>
          <p:cNvPr id="212" name="Google Shape;212;p11"/>
          <p:cNvSpPr/>
          <p:nvPr/>
        </p:nvSpPr>
        <p:spPr>
          <a:xfrm rot="10800000">
            <a:off x="3281031" y="2753497"/>
            <a:ext cx="444843" cy="308919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3821450" y="2591935"/>
            <a:ext cx="24675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 dirty="0">
                <a:solidFill>
                  <a:srgbClr val="C3173B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 lesson link</a:t>
            </a:r>
            <a:endParaRPr sz="2800" dirty="0">
              <a:solidFill>
                <a:srgbClr val="C317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Classes can Implement </a:t>
            </a:r>
            <a:r>
              <a:rPr lang="en-US" u="sng"/>
              <a:t>Multiple</a:t>
            </a:r>
            <a:r>
              <a:rPr lang="en-US"/>
              <a:t> Interfaces</a:t>
            </a:r>
            <a:endParaRPr/>
          </a:p>
        </p:txBody>
      </p:sp>
      <p:sp>
        <p:nvSpPr>
          <p:cNvPr id="220" name="Google Shape;220;p12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A class can implement multiple interfaces – it’s like one person signing multiple contracts!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If a class implements an interface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</a:t>
            </a:r>
            <a:r>
              <a:rPr lang="en-US" sz="3600"/>
              <a:t> </a:t>
            </a:r>
            <a:r>
              <a:rPr lang="en-US" sz="3600" u="sng"/>
              <a:t>and</a:t>
            </a:r>
            <a:r>
              <a:rPr lang="en-US" sz="3600" i="1"/>
              <a:t> </a:t>
            </a:r>
            <a:r>
              <a:rPr lang="en-US" sz="3600"/>
              <a:t>an interface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B</a:t>
            </a:r>
            <a:r>
              <a:rPr lang="en-US" sz="3600"/>
              <a:t>, it’ll just have to include all of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</a:t>
            </a:r>
            <a:r>
              <a:rPr lang="en-US" sz="3600"/>
              <a:t>’s required methods along with all of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B</a:t>
            </a:r>
            <a:r>
              <a:rPr lang="en-US" sz="3600"/>
              <a:t>’s required methods</a:t>
            </a:r>
            <a:endParaRPr/>
          </a:p>
        </p:txBody>
      </p:sp>
      <p:pic>
        <p:nvPicPr>
          <p:cNvPr id="221" name="Google Shape;2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a1a7cf43f2_2_1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Classes can Implement </a:t>
            </a:r>
            <a:r>
              <a:rPr lang="en-US" u="sng"/>
              <a:t>Multiple</a:t>
            </a:r>
            <a:r>
              <a:rPr lang="en-US"/>
              <a:t> Interfaces</a:t>
            </a:r>
            <a:endParaRPr/>
          </a:p>
        </p:txBody>
      </p:sp>
      <p:sp>
        <p:nvSpPr>
          <p:cNvPr id="227" name="Google Shape;227;g3a1a7cf43f2_2_14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52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None/>
            </a:pP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interface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UWMerch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{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   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String getMaterial();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ct val="100000"/>
              <a:buNone/>
            </a:pP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class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WaterBottle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0000FF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implements</a:t>
            </a:r>
            <a:r>
              <a:rPr lang="en-US" sz="2400"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solidFill>
                  <a:srgbClr val="267F99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Container</a:t>
            </a:r>
            <a:r>
              <a:rPr lang="en-US" sz="2400">
                <a:solidFill>
                  <a:srgbClr val="000000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-US" sz="2400">
                <a:solidFill>
                  <a:srgbClr val="267F99"/>
                </a:solidFill>
                <a:highlight>
                  <a:srgbClr val="FFFF00"/>
                </a:highlight>
                <a:latin typeface="Consolas"/>
                <a:ea typeface="Consolas"/>
                <a:cs typeface="Consolas"/>
                <a:sym typeface="Consolas"/>
              </a:rPr>
              <a:t>UWMerch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{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    ...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 </a:t>
            </a:r>
            <a:r>
              <a:rPr lang="en-US" sz="24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String getMaterial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() {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-US" sz="24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return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400">
                <a:latin typeface="Consolas"/>
                <a:ea typeface="Consolas"/>
                <a:cs typeface="Consolas"/>
                <a:sym typeface="Consolas"/>
              </a:rPr>
              <a:t>this.material</a:t>
            </a: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}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en-US" sz="2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5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But 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WaterBottle</a:t>
            </a:r>
            <a:r>
              <a:rPr lang="en-US" sz="3300"/>
              <a:t> would have to implement: </a:t>
            </a:r>
            <a:endParaRPr/>
          </a:p>
          <a:p>
            <a:pPr marL="457200" lvl="0" indent="-42246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-"/>
            </a:pP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fill</a:t>
            </a:r>
            <a:r>
              <a:rPr lang="en-US" sz="3300"/>
              <a:t> from 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Container </a:t>
            </a:r>
            <a:r>
              <a:rPr lang="en-US" sz="3300" i="1" u="sng"/>
              <a:t>AND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 getMaterial</a:t>
            </a:r>
            <a:r>
              <a:rPr lang="en-US" sz="3300"/>
              <a:t> 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from</a:t>
            </a:r>
            <a:r>
              <a:rPr lang="en-US" sz="3300"/>
              <a:t> </a:t>
            </a:r>
            <a:r>
              <a:rPr lang="en-US" sz="3300">
                <a:latin typeface="Consolas"/>
                <a:ea typeface="Consolas"/>
                <a:cs typeface="Consolas"/>
                <a:sym typeface="Consolas"/>
              </a:rPr>
              <a:t>UWMerch</a:t>
            </a:r>
            <a:endParaRPr/>
          </a:p>
        </p:txBody>
      </p:sp>
      <p:pic>
        <p:nvPicPr>
          <p:cNvPr id="228" name="Google Shape;228;g3a1a7cf43f2_2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88" name="Google Shape;8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>
                <a:solidFill>
                  <a:schemeClr val="accent5"/>
                </a:solidFill>
              </a:rPr>
              <a:t>Announcements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Interface Review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More Shapes!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Comparable</a:t>
            </a:r>
            <a:endParaRPr/>
          </a:p>
        </p:txBody>
      </p:sp>
      <p:sp>
        <p:nvSpPr>
          <p:cNvPr id="89" name="Google Shape;89;p30"/>
          <p:cNvSpPr/>
          <p:nvPr/>
        </p:nvSpPr>
        <p:spPr>
          <a:xfrm rot="10800000">
            <a:off x="3892891" y="1489629"/>
            <a:ext cx="444900" cy="309000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An interface can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extend</a:t>
            </a:r>
            <a:r>
              <a:rPr lang="en-US"/>
              <a:t> another</a:t>
            </a:r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You can have one interface </a:t>
            </a:r>
            <a:r>
              <a:rPr lang="en-US" sz="3600" u="sng"/>
              <a:t>extend</a:t>
            </a:r>
            <a:r>
              <a:rPr lang="en-US" sz="3600" i="1"/>
              <a:t> </a:t>
            </a:r>
            <a:r>
              <a:rPr lang="en-US" sz="3600"/>
              <a:t>another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So if </a:t>
            </a:r>
            <a:r>
              <a:rPr lang="en-US" sz="3600">
                <a:solidFill>
                  <a:srgbClr val="C3173B"/>
                </a:solidFill>
                <a:latin typeface="Consolas"/>
                <a:ea typeface="Consolas"/>
                <a:cs typeface="Consolas"/>
                <a:sym typeface="Consolas"/>
              </a:rPr>
              <a:t>public interface A </a:t>
            </a:r>
            <a:r>
              <a:rPr lang="en-US" sz="3600" b="1">
                <a:solidFill>
                  <a:srgbClr val="C3173B"/>
                </a:solidFill>
                <a:latin typeface="Consolas"/>
                <a:ea typeface="Consolas"/>
                <a:cs typeface="Consolas"/>
                <a:sym typeface="Consolas"/>
              </a:rPr>
              <a:t>extends</a:t>
            </a:r>
            <a:r>
              <a:rPr lang="en-US" sz="3600">
                <a:solidFill>
                  <a:srgbClr val="C3173B"/>
                </a:solidFill>
                <a:latin typeface="Consolas"/>
                <a:ea typeface="Consolas"/>
                <a:cs typeface="Consolas"/>
                <a:sym typeface="Consolas"/>
              </a:rPr>
              <a:t> B</a:t>
            </a:r>
            <a:r>
              <a:rPr lang="en-US" sz="3600"/>
              <a:t>, then any class that implements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</a:t>
            </a:r>
            <a:r>
              <a:rPr lang="en-US" sz="3600"/>
              <a:t> must include all the methods in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A</a:t>
            </a:r>
            <a:r>
              <a:rPr lang="en-US" sz="3600"/>
              <a:t>’s interface </a:t>
            </a:r>
            <a:r>
              <a:rPr lang="en-US" sz="3600" u="sng"/>
              <a:t>and</a:t>
            </a:r>
            <a:r>
              <a:rPr lang="en-US" sz="3600" i="1"/>
              <a:t> </a:t>
            </a:r>
            <a:r>
              <a:rPr lang="en-US" sz="3600"/>
              <a:t>all the methods in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B</a:t>
            </a:r>
            <a:r>
              <a:rPr lang="en-US" sz="3600"/>
              <a:t>’s interface</a:t>
            </a:r>
            <a:endParaRPr/>
          </a:p>
        </p:txBody>
      </p:sp>
      <p:pic>
        <p:nvPicPr>
          <p:cNvPr id="235" name="Google Shape;23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An interface can 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extend</a:t>
            </a:r>
            <a:r>
              <a:rPr lang="en-US"/>
              <a:t> another</a:t>
            </a:r>
            <a:endParaRPr/>
          </a:p>
        </p:txBody>
      </p:sp>
      <p:sp>
        <p:nvSpPr>
          <p:cNvPr id="241" name="Google Shape;241;p15"/>
          <p:cNvSpPr txBox="1">
            <a:spLocks noGrp="1"/>
          </p:cNvSpPr>
          <p:nvPr>
            <p:ph type="body" idx="1"/>
          </p:nvPr>
        </p:nvSpPr>
        <p:spPr>
          <a:xfrm>
            <a:off x="554500" y="1341638"/>
            <a:ext cx="10515600" cy="48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None/>
            </a:pPr>
            <a:r>
              <a:rPr lang="en-US" sz="3600"/>
              <a:t>We can write another interface: </a:t>
            </a:r>
            <a:br>
              <a:rPr lang="en-US" sz="3600"/>
            </a:br>
            <a:r>
              <a:rPr lang="en-US" sz="3600"/>
              <a:t>	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/>
              <a:t> that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extends</a:t>
            </a:r>
            <a:r>
              <a:rPr lang="en-US" sz="3600"/>
              <a:t> 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Shape</a:t>
            </a:r>
            <a:endParaRPr sz="3600">
              <a:solidFill>
                <a:srgbClr val="E45119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914400" lvl="0" indent="-44005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nsolas"/>
              <a:buChar char="-"/>
            </a:pP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“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is a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 Shape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”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7"/>
              <a:buNone/>
            </a:pPr>
            <a:br>
              <a:rPr lang="en-US" sz="3600"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Make modifications such that: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7"/>
              <a:buNone/>
            </a:pPr>
            <a:r>
              <a:rPr lang="en-US" sz="3600"/>
              <a:t>-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Square</a:t>
            </a:r>
            <a:r>
              <a:rPr lang="en-US" sz="3600"/>
              <a:t> is a 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/>
              <a:t> (and 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Shape</a:t>
            </a:r>
            <a:r>
              <a:rPr lang="en-US" sz="3600"/>
              <a:t>)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7"/>
              <a:buFont typeface="Consolas"/>
              <a:buChar char="-"/>
            </a:pP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Triangle</a:t>
            </a:r>
            <a:r>
              <a:rPr lang="en-US" sz="3600"/>
              <a:t> is a 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/>
              <a:t> (and 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Shape</a:t>
            </a:r>
            <a:r>
              <a:rPr lang="en-US" sz="3600"/>
              <a:t>)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7"/>
              <a:buFont typeface="Consolas"/>
              <a:buChar char="-"/>
            </a:pP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Circle</a:t>
            </a:r>
            <a:r>
              <a:rPr lang="en-US" sz="3600"/>
              <a:t> is a </a:t>
            </a:r>
            <a:r>
              <a:rPr lang="en-US" sz="3600">
                <a:solidFill>
                  <a:srgbClr val="E45119"/>
                </a:solidFill>
                <a:latin typeface="Consolas"/>
                <a:ea typeface="Consolas"/>
                <a:cs typeface="Consolas"/>
                <a:sym typeface="Consolas"/>
              </a:rPr>
              <a:t>Shape</a:t>
            </a:r>
            <a:r>
              <a:rPr lang="en-US" sz="3600"/>
              <a:t> (but </a:t>
            </a:r>
            <a:r>
              <a:rPr lang="en-US" sz="3600" u="sng"/>
              <a:t>not</a:t>
            </a:r>
            <a:r>
              <a:rPr lang="en-US" sz="3600" i="1"/>
              <a:t> </a:t>
            </a:r>
            <a:r>
              <a:rPr lang="en-US" sz="3600"/>
              <a:t>a </a:t>
            </a:r>
            <a:r>
              <a:rPr lang="en-US" sz="3600">
                <a:solidFill>
                  <a:srgbClr val="067E67"/>
                </a:solidFill>
                <a:latin typeface="Consolas"/>
                <a:ea typeface="Consolas"/>
                <a:cs typeface="Consolas"/>
                <a:sym typeface="Consolas"/>
              </a:rPr>
              <a:t>Polygon</a:t>
            </a:r>
            <a:r>
              <a:rPr lang="en-US" sz="3600"/>
              <a:t>)</a:t>
            </a:r>
            <a:endParaRPr/>
          </a:p>
        </p:txBody>
      </p:sp>
      <p:pic>
        <p:nvPicPr>
          <p:cNvPr id="242" name="Google Shape;24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5"/>
          <p:cNvSpPr/>
          <p:nvPr/>
        </p:nvSpPr>
        <p:spPr>
          <a:xfrm>
            <a:off x="8599400" y="1418550"/>
            <a:ext cx="2015400" cy="762600"/>
          </a:xfrm>
          <a:prstGeom prst="rect">
            <a:avLst/>
          </a:prstGeom>
          <a:solidFill>
            <a:srgbClr val="F0F0F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SHAPE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5"/>
          <p:cNvSpPr/>
          <p:nvPr/>
        </p:nvSpPr>
        <p:spPr>
          <a:xfrm>
            <a:off x="8599400" y="2646338"/>
            <a:ext cx="2015400" cy="762600"/>
          </a:xfrm>
          <a:prstGeom prst="rect">
            <a:avLst/>
          </a:prstGeom>
          <a:solidFill>
            <a:srgbClr val="F0F0F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POLYGON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5"/>
          <p:cNvSpPr/>
          <p:nvPr/>
        </p:nvSpPr>
        <p:spPr>
          <a:xfrm>
            <a:off x="8168950" y="4079600"/>
            <a:ext cx="1359900" cy="1261800"/>
          </a:xfrm>
          <a:prstGeom prst="rect">
            <a:avLst/>
          </a:prstGeom>
          <a:solidFill>
            <a:srgbClr val="F0F0F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Square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5"/>
          <p:cNvSpPr/>
          <p:nvPr/>
        </p:nvSpPr>
        <p:spPr>
          <a:xfrm>
            <a:off x="9871200" y="3874150"/>
            <a:ext cx="1909200" cy="1487100"/>
          </a:xfrm>
          <a:prstGeom prst="triangle">
            <a:avLst>
              <a:gd name="adj" fmla="val 50000"/>
            </a:avLst>
          </a:prstGeom>
          <a:solidFill>
            <a:srgbClr val="F0F0F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Tri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angle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5"/>
          <p:cNvSpPr/>
          <p:nvPr/>
        </p:nvSpPr>
        <p:spPr>
          <a:xfrm>
            <a:off x="9548375" y="2240350"/>
            <a:ext cx="225000" cy="450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5"/>
          <p:cNvSpPr/>
          <p:nvPr/>
        </p:nvSpPr>
        <p:spPr>
          <a:xfrm rot="1440077">
            <a:off x="8918143" y="3519269"/>
            <a:ext cx="224950" cy="449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5"/>
          <p:cNvSpPr/>
          <p:nvPr/>
        </p:nvSpPr>
        <p:spPr>
          <a:xfrm rot="-1669784">
            <a:off x="10234713" y="3519290"/>
            <a:ext cx="224914" cy="45009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6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255" name="Google Shape;255;p16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Announcements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Interfaces Review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More Shapes!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>
                <a:solidFill>
                  <a:schemeClr val="accent5"/>
                </a:solidFill>
              </a:rPr>
              <a:t>Comparable</a:t>
            </a:r>
            <a:endParaRPr/>
          </a:p>
        </p:txBody>
      </p:sp>
      <p:sp>
        <p:nvSpPr>
          <p:cNvPr id="256" name="Google Shape;256;p16"/>
          <p:cNvSpPr/>
          <p:nvPr/>
        </p:nvSpPr>
        <p:spPr>
          <a:xfrm rot="10800000">
            <a:off x="3057874" y="3429000"/>
            <a:ext cx="444843" cy="308919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dirty="0"/>
              <a:t>Recall the </a:t>
            </a:r>
            <a:r>
              <a:rPr lang="en-US" sz="3600" dirty="0"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-US" sz="3600" dirty="0"/>
              <a:t> / </a:t>
            </a:r>
            <a:r>
              <a:rPr lang="en-US" sz="3600" dirty="0">
                <a:latin typeface="Consolas"/>
                <a:ea typeface="Consolas"/>
                <a:cs typeface="Consolas"/>
                <a:sym typeface="Consolas"/>
              </a:rPr>
              <a:t>Course</a:t>
            </a:r>
            <a:r>
              <a:rPr lang="en-US" sz="3600" dirty="0"/>
              <a:t> Example last lecture</a:t>
            </a:r>
            <a:endParaRPr dirty="0"/>
          </a:p>
        </p:txBody>
      </p:sp>
      <p:sp>
        <p:nvSpPr>
          <p:cNvPr id="264" name="Google Shape;264;p1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70113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Course stored a field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en-US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	private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&lt;</a:t>
            </a:r>
            <a:r>
              <a:rPr lang="en-US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&gt; </a:t>
            </a:r>
            <a:r>
              <a:rPr lang="en-US">
                <a:solidFill>
                  <a:srgbClr val="001080"/>
                </a:solidFill>
                <a:latin typeface="Consolas"/>
                <a:ea typeface="Consolas"/>
                <a:cs typeface="Consolas"/>
                <a:sym typeface="Consolas"/>
              </a:rPr>
              <a:t>roster</a:t>
            </a:r>
            <a:r>
              <a:rPr lang="en-US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dirty="0">
                <a:solidFill>
                  <a:srgbClr val="000000"/>
                </a:solidFill>
              </a:rPr>
              <a:t>Why not use a </a:t>
            </a:r>
            <a:r>
              <a:rPr lang="en-US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Set</a:t>
            </a:r>
            <a:r>
              <a:rPr lang="en-US" dirty="0">
                <a:solidFill>
                  <a:srgbClr val="000000"/>
                </a:solidFill>
              </a:rPr>
              <a:t> to store the students?…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dirty="0">
                <a:solidFill>
                  <a:srgbClr val="000000"/>
                </a:solidFill>
              </a:rPr>
              <a:t>Seems like a great idea (no duplicates, not worried about keeping a specific order or indexing into it) but … Java reasons: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en-US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HashSet</a:t>
            </a:r>
            <a:r>
              <a:rPr lang="en-US" dirty="0">
                <a:solidFill>
                  <a:srgbClr val="000000"/>
                </a:solidFill>
              </a:rPr>
              <a:t> won’t work because of lack of </a:t>
            </a:r>
            <a:r>
              <a:rPr lang="en-US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hashCode</a:t>
            </a:r>
            <a:r>
              <a:rPr lang="en-US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()</a:t>
            </a:r>
            <a:r>
              <a:rPr lang="en-US" dirty="0">
                <a:solidFill>
                  <a:srgbClr val="000000"/>
                </a:solidFill>
              </a:rPr>
              <a:t> implementation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-"/>
            </a:pPr>
            <a:r>
              <a:rPr lang="en-US" dirty="0" err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TreeSet</a:t>
            </a:r>
            <a:r>
              <a:rPr lang="en-US" dirty="0">
                <a:solidFill>
                  <a:srgbClr val="000000"/>
                </a:solidFill>
              </a:rPr>
              <a:t> won’t work because… what does it mean to “sort” </a:t>
            </a:r>
            <a:r>
              <a:rPr lang="en-US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Student</a:t>
            </a:r>
            <a:r>
              <a:rPr lang="en-US" dirty="0">
                <a:solidFill>
                  <a:srgbClr val="000000"/>
                </a:solidFill>
              </a:rPr>
              <a:t>s? </a:t>
            </a:r>
            <a:endParaRPr dirty="0"/>
          </a:p>
        </p:txBody>
      </p:sp>
      <p:pic>
        <p:nvPicPr>
          <p:cNvPr id="265" name="Google Shape;26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Comparable</a:t>
            </a:r>
            <a:endParaRPr/>
          </a:p>
        </p:txBody>
      </p:sp>
      <p:sp>
        <p:nvSpPr>
          <p:cNvPr id="271" name="Google Shape;271;p18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TreeSet</a:t>
            </a:r>
            <a:r>
              <a:rPr lang="en-US" sz="3600"/>
              <a:t> uses an </a:t>
            </a:r>
            <a:r>
              <a:rPr lang="en-US" sz="3600" b="1">
                <a:solidFill>
                  <a:schemeClr val="accent3"/>
                </a:solidFill>
              </a:rPr>
              <a:t>interface</a:t>
            </a:r>
            <a:r>
              <a:rPr lang="en-US" sz="3600"/>
              <a:t> called </a:t>
            </a:r>
            <a:r>
              <a:rPr lang="en-US" sz="3600">
                <a:latin typeface="Consolas"/>
                <a:ea typeface="Consolas"/>
                <a:cs typeface="Consolas"/>
                <a:sym typeface="Consolas"/>
              </a:rPr>
              <a:t>Comparable&lt;E&gt;</a:t>
            </a:r>
            <a:r>
              <a:rPr lang="en-US" sz="3600"/>
              <a:t> to know how to sort its elements!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6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600"/>
              <a:t>Only has </a:t>
            </a:r>
            <a:r>
              <a:rPr lang="en-US" sz="3600" u="sng"/>
              <a:t>one</a:t>
            </a:r>
            <a:r>
              <a:rPr lang="en-US" sz="3600"/>
              <a:t> required method: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ct val="100000"/>
              <a:buNone/>
            </a:pPr>
            <a:r>
              <a:rPr lang="en-US" sz="280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public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8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800">
                <a:solidFill>
                  <a:srgbClr val="795E26"/>
                </a:solidFill>
                <a:latin typeface="Consolas"/>
                <a:ea typeface="Consolas"/>
                <a:cs typeface="Consolas"/>
                <a:sym typeface="Consolas"/>
              </a:rPr>
              <a:t>compareTo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280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E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2800">
                <a:solidFill>
                  <a:srgbClr val="001080"/>
                </a:solidFill>
                <a:latin typeface="Consolas"/>
                <a:ea typeface="Consolas"/>
                <a:cs typeface="Consolas"/>
                <a:sym typeface="Consolas"/>
              </a:rPr>
              <a:t>other</a:t>
            </a:r>
            <a:r>
              <a:rPr lang="en-US" sz="28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300"/>
              <a:t>Its return value is: </a:t>
            </a:r>
            <a:endParaRPr/>
          </a:p>
          <a:p>
            <a:pPr marL="457200" lvl="1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&lt; 0 </a:t>
            </a:r>
            <a:r>
              <a:rPr lang="en-US" sz="2900"/>
              <a:t>if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this</a:t>
            </a:r>
            <a:r>
              <a:rPr lang="en-US" sz="2900"/>
              <a:t> is “less than”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other</a:t>
            </a:r>
            <a:endParaRPr/>
          </a:p>
          <a:p>
            <a:pPr marL="457200" lvl="1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  0 </a:t>
            </a:r>
            <a:r>
              <a:rPr lang="en-US" sz="2900"/>
              <a:t>if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this</a:t>
            </a:r>
            <a:r>
              <a:rPr lang="en-US" sz="2900"/>
              <a:t> is </a:t>
            </a:r>
            <a:r>
              <a:rPr lang="en-US" sz="2900" u="sng"/>
              <a:t>equal</a:t>
            </a:r>
            <a:r>
              <a:rPr lang="en-US" sz="2900"/>
              <a:t> to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other</a:t>
            </a:r>
            <a:endParaRPr/>
          </a:p>
          <a:p>
            <a:pPr marL="457200" lvl="1" indent="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&gt; 0 </a:t>
            </a:r>
            <a:r>
              <a:rPr lang="en-US" sz="2900"/>
              <a:t>if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this</a:t>
            </a:r>
            <a:r>
              <a:rPr lang="en-US" sz="2900"/>
              <a:t> is “greater than” </a:t>
            </a:r>
            <a:r>
              <a:rPr lang="en-US" sz="2900">
                <a:latin typeface="Consolas"/>
                <a:ea typeface="Consolas"/>
                <a:cs typeface="Consolas"/>
                <a:sym typeface="Consolas"/>
              </a:rPr>
              <a:t>other</a:t>
            </a:r>
            <a:endParaRPr/>
          </a:p>
        </p:txBody>
      </p:sp>
      <p:pic>
        <p:nvPicPr>
          <p:cNvPr id="272" name="Google Shape;27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Announcements</a:t>
            </a:r>
            <a:endParaRPr/>
          </a:p>
        </p:txBody>
      </p:sp>
      <p:sp>
        <p:nvSpPr>
          <p:cNvPr id="96" name="Google Shape;96;p3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4286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000" dirty="0"/>
              <a:t>Creative Project 2 (C2) due Thursday, February 26</a:t>
            </a:r>
            <a:r>
              <a:rPr lang="en-US" sz="3000" baseline="30000" dirty="0"/>
              <a:t>th</a:t>
            </a:r>
            <a:r>
              <a:rPr lang="en-US" sz="3000" dirty="0"/>
              <a:t>   </a:t>
            </a:r>
            <a:endParaRPr sz="3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Char char="•"/>
            </a:pPr>
            <a:r>
              <a:rPr lang="en-US" sz="3000" dirty="0"/>
              <a:t>Resubmission Cycle 5 (R5) out Thursday, February 26</a:t>
            </a:r>
            <a:r>
              <a:rPr lang="en-US" sz="3000" baseline="30000" dirty="0"/>
              <a:t>th</a:t>
            </a:r>
            <a:r>
              <a:rPr lang="en-US" sz="3000" dirty="0"/>
              <a:t>  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00"/>
              <a:buNone/>
            </a:pPr>
            <a:r>
              <a:rPr lang="en-US" sz="2800" dirty="0"/>
              <a:t>- Eligible: </a:t>
            </a:r>
            <a:r>
              <a:rPr lang="en-US" sz="2800" b="1" dirty="0">
                <a:solidFill>
                  <a:srgbClr val="FF0000"/>
                </a:solidFill>
              </a:rPr>
              <a:t>P1</a:t>
            </a:r>
            <a:r>
              <a:rPr lang="en-US" sz="2800" dirty="0"/>
              <a:t>, P2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000" dirty="0"/>
              <a:t>Programming Assignment 3 (P3) out Friday!</a:t>
            </a:r>
            <a:endParaRPr sz="3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000"/>
              <a:buChar char="-"/>
            </a:pPr>
            <a:r>
              <a:rPr lang="en-US" sz="2800" dirty="0"/>
              <a:t>Due March 5</a:t>
            </a:r>
            <a:r>
              <a:rPr lang="en-US" sz="2800" baseline="30000" dirty="0"/>
              <a:t>th</a:t>
            </a:r>
            <a:r>
              <a:rPr lang="en-US" sz="2800" dirty="0"/>
              <a:t> by 11:59 PM</a:t>
            </a:r>
            <a:endParaRPr sz="28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000" dirty="0"/>
              <a:t>Quiz 2 Tuesday, March 3</a:t>
            </a:r>
            <a:r>
              <a:rPr lang="en-US" sz="3000" baseline="30000" dirty="0"/>
              <a:t>rd</a:t>
            </a:r>
            <a:r>
              <a:rPr lang="en-US" sz="3000" dirty="0"/>
              <a:t> </a:t>
            </a:r>
            <a:endParaRPr sz="3000" baseline="30000" dirty="0"/>
          </a:p>
          <a:p>
            <a:pPr marL="8001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-"/>
            </a:pPr>
            <a:r>
              <a:rPr lang="en-US" sz="2800" dirty="0"/>
              <a:t>Practice Quiz coming out before then!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</a:pPr>
            <a:r>
              <a:rPr lang="en-US" sz="3000" dirty="0"/>
              <a:t>Reminder on Final Exam: </a:t>
            </a:r>
            <a:r>
              <a:rPr lang="en-US" sz="3200" b="1" dirty="0"/>
              <a:t>Tuesday, March 17</a:t>
            </a:r>
            <a:r>
              <a:rPr lang="en-US" sz="3200" b="1" baseline="30000" dirty="0"/>
              <a:t>th</a:t>
            </a:r>
            <a:r>
              <a:rPr lang="en-US" sz="3200" b="1" dirty="0"/>
              <a:t> 12:30 PM - 2:20 PM</a:t>
            </a:r>
            <a:endParaRPr sz="3000" dirty="0"/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Lecture Outline</a:t>
            </a:r>
            <a:endParaRPr/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Announcements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 b="1">
                <a:solidFill>
                  <a:schemeClr val="accent5"/>
                </a:solidFill>
              </a:rPr>
              <a:t>Interfaces Review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More Shapes!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Comparable</a:t>
            </a:r>
            <a:endParaRPr/>
          </a:p>
        </p:txBody>
      </p:sp>
      <p:sp>
        <p:nvSpPr>
          <p:cNvPr id="104" name="Google Shape;104;p4"/>
          <p:cNvSpPr/>
          <p:nvPr/>
        </p:nvSpPr>
        <p:spPr>
          <a:xfrm rot="10800000">
            <a:off x="3912403" y="2100354"/>
            <a:ext cx="444843" cy="308919"/>
          </a:xfrm>
          <a:prstGeom prst="homePlat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a1a7cf43f2_2_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Recall: Abstraction</a:t>
            </a:r>
            <a:endParaRPr/>
          </a:p>
        </p:txBody>
      </p:sp>
      <p:pic>
        <p:nvPicPr>
          <p:cNvPr id="111" name="Google Shape;111;g3a1a7cf43f2_2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a1a7cf43f2_2_4" title="2025-11-0817-52-13online-video-cutter.com-ezgif.com-video-to-gif-converter.gif"/>
          <p:cNvPicPr preferRelativeResize="0"/>
          <p:nvPr/>
        </p:nvPicPr>
        <p:blipFill rotWithShape="1">
          <a:blip r:embed="rId4">
            <a:alphaModFix/>
          </a:blip>
          <a:srcRect l="2839" t="5683" r="51646" b="1893"/>
          <a:stretch/>
        </p:blipFill>
        <p:spPr>
          <a:xfrm>
            <a:off x="838200" y="1339325"/>
            <a:ext cx="3939800" cy="519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a1a7cf43f2_2_4"/>
          <p:cNvSpPr txBox="1"/>
          <p:nvPr/>
        </p:nvSpPr>
        <p:spPr>
          <a:xfrm>
            <a:off x="5589450" y="3379700"/>
            <a:ext cx="1013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VS</a:t>
            </a:r>
            <a:endParaRPr sz="3400" b="0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4" name="Google Shape;114;g3a1a7cf43f2_2_4"/>
          <p:cNvSpPr txBox="1"/>
          <p:nvPr/>
        </p:nvSpPr>
        <p:spPr>
          <a:xfrm>
            <a:off x="6965775" y="2671688"/>
            <a:ext cx="46977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 </a:t>
            </a:r>
            <a:r>
              <a:rPr lang="en-US" sz="4200" b="0" i="0" u="none" strike="noStrike" cap="none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Scanner</a:t>
            </a:r>
            <a:r>
              <a:rPr lang="en-US" sz="4200" b="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gets text input and turns it into data.</a:t>
            </a:r>
            <a:endParaRPr sz="4200" b="0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a1cb1ccbec_0_22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Remember ADTs?</a:t>
            </a:r>
            <a:endParaRPr/>
          </a:p>
        </p:txBody>
      </p:sp>
      <p:sp>
        <p:nvSpPr>
          <p:cNvPr id="121" name="Google Shape;121;g3a1cb1ccbec_0_22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" name="Google Shape;122;g3a1cb1ccbec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475" y="2085975"/>
            <a:ext cx="840105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>
            <a:off x="683941" y="3166945"/>
            <a:ext cx="10816800" cy="1390200"/>
          </a:xfrm>
          <a:prstGeom prst="rect">
            <a:avLst/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Recall from L6: Wait, ADT? Interfaces?</a:t>
            </a:r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Char char="•"/>
            </a:pPr>
            <a:r>
              <a:rPr lang="en-US" b="1" i="0" u="none" strike="noStrike">
                <a:solidFill>
                  <a:srgbClr val="222222"/>
                </a:solidFill>
              </a:rPr>
              <a:t>Abstract Data Type</a:t>
            </a:r>
            <a:r>
              <a:rPr lang="en-US" b="0" i="0" u="none" strike="noStrike">
                <a:solidFill>
                  <a:srgbClr val="222222"/>
                </a:solidFill>
              </a:rPr>
              <a:t> (</a:t>
            </a:r>
            <a:r>
              <a:rPr lang="en-US" b="1" i="0" u="none" strike="noStrike">
                <a:solidFill>
                  <a:srgbClr val="222222"/>
                </a:solidFill>
              </a:rPr>
              <a:t>ADT)</a:t>
            </a:r>
            <a:r>
              <a:rPr lang="en-US" b="0" i="0" u="none" strike="noStrike">
                <a:solidFill>
                  <a:srgbClr val="222222"/>
                </a:solidFill>
              </a:rPr>
              <a:t>: A </a:t>
            </a:r>
            <a:r>
              <a:rPr lang="en-US" i="1" u="none" strike="noStrike">
                <a:solidFill>
                  <a:srgbClr val="7030A0"/>
                </a:solidFill>
              </a:rPr>
              <a:t>description of the idea </a:t>
            </a:r>
            <a:r>
              <a:rPr lang="en-US" b="0" i="0" u="none" strike="noStrike">
                <a:solidFill>
                  <a:srgbClr val="222222"/>
                </a:solidFill>
              </a:rPr>
              <a:t>of a data structure including what operations are available on it and how those operations should behave. For example, the English explanation of what a list should be.</a:t>
            </a: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>
              <a:solidFill>
                <a:srgbClr val="222222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Char char="•"/>
            </a:pPr>
            <a:r>
              <a:rPr lang="en-US" b="1" i="0" u="none" strike="noStrike">
                <a:solidFill>
                  <a:srgbClr val="222222"/>
                </a:solidFill>
              </a:rPr>
              <a:t>Interface</a:t>
            </a:r>
            <a:r>
              <a:rPr lang="en-US">
                <a:solidFill>
                  <a:srgbClr val="222222"/>
                </a:solidFill>
              </a:rPr>
              <a:t>: </a:t>
            </a:r>
            <a:r>
              <a:rPr lang="en-US" b="0" i="0" u="none" strike="noStrike">
                <a:solidFill>
                  <a:srgbClr val="222222"/>
                </a:solidFill>
              </a:rPr>
              <a:t>Java construct that lets programmers </a:t>
            </a:r>
            <a:r>
              <a:rPr lang="en-US" i="1" u="none" strike="noStrike">
                <a:solidFill>
                  <a:srgbClr val="7030A0"/>
                </a:solidFill>
              </a:rPr>
              <a:t>specify</a:t>
            </a:r>
            <a:r>
              <a:rPr lang="en-US" i="1" u="none" strike="noStrike">
                <a:solidFill>
                  <a:srgbClr val="222222"/>
                </a:solidFill>
              </a:rPr>
              <a:t> </a:t>
            </a:r>
            <a:r>
              <a:rPr lang="en-US" i="1" u="none" strike="noStrike">
                <a:solidFill>
                  <a:srgbClr val="7030A0"/>
                </a:solidFill>
              </a:rPr>
              <a:t>what methods a class should have</a:t>
            </a:r>
            <a:r>
              <a:rPr lang="en-US" b="0" i="0" u="none" strike="noStrike">
                <a:solidFill>
                  <a:srgbClr val="222222"/>
                </a:solidFill>
              </a:rPr>
              <a:t>. For example the </a:t>
            </a:r>
            <a:r>
              <a:rPr lang="en-US" b="0" i="0" u="none" strike="noStrik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b="0" i="0" u="none" strike="noStrike">
                <a:solidFill>
                  <a:srgbClr val="222222"/>
                </a:solidFill>
              </a:rPr>
              <a:t> interface in java.</a:t>
            </a:r>
            <a:endParaRPr/>
          </a:p>
          <a:p>
            <a:pPr marL="2286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>
              <a:solidFill>
                <a:srgbClr val="222222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Char char="•"/>
            </a:pPr>
            <a:r>
              <a:rPr lang="en-US" b="1" i="0" u="none" strike="noStrike">
                <a:solidFill>
                  <a:srgbClr val="222222"/>
                </a:solidFill>
              </a:rPr>
              <a:t>Implementation: </a:t>
            </a:r>
            <a:r>
              <a:rPr lang="en-US" i="1" u="none" strike="noStrike">
                <a:solidFill>
                  <a:srgbClr val="7030A0"/>
                </a:solidFill>
              </a:rPr>
              <a:t>Concrete code</a:t>
            </a:r>
            <a:r>
              <a:rPr lang="en-US" i="1" u="none" strike="noStrike">
                <a:solidFill>
                  <a:srgbClr val="222222"/>
                </a:solidFill>
              </a:rPr>
              <a:t> </a:t>
            </a:r>
            <a:r>
              <a:rPr lang="en-US" b="0" i="0" u="none" strike="noStrike">
                <a:solidFill>
                  <a:srgbClr val="222222"/>
                </a:solidFill>
              </a:rPr>
              <a:t>that meets the specified interface. For example, the </a:t>
            </a:r>
            <a:r>
              <a:rPr lang="en-US" b="0" i="0" u="none" strike="noStrik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ArrayList</a:t>
            </a:r>
            <a:r>
              <a:rPr lang="en-US" b="0" i="0" u="none" strike="noStrike">
                <a:solidFill>
                  <a:srgbClr val="222222"/>
                </a:solidFill>
              </a:rPr>
              <a:t> and </a:t>
            </a:r>
            <a:r>
              <a:rPr lang="en-US" b="0" i="0" u="none" strike="noStrik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LinkedList</a:t>
            </a:r>
            <a:r>
              <a:rPr lang="en-US" b="0" i="0" u="none" strike="noStrike">
                <a:solidFill>
                  <a:srgbClr val="222222"/>
                </a:solidFill>
              </a:rPr>
              <a:t> classes that implement the </a:t>
            </a:r>
            <a:r>
              <a:rPr lang="en-US" b="0" i="0" u="none" strike="noStrik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List</a:t>
            </a:r>
            <a:r>
              <a:rPr lang="en-US" b="0" i="0" u="none" strike="noStrike">
                <a:solidFill>
                  <a:srgbClr val="222222"/>
                </a:solidFill>
              </a:rPr>
              <a:t> interface.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</p:txBody>
      </p:sp>
      <p:pic>
        <p:nvPicPr>
          <p:cNvPr id="130" name="Google Shape;13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 txBox="1"/>
          <p:nvPr/>
        </p:nvSpPr>
        <p:spPr>
          <a:xfrm>
            <a:off x="1161000" y="6016500"/>
            <a:ext cx="98700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222"/>
                </a:solidFill>
                <a:latin typeface="Consolas"/>
                <a:ea typeface="Consolas"/>
                <a:cs typeface="Consolas"/>
                <a:sym typeface="Consolas"/>
              </a:rPr>
              <a:t>List&lt;String&gt; myList = new ArrayList&lt;&gt;();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Interfaces</a:t>
            </a:r>
            <a:endParaRPr/>
          </a:p>
        </p:txBody>
      </p:sp>
      <p:sp>
        <p:nvSpPr>
          <p:cNvPr id="137" name="Google Shape;137;p6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/>
              <a:t>Interfaces</a:t>
            </a:r>
            <a:r>
              <a:rPr lang="en-US" sz="3600"/>
              <a:t> serve as a sort of “contract”– in order for a class to </a:t>
            </a:r>
            <a:r>
              <a:rPr lang="en-US" sz="3600" u="sng"/>
              <a:t>implement</a:t>
            </a:r>
            <a:r>
              <a:rPr lang="en-US" sz="3600" i="1"/>
              <a:t> </a:t>
            </a:r>
            <a:r>
              <a:rPr lang="en-US" sz="3600"/>
              <a:t>an interface, it must fulfill the contract requirements.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The contract requirements are certain methods that the class must implement. </a:t>
            </a:r>
            <a:endParaRPr/>
          </a:p>
        </p:txBody>
      </p:sp>
      <p:pic>
        <p:nvPicPr>
          <p:cNvPr id="138" name="Google Shape;13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6880" y="0"/>
            <a:ext cx="1508121" cy="22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a1cb1ccbe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138" y="398950"/>
            <a:ext cx="8345074" cy="19955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5" name="Google Shape;145;g3a1cb1ccbec_0_0" descr="Insurance brokers are pointing to insurance contract signing and are explaining to customers at the office.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5150" y="3169225"/>
            <a:ext cx="4065249" cy="270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a1cb1ccbec_0_0" descr="Blue print of house (digital)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3982" y="2543975"/>
            <a:ext cx="5021742" cy="333475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3a1cb1ccbec_0_0"/>
          <p:cNvSpPr/>
          <p:nvPr/>
        </p:nvSpPr>
        <p:spPr>
          <a:xfrm rot="5400000">
            <a:off x="2536475" y="2673500"/>
            <a:ext cx="1002600" cy="29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3a1cb1ccbec_0_0"/>
          <p:cNvSpPr/>
          <p:nvPr/>
        </p:nvSpPr>
        <p:spPr>
          <a:xfrm rot="-1029">
            <a:off x="5466095" y="4677965"/>
            <a:ext cx="1002600" cy="299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3a1cb1ccbec_0_0"/>
          <p:cNvSpPr/>
          <p:nvPr/>
        </p:nvSpPr>
        <p:spPr>
          <a:xfrm>
            <a:off x="7690250" y="341325"/>
            <a:ext cx="1601700" cy="726000"/>
          </a:xfrm>
          <a:prstGeom prst="flowChartAlternateProcess">
            <a:avLst/>
          </a:prstGeom>
          <a:solidFill>
            <a:schemeClr val="lt2"/>
          </a:solidFill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Our “ADT”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g3a1cb1ccbec_0_0"/>
          <p:cNvSpPr/>
          <p:nvPr/>
        </p:nvSpPr>
        <p:spPr>
          <a:xfrm>
            <a:off x="2111400" y="5925750"/>
            <a:ext cx="2140800" cy="815700"/>
          </a:xfrm>
          <a:prstGeom prst="flowChartAlternateProcess">
            <a:avLst/>
          </a:prstGeom>
          <a:solidFill>
            <a:schemeClr val="lt2"/>
          </a:solidFill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Our “Interface”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3a1cb1ccbec_0_0"/>
          <p:cNvSpPr/>
          <p:nvPr/>
        </p:nvSpPr>
        <p:spPr>
          <a:xfrm>
            <a:off x="7935500" y="5970550"/>
            <a:ext cx="2618700" cy="726000"/>
          </a:xfrm>
          <a:prstGeom prst="flowChartAlternateProcess">
            <a:avLst/>
          </a:prstGeom>
          <a:solidFill>
            <a:schemeClr val="lt2"/>
          </a:solidFill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Our “Implementation”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1002</Words>
  <Application>Microsoft Office PowerPoint</Application>
  <PresentationFormat>Widescreen</PresentationFormat>
  <Paragraphs>164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Montserrat SemiBold</vt:lpstr>
      <vt:lpstr>Consolas</vt:lpstr>
      <vt:lpstr>Arial</vt:lpstr>
      <vt:lpstr>Calibri</vt:lpstr>
      <vt:lpstr>Montserrat ExtraBold</vt:lpstr>
      <vt:lpstr>Montserrat</vt:lpstr>
      <vt:lpstr>Lexend</vt:lpstr>
      <vt:lpstr>CSE 373 Summer 2020</vt:lpstr>
      <vt:lpstr>Interfaces</vt:lpstr>
      <vt:lpstr>Lecture Outline</vt:lpstr>
      <vt:lpstr>Announcements</vt:lpstr>
      <vt:lpstr>Lecture Outline</vt:lpstr>
      <vt:lpstr>Recall: Abstraction</vt:lpstr>
      <vt:lpstr>Remember ADTs?</vt:lpstr>
      <vt:lpstr>Recall from L6: Wait, ADT? Interfaces?</vt:lpstr>
      <vt:lpstr>Interfaces</vt:lpstr>
      <vt:lpstr>PowerPoint Presentation</vt:lpstr>
      <vt:lpstr>Lists</vt:lpstr>
      <vt:lpstr>Interfaces vs. Implementation</vt:lpstr>
      <vt:lpstr>Interfaces vs. Implementation</vt:lpstr>
      <vt:lpstr>Why interfaces?</vt:lpstr>
      <vt:lpstr>Why interfaces?</vt:lpstr>
      <vt:lpstr>Why interfaces?</vt:lpstr>
      <vt:lpstr>Why interfaces?</vt:lpstr>
      <vt:lpstr>Lecture Outline</vt:lpstr>
      <vt:lpstr>Classes can Implement Multiple Interfaces</vt:lpstr>
      <vt:lpstr>Classes can Implement Multiple Interfaces</vt:lpstr>
      <vt:lpstr>An interface can extend another</vt:lpstr>
      <vt:lpstr>An interface can extend another</vt:lpstr>
      <vt:lpstr>Lecture Outline</vt:lpstr>
      <vt:lpstr>Recall the Student / Course Example last lecture</vt:lpstr>
      <vt:lpstr>Comparable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Aaron S Johnston</dc:creator>
  <cp:lastModifiedBy>Adrian Salguero</cp:lastModifiedBy>
  <cp:revision>1</cp:revision>
  <dcterms:created xsi:type="dcterms:W3CDTF">2020-06-13T06:27:42Z</dcterms:created>
  <dcterms:modified xsi:type="dcterms:W3CDTF">2026-02-25T20:22:23Z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0x0101007BD54889B358AD4883F084D38DA32BDB</vt:lpwstr>
  </property>
</Properties>
</file>