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5" r:id="rId3"/>
    <p:sldId id="324" r:id="rId4"/>
    <p:sldId id="415" r:id="rId5"/>
    <p:sldId id="413" r:id="rId6"/>
    <p:sldId id="414" r:id="rId7"/>
    <p:sldId id="416" r:id="rId8"/>
    <p:sldId id="392" r:id="rId9"/>
    <p:sldId id="417" r:id="rId10"/>
    <p:sldId id="394" r:id="rId11"/>
    <p:sldId id="421" r:id="rId12"/>
    <p:sldId id="418" r:id="rId13"/>
    <p:sldId id="420" r:id="rId14"/>
    <p:sldId id="422" r:id="rId15"/>
    <p:sldId id="424" r:id="rId16"/>
    <p:sldId id="423" r:id="rId17"/>
    <p:sldId id="425" r:id="rId18"/>
    <p:sldId id="419" r:id="rId19"/>
    <p:sldId id="789" r:id="rId20"/>
    <p:sldId id="790" r:id="rId21"/>
    <p:sldId id="7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15"/>
            <p14:sldId id="413"/>
            <p14:sldId id="414"/>
            <p14:sldId id="416"/>
            <p14:sldId id="392"/>
            <p14:sldId id="417"/>
            <p14:sldId id="394"/>
            <p14:sldId id="421"/>
            <p14:sldId id="418"/>
            <p14:sldId id="420"/>
            <p14:sldId id="422"/>
            <p14:sldId id="424"/>
            <p14:sldId id="423"/>
            <p14:sldId id="425"/>
            <p14:sldId id="419"/>
            <p14:sldId id="789"/>
            <p14:sldId id="790"/>
            <p14:sldId id="7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EF5777"/>
    <a:srgbClr val="EBD6FF"/>
    <a:srgbClr val="0FB9B1"/>
    <a:srgbClr val="54A0FF"/>
    <a:srgbClr val="FAFAFA"/>
    <a:srgbClr val="F5F5F5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F5E3D-63CB-46BF-8F35-6DC1387B7233}" v="19" dt="2026-02-20T02:53:52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1" autoAdjust="0"/>
    <p:restoredTop sz="91361"/>
  </p:normalViewPr>
  <p:slideViewPr>
    <p:cSldViewPr snapToGrid="0" snapToObjects="1">
      <p:cViewPr varScale="1">
        <p:scale>
          <a:sx n="164" d="100"/>
          <a:sy n="164" d="100"/>
        </p:scale>
        <p:origin x="468" y="32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custSel modSld modMainMaster">
      <pc:chgData name="Adrian Salguero" userId="f921b06be2346e4d" providerId="LiveId" clId="{42694335-63BB-46EC-AF38-63FE051D1C63}" dt="2026-02-20T02:58:36.260" v="105" actId="1076"/>
      <pc:docMkLst>
        <pc:docMk/>
      </pc:docMkLst>
      <pc:sldChg chg="addSp delSp modSp mod">
        <pc:chgData name="Adrian Salguero" userId="f921b06be2346e4d" providerId="LiveId" clId="{42694335-63BB-46EC-AF38-63FE051D1C63}" dt="2026-02-20T02:58:36.260" v="105" actId="1076"/>
        <pc:sldMkLst>
          <pc:docMk/>
          <pc:sldMk cId="3581297674" sldId="256"/>
        </pc:sldMkLst>
        <pc:spChg chg="mod">
          <ac:chgData name="Adrian Salguero" userId="f921b06be2346e4d" providerId="LiveId" clId="{42694335-63BB-46EC-AF38-63FE051D1C63}" dt="2026-02-20T02:57:33.338" v="91" actId="1076"/>
          <ac:spMkLst>
            <pc:docMk/>
            <pc:sldMk cId="3581297674" sldId="256"/>
            <ac:spMk id="4" creationId="{1140A5DD-90C5-8F48-BFF7-AE8301DF7CEF}"/>
          </ac:spMkLst>
        </pc:spChg>
        <pc:picChg chg="del">
          <ac:chgData name="Adrian Salguero" userId="f921b06be2346e4d" providerId="LiveId" clId="{42694335-63BB-46EC-AF38-63FE051D1C63}" dt="2026-02-20T02:53:12.295" v="60" actId="478"/>
          <ac:picMkLst>
            <pc:docMk/>
            <pc:sldMk cId="3581297674" sldId="256"/>
            <ac:picMk id="3" creationId="{0966DEC4-0EC0-9533-79A4-DDE0C479F556}"/>
          </ac:picMkLst>
        </pc:picChg>
        <pc:picChg chg="add mod">
          <ac:chgData name="Adrian Salguero" userId="f921b06be2346e4d" providerId="LiveId" clId="{42694335-63BB-46EC-AF38-63FE051D1C63}" dt="2026-02-20T02:58:36.260" v="105" actId="1076"/>
          <ac:picMkLst>
            <pc:docMk/>
            <pc:sldMk cId="3581297674" sldId="256"/>
            <ac:picMk id="7" creationId="{FC9C56D8-6192-C9FE-7573-CC6634C495B1}"/>
          </ac:picMkLst>
        </pc:picChg>
      </pc:sldChg>
      <pc:sldChg chg="modSp mod">
        <pc:chgData name="Adrian Salguero" userId="f921b06be2346e4d" providerId="LiveId" clId="{42694335-63BB-46EC-AF38-63FE051D1C63}" dt="2026-02-20T02:54:44.060" v="90" actId="20577"/>
        <pc:sldMkLst>
          <pc:docMk/>
          <pc:sldMk cId="2673783699" sldId="324"/>
        </pc:sldMkLst>
        <pc:spChg chg="mod">
          <ac:chgData name="Adrian Salguero" userId="f921b06be2346e4d" providerId="LiveId" clId="{42694335-63BB-46EC-AF38-63FE051D1C63}" dt="2026-02-20T02:54:44.060" v="90" actId="20577"/>
          <ac:spMkLst>
            <pc:docMk/>
            <pc:sldMk cId="2673783699" sldId="324"/>
            <ac:spMk id="3" creationId="{307D5913-F37F-40C7-AF10-284F41771558}"/>
          </ac:spMkLst>
        </pc:spChg>
      </pc:sldChg>
      <pc:sldChg chg="modSp">
        <pc:chgData name="Adrian Salguero" userId="f921b06be2346e4d" providerId="LiveId" clId="{42694335-63BB-46EC-AF38-63FE051D1C63}" dt="2026-02-20T02:53:52.040" v="76" actId="20577"/>
        <pc:sldMkLst>
          <pc:docMk/>
          <pc:sldMk cId="3549371245" sldId="790"/>
        </pc:sldMkLst>
        <pc:spChg chg="mod">
          <ac:chgData name="Adrian Salguero" userId="f921b06be2346e4d" providerId="LiveId" clId="{42694335-63BB-46EC-AF38-63FE051D1C63}" dt="2026-02-20T02:53:52.040" v="76" actId="20577"/>
          <ac:spMkLst>
            <pc:docMk/>
            <pc:sldMk cId="3549371245" sldId="790"/>
            <ac:spMk id="5" creationId="{B8078782-0517-7640-9656-2B2BCBF807B7}"/>
          </ac:spMkLst>
        </pc:spChg>
      </pc:sldChg>
      <pc:sldMasterChg chg="modSp mod modSldLayout">
        <pc:chgData name="Adrian Salguero" userId="f921b06be2346e4d" providerId="LiveId" clId="{42694335-63BB-46EC-AF38-63FE051D1C63}" dt="2026-02-17T19:48:34.505" v="11" actId="20577"/>
        <pc:sldMasterMkLst>
          <pc:docMk/>
          <pc:sldMasterMk cId="8468274" sldId="2147483648"/>
        </pc:sldMasterMkLst>
        <pc:spChg chg="mod">
          <ac:chgData name="Adrian Salguero" userId="f921b06be2346e4d" providerId="LiveId" clId="{42694335-63BB-46EC-AF38-63FE051D1C63}" dt="2026-02-17T19:48:34.505" v="11" actId="20577"/>
          <ac:spMkLst>
            <pc:docMk/>
            <pc:sldMasterMk cId="8468274" sldId="2147483648"/>
            <ac:spMk id="5" creationId="{D99D75B0-CC99-5121-BEEE-FB932FDB88A3}"/>
          </ac:spMkLst>
        </pc:spChg>
        <pc:sldLayoutChg chg="addSp delSp modSp mod">
          <pc:chgData name="Adrian Salguero" userId="f921b06be2346e4d" providerId="LiveId" clId="{42694335-63BB-46EC-AF38-63FE051D1C63}" dt="2026-02-17T19:48:28.275" v="3" actId="1076"/>
          <pc:sldLayoutMkLst>
            <pc:docMk/>
            <pc:sldMasterMk cId="8468274" sldId="2147483648"/>
            <pc:sldLayoutMk cId="3828369656" sldId="2147483649"/>
          </pc:sldLayoutMkLst>
          <pc:spChg chg="add mod">
            <ac:chgData name="Adrian Salguero" userId="f921b06be2346e4d" providerId="LiveId" clId="{42694335-63BB-46EC-AF38-63FE051D1C63}" dt="2026-02-17T19:48:28.275" v="3" actId="1076"/>
            <ac:spMkLst>
              <pc:docMk/>
              <pc:sldMasterMk cId="8468274" sldId="2147483648"/>
              <pc:sldLayoutMk cId="3828369656" sldId="2147483649"/>
              <ac:spMk id="22" creationId="{8FD200C0-2BE2-B0E1-04DD-B42226DD085C}"/>
            </ac:spMkLst>
          </pc:spChg>
          <pc:spChg chg="add mod">
            <ac:chgData name="Adrian Salguero" userId="f921b06be2346e4d" providerId="LiveId" clId="{42694335-63BB-46EC-AF38-63FE051D1C63}" dt="2026-02-17T19:48:28.275" v="3" actId="1076"/>
            <ac:spMkLst>
              <pc:docMk/>
              <pc:sldMasterMk cId="8468274" sldId="2147483648"/>
              <pc:sldLayoutMk cId="3828369656" sldId="2147483649"/>
              <ac:spMk id="23" creationId="{6532D79F-BFA5-DDEA-1D15-17855F0FBDBD}"/>
            </ac:spMkLst>
          </pc:spChg>
          <pc:spChg chg="add mod">
            <ac:chgData name="Adrian Salguero" userId="f921b06be2346e4d" providerId="LiveId" clId="{42694335-63BB-46EC-AF38-63FE051D1C63}" dt="2026-02-17T19:48:28.275" v="3" actId="1076"/>
            <ac:spMkLst>
              <pc:docMk/>
              <pc:sldMasterMk cId="8468274" sldId="2147483648"/>
              <pc:sldLayoutMk cId="3828369656" sldId="2147483649"/>
              <ac:spMk id="24" creationId="{EC08521F-0BDF-CEF1-CC19-D8F19E78F9C3}"/>
            </ac:spMkLst>
          </pc:spChg>
          <pc:spChg chg="add mod">
            <ac:chgData name="Adrian Salguero" userId="f921b06be2346e4d" providerId="LiveId" clId="{42694335-63BB-46EC-AF38-63FE051D1C63}" dt="2026-02-17T19:48:28.275" v="3" actId="1076"/>
            <ac:spMkLst>
              <pc:docMk/>
              <pc:sldMasterMk cId="8468274" sldId="2147483648"/>
              <pc:sldLayoutMk cId="3828369656" sldId="2147483649"/>
              <ac:spMk id="25" creationId="{ED6C4515-EB27-2A78-ABA1-83401A86F76E}"/>
            </ac:spMkLst>
          </pc:spChg>
          <pc:spChg chg="add mod">
            <ac:chgData name="Adrian Salguero" userId="f921b06be2346e4d" providerId="LiveId" clId="{42694335-63BB-46EC-AF38-63FE051D1C63}" dt="2026-02-17T19:48:28.275" v="3" actId="1076"/>
            <ac:spMkLst>
              <pc:docMk/>
              <pc:sldMasterMk cId="8468274" sldId="2147483648"/>
              <pc:sldLayoutMk cId="3828369656" sldId="2147483649"/>
              <ac:spMk id="26" creationId="{EDD7874F-8F12-FE07-382E-A3892DDCE9AE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0uOENHkoLcs2xauEhye9em?si=5viM0_DhRceDGjKqL2l-1A&amp;nd=1&amp;dlsi=37b72745d58e4c62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492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BB8F38-A54C-46F9-8C14-6196E8928562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7ACD08-2CEC-494A-A239-DA67EB4F7B7D}"/>
              </a:ext>
            </a:extLst>
          </p:cNvPr>
          <p:cNvSpPr/>
          <p:nvPr userDrawn="1"/>
        </p:nvSpPr>
        <p:spPr>
          <a:xfrm>
            <a:off x="2995983" y="5645425"/>
            <a:ext cx="1122792" cy="112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6;p1">
            <a:extLst>
              <a:ext uri="{FF2B5EF4-FFF2-40B4-BE49-F238E27FC236}">
                <a16:creationId xmlns:a16="http://schemas.microsoft.com/office/drawing/2014/main" id="{8FD200C0-2BE2-B0E1-04DD-B42226DD085C}"/>
              </a:ext>
            </a:extLst>
          </p:cNvPr>
          <p:cNvSpPr txBox="1"/>
          <p:nvPr userDrawn="1"/>
        </p:nvSpPr>
        <p:spPr>
          <a:xfrm>
            <a:off x="7159690" y="4341769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" name="Google Shape;97;p1">
            <a:extLst>
              <a:ext uri="{FF2B5EF4-FFF2-40B4-BE49-F238E27FC236}">
                <a16:creationId xmlns:a16="http://schemas.microsoft.com/office/drawing/2014/main" id="{6532D79F-BFA5-DDEA-1D15-17855F0FBDBD}"/>
              </a:ext>
            </a:extLst>
          </p:cNvPr>
          <p:cNvSpPr txBox="1"/>
          <p:nvPr userDrawn="1"/>
        </p:nvSpPr>
        <p:spPr>
          <a:xfrm>
            <a:off x="7159690" y="4602381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" name="Google Shape;98;p1">
            <a:extLst>
              <a:ext uri="{FF2B5EF4-FFF2-40B4-BE49-F238E27FC236}">
                <a16:creationId xmlns:a16="http://schemas.microsoft.com/office/drawing/2014/main" id="{EC08521F-0BDF-CEF1-CC19-D8F19E78F9C3}"/>
              </a:ext>
            </a:extLst>
          </p:cNvPr>
          <p:cNvSpPr txBox="1"/>
          <p:nvPr userDrawn="1"/>
        </p:nvSpPr>
        <p:spPr>
          <a:xfrm>
            <a:off x="8249529" y="4313681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Adrian Salguero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" name="Google Shape;95;p1">
            <a:extLst>
              <a:ext uri="{FF2B5EF4-FFF2-40B4-BE49-F238E27FC236}">
                <a16:creationId xmlns:a16="http://schemas.microsoft.com/office/drawing/2014/main" id="{ED6C4515-EB27-2A78-ABA1-83401A86F76E}"/>
              </a:ext>
            </a:extLst>
          </p:cNvPr>
          <p:cNvSpPr txBox="1"/>
          <p:nvPr userDrawn="1"/>
        </p:nvSpPr>
        <p:spPr>
          <a:xfrm>
            <a:off x="7388659" y="3681455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122 26Wi Lecture Tunes</a:t>
            </a:r>
            <a:r>
              <a:rPr lang="fr-FR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+mn-lt"/>
                <a:ea typeface="Calibri"/>
                <a:cs typeface="Calibri"/>
                <a:sym typeface="Calibri"/>
              </a:rPr>
              <a:t>⛄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26" name="Google Shape;99;p1">
            <a:extLst>
              <a:ext uri="{FF2B5EF4-FFF2-40B4-BE49-F238E27FC236}">
                <a16:creationId xmlns:a16="http://schemas.microsoft.com/office/drawing/2014/main" id="{EDD7874F-8F12-FE07-382E-A3892DDCE9AE}"/>
              </a:ext>
            </a:extLst>
          </p:cNvPr>
          <p:cNvSpPr txBox="1"/>
          <p:nvPr userDrawn="1"/>
        </p:nvSpPr>
        <p:spPr>
          <a:xfrm>
            <a:off x="8249529" y="4653495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Neal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Sthiti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Suyash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TJ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OOP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F85DA-97EC-B98D-355C-3573A1FAEDC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D75B0-CC99-5121-BEEE-FB932FDB88A3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0BEF2-8E44-7374-4136-F174ABECB2B3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mojipedia.org/hot-bevera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Advanced 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46644" y="2092470"/>
            <a:ext cx="47453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warm drink? </a:t>
            </a:r>
            <a:r>
              <a:rPr lang="en-US" sz="2400" b="0" i="0" strike="noStrike" dirty="0">
                <a:solidFill>
                  <a:srgbClr val="681DA8"/>
                </a:solidFill>
                <a:effectLst/>
                <a:latin typeface="Google Sans"/>
              </a:rPr>
              <a:t>☕</a:t>
            </a:r>
            <a:endParaRPr lang="en-US" sz="2400" b="0" i="0" strike="noStrike" dirty="0">
              <a:solidFill>
                <a:srgbClr val="681DA8"/>
              </a:solidFill>
              <a:effectLst/>
              <a:latin typeface="Google Sans"/>
              <a:hlinkClick r:id="rId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7" name="Picture 6" descr="The image shows a QR code with a clear, black square pattern.&#10;&#10;AI-generated content may be incorrect.">
            <a:extLst>
              <a:ext uri="{FF2B5EF4-FFF2-40B4-BE49-F238E27FC236}">
                <a16:creationId xmlns:a16="http://schemas.microsoft.com/office/drawing/2014/main" id="{FC9C56D8-6192-C9FE-7573-CC6634C49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696" y="5642546"/>
            <a:ext cx="1175876" cy="11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Point’s equals()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equals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(o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instanceof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Point)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(Point) o;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 descr="Slack message from Hunter saying &quot;I also think it would be good to highlight the fact that every Java programmer and their mother just copies (or has memorized) that equals method template and the &quot;real work&quot; is filling in the middle case&quot;">
            <a:extLst>
              <a:ext uri="{FF2B5EF4-FFF2-40B4-BE49-F238E27FC236}">
                <a16:creationId xmlns:a16="http://schemas.microsoft.com/office/drawing/2014/main" id="{C2C95D9E-DDFE-4842-8DE3-EA62E01D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0" y="1410412"/>
            <a:ext cx="9984543" cy="4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6" name="Bevel 5">
            <a:extLst>
              <a:ext uri="{FF2B5EF4-FFF2-40B4-BE49-F238E27FC236}">
                <a16:creationId xmlns:a16="http://schemas.microsoft.com/office/drawing/2014/main" id="{E98FA9C9-FBF6-4EEE-BEF9-9C1FB1322C5E}"/>
              </a:ext>
            </a:extLst>
          </p:cNvPr>
          <p:cNvSpPr/>
          <p:nvPr/>
        </p:nvSpPr>
        <p:spPr>
          <a:xfrm>
            <a:off x="1499507" y="1219200"/>
            <a:ext cx="9192986" cy="4947557"/>
          </a:xfrm>
          <a:prstGeom prst="bevel">
            <a:avLst/>
          </a:prstGeom>
          <a:solidFill>
            <a:srgbClr val="EBD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This is actually </a:t>
            </a:r>
            <a:r>
              <a:rPr lang="en-US" sz="3200" b="1" dirty="0">
                <a:solidFill>
                  <a:schemeClr val="tx1"/>
                </a:solidFill>
              </a:rPr>
              <a:t>still an imperfect implementation</a:t>
            </a:r>
            <a:r>
              <a:rPr lang="en-US" sz="3200" dirty="0">
                <a:solidFill>
                  <a:schemeClr val="tx1"/>
                </a:solidFill>
              </a:rPr>
              <a:t> because we would also need to write a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</a:rPr>
              <a:t>hashCode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tx1"/>
                </a:solidFill>
              </a:rPr>
              <a:t> method for our object to work with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HashSet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HashMap</a:t>
            </a:r>
            <a:r>
              <a:rPr lang="en-US" sz="3200" dirty="0">
                <a:solidFill>
                  <a:schemeClr val="tx1"/>
                </a:solidFill>
              </a:rPr>
              <a:t>, etc. but more to come on that in CSE 331 and beyond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37141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that you can construct by saying: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   new Student(1234567, "</a:t>
            </a:r>
            <a:r>
              <a:rPr lang="en-US" sz="3600" dirty="0" err="1">
                <a:latin typeface="Consolas" panose="020B0609020204030204" pitchFamily="49" charset="0"/>
              </a:rPr>
              <a:t>Cornbear</a:t>
            </a:r>
            <a:r>
              <a:rPr lang="en-US" sz="3600" dirty="0">
                <a:latin typeface="Consolas" panose="020B0609020204030204" pitchFamily="49" charset="0"/>
              </a:rPr>
              <a:t>")</a:t>
            </a:r>
            <a:r>
              <a:rPr lang="en-US" sz="36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where the first parameter is their student number and the second parameter is their name. Your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should also implement the following methods: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getName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getStudentNumber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number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setName</a:t>
            </a:r>
            <a:r>
              <a:rPr lang="en-US" sz="3600" dirty="0">
                <a:latin typeface="Consolas" panose="020B0609020204030204" pitchFamily="49" charset="0"/>
              </a:rPr>
              <a:t>(String </a:t>
            </a:r>
            <a:r>
              <a:rPr lang="en-US" sz="3600" dirty="0" err="1">
                <a:latin typeface="Consolas" panose="020B0609020204030204" pitchFamily="49" charset="0"/>
              </a:rPr>
              <a:t>newName</a:t>
            </a:r>
            <a:r>
              <a:rPr lang="en-US" sz="3600" dirty="0">
                <a:latin typeface="Consolas" panose="020B0609020204030204" pitchFamily="49" charset="0"/>
              </a:rPr>
              <a:t>) </a:t>
            </a:r>
            <a:r>
              <a:rPr lang="en-US" sz="3600" dirty="0"/>
              <a:t>sets the student’s name to the given </a:t>
            </a:r>
            <a:r>
              <a:rPr lang="en-US" sz="3600" dirty="0">
                <a:latin typeface="Consolas" panose="020B0609020204030204" pitchFamily="49" charset="0"/>
              </a:rPr>
              <a:t>newname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toString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a </a:t>
            </a:r>
            <a:r>
              <a:rPr lang="en-US" sz="3600" dirty="0">
                <a:latin typeface="Consolas" panose="020B0609020204030204" pitchFamily="49" charset="0"/>
              </a:rPr>
              <a:t>String</a:t>
            </a:r>
            <a:r>
              <a:rPr lang="en-US" sz="3600" dirty="0"/>
              <a:t> representation of the student formatted as </a:t>
            </a:r>
            <a:r>
              <a:rPr lang="en-US" sz="3600" dirty="0">
                <a:latin typeface="Consolas" panose="020B0609020204030204" pitchFamily="49" charset="0"/>
              </a:rPr>
              <a:t>"name (</a:t>
            </a:r>
            <a:r>
              <a:rPr lang="en-US" sz="3600" dirty="0" err="1">
                <a:latin typeface="Consolas" panose="020B0609020204030204" pitchFamily="49" charset="0"/>
              </a:rPr>
              <a:t>studentNumber</a:t>
            </a:r>
            <a:r>
              <a:rPr lang="en-US" sz="3600" dirty="0">
                <a:latin typeface="Consolas" panose="020B0609020204030204" pitchFamily="49" charset="0"/>
              </a:rPr>
              <a:t>)"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Consolas" panose="020B0609020204030204" pitchFamily="49" charset="0"/>
              </a:rPr>
              <a:t>equals(Object other)</a:t>
            </a:r>
            <a:r>
              <a:rPr lang="en-US" sz="3600" dirty="0"/>
              <a:t> that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</a:t>
            </a:r>
          </a:p>
        </p:txBody>
      </p:sp>
    </p:spTree>
    <p:extLst>
      <p:ext uri="{BB962C8B-B14F-4D97-AF65-F5344CB8AC3E}">
        <p14:creationId xmlns:p14="http://schemas.microsoft.com/office/powerpoint/2010/main" val="56093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5989"/>
            <a:ext cx="11217677" cy="51623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What if we added a field to the Student class: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</a:t>
            </a:r>
            <a:r>
              <a:rPr lang="en-US" sz="3200" dirty="0">
                <a:latin typeface="Consolas" panose="020B0609020204030204" pitchFamily="49" charset="0"/>
              </a:rPr>
              <a:t>private </a:t>
            </a:r>
            <a:r>
              <a:rPr lang="en-US" sz="3200" dirty="0" err="1">
                <a:latin typeface="Consolas" panose="020B0609020204030204" pitchFamily="49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isLocalStudent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Yikes—You are the </a:t>
            </a:r>
            <a:r>
              <a:rPr lang="en-US" sz="3600" b="1" dirty="0"/>
              <a:t>designer</a:t>
            </a:r>
            <a:r>
              <a:rPr lang="en-US" sz="3600" dirty="0"/>
              <a:t> now. Think carefully about what assumptions you are making! 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Also…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Why </a:t>
            </a:r>
            <a:r>
              <a:rPr lang="en-US" sz="3500" u="sng" dirty="0"/>
              <a:t>shouldn’t</a:t>
            </a:r>
            <a:r>
              <a:rPr lang="en-US" sz="3500" dirty="0"/>
              <a:t> we include a </a:t>
            </a:r>
            <a:r>
              <a:rPr lang="en-US" sz="3500" dirty="0" err="1">
                <a:latin typeface="Consolas" panose="020B0609020204030204" pitchFamily="49" charset="0"/>
              </a:rPr>
              <a:t>setStudentNumber</a:t>
            </a:r>
            <a:r>
              <a:rPr lang="en-US" sz="3500" dirty="0"/>
              <a:t> method? </a:t>
            </a:r>
          </a:p>
        </p:txBody>
      </p:sp>
    </p:spTree>
    <p:extLst>
      <p:ext uri="{BB962C8B-B14F-4D97-AF65-F5344CB8AC3E}">
        <p14:creationId xmlns:p14="http://schemas.microsoft.com/office/powerpoint/2010/main" val="10998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088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Course class that represents a course at UW. Implement the following methods and constructors: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u="sng" dirty="0"/>
              <a:t>Constructors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Course(23213, "CSE 122", 4)</a:t>
            </a:r>
            <a:r>
              <a:rPr lang="en-US" sz="3600" dirty="0"/>
              <a:t> where the first parameter is the course's SLN, the second parameter is the code for the course, and the third parameter is the number of credits.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another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Course(23239, "CSE 122", 4, enrollment)</a:t>
            </a:r>
            <a:r>
              <a:rPr lang="en-US" sz="3600" dirty="0"/>
              <a:t> where the first parameter is the course's SLN, the second parameter is the code for the course, the third parameter is the number of credits, and the fourth parameter is a </a:t>
            </a:r>
            <a:r>
              <a:rPr lang="en-US" sz="3600" dirty="0">
                <a:latin typeface="Consolas" panose="020B0609020204030204" pitchFamily="49" charset="0"/>
              </a:rPr>
              <a:t>Student[] </a:t>
            </a:r>
            <a:r>
              <a:rPr lang="en-US" sz="3600" dirty="0"/>
              <a:t>containing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for each student enrolled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376871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u="sng" dirty="0"/>
              <a:t>Instance Methods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getSLN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/>
              <a:t>returns the course's SLN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getCourseCode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/>
              <a:t>returns the course's code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getCredits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/>
              <a:t>returns the number of credits for the course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getRoster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/>
              <a:t>returns a copy of the course's roster </a:t>
            </a:r>
          </a:p>
        </p:txBody>
      </p:sp>
    </p:spTree>
    <p:extLst>
      <p:ext uri="{BB962C8B-B14F-4D97-AF65-F5344CB8AC3E}">
        <p14:creationId xmlns:p14="http://schemas.microsoft.com/office/powerpoint/2010/main" val="4158265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u="sng" dirty="0"/>
              <a:t>Instance Methods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updateRoster</a:t>
            </a:r>
            <a:r>
              <a:rPr lang="en-US" sz="2400" dirty="0">
                <a:latin typeface="Consolas" panose="020B0609020204030204" pitchFamily="49" charset="0"/>
              </a:rPr>
              <a:t>(Student[] students) </a:t>
            </a:r>
            <a:r>
              <a:rPr lang="en-US" sz="24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addStudent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dropStudent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checkStudentEnrolled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returns true if the given student is on the current roster, and false otherwise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236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90928" y="412054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 more about programming techniques</a:t>
            </a:r>
          </a:p>
          <a:p>
            <a:pPr lvl="1"/>
            <a:r>
              <a:rPr lang="en-US" dirty="0"/>
              <a:t>Recursion! </a:t>
            </a:r>
          </a:p>
          <a:p>
            <a:r>
              <a:rPr lang="en-US" dirty="0"/>
              <a:t>Learn about even more fundamental data structures! </a:t>
            </a:r>
          </a:p>
          <a:p>
            <a:pPr lvl="1"/>
            <a:r>
              <a:rPr lang="en-US" dirty="0"/>
              <a:t>And implement </a:t>
            </a:r>
            <a:r>
              <a:rPr lang="en-US" u="sng" dirty="0"/>
              <a:t>your own</a:t>
            </a:r>
            <a:r>
              <a:rPr lang="en-US" dirty="0"/>
              <a:t> data structures</a:t>
            </a:r>
          </a:p>
          <a:p>
            <a:r>
              <a:rPr lang="en-US" dirty="0"/>
              <a:t>Gain a stronger understanding of efficiency</a:t>
            </a:r>
          </a:p>
          <a:p>
            <a:r>
              <a:rPr lang="en-US" dirty="0"/>
              <a:t>Pursue a software-intensive major and/or career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123 offered 26wi (</a:t>
            </a:r>
            <a:r>
              <a:rPr lang="en-US" dirty="0" err="1"/>
              <a:t>Wortzman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123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something with data science</a:t>
            </a:r>
          </a:p>
          <a:p>
            <a:pPr lvl="1"/>
            <a:r>
              <a:rPr lang="en-US" dirty="0"/>
              <a:t>The world is run on decisions made from data. Data science requires processing large amounts of data collected to help people make decisions.</a:t>
            </a:r>
          </a:p>
          <a:p>
            <a:r>
              <a:rPr lang="en-US" dirty="0"/>
              <a:t>Learn the programming concepts, libraries, and tools that make up the modern data science ecosystem.</a:t>
            </a:r>
          </a:p>
          <a:p>
            <a:pPr lvl="1"/>
            <a:r>
              <a:rPr lang="en-US" dirty="0"/>
              <a:t>Data programming = The programming that supports data science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163 offered 26sp (Salguero)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9354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</a:t>
            </a:r>
            <a:r>
              <a:rPr lang="en-US" sz="2700" b="1" dirty="0">
                <a:solidFill>
                  <a:schemeClr val="bg1"/>
                </a:solidFill>
              </a:rPr>
              <a:t>and other courses in the Data Science Minor &amp; Option</a:t>
            </a:r>
          </a:p>
        </p:txBody>
      </p:sp>
    </p:spTree>
    <p:extLst>
      <p:ext uri="{BB962C8B-B14F-4D97-AF65-F5344CB8AC3E}">
        <p14:creationId xmlns:p14="http://schemas.microsoft.com/office/powerpoint/2010/main" val="35493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/>
          </a:bodyPr>
          <a:lstStyle/>
          <a:p>
            <a:r>
              <a:rPr lang="en-US" dirty="0"/>
              <a:t>Build a website or web app</a:t>
            </a:r>
          </a:p>
          <a:p>
            <a:pPr lvl="1"/>
            <a:r>
              <a:rPr lang="en-US" dirty="0"/>
              <a:t>Either the frontend (what visitors see in their browser) or the backend (what runs on the server to compute data)</a:t>
            </a:r>
          </a:p>
          <a:p>
            <a:r>
              <a:rPr lang="en-US" dirty="0"/>
              <a:t>Learn the fundamentals of a number of web technologies that make it easier for you to learn more on your own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 clue, </a:t>
            </a:r>
            <a:r>
              <a:rPr lang="en-US" dirty="0" err="1"/>
              <a:t>ngl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50A30-809C-684C-8557-6E2EE888CC2D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428695" y="4776659"/>
            <a:ext cx="5495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154, INFO 343, or INFO 344</a:t>
            </a:r>
          </a:p>
        </p:txBody>
      </p:sp>
    </p:spTree>
    <p:extLst>
      <p:ext uri="{BB962C8B-B14F-4D97-AF65-F5344CB8AC3E}">
        <p14:creationId xmlns:p14="http://schemas.microsoft.com/office/powerpoint/2010/main" val="20437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599"/>
            <a:ext cx="11077576" cy="5591175"/>
          </a:xfrm>
        </p:spPr>
        <p:txBody>
          <a:bodyPr>
            <a:normAutofit/>
          </a:bodyPr>
          <a:lstStyle/>
          <a:p>
            <a:r>
              <a:rPr lang="en-US" sz="3200" dirty="0"/>
              <a:t>Creative Project 2 (C2) released!</a:t>
            </a:r>
          </a:p>
          <a:p>
            <a:pPr lvl="1"/>
            <a:r>
              <a:rPr lang="en-US" sz="2800" dirty="0"/>
              <a:t>Focused on OOP</a:t>
            </a:r>
          </a:p>
          <a:p>
            <a:pPr lvl="1"/>
            <a:r>
              <a:rPr lang="en-US" sz="2800" dirty="0"/>
              <a:t>Due February 26</a:t>
            </a:r>
            <a:r>
              <a:rPr lang="en-US" sz="2800" baseline="30000" dirty="0"/>
              <a:t>th</a:t>
            </a:r>
            <a:r>
              <a:rPr lang="en-US" sz="2800" dirty="0"/>
              <a:t> by 11:59pm PT</a:t>
            </a:r>
          </a:p>
          <a:p>
            <a:r>
              <a:rPr lang="en-US" sz="3200" dirty="0"/>
              <a:t>Resubmission Cycle 4 (R4) out</a:t>
            </a:r>
          </a:p>
          <a:p>
            <a:pPr lvl="1"/>
            <a:r>
              <a:rPr lang="en-US" sz="2800" dirty="0"/>
              <a:t>Due Tuesday, February 24</a:t>
            </a:r>
            <a:r>
              <a:rPr lang="en-US" sz="2800" baseline="30000" dirty="0"/>
              <a:t>th</a:t>
            </a:r>
            <a:r>
              <a:rPr lang="en-US" sz="2800" dirty="0"/>
              <a:t> by 11:59pm PT</a:t>
            </a:r>
          </a:p>
          <a:p>
            <a:pPr lvl="1"/>
            <a:r>
              <a:rPr lang="en-US" sz="2800" dirty="0"/>
              <a:t>Eligible Assignments: </a:t>
            </a:r>
            <a:r>
              <a:rPr lang="en-US" sz="2800" b="1" dirty="0">
                <a:solidFill>
                  <a:srgbClr val="EF5777"/>
                </a:solidFill>
              </a:rPr>
              <a:t>C1</a:t>
            </a:r>
            <a:r>
              <a:rPr lang="en-US" sz="2800" dirty="0"/>
              <a:t>, P1, P2</a:t>
            </a:r>
          </a:p>
          <a:p>
            <a:r>
              <a:rPr lang="en-US" sz="3200" dirty="0"/>
              <a:t>Quiz 2 on Tuesday, March 3</a:t>
            </a:r>
            <a:r>
              <a:rPr lang="en-US" sz="3200" baseline="30000" dirty="0"/>
              <a:t>rd</a:t>
            </a:r>
            <a:r>
              <a:rPr lang="en-US" sz="3200" dirty="0"/>
              <a:t>—coming up fast!</a:t>
            </a:r>
          </a:p>
          <a:p>
            <a:pPr lvl="1"/>
            <a:r>
              <a:rPr lang="en-US" dirty="0"/>
              <a:t>Topics: Nested Collections, Objects, Interfaces</a:t>
            </a:r>
          </a:p>
          <a:p>
            <a:pPr lvl="1"/>
            <a:r>
              <a:rPr lang="en-US" dirty="0"/>
              <a:t>Expect Quiz 1 grades day(s) before Quiz 2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15173" y="21175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All fields should be initialized in the constructor(s)!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If we write </a:t>
            </a:r>
            <a:r>
              <a:rPr lang="en-US" sz="3600" b="1" u="sng" dirty="0"/>
              <a:t>any</a:t>
            </a:r>
            <a:r>
              <a:rPr lang="en-US" sz="3600" b="1" i="1" dirty="0"/>
              <a:t> </a:t>
            </a:r>
            <a:r>
              <a:rPr lang="en-US" sz="3600" b="1" dirty="0"/>
              <a:t>constructors, Java no longer provides one for us.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Also, you can use it to call one constructor from another: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247185" y="27707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latin typeface="Consolas" panose="020B0609020204030204" pitchFamily="49" charset="0"/>
              </a:rPr>
              <a:t>equals()</a:t>
            </a:r>
            <a:r>
              <a:rPr lang="en-US" sz="3600" dirty="0"/>
              <a:t> method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object, and </a:t>
            </a:r>
            <a:r>
              <a:rPr lang="en-US" sz="3600" dirty="0">
                <a:latin typeface="Consolas" panose="020B0609020204030204" pitchFamily="49" charset="0"/>
              </a:rPr>
              <a:t>false</a:t>
            </a:r>
            <a:r>
              <a:rPr lang="en-US" sz="3600" dirty="0"/>
              <a:t> otherwise. </a:t>
            </a:r>
          </a:p>
          <a:p>
            <a:pPr marL="457200" lvl="1" indent="0">
              <a:buNone/>
            </a:pPr>
            <a:r>
              <a:rPr lang="en-US" sz="3200" dirty="0"/>
              <a:t>Used by lots of library methods! e.g. </a:t>
            </a:r>
            <a:r>
              <a:rPr lang="en-US" sz="3200" dirty="0">
                <a:latin typeface="Consolas" panose="020B0609020204030204" pitchFamily="49" charset="0"/>
              </a:rPr>
              <a:t>contains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remove</a:t>
            </a:r>
            <a:r>
              <a:rPr lang="en-US" sz="3200" dirty="0"/>
              <a:t> for specific elements, etc.</a:t>
            </a:r>
          </a:p>
          <a:p>
            <a:pPr marL="0" indent="0">
              <a:buNone/>
            </a:pPr>
            <a:br>
              <a:rPr lang="en-US" sz="3600" dirty="0"/>
            </a:br>
            <a:r>
              <a:rPr lang="en-US" sz="3600" dirty="0"/>
              <a:t>Let’s do it!</a:t>
            </a:r>
            <a:br>
              <a:rPr lang="en-US" sz="3600" dirty="0"/>
            </a:b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class has one provided by Java, but it checks for </a:t>
            </a:r>
            <a:r>
              <a:rPr lang="en-US" sz="3600" b="1" dirty="0"/>
              <a:t>reference equality</a:t>
            </a:r>
            <a:r>
              <a:rPr lang="en-US" sz="3600" dirty="0"/>
              <a:t>. (Thanks?)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want equals to check for </a:t>
            </a:r>
            <a:r>
              <a:rPr lang="en-US" sz="3600" b="1" dirty="0"/>
              <a:t>value equality</a:t>
            </a:r>
            <a:r>
              <a:rPr lang="en-US" sz="3600" dirty="0"/>
              <a:t>, you need to write this method yourself. 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By taking a parameter of type </a:t>
            </a:r>
            <a:r>
              <a:rPr lang="en-US" sz="3600" dirty="0">
                <a:latin typeface="Consolas" panose="020B0609020204030204" pitchFamily="49" charset="0"/>
              </a:rPr>
              <a:t>Object</a:t>
            </a:r>
            <a:r>
              <a:rPr lang="en-US" sz="3600" dirty="0"/>
              <a:t>, the equals method can be passed </a:t>
            </a:r>
            <a:r>
              <a:rPr lang="en-US" sz="3600" u="sng" dirty="0"/>
              <a:t>any type of object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More to come in CSE 123 on the Java mechanisms that make this work!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can use the </a:t>
            </a:r>
            <a:r>
              <a:rPr lang="en-US" sz="3600" dirty="0" err="1">
                <a:solidFill>
                  <a:schemeClr val="accent2"/>
                </a:solidFill>
                <a:latin typeface="Consolas" panose="020B0609020204030204" pitchFamily="49" charset="0"/>
              </a:rPr>
              <a:t>instanceof</a:t>
            </a:r>
            <a:r>
              <a:rPr lang="en-US" sz="3600" dirty="0"/>
              <a:t> keyword in Java to determine if the parameter is </a:t>
            </a:r>
            <a:r>
              <a:rPr lang="en-US" sz="3600" u="sng" dirty="0"/>
              <a:t>actually</a:t>
            </a:r>
            <a:r>
              <a:rPr lang="en-US" sz="3600" dirty="0"/>
              <a:t> a </a:t>
            </a:r>
            <a:r>
              <a:rPr lang="en-US" sz="3600" dirty="0">
                <a:latin typeface="Consolas" panose="020B0609020204030204" pitchFamily="49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28452</TotalTime>
  <Words>1175</Words>
  <Application>Microsoft Office PowerPoint</Application>
  <PresentationFormat>Widescreen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Consolas</vt:lpstr>
      <vt:lpstr>Google Sans</vt:lpstr>
      <vt:lpstr>Montserrat</vt:lpstr>
      <vt:lpstr>Montserrat ExtraBold</vt:lpstr>
      <vt:lpstr>Montserrat SemiBold</vt:lpstr>
      <vt:lpstr>System Font Regular</vt:lpstr>
      <vt:lpstr>Wingdings</vt:lpstr>
      <vt:lpstr>CSE 373 Summer 2020</vt:lpstr>
      <vt:lpstr>Advanced OOP</vt:lpstr>
      <vt:lpstr>Lecture Outline</vt:lpstr>
      <vt:lpstr>Announcements</vt:lpstr>
      <vt:lpstr>Lecture Outline</vt:lpstr>
      <vt:lpstr>Constructor Syntax</vt:lpstr>
      <vt:lpstr>this keyword</vt:lpstr>
      <vt:lpstr>Lecture Outline</vt:lpstr>
      <vt:lpstr>Equals</vt:lpstr>
      <vt:lpstr>Object</vt:lpstr>
      <vt:lpstr>Point’s equals()</vt:lpstr>
      <vt:lpstr>Almost there…</vt:lpstr>
      <vt:lpstr>Lecture Outline</vt:lpstr>
      <vt:lpstr>Student class</vt:lpstr>
      <vt:lpstr>Student class</vt:lpstr>
      <vt:lpstr>Course class</vt:lpstr>
      <vt:lpstr>Course class</vt:lpstr>
      <vt:lpstr>Course class</vt:lpstr>
      <vt:lpstr>Lecture Outline</vt:lpstr>
      <vt:lpstr>If you want to…</vt:lpstr>
      <vt:lpstr>If you want to…</vt:lpstr>
      <vt:lpstr>If you want 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Adrian Salguero</cp:lastModifiedBy>
  <cp:revision>374</cp:revision>
  <cp:lastPrinted>2022-09-27T21:33:44Z</cp:lastPrinted>
  <dcterms:created xsi:type="dcterms:W3CDTF">2020-06-13T06:27:42Z</dcterms:created>
  <dcterms:modified xsi:type="dcterms:W3CDTF">2026-02-20T02:58:39Z</dcterms:modified>
</cp:coreProperties>
</file>