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324" r:id="rId4"/>
    <p:sldId id="414" r:id="rId5"/>
    <p:sldId id="342" r:id="rId6"/>
    <p:sldId id="391" r:id="rId7"/>
    <p:sldId id="392" r:id="rId8"/>
    <p:sldId id="394" r:id="rId9"/>
    <p:sldId id="393" r:id="rId10"/>
    <p:sldId id="417" r:id="rId11"/>
    <p:sldId id="415" r:id="rId12"/>
    <p:sldId id="352" r:id="rId13"/>
    <p:sldId id="397" r:id="rId14"/>
    <p:sldId id="419" r:id="rId15"/>
    <p:sldId id="420" r:id="rId16"/>
    <p:sldId id="416" r:id="rId17"/>
    <p:sldId id="382" r:id="rId18"/>
    <p:sldId id="3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414"/>
            <p14:sldId id="342"/>
            <p14:sldId id="391"/>
            <p14:sldId id="392"/>
            <p14:sldId id="394"/>
            <p14:sldId id="393"/>
            <p14:sldId id="417"/>
            <p14:sldId id="415"/>
            <p14:sldId id="352"/>
            <p14:sldId id="397"/>
            <p14:sldId id="419"/>
            <p14:sldId id="420"/>
            <p14:sldId id="416"/>
            <p14:sldId id="382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0FB9B1"/>
    <a:srgbClr val="54A0FF"/>
    <a:srgbClr val="FAFAFA"/>
    <a:srgbClr val="F5F5F5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AF4D8-ADFB-433C-936D-DB168C71E528}" v="1" dt="2026-02-12T00:01:58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2" autoAdjust="0"/>
    <p:restoredTop sz="91361"/>
  </p:normalViewPr>
  <p:slideViewPr>
    <p:cSldViewPr snapToGrid="0" snapToObjects="1">
      <p:cViewPr varScale="1">
        <p:scale>
          <a:sx n="149" d="100"/>
          <a:sy n="149" d="100"/>
        </p:scale>
        <p:origin x="1206" y="31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custSel delSld modSld modMainMaster modSection">
      <pc:chgData name="Adrian Salguero" userId="f921b06be2346e4d" providerId="LiveId" clId="{42694335-63BB-46EC-AF38-63FE051D1C63}" dt="2026-02-12T00:04:50.461" v="39" actId="962"/>
      <pc:docMkLst>
        <pc:docMk/>
      </pc:docMkLst>
      <pc:sldChg chg="addSp delSp modSp mod">
        <pc:chgData name="Adrian Salguero" userId="f921b06be2346e4d" providerId="LiveId" clId="{42694335-63BB-46EC-AF38-63FE051D1C63}" dt="2026-02-12T00:04:50.461" v="39" actId="962"/>
        <pc:sldMkLst>
          <pc:docMk/>
          <pc:sldMk cId="3581297674" sldId="256"/>
        </pc:sldMkLst>
        <pc:picChg chg="del">
          <ac:chgData name="Adrian Salguero" userId="f921b06be2346e4d" providerId="LiveId" clId="{42694335-63BB-46EC-AF38-63FE051D1C63}" dt="2026-02-12T00:02:45.331" v="33" actId="478"/>
          <ac:picMkLst>
            <pc:docMk/>
            <pc:sldMk cId="3581297674" sldId="256"/>
            <ac:picMk id="5" creationId="{3DCB75D3-6E82-B167-8C1C-AF8588C4430E}"/>
          </ac:picMkLst>
        </pc:picChg>
        <pc:picChg chg="add mod">
          <ac:chgData name="Adrian Salguero" userId="f921b06be2346e4d" providerId="LiveId" clId="{42694335-63BB-46EC-AF38-63FE051D1C63}" dt="2026-02-12T00:04:50.461" v="39" actId="962"/>
          <ac:picMkLst>
            <pc:docMk/>
            <pc:sldMk cId="3581297674" sldId="256"/>
            <ac:picMk id="7" creationId="{F37D734A-83A0-7083-A240-1B6F63C71A57}"/>
          </ac:picMkLst>
        </pc:picChg>
      </pc:sldChg>
      <pc:sldChg chg="modSp mod">
        <pc:chgData name="Adrian Salguero" userId="f921b06be2346e4d" providerId="LiveId" clId="{42694335-63BB-46EC-AF38-63FE051D1C63}" dt="2026-02-12T00:02:30.449" v="32" actId="20577"/>
        <pc:sldMkLst>
          <pc:docMk/>
          <pc:sldMk cId="2673783699" sldId="324"/>
        </pc:sldMkLst>
        <pc:spChg chg="mod">
          <ac:chgData name="Adrian Salguero" userId="f921b06be2346e4d" providerId="LiveId" clId="{42694335-63BB-46EC-AF38-63FE051D1C63}" dt="2026-02-12T00:02:30.449" v="32" actId="20577"/>
          <ac:spMkLst>
            <pc:docMk/>
            <pc:sldMk cId="2673783699" sldId="324"/>
            <ac:spMk id="3" creationId="{307D5913-F37F-40C7-AF10-284F41771558}"/>
          </ac:spMkLst>
        </pc:spChg>
      </pc:sldChg>
      <pc:sldChg chg="del">
        <pc:chgData name="Adrian Salguero" userId="f921b06be2346e4d" providerId="LiveId" clId="{42694335-63BB-46EC-AF38-63FE051D1C63}" dt="2026-02-12T00:01:13.679" v="1" actId="47"/>
        <pc:sldMkLst>
          <pc:docMk/>
          <pc:sldMk cId="343577757" sldId="423"/>
        </pc:sldMkLst>
      </pc:sldChg>
      <pc:sldChg chg="del">
        <pc:chgData name="Adrian Salguero" userId="f921b06be2346e4d" providerId="LiveId" clId="{42694335-63BB-46EC-AF38-63FE051D1C63}" dt="2026-02-12T00:01:09.371" v="0" actId="47"/>
        <pc:sldMkLst>
          <pc:docMk/>
          <pc:sldMk cId="2650155531" sldId="424"/>
        </pc:sldMkLst>
      </pc:sldChg>
      <pc:sldMasterChg chg="modSp mod modSldLayout">
        <pc:chgData name="Adrian Salguero" userId="f921b06be2346e4d" providerId="LiveId" clId="{42694335-63BB-46EC-AF38-63FE051D1C63}" dt="2026-02-12T00:02:09.149" v="12" actId="20577"/>
        <pc:sldMasterMkLst>
          <pc:docMk/>
          <pc:sldMasterMk cId="8468274" sldId="2147483648"/>
        </pc:sldMasterMkLst>
        <pc:spChg chg="mod">
          <ac:chgData name="Adrian Salguero" userId="f921b06be2346e4d" providerId="LiveId" clId="{42694335-63BB-46EC-AF38-63FE051D1C63}" dt="2026-02-12T00:02:09.149" v="12" actId="20577"/>
          <ac:spMkLst>
            <pc:docMk/>
            <pc:sldMasterMk cId="8468274" sldId="2147483648"/>
            <ac:spMk id="5" creationId="{4C5141B3-9467-DE4E-4077-87C53E702BE7}"/>
          </ac:spMkLst>
        </pc:spChg>
        <pc:sldLayoutChg chg="addSp delSp modSp mod">
          <pc:chgData name="Adrian Salguero" userId="f921b06be2346e4d" providerId="LiveId" clId="{42694335-63BB-46EC-AF38-63FE051D1C63}" dt="2026-02-12T00:02:02.529" v="4" actId="1076"/>
          <pc:sldLayoutMkLst>
            <pc:docMk/>
            <pc:sldMasterMk cId="8468274" sldId="2147483648"/>
            <pc:sldLayoutMk cId="3828369656" sldId="2147483649"/>
          </pc:sldLayoutMkLst>
          <pc:spChg chg="add mod">
            <ac:chgData name="Adrian Salguero" userId="f921b06be2346e4d" providerId="LiveId" clId="{42694335-63BB-46EC-AF38-63FE051D1C63}" dt="2026-02-12T00:02:02.529" v="4" actId="1076"/>
            <ac:spMkLst>
              <pc:docMk/>
              <pc:sldMasterMk cId="8468274" sldId="2147483648"/>
              <pc:sldLayoutMk cId="3828369656" sldId="2147483649"/>
              <ac:spMk id="5" creationId="{054BCF67-9028-46D0-F6A9-148EB6FB7651}"/>
            </ac:spMkLst>
          </pc:spChg>
          <pc:spChg chg="del">
            <ac:chgData name="Adrian Salguero" userId="f921b06be2346e4d" providerId="LiveId" clId="{42694335-63BB-46EC-AF38-63FE051D1C63}" dt="2026-02-12T00:01:57.790" v="2" actId="478"/>
            <ac:spMkLst>
              <pc:docMk/>
              <pc:sldMasterMk cId="8468274" sldId="2147483648"/>
              <pc:sldLayoutMk cId="3828369656" sldId="2147483649"/>
              <ac:spMk id="7" creationId="{4D3650E5-1495-076B-176E-C1E73C02C8FF}"/>
            </ac:spMkLst>
          </pc:spChg>
          <pc:spChg chg="add mod">
            <ac:chgData name="Adrian Salguero" userId="f921b06be2346e4d" providerId="LiveId" clId="{42694335-63BB-46EC-AF38-63FE051D1C63}" dt="2026-02-12T00:02:02.529" v="4" actId="1076"/>
            <ac:spMkLst>
              <pc:docMk/>
              <pc:sldMasterMk cId="8468274" sldId="2147483648"/>
              <pc:sldLayoutMk cId="3828369656" sldId="2147483649"/>
              <ac:spMk id="8" creationId="{622932FC-7C1F-B9F4-320F-BE324998B5BB}"/>
            </ac:spMkLst>
          </pc:spChg>
          <pc:spChg chg="del">
            <ac:chgData name="Adrian Salguero" userId="f921b06be2346e4d" providerId="LiveId" clId="{42694335-63BB-46EC-AF38-63FE051D1C63}" dt="2026-02-12T00:01:57.790" v="2" actId="478"/>
            <ac:spMkLst>
              <pc:docMk/>
              <pc:sldMasterMk cId="8468274" sldId="2147483648"/>
              <pc:sldLayoutMk cId="3828369656" sldId="2147483649"/>
              <ac:spMk id="10" creationId="{82BC747B-BA76-D611-10F8-2D8110D8005B}"/>
            </ac:spMkLst>
          </pc:spChg>
          <pc:spChg chg="add mod">
            <ac:chgData name="Adrian Salguero" userId="f921b06be2346e4d" providerId="LiveId" clId="{42694335-63BB-46EC-AF38-63FE051D1C63}" dt="2026-02-12T00:02:02.529" v="4" actId="1076"/>
            <ac:spMkLst>
              <pc:docMk/>
              <pc:sldMasterMk cId="8468274" sldId="2147483648"/>
              <pc:sldLayoutMk cId="3828369656" sldId="2147483649"/>
              <ac:spMk id="12" creationId="{852F182F-8681-EA5A-B9DB-47D14995EAA0}"/>
            </ac:spMkLst>
          </pc:spChg>
          <pc:spChg chg="add mod">
            <ac:chgData name="Adrian Salguero" userId="f921b06be2346e4d" providerId="LiveId" clId="{42694335-63BB-46EC-AF38-63FE051D1C63}" dt="2026-02-12T00:02:02.529" v="4" actId="1076"/>
            <ac:spMkLst>
              <pc:docMk/>
              <pc:sldMasterMk cId="8468274" sldId="2147483648"/>
              <pc:sldLayoutMk cId="3828369656" sldId="2147483649"/>
              <ac:spMk id="13" creationId="{20D8A863-8EF2-18D5-9600-A4A4AAD29EC0}"/>
            </ac:spMkLst>
          </pc:spChg>
          <pc:spChg chg="del">
            <ac:chgData name="Adrian Salguero" userId="f921b06be2346e4d" providerId="LiveId" clId="{42694335-63BB-46EC-AF38-63FE051D1C63}" dt="2026-02-12T00:01:57.790" v="2" actId="478"/>
            <ac:spMkLst>
              <pc:docMk/>
              <pc:sldMasterMk cId="8468274" sldId="2147483648"/>
              <pc:sldLayoutMk cId="3828369656" sldId="2147483649"/>
              <ac:spMk id="16" creationId="{54594CA7-F150-08B4-C5A8-96D57F52D246}"/>
            </ac:spMkLst>
          </pc:spChg>
          <pc:spChg chg="del">
            <ac:chgData name="Adrian Salguero" userId="f921b06be2346e4d" providerId="LiveId" clId="{42694335-63BB-46EC-AF38-63FE051D1C63}" dt="2026-02-12T00:01:57.790" v="2" actId="478"/>
            <ac:spMkLst>
              <pc:docMk/>
              <pc:sldMasterMk cId="8468274" sldId="2147483648"/>
              <pc:sldLayoutMk cId="3828369656" sldId="2147483649"/>
              <ac:spMk id="18" creationId="{F4DE8D5B-568C-3D89-223B-8F51BEE9E3CD}"/>
            </ac:spMkLst>
          </pc:spChg>
          <pc:spChg chg="del">
            <ac:chgData name="Adrian Salguero" userId="f921b06be2346e4d" providerId="LiveId" clId="{42694335-63BB-46EC-AF38-63FE051D1C63}" dt="2026-02-12T00:01:57.790" v="2" actId="478"/>
            <ac:spMkLst>
              <pc:docMk/>
              <pc:sldMasterMk cId="8468274" sldId="2147483648"/>
              <pc:sldLayoutMk cId="3828369656" sldId="2147483649"/>
              <ac:spMk id="19" creationId="{20C694AF-2175-61D8-4908-2A33F7BF1354}"/>
            </ac:spMkLst>
          </pc:spChg>
          <pc:spChg chg="add mod">
            <ac:chgData name="Adrian Salguero" userId="f921b06be2346e4d" providerId="LiveId" clId="{42694335-63BB-46EC-AF38-63FE051D1C63}" dt="2026-02-12T00:02:02.529" v="4" actId="1076"/>
            <ac:spMkLst>
              <pc:docMk/>
              <pc:sldMasterMk cId="8468274" sldId="2147483648"/>
              <pc:sldLayoutMk cId="3828369656" sldId="2147483649"/>
              <ac:spMk id="20" creationId="{5B98DC39-5927-C181-75CB-DFC3BE58499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0uOENHkoLcs2xauEhye9em?si=5viM0_DhRceDGjKqL2l-1A&amp;nd=1&amp;dlsi=37b72745d58e4c62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582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4510C7-1D1D-46D4-A1AA-10E044DC5164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47;p21">
            <a:extLst>
              <a:ext uri="{FF2B5EF4-FFF2-40B4-BE49-F238E27FC236}">
                <a16:creationId xmlns:a16="http://schemas.microsoft.com/office/drawing/2014/main" id="{019C9F65-140F-2D88-FF82-6D005137C1B6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054BCF67-9028-46D0-F6A9-148EB6FB7651}"/>
              </a:ext>
            </a:extLst>
          </p:cNvPr>
          <p:cNvSpPr txBox="1"/>
          <p:nvPr userDrawn="1"/>
        </p:nvSpPr>
        <p:spPr>
          <a:xfrm>
            <a:off x="7197729" y="445314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622932FC-7C1F-B9F4-320F-BE324998B5BB}"/>
              </a:ext>
            </a:extLst>
          </p:cNvPr>
          <p:cNvSpPr txBox="1"/>
          <p:nvPr userDrawn="1"/>
        </p:nvSpPr>
        <p:spPr>
          <a:xfrm>
            <a:off x="7197729" y="4713760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852F182F-8681-EA5A-B9DB-47D14995EAA0}"/>
              </a:ext>
            </a:extLst>
          </p:cNvPr>
          <p:cNvSpPr txBox="1"/>
          <p:nvPr userDrawn="1"/>
        </p:nvSpPr>
        <p:spPr>
          <a:xfrm>
            <a:off x="8287568" y="4425060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Adrian Salguero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95;p1">
            <a:extLst>
              <a:ext uri="{FF2B5EF4-FFF2-40B4-BE49-F238E27FC236}">
                <a16:creationId xmlns:a16="http://schemas.microsoft.com/office/drawing/2014/main" id="{20D8A863-8EF2-18D5-9600-A4A4AAD29EC0}"/>
              </a:ext>
            </a:extLst>
          </p:cNvPr>
          <p:cNvSpPr txBox="1"/>
          <p:nvPr userDrawn="1"/>
        </p:nvSpPr>
        <p:spPr>
          <a:xfrm>
            <a:off x="7426698" y="3792834"/>
            <a:ext cx="460554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122 26Wi Lecture Tunes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⛄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20" name="Google Shape;99;p1">
            <a:extLst>
              <a:ext uri="{FF2B5EF4-FFF2-40B4-BE49-F238E27FC236}">
                <a16:creationId xmlns:a16="http://schemas.microsoft.com/office/drawing/2014/main" id="{5B98DC39-5927-C181-75CB-DFC3BE58499A}"/>
              </a:ext>
            </a:extLst>
          </p:cNvPr>
          <p:cNvSpPr txBox="1"/>
          <p:nvPr userDrawn="1"/>
        </p:nvSpPr>
        <p:spPr>
          <a:xfrm>
            <a:off x="8287568" y="4764874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Neal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</a:p>
          <a:p>
            <a:pPr lvl="0">
              <a:lnSpc>
                <a:spcPct val="115000"/>
              </a:lnSpc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Sthiti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Suyash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TJ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Introduction to Objects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309FF-8395-97D8-C199-2E62D341887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5141B3-9467-DE4E-4077-87C53E702BE7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41DD7-62D1-EAAB-E80C-CC3706AFABD1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svg"/><Relationship Id="rId18" Type="http://schemas.openxmlformats.org/officeDocument/2006/relationships/image" Target="../media/image29.png"/><Relationship Id="rId3" Type="http://schemas.openxmlformats.org/officeDocument/2006/relationships/image" Target="../media/image22.svg"/><Relationship Id="rId21" Type="http://schemas.openxmlformats.org/officeDocument/2006/relationships/image" Target="../media/image18.svg"/><Relationship Id="rId7" Type="http://schemas.openxmlformats.org/officeDocument/2006/relationships/image" Target="../media/image24.svg"/><Relationship Id="rId12" Type="http://schemas.openxmlformats.org/officeDocument/2006/relationships/image" Target="../media/image13.png"/><Relationship Id="rId17" Type="http://schemas.openxmlformats.org/officeDocument/2006/relationships/image" Target="../media/image16.svg"/><Relationship Id="rId25" Type="http://schemas.openxmlformats.org/officeDocument/2006/relationships/image" Target="../media/image20.svg"/><Relationship Id="rId2" Type="http://schemas.openxmlformats.org/officeDocument/2006/relationships/image" Target="../media/image21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6.svg"/><Relationship Id="rId24" Type="http://schemas.openxmlformats.org/officeDocument/2006/relationships/image" Target="../media/image19.png"/><Relationship Id="rId5" Type="http://schemas.openxmlformats.org/officeDocument/2006/relationships/image" Target="../media/image10.svg"/><Relationship Id="rId15" Type="http://schemas.openxmlformats.org/officeDocument/2006/relationships/image" Target="../media/image28.svg"/><Relationship Id="rId23" Type="http://schemas.openxmlformats.org/officeDocument/2006/relationships/image" Target="../media/image32.svg"/><Relationship Id="rId10" Type="http://schemas.openxmlformats.org/officeDocument/2006/relationships/image" Target="../media/image25.png"/><Relationship Id="rId19" Type="http://schemas.openxmlformats.org/officeDocument/2006/relationships/image" Target="../media/image3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Relationship Id="rId14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6.svg"/><Relationship Id="rId18" Type="http://schemas.openxmlformats.org/officeDocument/2006/relationships/image" Target="../media/image29.png"/><Relationship Id="rId3" Type="http://schemas.openxmlformats.org/officeDocument/2006/relationships/image" Target="../media/image22.svg"/><Relationship Id="rId21" Type="http://schemas.openxmlformats.org/officeDocument/2006/relationships/image" Target="../media/image40.svg"/><Relationship Id="rId7" Type="http://schemas.openxmlformats.org/officeDocument/2006/relationships/image" Target="../media/image33.svg"/><Relationship Id="rId12" Type="http://schemas.openxmlformats.org/officeDocument/2006/relationships/image" Target="../media/image13.png"/><Relationship Id="rId17" Type="http://schemas.openxmlformats.org/officeDocument/2006/relationships/image" Target="../media/image38.svg"/><Relationship Id="rId25" Type="http://schemas.openxmlformats.org/officeDocument/2006/relationships/image" Target="../media/image42.svg"/><Relationship Id="rId2" Type="http://schemas.openxmlformats.org/officeDocument/2006/relationships/image" Target="../media/image21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35.svg"/><Relationship Id="rId24" Type="http://schemas.openxmlformats.org/officeDocument/2006/relationships/image" Target="../media/image19.png"/><Relationship Id="rId5" Type="http://schemas.openxmlformats.org/officeDocument/2006/relationships/image" Target="../media/image10.svg"/><Relationship Id="rId15" Type="http://schemas.openxmlformats.org/officeDocument/2006/relationships/image" Target="../media/image37.svg"/><Relationship Id="rId23" Type="http://schemas.openxmlformats.org/officeDocument/2006/relationships/image" Target="../media/image41.svg"/><Relationship Id="rId10" Type="http://schemas.openxmlformats.org/officeDocument/2006/relationships/image" Target="../media/image25.png"/><Relationship Id="rId19" Type="http://schemas.openxmlformats.org/officeDocument/2006/relationships/image" Target="../media/image39.svg"/><Relationship Id="rId4" Type="http://schemas.openxmlformats.org/officeDocument/2006/relationships/image" Target="../media/image9.png"/><Relationship Id="rId9" Type="http://schemas.openxmlformats.org/officeDocument/2006/relationships/image" Target="../media/image34.svg"/><Relationship Id="rId14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83572"/>
            <a:ext cx="6591226" cy="1954786"/>
          </a:xfrm>
        </p:spPr>
        <p:txBody>
          <a:bodyPr/>
          <a:lstStyle/>
          <a:p>
            <a:r>
              <a:rPr lang="en-US" sz="3600" dirty="0"/>
              <a:t>Introduction to Objects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your favorite places to study on/near campus?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7" name="Picture 6" descr="The image shows a QR code with a black and white pattern.&#10;&#10;AI-generated content may be incorrect.">
            <a:extLst>
              <a:ext uri="{FF2B5EF4-FFF2-40B4-BE49-F238E27FC236}">
                <a16:creationId xmlns:a16="http://schemas.microsoft.com/office/drawing/2014/main" id="{F37D734A-83A0-7083-A240-1B6F63C71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329" y="5593772"/>
            <a:ext cx="1289440" cy="12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D505CA4-02D3-C826-0E07-FC3C76D6285C}"/>
              </a:ext>
            </a:extLst>
          </p:cNvPr>
          <p:cNvSpPr/>
          <p:nvPr/>
        </p:nvSpPr>
        <p:spPr>
          <a:xfrm>
            <a:off x="45468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1552F8-9EE3-88D7-13DC-DA093D743B71}"/>
              </a:ext>
            </a:extLst>
          </p:cNvPr>
          <p:cNvSpPr/>
          <p:nvPr/>
        </p:nvSpPr>
        <p:spPr>
          <a:xfrm>
            <a:off x="66804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only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6" name="Graphic 5" descr="Lamp">
            <a:extLst>
              <a:ext uri="{FF2B5EF4-FFF2-40B4-BE49-F238E27FC236}">
                <a16:creationId xmlns:a16="http://schemas.microsoft.com/office/drawing/2014/main" id="{1EEF0B7A-5AE2-417F-8E77-CFAFCCD32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800" y="5167541"/>
            <a:ext cx="914400" cy="914400"/>
          </a:xfrm>
          <a:prstGeom prst="rect">
            <a:avLst/>
          </a:prstGeom>
        </p:spPr>
      </p:pic>
      <p:pic>
        <p:nvPicPr>
          <p:cNvPr id="13" name="Graphic 12" descr="Home">
            <a:extLst>
              <a:ext uri="{FF2B5EF4-FFF2-40B4-BE49-F238E27FC236}">
                <a16:creationId xmlns:a16="http://schemas.microsoft.com/office/drawing/2014/main" id="{8008ACE4-3095-489F-A18A-43C183614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800" y="3941989"/>
            <a:ext cx="914400" cy="914400"/>
          </a:xfrm>
          <a:prstGeom prst="rect">
            <a:avLst/>
          </a:prstGeom>
        </p:spPr>
      </p:pic>
      <p:pic>
        <p:nvPicPr>
          <p:cNvPr id="15" name="Graphic 14" descr="Lamp">
            <a:extLst>
              <a:ext uri="{FF2B5EF4-FFF2-40B4-BE49-F238E27FC236}">
                <a16:creationId xmlns:a16="http://schemas.microsoft.com/office/drawing/2014/main" id="{F5B62657-A8CA-4E02-BBA9-865682590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7600" y="5167541"/>
            <a:ext cx="914400" cy="914400"/>
          </a:xfrm>
          <a:prstGeom prst="rect">
            <a:avLst/>
          </a:prstGeom>
        </p:spPr>
      </p:pic>
      <p:pic>
        <p:nvPicPr>
          <p:cNvPr id="16" name="Graphic 15" descr="Home">
            <a:extLst>
              <a:ext uri="{FF2B5EF4-FFF2-40B4-BE49-F238E27FC236}">
                <a16:creationId xmlns:a16="http://schemas.microsoft.com/office/drawing/2014/main" id="{FCF443BD-2B19-40F0-87C2-EBB9BEAAB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7600" y="3941989"/>
            <a:ext cx="914400" cy="914400"/>
          </a:xfrm>
          <a:prstGeom prst="rect">
            <a:avLst/>
          </a:prstGeom>
        </p:spPr>
      </p:pic>
      <p:pic>
        <p:nvPicPr>
          <p:cNvPr id="17" name="Graphic 16" descr="Lamp">
            <a:extLst>
              <a:ext uri="{FF2B5EF4-FFF2-40B4-BE49-F238E27FC236}">
                <a16:creationId xmlns:a16="http://schemas.microsoft.com/office/drawing/2014/main" id="{7A286994-C54B-4ADE-A294-31585624C4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4400" y="5167541"/>
            <a:ext cx="914400" cy="914400"/>
          </a:xfrm>
          <a:prstGeom prst="rect">
            <a:avLst/>
          </a:prstGeom>
        </p:spPr>
      </p:pic>
      <p:pic>
        <p:nvPicPr>
          <p:cNvPr id="18" name="Graphic 17" descr="Home">
            <a:extLst>
              <a:ext uri="{FF2B5EF4-FFF2-40B4-BE49-F238E27FC236}">
                <a16:creationId xmlns:a16="http://schemas.microsoft.com/office/drawing/2014/main" id="{0C22A86B-CD95-460F-9AD6-3A0EE6D567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4400" y="3941989"/>
            <a:ext cx="914400" cy="914400"/>
          </a:xfrm>
          <a:prstGeom prst="rect">
            <a:avLst/>
          </a:prstGeom>
        </p:spPr>
      </p:pic>
      <p:pic>
        <p:nvPicPr>
          <p:cNvPr id="19" name="Graphic 18" descr="Lamp">
            <a:extLst>
              <a:ext uri="{FF2B5EF4-FFF2-40B4-BE49-F238E27FC236}">
                <a16:creationId xmlns:a16="http://schemas.microsoft.com/office/drawing/2014/main" id="{F1B3C406-1E90-46D5-8B32-4959320589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1200" y="5167541"/>
            <a:ext cx="914400" cy="914400"/>
          </a:xfrm>
          <a:prstGeom prst="rect">
            <a:avLst/>
          </a:prstGeom>
        </p:spPr>
      </p:pic>
      <p:pic>
        <p:nvPicPr>
          <p:cNvPr id="20" name="Graphic 19" descr="Home">
            <a:extLst>
              <a:ext uri="{FF2B5EF4-FFF2-40B4-BE49-F238E27FC236}">
                <a16:creationId xmlns:a16="http://schemas.microsoft.com/office/drawing/2014/main" id="{2A9AF6E2-2E89-4828-ADD8-C831EBF8F0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1200" y="3941989"/>
            <a:ext cx="914400" cy="914400"/>
          </a:xfrm>
          <a:prstGeom prst="rect">
            <a:avLst/>
          </a:prstGeom>
        </p:spPr>
      </p:pic>
      <p:pic>
        <p:nvPicPr>
          <p:cNvPr id="21" name="Graphic 20" descr="Lamp">
            <a:extLst>
              <a:ext uri="{FF2B5EF4-FFF2-40B4-BE49-F238E27FC236}">
                <a16:creationId xmlns:a16="http://schemas.microsoft.com/office/drawing/2014/main" id="{C6F70221-AA39-43A6-A54C-C7D1CB684C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47463535-6C4C-4BFB-816F-A258FFE974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  <p:pic>
        <p:nvPicPr>
          <p:cNvPr id="23" name="Graphic 22" descr="Lamp">
            <a:extLst>
              <a:ext uri="{FF2B5EF4-FFF2-40B4-BE49-F238E27FC236}">
                <a16:creationId xmlns:a16="http://schemas.microsoft.com/office/drawing/2014/main" id="{A18F3F0C-D516-4AC8-AFF1-18BDE629E8B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74800" y="5167541"/>
            <a:ext cx="914400" cy="914400"/>
          </a:xfrm>
          <a:prstGeom prst="rect">
            <a:avLst/>
          </a:prstGeom>
        </p:spPr>
      </p:pic>
      <p:pic>
        <p:nvPicPr>
          <p:cNvPr id="24" name="Graphic 23" descr="Home">
            <a:extLst>
              <a:ext uri="{FF2B5EF4-FFF2-40B4-BE49-F238E27FC236}">
                <a16:creationId xmlns:a16="http://schemas.microsoft.com/office/drawing/2014/main" id="{8F67067F-A737-465F-82DD-C07694B53FB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48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52380" y="280228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 Coordinate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would we do this given what we knew last week?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</a:rPr>
              <a:t>Maybe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int x</a:t>
            </a:r>
            <a:r>
              <a:rPr lang="en-US" sz="3600" dirty="0">
                <a:solidFill>
                  <a:schemeClr val="accent2"/>
                </a:solidFill>
              </a:rPr>
              <a:t>,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int y</a:t>
            </a:r>
            <a:r>
              <a:rPr lang="en-US" sz="3600" dirty="0">
                <a:solidFill>
                  <a:schemeClr val="accent2"/>
                </a:solidFill>
              </a:rPr>
              <a:t>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Maybe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int[]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  <a:latin typeface="Consolas" panose="020B0609020204030204" pitchFamily="49" charset="0"/>
              </a:rPr>
              <a:t>int x</a:t>
            </a:r>
            <a:r>
              <a:rPr lang="en-US" sz="3600" b="1" dirty="0">
                <a:solidFill>
                  <a:schemeClr val="accent2"/>
                </a:solidFill>
              </a:rPr>
              <a:t>, </a:t>
            </a:r>
            <a:r>
              <a:rPr lang="en-US" sz="3600" b="1" dirty="0">
                <a:solidFill>
                  <a:schemeClr val="accent2"/>
                </a:solidFill>
                <a:latin typeface="Consolas" panose="020B0609020204030204" pitchFamily="49" charset="0"/>
              </a:rPr>
              <a:t>int y</a:t>
            </a:r>
          </a:p>
          <a:p>
            <a:r>
              <a:rPr lang="en-US" sz="3600" dirty="0"/>
              <a:t>Easy to mix up </a:t>
            </a:r>
            <a:r>
              <a:rPr lang="en-US" sz="3600" dirty="0">
                <a:latin typeface="Consolas" panose="020B0609020204030204" pitchFamily="49" charset="0"/>
              </a:rPr>
              <a:t>x</a:t>
            </a:r>
            <a:r>
              <a:rPr lang="en-US" sz="3600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y</a:t>
            </a:r>
          </a:p>
          <a:p>
            <a:r>
              <a:rPr lang="en-US" sz="3600" dirty="0"/>
              <a:t>Just two random </a:t>
            </a:r>
            <a:r>
              <a:rPr lang="en-US" sz="3600" dirty="0" err="1">
                <a:latin typeface="Consolas" panose="020B0609020204030204" pitchFamily="49" charset="0"/>
              </a:rPr>
              <a:t>int</a:t>
            </a:r>
            <a:r>
              <a:rPr lang="en-US" sz="3600" dirty="0" err="1"/>
              <a:t>s</a:t>
            </a:r>
            <a:r>
              <a:rPr lang="en-US" sz="3600" dirty="0"/>
              <a:t> floating around – easy to make mistakes!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int[]</a:t>
            </a:r>
          </a:p>
          <a:p>
            <a:r>
              <a:rPr lang="en-US" sz="3600" dirty="0"/>
              <a:t>Not really what an array is for </a:t>
            </a:r>
          </a:p>
          <a:p>
            <a:r>
              <a:rPr lang="en-US" sz="3600" dirty="0"/>
              <a:t>Again, just two </a:t>
            </a:r>
            <a:r>
              <a:rPr lang="en-US" sz="3600" dirty="0" err="1">
                <a:latin typeface="Consolas" panose="020B0609020204030204" pitchFamily="49" charset="0"/>
              </a:rPr>
              <a:t>int</a:t>
            </a:r>
            <a:r>
              <a:rPr lang="en-US" sz="3600" dirty="0" err="1"/>
              <a:t>s</a:t>
            </a:r>
            <a:r>
              <a:rPr lang="en-US" sz="3600" dirty="0"/>
              <a:t> – just have to “trust” that we’ll remember to treat it like a point </a:t>
            </a: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016B8953-0E4B-5039-C606-7619BEE0139D}"/>
              </a:ext>
            </a:extLst>
          </p:cNvPr>
          <p:cNvSpPr/>
          <p:nvPr/>
        </p:nvSpPr>
        <p:spPr>
          <a:xfrm>
            <a:off x="1720899" y="2634018"/>
            <a:ext cx="8473978" cy="18567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Let’s make a class instead!</a:t>
            </a:r>
          </a:p>
        </p:txBody>
      </p:sp>
    </p:spTree>
    <p:extLst>
      <p:ext uri="{BB962C8B-B14F-4D97-AF65-F5344CB8AC3E}">
        <p14:creationId xmlns:p14="http://schemas.microsoft.com/office/powerpoint/2010/main" val="34250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34D9B3B-3213-D375-EDAC-EE868A0F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0356F7E-84A5-E929-4C30-428D13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40" name="Graphic 39" descr="Lamp">
            <a:extLst>
              <a:ext uri="{FF2B5EF4-FFF2-40B4-BE49-F238E27FC236}">
                <a16:creationId xmlns:a16="http://schemas.microsoft.com/office/drawing/2014/main" id="{061A8D45-1CE9-E4DF-1B6B-BDD6465F1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800" y="5167541"/>
            <a:ext cx="914400" cy="914400"/>
          </a:xfrm>
          <a:prstGeom prst="rect">
            <a:avLst/>
          </a:prstGeom>
        </p:spPr>
      </p:pic>
      <p:pic>
        <p:nvPicPr>
          <p:cNvPr id="41" name="Graphic 40" descr="Home">
            <a:extLst>
              <a:ext uri="{FF2B5EF4-FFF2-40B4-BE49-F238E27FC236}">
                <a16:creationId xmlns:a16="http://schemas.microsoft.com/office/drawing/2014/main" id="{FB39B521-3040-4C84-DB49-C1C5FF250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800" y="3941989"/>
            <a:ext cx="914400" cy="914400"/>
          </a:xfrm>
          <a:prstGeom prst="rect">
            <a:avLst/>
          </a:prstGeom>
        </p:spPr>
      </p:pic>
      <p:pic>
        <p:nvPicPr>
          <p:cNvPr id="42" name="Graphic 41" descr="Lamp">
            <a:extLst>
              <a:ext uri="{FF2B5EF4-FFF2-40B4-BE49-F238E27FC236}">
                <a16:creationId xmlns:a16="http://schemas.microsoft.com/office/drawing/2014/main" id="{A30A93E2-572F-DDC2-EA1B-C541664CA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7600" y="5167541"/>
            <a:ext cx="914400" cy="914400"/>
          </a:xfrm>
          <a:prstGeom prst="rect">
            <a:avLst/>
          </a:prstGeom>
        </p:spPr>
      </p:pic>
      <p:pic>
        <p:nvPicPr>
          <p:cNvPr id="43" name="Graphic 42" descr="Home">
            <a:extLst>
              <a:ext uri="{FF2B5EF4-FFF2-40B4-BE49-F238E27FC236}">
                <a16:creationId xmlns:a16="http://schemas.microsoft.com/office/drawing/2014/main" id="{8603E7FC-0AB4-5712-9B02-79974577B6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7600" y="3941989"/>
            <a:ext cx="914400" cy="914400"/>
          </a:xfrm>
          <a:prstGeom prst="rect">
            <a:avLst/>
          </a:prstGeom>
        </p:spPr>
      </p:pic>
      <p:pic>
        <p:nvPicPr>
          <p:cNvPr id="44" name="Graphic 43" descr="Lamp">
            <a:extLst>
              <a:ext uri="{FF2B5EF4-FFF2-40B4-BE49-F238E27FC236}">
                <a16:creationId xmlns:a16="http://schemas.microsoft.com/office/drawing/2014/main" id="{ED3CDA63-DECE-2C24-BA02-D6EF94062E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4400" y="5167541"/>
            <a:ext cx="914400" cy="914400"/>
          </a:xfrm>
          <a:prstGeom prst="rect">
            <a:avLst/>
          </a:prstGeom>
        </p:spPr>
      </p:pic>
      <p:pic>
        <p:nvPicPr>
          <p:cNvPr id="45" name="Graphic 44" descr="Home">
            <a:extLst>
              <a:ext uri="{FF2B5EF4-FFF2-40B4-BE49-F238E27FC236}">
                <a16:creationId xmlns:a16="http://schemas.microsoft.com/office/drawing/2014/main" id="{37BF7A69-6487-ADB1-F536-C694CB17B2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4400" y="3941989"/>
            <a:ext cx="914400" cy="914400"/>
          </a:xfrm>
          <a:prstGeom prst="rect">
            <a:avLst/>
          </a:prstGeom>
        </p:spPr>
      </p:pic>
      <p:pic>
        <p:nvPicPr>
          <p:cNvPr id="46" name="Graphic 45" descr="Lamp">
            <a:extLst>
              <a:ext uri="{FF2B5EF4-FFF2-40B4-BE49-F238E27FC236}">
                <a16:creationId xmlns:a16="http://schemas.microsoft.com/office/drawing/2014/main" id="{F19B7E23-CAEC-E634-F109-12CDC0EBED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1200" y="5167541"/>
            <a:ext cx="914400" cy="914400"/>
          </a:xfrm>
          <a:prstGeom prst="rect">
            <a:avLst/>
          </a:prstGeom>
        </p:spPr>
      </p:pic>
      <p:pic>
        <p:nvPicPr>
          <p:cNvPr id="47" name="Graphic 46" descr="Home">
            <a:extLst>
              <a:ext uri="{FF2B5EF4-FFF2-40B4-BE49-F238E27FC236}">
                <a16:creationId xmlns:a16="http://schemas.microsoft.com/office/drawing/2014/main" id="{D57C8130-BAD9-F19C-243C-FFC684C1FE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1200" y="3941989"/>
            <a:ext cx="914400" cy="914400"/>
          </a:xfrm>
          <a:prstGeom prst="rect">
            <a:avLst/>
          </a:prstGeom>
        </p:spPr>
      </p:pic>
      <p:pic>
        <p:nvPicPr>
          <p:cNvPr id="48" name="Graphic 47" descr="Lamp">
            <a:extLst>
              <a:ext uri="{FF2B5EF4-FFF2-40B4-BE49-F238E27FC236}">
                <a16:creationId xmlns:a16="http://schemas.microsoft.com/office/drawing/2014/main" id="{91FC4F9B-58A1-B032-AF76-865701A198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49" name="Graphic 48" descr="Home">
            <a:extLst>
              <a:ext uri="{FF2B5EF4-FFF2-40B4-BE49-F238E27FC236}">
                <a16:creationId xmlns:a16="http://schemas.microsoft.com/office/drawing/2014/main" id="{A84B2BD5-1F64-1FB8-5339-E754CFECEB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  <p:pic>
        <p:nvPicPr>
          <p:cNvPr id="50" name="Graphic 49" descr="Lamp">
            <a:extLst>
              <a:ext uri="{FF2B5EF4-FFF2-40B4-BE49-F238E27FC236}">
                <a16:creationId xmlns:a16="http://schemas.microsoft.com/office/drawing/2014/main" id="{4BA61501-201F-5F81-CEF8-D58DD6A80DC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74800" y="5167541"/>
            <a:ext cx="914400" cy="914400"/>
          </a:xfrm>
          <a:prstGeom prst="rect">
            <a:avLst/>
          </a:prstGeom>
        </p:spPr>
      </p:pic>
      <p:pic>
        <p:nvPicPr>
          <p:cNvPr id="51" name="Graphic 50" descr="Home">
            <a:extLst>
              <a:ext uri="{FF2B5EF4-FFF2-40B4-BE49-F238E27FC236}">
                <a16:creationId xmlns:a16="http://schemas.microsoft.com/office/drawing/2014/main" id="{8CA50C57-F190-D0A9-4F90-8D706ADA66A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48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4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E3C7C78-0A2D-09C6-7665-0A03F27C6F5F}"/>
              </a:ext>
            </a:extLst>
          </p:cNvPr>
          <p:cNvSpPr/>
          <p:nvPr/>
        </p:nvSpPr>
        <p:spPr>
          <a:xfrm>
            <a:off x="66804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only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21" name="Graphic 20" descr="Lamp">
            <a:extLst>
              <a:ext uri="{FF2B5EF4-FFF2-40B4-BE49-F238E27FC236}">
                <a16:creationId xmlns:a16="http://schemas.microsoft.com/office/drawing/2014/main" id="{C6F70221-AA39-43A6-A54C-C7D1CB684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47463535-6C4C-4BFB-816F-A258FFE97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0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956933" y="347142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9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separation of ideas from details, meaning that we can </a:t>
            </a:r>
            <a:r>
              <a:rPr lang="en-US" sz="4000" u="sng" dirty="0"/>
              <a:t>use</a:t>
            </a:r>
            <a:r>
              <a:rPr lang="en-US" sz="4000" dirty="0"/>
              <a:t> something without knowing exactly </a:t>
            </a:r>
            <a:r>
              <a:rPr lang="en-US" sz="4000" u="sng" dirty="0"/>
              <a:t>how</a:t>
            </a:r>
            <a:r>
              <a:rPr lang="en-US" sz="4000" dirty="0"/>
              <a:t> it works.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You were able use the </a:t>
            </a:r>
            <a:r>
              <a:rPr lang="en-US" sz="4000" dirty="0">
                <a:latin typeface="Consolas" panose="020B0609020204030204" pitchFamily="49" charset="0"/>
              </a:rPr>
              <a:t>Scanner</a:t>
            </a:r>
            <a:r>
              <a:rPr lang="en-US" sz="4000" dirty="0"/>
              <a:t> class without understanding how it works internally!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v. Implementor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been the</a:t>
            </a:r>
            <a:r>
              <a:rPr lang="en-US" sz="4000" i="1" dirty="0"/>
              <a:t> </a:t>
            </a:r>
            <a:r>
              <a:rPr lang="en-US" sz="4000" u="sng" dirty="0"/>
              <a:t>clients</a:t>
            </a:r>
            <a:r>
              <a:rPr lang="en-US" sz="4000" dirty="0"/>
              <a:t> of many objects this quarter!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 we will become the </a:t>
            </a:r>
            <a:r>
              <a:rPr lang="en-US" sz="4000" u="sng" dirty="0"/>
              <a:t>implementors</a:t>
            </a:r>
            <a:r>
              <a:rPr lang="en-US" sz="4000" i="1" dirty="0"/>
              <a:t> </a:t>
            </a:r>
            <a:r>
              <a:rPr lang="en-US" sz="4000" dirty="0"/>
              <a:t>of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307535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12694" cy="4805363"/>
          </a:xfrm>
        </p:spPr>
        <p:txBody>
          <a:bodyPr>
            <a:normAutofit/>
          </a:bodyPr>
          <a:lstStyle/>
          <a:p>
            <a:r>
              <a:rPr lang="en-US" sz="3600" dirty="0"/>
              <a:t>Programming Assignment 2 (P2) out</a:t>
            </a:r>
          </a:p>
          <a:p>
            <a:pPr lvl="1"/>
            <a:r>
              <a:rPr lang="en-US" sz="2800" dirty="0"/>
              <a:t>Due Tuesday, Feb 17</a:t>
            </a:r>
            <a:r>
              <a:rPr lang="en-US" sz="2800" baseline="30000" dirty="0"/>
              <a:t>th</a:t>
            </a:r>
            <a:r>
              <a:rPr lang="en-US" sz="2800" dirty="0"/>
              <a:t> by 11:59pm PT</a:t>
            </a:r>
          </a:p>
          <a:p>
            <a:r>
              <a:rPr lang="en-US" sz="3200" dirty="0"/>
              <a:t>Quiz 1 on Tuesday, Feb 17</a:t>
            </a:r>
            <a:r>
              <a:rPr lang="en-US" sz="3200" baseline="30000" dirty="0"/>
              <a:t>th</a:t>
            </a:r>
            <a:r>
              <a:rPr lang="en-US" sz="3200" dirty="0"/>
              <a:t> in your registered quiz section</a:t>
            </a:r>
          </a:p>
          <a:p>
            <a:pPr lvl="1"/>
            <a:r>
              <a:rPr lang="en-US" sz="2800" dirty="0"/>
              <a:t>Practice quiz out tonight—Solutions Sunday!</a:t>
            </a:r>
          </a:p>
          <a:p>
            <a:r>
              <a:rPr lang="en-US" sz="3200" dirty="0"/>
              <a:t>Resubmission Cycle 3 (R3) out</a:t>
            </a:r>
          </a:p>
          <a:p>
            <a:pPr lvl="1"/>
            <a:r>
              <a:rPr lang="en-US" sz="2800" dirty="0"/>
              <a:t>Due Tuesday, Feb 17</a:t>
            </a:r>
            <a:r>
              <a:rPr lang="en-US" sz="2800" baseline="30000" dirty="0"/>
              <a:t>th</a:t>
            </a:r>
            <a:r>
              <a:rPr lang="en-US" sz="2800" dirty="0"/>
              <a:t> by 11:59pm PT</a:t>
            </a:r>
          </a:p>
          <a:p>
            <a:pPr lvl="1"/>
            <a:r>
              <a:rPr lang="en-US" sz="2800" dirty="0"/>
              <a:t>Eligible assignments: </a:t>
            </a:r>
            <a:r>
              <a:rPr lang="en-US" sz="2800" b="1" dirty="0">
                <a:solidFill>
                  <a:srgbClr val="EF5777"/>
                </a:solidFill>
              </a:rPr>
              <a:t>P0</a:t>
            </a:r>
            <a:r>
              <a:rPr lang="en-US" sz="2800" dirty="0"/>
              <a:t>, C1, P1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34271" y="213253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Oriented Programming (OOP)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/>
          </a:bodyPr>
          <a:lstStyle/>
          <a:p>
            <a:r>
              <a:rPr lang="en-US" sz="3600" b="1" dirty="0"/>
              <a:t>Procedural programming</a:t>
            </a:r>
            <a:r>
              <a:rPr lang="en-US" sz="3600" dirty="0"/>
              <a:t>: Programs that perform their behavior as a series of steps to be carried out</a:t>
            </a:r>
          </a:p>
          <a:p>
            <a:pPr lvl="1"/>
            <a:r>
              <a:rPr lang="en-US" sz="3200" dirty="0"/>
              <a:t>Classes that </a:t>
            </a:r>
            <a:r>
              <a:rPr lang="en-US" sz="3200" u="sng" dirty="0"/>
              <a:t>do</a:t>
            </a:r>
            <a:r>
              <a:rPr lang="en-US" sz="3200" i="1" dirty="0"/>
              <a:t> </a:t>
            </a:r>
            <a:r>
              <a:rPr lang="en-US" sz="3200" dirty="0"/>
              <a:t>things</a:t>
            </a:r>
          </a:p>
          <a:p>
            <a:endParaRPr lang="en-US" sz="3600" dirty="0"/>
          </a:p>
          <a:p>
            <a:r>
              <a:rPr lang="en-US" sz="3600" b="1" dirty="0"/>
              <a:t>Object-oriented programming (OOP): </a:t>
            </a:r>
            <a:r>
              <a:rPr lang="en-US" sz="3600" dirty="0"/>
              <a:t>Programs that perform their behavior as interactions between objects</a:t>
            </a:r>
          </a:p>
          <a:p>
            <a:pPr lvl="1"/>
            <a:r>
              <a:rPr lang="en-US" sz="3200" dirty="0"/>
              <a:t>Classes that </a:t>
            </a:r>
            <a:r>
              <a:rPr lang="en-US" sz="3200" u="sng" dirty="0"/>
              <a:t>represent</a:t>
            </a:r>
            <a:r>
              <a:rPr lang="en-US" sz="3200" i="1" dirty="0"/>
              <a:t> </a:t>
            </a:r>
            <a:r>
              <a:rPr lang="en-US" sz="3200" dirty="0"/>
              <a:t>things</a:t>
            </a:r>
          </a:p>
          <a:p>
            <a:pPr lvl="1"/>
            <a:r>
              <a:rPr lang="en-US" sz="3200" dirty="0"/>
              <a:t>We’re going to start writing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&amp;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Classes</a:t>
            </a:r>
            <a:r>
              <a:rPr lang="en-US" sz="3200" dirty="0"/>
              <a:t> can define the </a:t>
            </a:r>
            <a:r>
              <a:rPr lang="en-US" sz="3200" u="sng" dirty="0"/>
              <a:t>template</a:t>
            </a:r>
            <a:r>
              <a:rPr lang="en-US" sz="3200" i="1" dirty="0"/>
              <a:t> </a:t>
            </a:r>
            <a:r>
              <a:rPr lang="en-US" sz="3200" dirty="0"/>
              <a:t>for an object</a:t>
            </a:r>
          </a:p>
          <a:p>
            <a:pPr lvl="1"/>
            <a:r>
              <a:rPr lang="en-US" sz="2800" dirty="0"/>
              <a:t>📰 Like the blueprint for a house!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i="1" dirty="0"/>
              <a:t>“What does it mean to be this thing?”</a:t>
            </a:r>
          </a:p>
          <a:p>
            <a:endParaRPr lang="en-US" sz="3200" dirty="0"/>
          </a:p>
          <a:p>
            <a:r>
              <a:rPr lang="en-US" sz="3200" b="1" dirty="0"/>
              <a:t>Objects</a:t>
            </a:r>
            <a:r>
              <a:rPr lang="en-US" sz="3200" dirty="0"/>
              <a:t> are the actual </a:t>
            </a:r>
            <a:r>
              <a:rPr lang="en-US" sz="3200" u="sng" dirty="0"/>
              <a:t>instances</a:t>
            </a:r>
            <a:r>
              <a:rPr lang="en-US" sz="3200" i="1" dirty="0"/>
              <a:t> </a:t>
            </a:r>
            <a:r>
              <a:rPr lang="en-US" sz="3200" dirty="0"/>
              <a:t>of the class </a:t>
            </a:r>
          </a:p>
          <a:p>
            <a:pPr lvl="1"/>
            <a:r>
              <a:rPr lang="en-US" sz="2800" dirty="0"/>
              <a:t>🏠 Like the actual house built from the blueprint!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i="1" dirty="0"/>
              <a:t>“It is an example of this thing!” 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We create a new instance of a class with the </a:t>
            </a:r>
            <a:r>
              <a:rPr lang="en-US" sz="3200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/>
              <a:t> keyword </a:t>
            </a:r>
          </a:p>
          <a:p>
            <a:pPr marL="0" indent="0">
              <a:buNone/>
            </a:pPr>
            <a:r>
              <a:rPr lang="en-US" sz="3200" dirty="0"/>
              <a:t>e.g., </a:t>
            </a:r>
            <a:r>
              <a:rPr lang="en-US" sz="3200" dirty="0">
                <a:latin typeface="Consolas" panose="020B0609020204030204" pitchFamily="49" charset="0"/>
              </a:rPr>
              <a:t>Scanner console = </a:t>
            </a:r>
            <a:r>
              <a:rPr lang="en-US" sz="3200" b="1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Scanner(System.in);</a:t>
            </a:r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&amp;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Objects</a:t>
            </a:r>
            <a:r>
              <a:rPr lang="en-US" sz="3600" dirty="0"/>
              <a:t> can tie related </a:t>
            </a:r>
            <a:r>
              <a:rPr lang="en-US" sz="3600" i="1" dirty="0"/>
              <a:t>state </a:t>
            </a:r>
            <a:r>
              <a:rPr lang="en-US" sz="3600" dirty="0"/>
              <a:t>and </a:t>
            </a:r>
            <a:r>
              <a:rPr lang="en-US" sz="3600" i="1" dirty="0"/>
              <a:t>behavior </a:t>
            </a:r>
            <a:r>
              <a:rPr lang="en-US" sz="3600" dirty="0"/>
              <a:t>together</a:t>
            </a:r>
          </a:p>
          <a:p>
            <a:endParaRPr lang="en-US" sz="3600" dirty="0"/>
          </a:p>
          <a:p>
            <a:r>
              <a:rPr lang="en-US" sz="3600" b="1" dirty="0"/>
              <a:t>State</a:t>
            </a:r>
            <a:r>
              <a:rPr lang="en-US" sz="3600" i="1" dirty="0"/>
              <a:t> </a:t>
            </a:r>
            <a:r>
              <a:rPr lang="en-US" sz="3600" dirty="0"/>
              <a:t>is defined by the object’s </a:t>
            </a:r>
            <a:r>
              <a:rPr lang="en-US" sz="3600" i="1" dirty="0"/>
              <a:t>fields </a:t>
            </a:r>
            <a:r>
              <a:rPr lang="en-US" sz="3600" dirty="0"/>
              <a:t>or </a:t>
            </a:r>
            <a:r>
              <a:rPr lang="en-US" sz="3600" i="1" dirty="0"/>
              <a:t>instance variables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state may include what it’s scanning, where it is in the input, etc. </a:t>
            </a:r>
          </a:p>
          <a:p>
            <a:pPr marL="0" indent="0">
              <a:buNone/>
            </a:pPr>
            <a:endParaRPr lang="en-US" sz="3600" i="1" dirty="0"/>
          </a:p>
          <a:p>
            <a:r>
              <a:rPr lang="en-US" sz="3600" b="1" dirty="0"/>
              <a:t>Behavior</a:t>
            </a:r>
            <a:r>
              <a:rPr lang="en-US" sz="3600" i="1" dirty="0"/>
              <a:t> </a:t>
            </a:r>
            <a:r>
              <a:rPr lang="en-US" sz="3600" dirty="0"/>
              <a:t>is defined by the object’s </a:t>
            </a:r>
            <a:r>
              <a:rPr lang="en-US" sz="3600" i="1" dirty="0"/>
              <a:t>instance methods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behavior includes “getting the next token and returning it as an 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”, “returning whether there is a next token or not”, etc.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267F99"/>
                </a:solidFill>
                <a:latin typeface="Consolas" panose="020B0609020204030204" pitchFamily="49" charset="0"/>
              </a:rPr>
              <a:t>MyObject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8000"/>
                </a:solidFill>
                <a:latin typeface="Consolas" panose="020B0609020204030204" pitchFamily="49" charset="0"/>
              </a:rPr>
              <a:t>// fields (or instance variables)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type1 fieldName1;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type2 fieldName2;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8000"/>
                </a:solidFill>
                <a:latin typeface="Consolas" panose="020B0609020204030204" pitchFamily="49" charset="0"/>
              </a:rPr>
              <a:t>// instance methods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returnType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methodName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...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Fields are also referred to as </a:t>
            </a:r>
            <a:r>
              <a:rPr lang="en-US" sz="3200" b="1" dirty="0"/>
              <a:t>instance variables</a:t>
            </a:r>
            <a:endParaRPr lang="en-US" b="1" dirty="0"/>
          </a:p>
          <a:p>
            <a:endParaRPr lang="en-US" sz="1400" dirty="0"/>
          </a:p>
          <a:p>
            <a:r>
              <a:rPr lang="en-US" sz="3200" dirty="0"/>
              <a:t>Fields are defined in a class</a:t>
            </a:r>
          </a:p>
          <a:p>
            <a:r>
              <a:rPr lang="en-US" sz="3200" dirty="0"/>
              <a:t>Each instance</a:t>
            </a:r>
            <a:r>
              <a:rPr lang="en-US" sz="3200" i="1" dirty="0"/>
              <a:t> </a:t>
            </a:r>
            <a:r>
              <a:rPr lang="en-US" sz="3200" dirty="0"/>
              <a:t>of the class has their own copy of the fields </a:t>
            </a:r>
          </a:p>
          <a:p>
            <a:pPr lvl="1"/>
            <a:r>
              <a:rPr lang="en-US" sz="2800" dirty="0"/>
              <a:t>Hence </a:t>
            </a:r>
            <a:r>
              <a:rPr lang="en-US" sz="2800" i="1" dirty="0"/>
              <a:t>instance </a:t>
            </a:r>
            <a:r>
              <a:rPr lang="en-US" sz="2800" dirty="0"/>
              <a:t>variable! It’s a variable tied to a </a:t>
            </a:r>
            <a:r>
              <a:rPr lang="en-US" sz="2800" b="1" dirty="0"/>
              <a:t>specific</a:t>
            </a:r>
            <a:r>
              <a:rPr lang="en-US" sz="2800" dirty="0"/>
              <a:t> instance of the class! </a:t>
            </a:r>
          </a:p>
        </p:txBody>
      </p:sp>
      <p:pic>
        <p:nvPicPr>
          <p:cNvPr id="1026" name="Picture 2" descr="House Blueprint - Openclipart">
            <a:extLst>
              <a:ext uri="{FF2B5EF4-FFF2-40B4-BE49-F238E27FC236}">
                <a16:creationId xmlns:a16="http://schemas.microsoft.com/office/drawing/2014/main" id="{254B8985-B9B0-4A03-BE06-07A8FE50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3" y="4677410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Home">
            <a:extLst>
              <a:ext uri="{FF2B5EF4-FFF2-40B4-BE49-F238E27FC236}">
                <a16:creationId xmlns:a16="http://schemas.microsoft.com/office/drawing/2014/main" id="{394327CC-82C2-4720-A98A-1F57D1743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851" y="4973897"/>
            <a:ext cx="914400" cy="914400"/>
          </a:xfrm>
          <a:prstGeom prst="rect">
            <a:avLst/>
          </a:prstGeom>
        </p:spPr>
      </p:pic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41C9A8B4-D6F5-4AD0-B58B-5CE7DD212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5284" y="4973897"/>
            <a:ext cx="914400" cy="914400"/>
          </a:xfrm>
          <a:prstGeom prst="rect">
            <a:avLst/>
          </a:prstGeom>
        </p:spPr>
      </p:pic>
      <p:pic>
        <p:nvPicPr>
          <p:cNvPr id="8" name="Graphic 7" descr="Home">
            <a:extLst>
              <a:ext uri="{FF2B5EF4-FFF2-40B4-BE49-F238E27FC236}">
                <a16:creationId xmlns:a16="http://schemas.microsoft.com/office/drawing/2014/main" id="{0AD76BD1-4845-49C2-929F-5EA74659C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77717" y="4973897"/>
            <a:ext cx="914400" cy="914400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BB78D8DA-689E-45FF-99B3-EAD449EF2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0150" y="4973897"/>
            <a:ext cx="914400" cy="914400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6C8A4FCC-56F9-46E2-BA60-31C3DA080C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02583" y="4973897"/>
            <a:ext cx="914400" cy="914400"/>
          </a:xfrm>
          <a:prstGeom prst="rect">
            <a:avLst/>
          </a:prstGeom>
        </p:spPr>
      </p:pic>
      <p:pic>
        <p:nvPicPr>
          <p:cNvPr id="11" name="Graphic 10" descr="Home">
            <a:extLst>
              <a:ext uri="{FF2B5EF4-FFF2-40B4-BE49-F238E27FC236}">
                <a16:creationId xmlns:a16="http://schemas.microsoft.com/office/drawing/2014/main" id="{66F93503-251E-4D25-8306-61EE1A68B1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15016" y="49738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20551</TotalTime>
  <Words>638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Introduction to Objects</vt:lpstr>
      <vt:lpstr>Lecture Outline</vt:lpstr>
      <vt:lpstr>Announcements</vt:lpstr>
      <vt:lpstr>Lecture Outline</vt:lpstr>
      <vt:lpstr>Object Oriented Programming (OOP)</vt:lpstr>
      <vt:lpstr>Classes &amp; Objects</vt:lpstr>
      <vt:lpstr>State &amp; Behavior</vt:lpstr>
      <vt:lpstr>Syntax</vt:lpstr>
      <vt:lpstr>Instance Variables</vt:lpstr>
      <vt:lpstr>Instance Methods</vt:lpstr>
      <vt:lpstr>Lecture Outline</vt:lpstr>
      <vt:lpstr>Representing a Coordinate Point</vt:lpstr>
      <vt:lpstr>Representing a point</vt:lpstr>
      <vt:lpstr>Instance Methods</vt:lpstr>
      <vt:lpstr>Instance Methods</vt:lpstr>
      <vt:lpstr>Lecture Outline</vt:lpstr>
      <vt:lpstr>Abstraction</vt:lpstr>
      <vt:lpstr>Client v. Implementor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Aaron S Johnston</dc:creator>
  <cp:keywords/>
  <dc:description/>
  <cp:lastModifiedBy>Adrian Salguero</cp:lastModifiedBy>
  <cp:revision>344</cp:revision>
  <cp:lastPrinted>2022-09-27T21:33:44Z</cp:lastPrinted>
  <dcterms:created xsi:type="dcterms:W3CDTF">2020-06-13T06:27:42Z</dcterms:created>
  <dcterms:modified xsi:type="dcterms:W3CDTF">2026-02-12T00:05:01Z</dcterms:modified>
  <cp:category/>
</cp:coreProperties>
</file>