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handoutMasterIdLst>
    <p:handoutMasterId r:id="rId34"/>
  </p:handoutMasterIdLst>
  <p:sldIdLst>
    <p:sldId id="256" r:id="rId2"/>
    <p:sldId id="257" r:id="rId3"/>
    <p:sldId id="258" r:id="rId4"/>
    <p:sldId id="259" r:id="rId5"/>
    <p:sldId id="328" r:id="rId6"/>
    <p:sldId id="260" r:id="rId7"/>
    <p:sldId id="261" r:id="rId8"/>
    <p:sldId id="262" r:id="rId9"/>
    <p:sldId id="263" r:id="rId10"/>
    <p:sldId id="264" r:id="rId11"/>
    <p:sldId id="265" r:id="rId12"/>
    <p:sldId id="266" r:id="rId13"/>
    <p:sldId id="267" r:id="rId14"/>
    <p:sldId id="268" r:id="rId15"/>
    <p:sldId id="327" r:id="rId16"/>
    <p:sldId id="323" r:id="rId17"/>
    <p:sldId id="324" r:id="rId18"/>
    <p:sldId id="326"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Lst>
  <p:sldSz cx="12192000" cy="6858000"/>
  <p:notesSz cx="6858000" cy="9144000"/>
  <p:embeddedFontLst>
    <p:embeddedFont>
      <p:font typeface="Helvetica Neue" panose="020B0604020202020204" charset="0"/>
      <p:regular r:id="rId35"/>
      <p:bold r:id="rId36"/>
      <p:italic r:id="rId37"/>
      <p:boldItalic r:id="rId38"/>
    </p:embeddedFont>
    <p:embeddedFont>
      <p:font typeface="Inter" panose="020B0604020202020204" charset="0"/>
      <p:regular r:id="rId39"/>
      <p:bold r:id="rId40"/>
    </p:embeddedFont>
    <p:embeddedFont>
      <p:font typeface="Montserrat" panose="00000500000000000000" pitchFamily="2" charset="0"/>
      <p:regular r:id="rId41"/>
      <p:bold r:id="rId42"/>
      <p:italic r:id="rId43"/>
      <p:boldItalic r:id="rId44"/>
    </p:embeddedFont>
    <p:embeddedFont>
      <p:font typeface="Montserrat ExtraBold" panose="00000900000000000000" pitchFamily="2" charset="0"/>
      <p:bold r:id="rId45"/>
      <p:italic r:id="rId46"/>
      <p:boldItalic r:id="rId47"/>
    </p:embeddedFont>
    <p:embeddedFont>
      <p:font typeface="Montserrat SemiBold" panose="00000700000000000000" pitchFamily="2" charset="0"/>
      <p:regular r:id="rId48"/>
      <p:bold r:id="rId49"/>
      <p:italic r:id="rId50"/>
      <p:boldItalic r:id="rId51"/>
    </p:embeddedFont>
    <p:embeddedFont>
      <p:font typeface="Noto Sans Symbols" panose="020B0604020202020204" charset="0"/>
      <p:regular r:id="rId52"/>
      <p:bold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i8dWrwCSJhu53tQRppDdHoobhiM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2A84"/>
    <a:srgbClr val="FF2F92"/>
    <a:srgbClr val="F7D57E"/>
    <a:srgbClr val="CFFF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75A5D20-085F-4715-ABD8-1347AF03B9D6}" v="14" dt="2026-01-07T23:36:04.9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7"/>
    <p:restoredTop sz="94694"/>
  </p:normalViewPr>
  <p:slideViewPr>
    <p:cSldViewPr snapToGrid="0">
      <p:cViewPr varScale="1">
        <p:scale>
          <a:sx n="90" d="100"/>
          <a:sy n="90" d="100"/>
        </p:scale>
        <p:origin x="96" y="306"/>
      </p:cViewPr>
      <p:guideLst/>
    </p:cSldViewPr>
  </p:slideViewPr>
  <p:notesTextViewPr>
    <p:cViewPr>
      <p:scale>
        <a:sx n="1" d="1"/>
        <a:sy n="1" d="1"/>
      </p:scale>
      <p:origin x="0" y="0"/>
    </p:cViewPr>
  </p:notesTextViewPr>
  <p:notesViewPr>
    <p:cSldViewPr snapToGrid="0">
      <p:cViewPr varScale="1">
        <p:scale>
          <a:sx n="75" d="100"/>
          <a:sy n="75" d="100"/>
        </p:scale>
        <p:origin x="2649" y="2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5.fntdata"/><Relationship Id="rId21" Type="http://schemas.openxmlformats.org/officeDocument/2006/relationships/slide" Target="slides/slide20.xml"/><Relationship Id="rId34" Type="http://schemas.openxmlformats.org/officeDocument/2006/relationships/handoutMaster" Target="handoutMasters/handout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8" Type="http://schemas.openxmlformats.org/officeDocument/2006/relationships/slide" Target="slides/slide7.xml"/><Relationship Id="rId51" Type="http://schemas.openxmlformats.org/officeDocument/2006/relationships/font" Target="fonts/font1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font" Target="fonts/font7.fntdata"/><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49" Type="http://schemas.openxmlformats.org/officeDocument/2006/relationships/font" Target="fonts/font15.fntdata"/><Relationship Id="rId57" Type="http://customschemas.google.com/relationships/presentationmetadata" Target="meta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drian Salguero" userId="f921b06be2346e4d" providerId="LiveId" clId="{42694335-63BB-46EC-AF38-63FE051D1C63}"/>
    <pc:docChg chg="undo custSel modSld modMainMaster">
      <pc:chgData name="Adrian Salguero" userId="f921b06be2346e4d" providerId="LiveId" clId="{42694335-63BB-46EC-AF38-63FE051D1C63}" dt="2026-01-07T23:36:04.926" v="573" actId="20577"/>
      <pc:docMkLst>
        <pc:docMk/>
      </pc:docMkLst>
      <pc:sldChg chg="addSp delSp modSp mod">
        <pc:chgData name="Adrian Salguero" userId="f921b06be2346e4d" providerId="LiveId" clId="{42694335-63BB-46EC-AF38-63FE051D1C63}" dt="2026-01-07T20:38:59.317" v="565" actId="1076"/>
        <pc:sldMkLst>
          <pc:docMk/>
          <pc:sldMk cId="0" sldId="256"/>
        </pc:sldMkLst>
        <pc:spChg chg="mod">
          <ac:chgData name="Adrian Salguero" userId="f921b06be2346e4d" providerId="LiveId" clId="{42694335-63BB-46EC-AF38-63FE051D1C63}" dt="2026-01-06T02:45:27.565" v="390" actId="20577"/>
          <ac:spMkLst>
            <pc:docMk/>
            <pc:sldMk cId="0" sldId="256"/>
            <ac:spMk id="92" creationId="{00000000-0000-0000-0000-000000000000}"/>
          </ac:spMkLst>
        </pc:spChg>
        <pc:spChg chg="mod">
          <ac:chgData name="Adrian Salguero" userId="f921b06be2346e4d" providerId="LiveId" clId="{42694335-63BB-46EC-AF38-63FE051D1C63}" dt="2026-01-06T21:19:17.170" v="544" actId="20577"/>
          <ac:spMkLst>
            <pc:docMk/>
            <pc:sldMk cId="0" sldId="256"/>
            <ac:spMk id="95" creationId="{00000000-0000-0000-0000-000000000000}"/>
          </ac:spMkLst>
        </pc:spChg>
        <pc:spChg chg="mod">
          <ac:chgData name="Adrian Salguero" userId="f921b06be2346e4d" providerId="LiveId" clId="{42694335-63BB-46EC-AF38-63FE051D1C63}" dt="2026-01-06T02:34:09.245" v="27" actId="20577"/>
          <ac:spMkLst>
            <pc:docMk/>
            <pc:sldMk cId="0" sldId="256"/>
            <ac:spMk id="98" creationId="{00000000-0000-0000-0000-000000000000}"/>
          </ac:spMkLst>
        </pc:spChg>
        <pc:spChg chg="mod">
          <ac:chgData name="Adrian Salguero" userId="f921b06be2346e4d" providerId="LiveId" clId="{42694335-63BB-46EC-AF38-63FE051D1C63}" dt="2026-01-06T21:20:33.313" v="552" actId="20577"/>
          <ac:spMkLst>
            <pc:docMk/>
            <pc:sldMk cId="0" sldId="256"/>
            <ac:spMk id="99" creationId="{00000000-0000-0000-0000-000000000000}"/>
          </ac:spMkLst>
        </pc:spChg>
        <pc:picChg chg="add mod">
          <ac:chgData name="Adrian Salguero" userId="f921b06be2346e4d" providerId="LiveId" clId="{42694335-63BB-46EC-AF38-63FE051D1C63}" dt="2026-01-07T20:38:59.317" v="565" actId="1076"/>
          <ac:picMkLst>
            <pc:docMk/>
            <pc:sldMk cId="0" sldId="256"/>
            <ac:picMk id="3" creationId="{51960FCC-858E-FE3F-2502-CC6B83596002}"/>
          </ac:picMkLst>
        </pc:picChg>
        <pc:picChg chg="del">
          <ac:chgData name="Adrian Salguero" userId="f921b06be2346e4d" providerId="LiveId" clId="{42694335-63BB-46EC-AF38-63FE051D1C63}" dt="2026-01-06T02:45:23.890" v="382" actId="478"/>
          <ac:picMkLst>
            <pc:docMk/>
            <pc:sldMk cId="0" sldId="256"/>
            <ac:picMk id="5" creationId="{1B37BCD1-C28B-068C-C40F-B78D6A007834}"/>
          </ac:picMkLst>
        </pc:picChg>
      </pc:sldChg>
      <pc:sldChg chg="addSp delSp modSp mod">
        <pc:chgData name="Adrian Salguero" userId="f921b06be2346e4d" providerId="LiveId" clId="{42694335-63BB-46EC-AF38-63FE051D1C63}" dt="2026-01-06T21:15:54.220" v="510" actId="1076"/>
        <pc:sldMkLst>
          <pc:docMk/>
          <pc:sldMk cId="0" sldId="258"/>
        </pc:sldMkLst>
        <pc:spChg chg="add del">
          <ac:chgData name="Adrian Salguero" userId="f921b06be2346e4d" providerId="LiveId" clId="{42694335-63BB-46EC-AF38-63FE051D1C63}" dt="2026-01-06T02:49:29.466" v="398" actId="478"/>
          <ac:spMkLst>
            <pc:docMk/>
            <pc:sldMk cId="0" sldId="258"/>
            <ac:spMk id="4" creationId="{1878DEA9-1FFF-2F9C-DE77-DEB43EEB24A6}"/>
          </ac:spMkLst>
        </pc:spChg>
        <pc:spChg chg="mod">
          <ac:chgData name="Adrian Salguero" userId="f921b06be2346e4d" providerId="LiveId" clId="{42694335-63BB-46EC-AF38-63FE051D1C63}" dt="2026-01-06T02:39:51.610" v="371" actId="20577"/>
          <ac:spMkLst>
            <pc:docMk/>
            <pc:sldMk cId="0" sldId="258"/>
            <ac:spMk id="117" creationId="{00000000-0000-0000-0000-000000000000}"/>
          </ac:spMkLst>
        </pc:spChg>
        <pc:picChg chg="del">
          <ac:chgData name="Adrian Salguero" userId="f921b06be2346e4d" providerId="LiveId" clId="{42694335-63BB-46EC-AF38-63FE051D1C63}" dt="2026-01-06T02:39:07.136" v="324" actId="478"/>
          <ac:picMkLst>
            <pc:docMk/>
            <pc:sldMk cId="0" sldId="258"/>
            <ac:picMk id="2" creationId="{D262BFD8-8E45-4B88-80A4-71D33DD83670}"/>
          </ac:picMkLst>
        </pc:picChg>
        <pc:picChg chg="del">
          <ac:chgData name="Adrian Salguero" userId="f921b06be2346e4d" providerId="LiveId" clId="{42694335-63BB-46EC-AF38-63FE051D1C63}" dt="2026-01-06T02:39:07.136" v="324" actId="478"/>
          <ac:picMkLst>
            <pc:docMk/>
            <pc:sldMk cId="0" sldId="258"/>
            <ac:picMk id="5" creationId="{E5C2D5EB-9494-9CE5-B8DD-7B545557A19C}"/>
          </ac:picMkLst>
        </pc:picChg>
        <pc:picChg chg="del">
          <ac:chgData name="Adrian Salguero" userId="f921b06be2346e4d" providerId="LiveId" clId="{42694335-63BB-46EC-AF38-63FE051D1C63}" dt="2026-01-06T02:39:07.136" v="324" actId="478"/>
          <ac:picMkLst>
            <pc:docMk/>
            <pc:sldMk cId="0" sldId="258"/>
            <ac:picMk id="7" creationId="{9626DAD5-628C-1935-D5AC-4CFF12F21747}"/>
          </ac:picMkLst>
        </pc:picChg>
        <pc:picChg chg="add mod">
          <ac:chgData name="Adrian Salguero" userId="f921b06be2346e4d" providerId="LiveId" clId="{42694335-63BB-46EC-AF38-63FE051D1C63}" dt="2026-01-06T02:52:58.873" v="415" actId="1076"/>
          <ac:picMkLst>
            <pc:docMk/>
            <pc:sldMk cId="0" sldId="258"/>
            <ac:picMk id="8" creationId="{17FDA12F-FCDC-A1FC-4359-D15F75CC29C7}"/>
          </ac:picMkLst>
        </pc:picChg>
        <pc:picChg chg="del">
          <ac:chgData name="Adrian Salguero" userId="f921b06be2346e4d" providerId="LiveId" clId="{42694335-63BB-46EC-AF38-63FE051D1C63}" dt="2026-01-06T02:39:07.136" v="324" actId="478"/>
          <ac:picMkLst>
            <pc:docMk/>
            <pc:sldMk cId="0" sldId="258"/>
            <ac:picMk id="9" creationId="{829C3777-95B4-1169-1D4D-FE830606095C}"/>
          </ac:picMkLst>
        </pc:picChg>
        <pc:picChg chg="del">
          <ac:chgData name="Adrian Salguero" userId="f921b06be2346e4d" providerId="LiveId" clId="{42694335-63BB-46EC-AF38-63FE051D1C63}" dt="2026-01-06T02:39:07.136" v="324" actId="478"/>
          <ac:picMkLst>
            <pc:docMk/>
            <pc:sldMk cId="0" sldId="258"/>
            <ac:picMk id="11" creationId="{08CE8AA0-419A-865E-50B9-C8CC5883AAD4}"/>
          </ac:picMkLst>
        </pc:picChg>
        <pc:picChg chg="add del mod">
          <ac:chgData name="Adrian Salguero" userId="f921b06be2346e4d" providerId="LiveId" clId="{42694335-63BB-46EC-AF38-63FE051D1C63}" dt="2026-01-06T02:52:39.356" v="409" actId="478"/>
          <ac:picMkLst>
            <pc:docMk/>
            <pc:sldMk cId="0" sldId="258"/>
            <ac:picMk id="12" creationId="{EA4A835B-F7B3-F823-C0B8-2AC8F2D2A973}"/>
          </ac:picMkLst>
        </pc:picChg>
        <pc:picChg chg="del">
          <ac:chgData name="Adrian Salguero" userId="f921b06be2346e4d" providerId="LiveId" clId="{42694335-63BB-46EC-AF38-63FE051D1C63}" dt="2026-01-06T02:39:07.136" v="324" actId="478"/>
          <ac:picMkLst>
            <pc:docMk/>
            <pc:sldMk cId="0" sldId="258"/>
            <ac:picMk id="13" creationId="{421D4DA0-A605-0665-DC58-501605BB7937}"/>
          </ac:picMkLst>
        </pc:picChg>
        <pc:picChg chg="del">
          <ac:chgData name="Adrian Salguero" userId="f921b06be2346e4d" providerId="LiveId" clId="{42694335-63BB-46EC-AF38-63FE051D1C63}" dt="2026-01-06T02:39:07.136" v="324" actId="478"/>
          <ac:picMkLst>
            <pc:docMk/>
            <pc:sldMk cId="0" sldId="258"/>
            <ac:picMk id="15" creationId="{8530C865-EA00-83FC-55C1-2D64597869E3}"/>
          </ac:picMkLst>
        </pc:picChg>
        <pc:picChg chg="add del mod">
          <ac:chgData name="Adrian Salguero" userId="f921b06be2346e4d" providerId="LiveId" clId="{42694335-63BB-46EC-AF38-63FE051D1C63}" dt="2026-01-06T21:15:52.530" v="509" actId="478"/>
          <ac:picMkLst>
            <pc:docMk/>
            <pc:sldMk cId="0" sldId="258"/>
            <ac:picMk id="16" creationId="{08CED78B-7691-13FA-0947-9655165BB789}"/>
          </ac:picMkLst>
        </pc:picChg>
        <pc:picChg chg="add mod">
          <ac:chgData name="Adrian Salguero" userId="f921b06be2346e4d" providerId="LiveId" clId="{42694335-63BB-46EC-AF38-63FE051D1C63}" dt="2026-01-06T21:15:54.220" v="510" actId="1076"/>
          <ac:picMkLst>
            <pc:docMk/>
            <pc:sldMk cId="0" sldId="258"/>
            <ac:picMk id="1026" creationId="{CE41537E-D463-D9A3-0325-EAF7E01180DA}"/>
          </ac:picMkLst>
        </pc:picChg>
      </pc:sldChg>
      <pc:sldChg chg="modSp mod">
        <pc:chgData name="Adrian Salguero" userId="f921b06be2346e4d" providerId="LiveId" clId="{42694335-63BB-46EC-AF38-63FE051D1C63}" dt="2026-01-06T02:41:18.743" v="377" actId="20577"/>
        <pc:sldMkLst>
          <pc:docMk/>
          <pc:sldMk cId="0" sldId="259"/>
        </pc:sldMkLst>
        <pc:spChg chg="mod">
          <ac:chgData name="Adrian Salguero" userId="f921b06be2346e4d" providerId="LiveId" clId="{42694335-63BB-46EC-AF38-63FE051D1C63}" dt="2026-01-06T02:41:18.743" v="377" actId="20577"/>
          <ac:spMkLst>
            <pc:docMk/>
            <pc:sldMk cId="0" sldId="259"/>
            <ac:spMk id="126" creationId="{00000000-0000-0000-0000-000000000000}"/>
          </ac:spMkLst>
        </pc:spChg>
      </pc:sldChg>
      <pc:sldChg chg="modSp">
        <pc:chgData name="Adrian Salguero" userId="f921b06be2346e4d" providerId="LiveId" clId="{42694335-63BB-46EC-AF38-63FE051D1C63}" dt="2026-01-06T21:18:36.476" v="541"/>
        <pc:sldMkLst>
          <pc:docMk/>
          <pc:sldMk cId="0" sldId="265"/>
        </pc:sldMkLst>
        <pc:spChg chg="mod">
          <ac:chgData name="Adrian Salguero" userId="f921b06be2346e4d" providerId="LiveId" clId="{42694335-63BB-46EC-AF38-63FE051D1C63}" dt="2026-01-06T21:18:36.476" v="541"/>
          <ac:spMkLst>
            <pc:docMk/>
            <pc:sldMk cId="0" sldId="265"/>
            <ac:spMk id="206" creationId="{00000000-0000-0000-0000-000000000000}"/>
          </ac:spMkLst>
        </pc:spChg>
      </pc:sldChg>
      <pc:sldChg chg="addSp delSp modSp mod delAnim">
        <pc:chgData name="Adrian Salguero" userId="f921b06be2346e4d" providerId="LiveId" clId="{42694335-63BB-46EC-AF38-63FE051D1C63}" dt="2026-01-06T02:59:09.709" v="483" actId="1076"/>
        <pc:sldMkLst>
          <pc:docMk/>
          <pc:sldMk cId="0" sldId="266"/>
        </pc:sldMkLst>
        <pc:spChg chg="mod">
          <ac:chgData name="Adrian Salguero" userId="f921b06be2346e4d" providerId="LiveId" clId="{42694335-63BB-46EC-AF38-63FE051D1C63}" dt="2026-01-06T02:59:08.084" v="482" actId="14100"/>
          <ac:spMkLst>
            <pc:docMk/>
            <pc:sldMk cId="0" sldId="266"/>
            <ac:spMk id="218" creationId="{00000000-0000-0000-0000-000000000000}"/>
          </ac:spMkLst>
        </pc:spChg>
        <pc:picChg chg="del">
          <ac:chgData name="Adrian Salguero" userId="f921b06be2346e4d" providerId="LiveId" clId="{42694335-63BB-46EC-AF38-63FE051D1C63}" dt="2026-01-06T02:41:52.786" v="378" actId="478"/>
          <ac:picMkLst>
            <pc:docMk/>
            <pc:sldMk cId="0" sldId="266"/>
            <ac:picMk id="3" creationId="{EB33A228-9EE9-0462-F18B-3AA1AEB0B821}"/>
          </ac:picMkLst>
        </pc:picChg>
        <pc:picChg chg="add del">
          <ac:chgData name="Adrian Salguero" userId="f921b06be2346e4d" providerId="LiveId" clId="{42694335-63BB-46EC-AF38-63FE051D1C63}" dt="2026-01-06T02:57:28.423" v="464" actId="478"/>
          <ac:picMkLst>
            <pc:docMk/>
            <pc:sldMk cId="0" sldId="266"/>
            <ac:picMk id="4" creationId="{54998A7B-1797-3F7F-9350-4AD59B6961B1}"/>
          </ac:picMkLst>
        </pc:picChg>
        <pc:picChg chg="add mod">
          <ac:chgData name="Adrian Salguero" userId="f921b06be2346e4d" providerId="LiveId" clId="{42694335-63BB-46EC-AF38-63FE051D1C63}" dt="2026-01-06T02:57:44.987" v="469" actId="1076"/>
          <ac:picMkLst>
            <pc:docMk/>
            <pc:sldMk cId="0" sldId="266"/>
            <ac:picMk id="5" creationId="{41157B59-5BCB-DFB1-5F51-4CE819F77018}"/>
          </ac:picMkLst>
        </pc:picChg>
        <pc:picChg chg="add mod">
          <ac:chgData name="Adrian Salguero" userId="f921b06be2346e4d" providerId="LiveId" clId="{42694335-63BB-46EC-AF38-63FE051D1C63}" dt="2026-01-06T02:59:09.709" v="483" actId="1076"/>
          <ac:picMkLst>
            <pc:docMk/>
            <pc:sldMk cId="0" sldId="266"/>
            <ac:picMk id="7" creationId="{AC3AB820-B26B-BBEF-931B-4E9627F20E98}"/>
          </ac:picMkLst>
        </pc:picChg>
      </pc:sldChg>
      <pc:sldChg chg="addSp delSp modSp mod">
        <pc:chgData name="Adrian Salguero" userId="f921b06be2346e4d" providerId="LiveId" clId="{42694335-63BB-46EC-AF38-63FE051D1C63}" dt="2026-01-06T21:18:19.079" v="524" actId="1076"/>
        <pc:sldMkLst>
          <pc:docMk/>
          <pc:sldMk cId="0" sldId="267"/>
        </pc:sldMkLst>
        <pc:spChg chg="mod">
          <ac:chgData name="Adrian Salguero" userId="f921b06be2346e4d" providerId="LiveId" clId="{42694335-63BB-46EC-AF38-63FE051D1C63}" dt="2026-01-06T03:01:23.060" v="508" actId="14100"/>
          <ac:spMkLst>
            <pc:docMk/>
            <pc:sldMk cId="0" sldId="267"/>
            <ac:spMk id="19" creationId="{045AEEBF-F9EB-4F6D-A7C1-808F0ADA72C2}"/>
          </ac:spMkLst>
        </pc:spChg>
        <pc:picChg chg="add mod">
          <ac:chgData name="Adrian Salguero" userId="f921b06be2346e4d" providerId="LiveId" clId="{42694335-63BB-46EC-AF38-63FE051D1C63}" dt="2026-01-06T21:18:19.079" v="524" actId="1076"/>
          <ac:picMkLst>
            <pc:docMk/>
            <pc:sldMk cId="0" sldId="267"/>
            <ac:picMk id="2" creationId="{68CA713D-5D8F-84F6-B997-43AD9088786A}"/>
          </ac:picMkLst>
        </pc:picChg>
        <pc:picChg chg="del">
          <ac:chgData name="Adrian Salguero" userId="f921b06be2346e4d" providerId="LiveId" clId="{42694335-63BB-46EC-AF38-63FE051D1C63}" dt="2026-01-06T02:41:57.715" v="379" actId="478"/>
          <ac:picMkLst>
            <pc:docMk/>
            <pc:sldMk cId="0" sldId="267"/>
            <ac:picMk id="2" creationId="{E3E131A2-30A6-528F-E3EA-4033BC2E0F2B}"/>
          </ac:picMkLst>
        </pc:picChg>
        <pc:picChg chg="del mod">
          <ac:chgData name="Adrian Salguero" userId="f921b06be2346e4d" providerId="LiveId" clId="{42694335-63BB-46EC-AF38-63FE051D1C63}" dt="2026-01-06T21:18:14.922" v="521" actId="478"/>
          <ac:picMkLst>
            <pc:docMk/>
            <pc:sldMk cId="0" sldId="267"/>
            <ac:picMk id="3" creationId="{0B35FFD6-9711-BFF0-147B-87D08A0F37E0}"/>
          </ac:picMkLst>
        </pc:picChg>
        <pc:picChg chg="del">
          <ac:chgData name="Adrian Salguero" userId="f921b06be2346e4d" providerId="LiveId" clId="{42694335-63BB-46EC-AF38-63FE051D1C63}" dt="2026-01-06T02:41:59.723" v="381" actId="478"/>
          <ac:picMkLst>
            <pc:docMk/>
            <pc:sldMk cId="0" sldId="267"/>
            <ac:picMk id="4" creationId="{649A0625-971D-C385-0E57-64955F5D9920}"/>
          </ac:picMkLst>
        </pc:picChg>
        <pc:picChg chg="add mod ord">
          <ac:chgData name="Adrian Salguero" userId="f921b06be2346e4d" providerId="LiveId" clId="{42694335-63BB-46EC-AF38-63FE051D1C63}" dt="2026-01-06T03:00:13.999" v="498" actId="14100"/>
          <ac:picMkLst>
            <pc:docMk/>
            <pc:sldMk cId="0" sldId="267"/>
            <ac:picMk id="5" creationId="{EBBAAC9F-9CB2-BD36-48A8-7C0A6A57E6A4}"/>
          </ac:picMkLst>
        </pc:picChg>
        <pc:picChg chg="add mod modCrop">
          <ac:chgData name="Adrian Salguero" userId="f921b06be2346e4d" providerId="LiveId" clId="{42694335-63BB-46EC-AF38-63FE051D1C63}" dt="2026-01-06T03:01:18.023" v="506" actId="14100"/>
          <ac:picMkLst>
            <pc:docMk/>
            <pc:sldMk cId="0" sldId="267"/>
            <ac:picMk id="7" creationId="{3DA866F6-FBB1-CC70-E0D2-1D0DCA4B86F0}"/>
          </ac:picMkLst>
        </pc:picChg>
        <pc:picChg chg="del">
          <ac:chgData name="Adrian Salguero" userId="f921b06be2346e4d" providerId="LiveId" clId="{42694335-63BB-46EC-AF38-63FE051D1C63}" dt="2026-01-06T02:41:59.080" v="380" actId="478"/>
          <ac:picMkLst>
            <pc:docMk/>
            <pc:sldMk cId="0" sldId="267"/>
            <ac:picMk id="18" creationId="{06589779-B436-4486-BDE2-74E7A362DDB2}"/>
          </ac:picMkLst>
        </pc:picChg>
      </pc:sldChg>
      <pc:sldChg chg="modSp">
        <pc:chgData name="Adrian Salguero" userId="f921b06be2346e4d" providerId="LiveId" clId="{42694335-63BB-46EC-AF38-63FE051D1C63}" dt="2026-01-07T23:36:04.926" v="573" actId="20577"/>
        <pc:sldMkLst>
          <pc:docMk/>
          <pc:sldMk cId="0" sldId="276"/>
        </pc:sldMkLst>
        <pc:spChg chg="mod">
          <ac:chgData name="Adrian Salguero" userId="f921b06be2346e4d" providerId="LiveId" clId="{42694335-63BB-46EC-AF38-63FE051D1C63}" dt="2026-01-07T23:36:04.926" v="573" actId="20577"/>
          <ac:spMkLst>
            <pc:docMk/>
            <pc:sldMk cId="0" sldId="276"/>
            <ac:spMk id="310" creationId="{00000000-0000-0000-0000-000000000000}"/>
          </ac:spMkLst>
        </pc:spChg>
      </pc:sldChg>
      <pc:sldMasterChg chg="modSp mod modSldLayout">
        <pc:chgData name="Adrian Salguero" userId="f921b06be2346e4d" providerId="LiveId" clId="{42694335-63BB-46EC-AF38-63FE051D1C63}" dt="2026-01-06T21:16:29.237" v="519"/>
        <pc:sldMasterMkLst>
          <pc:docMk/>
          <pc:sldMasterMk cId="0" sldId="2147483648"/>
        </pc:sldMasterMkLst>
        <pc:spChg chg="mod">
          <ac:chgData name="Adrian Salguero" userId="f921b06be2346e4d" providerId="LiveId" clId="{42694335-63BB-46EC-AF38-63FE051D1C63}" dt="2026-01-06T02:53:56.494" v="443" actId="20577"/>
          <ac:spMkLst>
            <pc:docMk/>
            <pc:sldMasterMk cId="0" sldId="2147483648"/>
            <ac:spMk id="8" creationId="{00000000-0000-0000-0000-000000000000}"/>
          </ac:spMkLst>
        </pc:spChg>
        <pc:sldLayoutChg chg="addSp modSp mod">
          <pc:chgData name="Adrian Salguero" userId="f921b06be2346e4d" providerId="LiveId" clId="{42694335-63BB-46EC-AF38-63FE051D1C63}" dt="2026-01-06T21:16:20.144" v="515" actId="1076"/>
          <pc:sldLayoutMkLst>
            <pc:docMk/>
            <pc:sldMasterMk cId="0" sldId="2147483648"/>
            <pc:sldLayoutMk cId="0" sldId="2147483649"/>
          </pc:sldLayoutMkLst>
          <pc:spChg chg="mod">
            <ac:chgData name="Adrian Salguero" userId="f921b06be2346e4d" providerId="LiveId" clId="{42694335-63BB-46EC-AF38-63FE051D1C63}" dt="2026-01-06T02:53:42.259" v="435" actId="20577"/>
            <ac:spMkLst>
              <pc:docMk/>
              <pc:sldMasterMk cId="0" sldId="2147483648"/>
              <pc:sldLayoutMk cId="0" sldId="2147483649"/>
              <ac:spMk id="7" creationId="{942ED498-2558-F345-5239-8AFF0B70E3A9}"/>
            </ac:spMkLst>
          </pc:spChg>
          <pc:picChg chg="add mod">
            <ac:chgData name="Adrian Salguero" userId="f921b06be2346e4d" providerId="LiveId" clId="{42694335-63BB-46EC-AF38-63FE051D1C63}" dt="2026-01-06T21:16:20.144" v="515" actId="1076"/>
            <ac:picMkLst>
              <pc:docMk/>
              <pc:sldMasterMk cId="0" sldId="2147483648"/>
              <pc:sldLayoutMk cId="0" sldId="2147483649"/>
              <ac:picMk id="3" creationId="{DA126A82-5B19-5B2E-6A2E-8631967A1862}"/>
            </ac:picMkLst>
          </pc:picChg>
        </pc:sldLayoutChg>
        <pc:sldLayoutChg chg="modSp mod">
          <pc:chgData name="Adrian Salguero" userId="f921b06be2346e4d" providerId="LiveId" clId="{42694335-63BB-46EC-AF38-63FE051D1C63}" dt="2026-01-06T02:53:34.550" v="427" actId="20577"/>
          <pc:sldLayoutMkLst>
            <pc:docMk/>
            <pc:sldMasterMk cId="0" sldId="2147483648"/>
            <pc:sldLayoutMk cId="0" sldId="2147483650"/>
          </pc:sldLayoutMkLst>
          <pc:spChg chg="mod">
            <ac:chgData name="Adrian Salguero" userId="f921b06be2346e4d" providerId="LiveId" clId="{42694335-63BB-46EC-AF38-63FE051D1C63}" dt="2026-01-06T02:53:34.550" v="427" actId="20577"/>
            <ac:spMkLst>
              <pc:docMk/>
              <pc:sldMasterMk cId="0" sldId="2147483648"/>
              <pc:sldLayoutMk cId="0" sldId="2147483650"/>
              <ac:spMk id="35" creationId="{00000000-0000-0000-0000-000000000000}"/>
            </ac:spMkLst>
          </pc:spChg>
        </pc:sldLayoutChg>
        <pc:sldLayoutChg chg="addSp modSp mod">
          <pc:chgData name="Adrian Salguero" userId="f921b06be2346e4d" providerId="LiveId" clId="{42694335-63BB-46EC-AF38-63FE051D1C63}" dt="2026-01-06T21:16:25.870" v="518" actId="1076"/>
          <pc:sldLayoutMkLst>
            <pc:docMk/>
            <pc:sldMasterMk cId="0" sldId="2147483648"/>
            <pc:sldLayoutMk cId="0" sldId="2147483652"/>
          </pc:sldLayoutMkLst>
          <pc:spChg chg="mod">
            <ac:chgData name="Adrian Salguero" userId="f921b06be2346e4d" providerId="LiveId" clId="{42694335-63BB-46EC-AF38-63FE051D1C63}" dt="2026-01-06T02:54:06.477" v="451" actId="20577"/>
            <ac:spMkLst>
              <pc:docMk/>
              <pc:sldMasterMk cId="0" sldId="2147483648"/>
              <pc:sldLayoutMk cId="0" sldId="2147483652"/>
              <ac:spMk id="45" creationId="{00000000-0000-0000-0000-000000000000}"/>
            </ac:spMkLst>
          </pc:spChg>
          <pc:picChg chg="add mod">
            <ac:chgData name="Adrian Salguero" userId="f921b06be2346e4d" providerId="LiveId" clId="{42694335-63BB-46EC-AF38-63FE051D1C63}" dt="2026-01-06T21:16:25.870" v="518" actId="1076"/>
            <ac:picMkLst>
              <pc:docMk/>
              <pc:sldMasterMk cId="0" sldId="2147483648"/>
              <pc:sldLayoutMk cId="0" sldId="2147483652"/>
              <ac:picMk id="2" creationId="{43787203-7519-1B21-52C6-F9D5C6252689}"/>
            </ac:picMkLst>
          </pc:picChg>
        </pc:sldLayoutChg>
        <pc:sldLayoutChg chg="addSp modSp mod">
          <pc:chgData name="Adrian Salguero" userId="f921b06be2346e4d" providerId="LiveId" clId="{42694335-63BB-46EC-AF38-63FE051D1C63}" dt="2026-01-06T21:16:29.237" v="519"/>
          <pc:sldLayoutMkLst>
            <pc:docMk/>
            <pc:sldMasterMk cId="0" sldId="2147483648"/>
            <pc:sldLayoutMk cId="0" sldId="2147483653"/>
          </pc:sldLayoutMkLst>
          <pc:spChg chg="mod">
            <ac:chgData name="Adrian Salguero" userId="f921b06be2346e4d" providerId="LiveId" clId="{42694335-63BB-46EC-AF38-63FE051D1C63}" dt="2026-01-06T02:54:13.027" v="459" actId="20577"/>
            <ac:spMkLst>
              <pc:docMk/>
              <pc:sldMasterMk cId="0" sldId="2147483648"/>
              <pc:sldLayoutMk cId="0" sldId="2147483653"/>
              <ac:spMk id="2" creationId="{3D5EFC24-01D0-52A6-EDFA-F2F4F54CD671}"/>
            </ac:spMkLst>
          </pc:spChg>
          <pc:picChg chg="add mod">
            <ac:chgData name="Adrian Salguero" userId="f921b06be2346e4d" providerId="LiveId" clId="{42694335-63BB-46EC-AF38-63FE051D1C63}" dt="2026-01-06T21:16:29.237" v="519"/>
            <ac:picMkLst>
              <pc:docMk/>
              <pc:sldMasterMk cId="0" sldId="2147483648"/>
              <pc:sldLayoutMk cId="0" sldId="2147483653"/>
              <ac:picMk id="3" creationId="{5A624985-7629-FC29-7E7C-9F71C3EA8304}"/>
            </ac:picMkLst>
          </pc:picChg>
        </pc:sldLayoutChg>
        <pc:sldLayoutChg chg="modSp">
          <pc:chgData name="Adrian Salguero" userId="f921b06be2346e4d" providerId="LiveId" clId="{42694335-63BB-46EC-AF38-63FE051D1C63}" dt="2026-01-06T02:54:18.679" v="460"/>
          <pc:sldLayoutMkLst>
            <pc:docMk/>
            <pc:sldMasterMk cId="0" sldId="2147483648"/>
            <pc:sldLayoutMk cId="0" sldId="2147483654"/>
          </pc:sldLayoutMkLst>
          <pc:spChg chg="mod">
            <ac:chgData name="Adrian Salguero" userId="f921b06be2346e4d" providerId="LiveId" clId="{42694335-63BB-46EC-AF38-63FE051D1C63}" dt="2026-01-06T02:54:18.679" v="460"/>
            <ac:spMkLst>
              <pc:docMk/>
              <pc:sldMasterMk cId="0" sldId="2147483648"/>
              <pc:sldLayoutMk cId="0" sldId="2147483654"/>
              <ac:spMk id="2" creationId="{C83F8E99-61C4-787F-DDEE-4B485F63A773}"/>
            </ac:spMkLst>
          </pc:spChg>
        </pc:sldLayoutChg>
        <pc:sldLayoutChg chg="modSp">
          <pc:chgData name="Adrian Salguero" userId="f921b06be2346e4d" providerId="LiveId" clId="{42694335-63BB-46EC-AF38-63FE051D1C63}" dt="2026-01-06T02:54:24.560" v="461"/>
          <pc:sldLayoutMkLst>
            <pc:docMk/>
            <pc:sldMasterMk cId="0" sldId="2147483648"/>
            <pc:sldLayoutMk cId="0" sldId="2147483655"/>
          </pc:sldLayoutMkLst>
          <pc:spChg chg="mod">
            <ac:chgData name="Adrian Salguero" userId="f921b06be2346e4d" providerId="LiveId" clId="{42694335-63BB-46EC-AF38-63FE051D1C63}" dt="2026-01-06T02:54:24.560" v="461"/>
            <ac:spMkLst>
              <pc:docMk/>
              <pc:sldMasterMk cId="0" sldId="2147483648"/>
              <pc:sldLayoutMk cId="0" sldId="2147483655"/>
              <ac:spMk id="2" creationId="{F4A29E4D-4C0E-217D-C866-78FD7F0B252C}"/>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F65BF56-4A4D-4DEA-BF4B-8ED38A61B52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6DE3BD0-CCFC-4760-AAF3-CF9B94D18CA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E50203-2B6C-4376-BFEA-B4E212133564}" type="datetimeFigureOut">
              <a:rPr lang="en-US" smtClean="0"/>
              <a:t>1/7/2026</a:t>
            </a:fld>
            <a:endParaRPr lang="en-US"/>
          </a:p>
        </p:txBody>
      </p:sp>
      <p:sp>
        <p:nvSpPr>
          <p:cNvPr id="4" name="Footer Placeholder 3">
            <a:extLst>
              <a:ext uri="{FF2B5EF4-FFF2-40B4-BE49-F238E27FC236}">
                <a16:creationId xmlns:a16="http://schemas.microsoft.com/office/drawing/2014/main" id="{99C70846-9548-41CC-857D-BF91CA71D9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666BCD5-B21F-45B8-9F34-078703248D6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0182362-2E36-4DA0-BABD-FE59F686457C}" type="slidenum">
              <a:rPr lang="en-US" smtClean="0"/>
              <a:t>‹#›</a:t>
            </a:fld>
            <a:endParaRPr lang="en-US"/>
          </a:p>
        </p:txBody>
      </p:sp>
    </p:spTree>
    <p:extLst>
      <p:ext uri="{BB962C8B-B14F-4D97-AF65-F5344CB8AC3E}">
        <p14:creationId xmlns:p14="http://schemas.microsoft.com/office/powerpoint/2010/main" val="35446141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9" name="Google Shape;89;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4" name="Google Shape;174;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11" name="Google Shape;21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5" name="Google Shape;22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0" name="Google Shape;24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500191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5" name="Google Shape;255;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7258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2" name="Google Shape;262;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8" name="Google Shape;26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4" name="Google Shape;274;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1" name="Google Shape;281;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7" name="Google Shape;1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8" name="Google Shape;288;p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5"/>
        <p:cNvGrpSpPr/>
        <p:nvPr/>
      </p:nvGrpSpPr>
      <p:grpSpPr>
        <a:xfrm>
          <a:off x="0" y="0"/>
          <a:ext cx="0" cy="0"/>
          <a:chOff x="0" y="0"/>
          <a:chExt cx="0" cy="0"/>
        </a:xfrm>
      </p:grpSpPr>
      <p:sp>
        <p:nvSpPr>
          <p:cNvPr id="296" name="Google Shape;296;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7" name="Google Shape;297;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3" name="Google Shape;30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3" name="Google Shape;313;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9" name="Google Shape;319;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5" name="Google Shape;325;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p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2" name="Google Shape;332;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9" name="Google Shape;339;p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Google Shape;344;p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45" name="Google Shape;345;p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4" name="Google Shape;114;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3" name="Google Shape;123;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 name="Google Shape;138;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 name="Google Shape;15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7" name="Google Shape;167;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x">
  <p:cSld name="TITLE_AND_BODY">
    <p:bg>
      <p:bgPr>
        <a:blipFill>
          <a:blip r:embed="rId2">
            <a:alphaModFix/>
          </a:blip>
          <a:stretch>
            <a:fillRect/>
          </a:stretch>
        </a:blipFill>
        <a:effectLst/>
      </p:bgPr>
    </p:bg>
    <p:spTree>
      <p:nvGrpSpPr>
        <p:cNvPr id="1" name="Shape 14"/>
        <p:cNvGrpSpPr/>
        <p:nvPr/>
      </p:nvGrpSpPr>
      <p:grpSpPr>
        <a:xfrm>
          <a:off x="0" y="0"/>
          <a:ext cx="0" cy="0"/>
          <a:chOff x="0" y="0"/>
          <a:chExt cx="0" cy="0"/>
        </a:xfrm>
      </p:grpSpPr>
      <p:sp>
        <p:nvSpPr>
          <p:cNvPr id="15" name="Google Shape;15;p29"/>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8;p29"/>
          <p:cNvSpPr txBox="1"/>
          <p:nvPr userDrawn="1"/>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19" name="Google Shape;19;p29"/>
          <p:cNvSpPr txBox="1">
            <a:spLocks noGrp="1"/>
          </p:cNvSpPr>
          <p:nvPr>
            <p:ph type="title"/>
          </p:nvPr>
        </p:nvSpPr>
        <p:spPr>
          <a:xfrm>
            <a:off x="292977" y="4013370"/>
            <a:ext cx="6212926" cy="1954787"/>
          </a:xfrm>
          <a:prstGeom prst="rect">
            <a:avLst/>
          </a:prstGeom>
          <a:noFill/>
          <a:ln>
            <a:noFill/>
          </a:ln>
        </p:spPr>
        <p:txBody>
          <a:bodyPr spcFirstLastPara="1" wrap="square" lIns="45700" tIns="45700" rIns="45700" bIns="45700" anchor="t" anchorCtr="0">
            <a:normAutofit/>
          </a:bodyPr>
          <a:lstStyle>
            <a:lvl1pPr lvl="0" algn="l">
              <a:lnSpc>
                <a:spcPct val="90000"/>
              </a:lnSpc>
              <a:spcBef>
                <a:spcPts val="0"/>
              </a:spcBef>
              <a:spcAft>
                <a:spcPts val="0"/>
              </a:spcAft>
              <a:buClr>
                <a:srgbClr val="F0F0F0"/>
              </a:buClr>
              <a:buSzPts val="6000"/>
              <a:buFont typeface="Montserrat SemiBold"/>
              <a:buNone/>
              <a:defRPr sz="6000" b="0">
                <a:solidFill>
                  <a:srgbClr val="F0F0F0"/>
                </a:solidFill>
                <a:latin typeface="Montserrat SemiBold"/>
                <a:ea typeface="Montserrat SemiBold"/>
                <a:cs typeface="Montserrat SemiBold"/>
                <a:sym typeface="Montserrat SemiBold"/>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20" name="Google Shape;20;p29"/>
          <p:cNvSpPr txBox="1"/>
          <p:nvPr/>
        </p:nvSpPr>
        <p:spPr>
          <a:xfrm>
            <a:off x="338697" y="3182199"/>
            <a:ext cx="3062976" cy="6375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0F0F0"/>
              </a:buClr>
              <a:buSzPts val="3600"/>
              <a:buFont typeface="Montserrat ExtraBold"/>
              <a:buNone/>
            </a:pPr>
            <a:r>
              <a:rPr lang="en-US" sz="3600" b="1" i="0" u="none" strike="noStrike" cap="none">
                <a:solidFill>
                  <a:srgbClr val="F0F0F0"/>
                </a:solidFill>
                <a:latin typeface="Montserrat ExtraBold"/>
                <a:ea typeface="Montserrat ExtraBold"/>
                <a:cs typeface="Montserrat ExtraBold"/>
                <a:sym typeface="Montserrat ExtraBold"/>
              </a:rPr>
              <a:t>CSE 122</a:t>
            </a:r>
            <a:endParaRPr/>
          </a:p>
        </p:txBody>
      </p:sp>
      <p:grpSp>
        <p:nvGrpSpPr>
          <p:cNvPr id="21" name="Google Shape;21;p29"/>
          <p:cNvGrpSpPr/>
          <p:nvPr/>
        </p:nvGrpSpPr>
        <p:grpSpPr>
          <a:xfrm>
            <a:off x="420127" y="2753847"/>
            <a:ext cx="1269525" cy="420132"/>
            <a:chOff x="0" y="0"/>
            <a:chExt cx="1269523" cy="420130"/>
          </a:xfrm>
        </p:grpSpPr>
        <p:sp>
          <p:nvSpPr>
            <p:cNvPr id="22" name="Google Shape;22;p29"/>
            <p:cNvSpPr/>
            <p:nvPr/>
          </p:nvSpPr>
          <p:spPr>
            <a:xfrm>
              <a:off x="0" y="0"/>
              <a:ext cx="1269523" cy="420130"/>
            </a:xfrm>
            <a:prstGeom prst="roundRect">
              <a:avLst>
                <a:gd name="adj" fmla="val 16667"/>
              </a:avLst>
            </a:prstGeom>
            <a:solidFill>
              <a:srgbClr val="FA82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3" name="Google Shape;23;p29"/>
            <p:cNvSpPr txBox="1"/>
            <p:nvPr/>
          </p:nvSpPr>
          <p:spPr>
            <a:xfrm>
              <a:off x="66228" y="43694"/>
              <a:ext cx="1137067" cy="3327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600"/>
                <a:buFont typeface="Montserrat"/>
                <a:buNone/>
              </a:pPr>
              <a:r>
                <a:rPr lang="en-US" sz="1600" b="0" i="0" u="none" strike="noStrike" cap="none">
                  <a:solidFill>
                    <a:srgbClr val="FFFFFF"/>
                  </a:solidFill>
                  <a:latin typeface="Montserrat"/>
                  <a:ea typeface="Montserrat"/>
                  <a:cs typeface="Montserrat"/>
                  <a:sym typeface="Montserrat"/>
                </a:rPr>
                <a:t>LEC 00</a:t>
              </a:r>
              <a:endParaRPr/>
            </a:p>
          </p:txBody>
        </p:sp>
      </p:grpSp>
      <p:sp>
        <p:nvSpPr>
          <p:cNvPr id="24" name="Google Shape;24;p29"/>
          <p:cNvSpPr/>
          <p:nvPr/>
        </p:nvSpPr>
        <p:spPr>
          <a:xfrm>
            <a:off x="6714463" y="1251642"/>
            <a:ext cx="5250244" cy="5153776"/>
          </a:xfrm>
          <a:prstGeom prst="roundRect">
            <a:avLst>
              <a:gd name="adj" fmla="val 1114"/>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cxnSp>
        <p:nvCxnSpPr>
          <p:cNvPr id="25" name="Google Shape;25;p29"/>
          <p:cNvCxnSpPr/>
          <p:nvPr/>
        </p:nvCxnSpPr>
        <p:spPr>
          <a:xfrm>
            <a:off x="7452793" y="4551419"/>
            <a:ext cx="4468306" cy="1"/>
          </a:xfrm>
          <a:prstGeom prst="straightConnector1">
            <a:avLst/>
          </a:prstGeom>
          <a:noFill/>
          <a:ln w="9525" cap="flat" cmpd="sng">
            <a:solidFill>
              <a:srgbClr val="BFBFBF"/>
            </a:solidFill>
            <a:prstDash val="solid"/>
            <a:miter lim="8000"/>
            <a:headEnd type="none" w="sm" len="sm"/>
            <a:tailEnd type="none" w="sm" len="sm"/>
          </a:ln>
        </p:spPr>
      </p:cxnSp>
      <p:sp>
        <p:nvSpPr>
          <p:cNvPr id="26" name="Google Shape;26;p29"/>
          <p:cNvSpPr/>
          <p:nvPr/>
        </p:nvSpPr>
        <p:spPr>
          <a:xfrm>
            <a:off x="6931" y="5505568"/>
            <a:ext cx="4514270" cy="1340914"/>
          </a:xfrm>
          <a:prstGeom prst="roundRect">
            <a:avLst>
              <a:gd name="adj" fmla="val 9433"/>
            </a:avLst>
          </a:prstGeom>
          <a:solidFill>
            <a:srgbClr val="FAFAFA"/>
          </a:solidFill>
          <a:ln w="12700" cap="flat" cmpd="sng">
            <a:solidFill>
              <a:srgbClr val="221A44"/>
            </a:solidFill>
            <a:prstDash val="solid"/>
            <a:miter lim="8000"/>
            <a:headEnd type="none" w="sm" len="sm"/>
            <a:tailEnd type="none" w="sm" len="sm"/>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7" name="Google Shape;27;p29"/>
          <p:cNvSpPr txBox="1"/>
          <p:nvPr/>
        </p:nvSpPr>
        <p:spPr>
          <a:xfrm>
            <a:off x="238457" y="5823174"/>
            <a:ext cx="2159236" cy="269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A6A6A6"/>
              </a:buClr>
              <a:buSzPts val="1200"/>
              <a:buFont typeface="Montserrat"/>
              <a:buNone/>
            </a:pPr>
            <a:r>
              <a:rPr lang="en-US" sz="1200" b="1" i="0" u="none" strike="noStrike" cap="none">
                <a:solidFill>
                  <a:srgbClr val="A6A6A6"/>
                </a:solidFill>
                <a:latin typeface="Montserrat"/>
                <a:ea typeface="Montserrat"/>
                <a:cs typeface="Montserrat"/>
                <a:sym typeface="Montserrat"/>
              </a:rPr>
              <a:t>Questions during Class?</a:t>
            </a:r>
            <a:endParaRPr/>
          </a:p>
        </p:txBody>
      </p:sp>
      <p:sp>
        <p:nvSpPr>
          <p:cNvPr id="28" name="Google Shape;28;p29"/>
          <p:cNvSpPr txBox="1"/>
          <p:nvPr/>
        </p:nvSpPr>
        <p:spPr>
          <a:xfrm>
            <a:off x="242828" y="6094422"/>
            <a:ext cx="2154864" cy="7518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595959"/>
              </a:buClr>
              <a:buSzPts val="1200"/>
              <a:buFont typeface="Montserrat SemiBold"/>
              <a:buNone/>
            </a:pPr>
            <a:r>
              <a:rPr lang="en-US" sz="1200" b="1" i="0" u="none" strike="noStrike" cap="none">
                <a:solidFill>
                  <a:srgbClr val="595959"/>
                </a:solidFill>
                <a:latin typeface="Montserrat SemiBold"/>
                <a:ea typeface="Montserrat SemiBold"/>
                <a:cs typeface="Montserrat SemiBold"/>
                <a:sym typeface="Montserrat SemiBold"/>
              </a:rPr>
              <a:t>Raise hand or send here</a:t>
            </a:r>
            <a:endParaRPr/>
          </a:p>
          <a:p>
            <a:pPr marL="0" marR="0" lvl="0" indent="0" algn="l" rtl="0">
              <a:lnSpc>
                <a:spcPct val="100000"/>
              </a:lnSpc>
              <a:spcBef>
                <a:spcPts val="0"/>
              </a:spcBef>
              <a:spcAft>
                <a:spcPts val="0"/>
              </a:spcAft>
              <a:buClr>
                <a:srgbClr val="595959"/>
              </a:buClr>
              <a:buSzPts val="1200"/>
              <a:buFont typeface="Montserrat SemiBold"/>
              <a:buNone/>
            </a:pPr>
            <a:endParaRPr sz="1200" b="1" i="0" u="none" strike="noStrike" cap="none">
              <a:solidFill>
                <a:srgbClr val="595959"/>
              </a:solidFill>
              <a:latin typeface="Montserrat SemiBold"/>
              <a:ea typeface="Montserrat SemiBold"/>
              <a:cs typeface="Montserrat SemiBold"/>
              <a:sym typeface="Montserrat SemiBold"/>
            </a:endParaRPr>
          </a:p>
          <a:p>
            <a:pPr marL="0" marR="0" lvl="0" indent="0" algn="l" rtl="0">
              <a:lnSpc>
                <a:spcPct val="100000"/>
              </a:lnSpc>
              <a:spcBef>
                <a:spcPts val="0"/>
              </a:spcBef>
              <a:spcAft>
                <a:spcPts val="0"/>
              </a:spcAft>
              <a:buClr>
                <a:srgbClr val="595959"/>
              </a:buClr>
              <a:buSzPts val="2000"/>
              <a:buFont typeface="Montserrat SemiBold"/>
              <a:buNone/>
            </a:pPr>
            <a:r>
              <a:rPr lang="en-US" sz="2000" b="0" i="0" u="none" strike="noStrike" cap="none">
                <a:solidFill>
                  <a:srgbClr val="595959"/>
                </a:solidFill>
                <a:latin typeface="Montserrat SemiBold"/>
                <a:ea typeface="Montserrat SemiBold"/>
                <a:cs typeface="Montserrat SemiBold"/>
                <a:sym typeface="Montserrat SemiBold"/>
              </a:rPr>
              <a:t>sli.do    #cse122 </a:t>
            </a:r>
            <a:endParaRPr/>
          </a:p>
        </p:txBody>
      </p:sp>
      <p:sp>
        <p:nvSpPr>
          <p:cNvPr id="29" name="Google Shape;29;p29"/>
          <p:cNvSpPr/>
          <p:nvPr/>
        </p:nvSpPr>
        <p:spPr>
          <a:xfrm>
            <a:off x="3243845" y="5574550"/>
            <a:ext cx="1218439" cy="1223090"/>
          </a:xfrm>
          <a:prstGeom prst="roundRect">
            <a:avLst>
              <a:gd name="adj" fmla="val 5827"/>
            </a:avLst>
          </a:prstGeom>
          <a:solidFill>
            <a:srgbClr val="A6A6A6"/>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31" name="Google Shape;31;p29"/>
          <p:cNvSpPr txBox="1">
            <a:spLocks noGrp="1"/>
          </p:cNvSpPr>
          <p:nvPr>
            <p:ph type="sldNum" idx="12"/>
          </p:nvPr>
        </p:nvSpPr>
        <p:spPr>
          <a:xfrm>
            <a:off x="9301481" y="6447714"/>
            <a:ext cx="2844800" cy="36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pic>
        <p:nvPicPr>
          <p:cNvPr id="6" name="Picture 5">
            <a:extLst>
              <a:ext uri="{FF2B5EF4-FFF2-40B4-BE49-F238E27FC236}">
                <a16:creationId xmlns:a16="http://schemas.microsoft.com/office/drawing/2014/main" id="{14A5CE83-B61D-7724-61E8-93A5D138A16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763" y="29972"/>
            <a:ext cx="2150721" cy="169037"/>
          </a:xfrm>
          <a:prstGeom prst="rect">
            <a:avLst/>
          </a:prstGeom>
        </p:spPr>
      </p:pic>
      <p:sp>
        <p:nvSpPr>
          <p:cNvPr id="7" name="TextBox 6">
            <a:extLst>
              <a:ext uri="{FF2B5EF4-FFF2-40B4-BE49-F238E27FC236}">
                <a16:creationId xmlns:a16="http://schemas.microsoft.com/office/drawing/2014/main" id="{942ED498-2558-F345-5239-8AFF0B70E3A9}"/>
              </a:ext>
            </a:extLst>
          </p:cNvPr>
          <p:cNvSpPr txBox="1"/>
          <p:nvPr userDrawn="1"/>
        </p:nvSpPr>
        <p:spPr>
          <a:xfrm>
            <a:off x="8369161" y="10264"/>
            <a:ext cx="1622425" cy="230832"/>
          </a:xfrm>
          <a:prstGeom prst="rect">
            <a:avLst/>
          </a:prstGeom>
          <a:noFill/>
        </p:spPr>
        <p:txBody>
          <a:bodyPr wrap="square" rtlCol="0">
            <a:spAutoFit/>
          </a:bodyPr>
          <a:lstStyle/>
          <a:p>
            <a:pPr algn="r"/>
            <a:r>
              <a:rPr lang="en-US" sz="900" b="1" i="0" dirty="0">
                <a:solidFill>
                  <a:schemeClr val="bg1"/>
                </a:solidFill>
                <a:latin typeface="Montserrat SemiBold" pitchFamily="2" charset="77"/>
              </a:rPr>
              <a:t>CSE 122 Winter 2026</a:t>
            </a:r>
          </a:p>
        </p:txBody>
      </p:sp>
      <p:sp>
        <p:nvSpPr>
          <p:cNvPr id="9" name="TextBox 8">
            <a:extLst>
              <a:ext uri="{FF2B5EF4-FFF2-40B4-BE49-F238E27FC236}">
                <a16:creationId xmlns:a16="http://schemas.microsoft.com/office/drawing/2014/main" id="{20B33F1C-0BBC-EE96-97DD-DA6336AA6C63}"/>
              </a:ext>
            </a:extLst>
          </p:cNvPr>
          <p:cNvSpPr txBox="1"/>
          <p:nvPr userDrawn="1"/>
        </p:nvSpPr>
        <p:spPr>
          <a:xfrm>
            <a:off x="10539812" y="15965"/>
            <a:ext cx="1622425" cy="230832"/>
          </a:xfrm>
          <a:prstGeom prst="rect">
            <a:avLst/>
          </a:prstGeom>
          <a:noFill/>
        </p:spPr>
        <p:txBody>
          <a:bodyPr wrap="square" rtlCol="0">
            <a:spAutoFit/>
          </a:bodyPr>
          <a:lstStyle/>
          <a:p>
            <a:pPr algn="r"/>
            <a:r>
              <a:rPr lang="en-US" sz="900" b="1" i="0" dirty="0" err="1">
                <a:solidFill>
                  <a:schemeClr val="bg1"/>
                </a:solidFill>
                <a:latin typeface="Montserrat SemiBold" pitchFamily="2" charset="77"/>
              </a:rPr>
              <a:t>sli.do</a:t>
            </a:r>
            <a:r>
              <a:rPr lang="en-US" sz="900" b="1" i="0" dirty="0">
                <a:solidFill>
                  <a:schemeClr val="bg1"/>
                </a:solidFill>
                <a:latin typeface="Montserrat SemiBold" pitchFamily="2" charset="77"/>
              </a:rPr>
              <a:t> #cse122</a:t>
            </a:r>
          </a:p>
        </p:txBody>
      </p:sp>
      <p:pic>
        <p:nvPicPr>
          <p:cNvPr id="3" name="Picture 2">
            <a:extLst>
              <a:ext uri="{FF2B5EF4-FFF2-40B4-BE49-F238E27FC236}">
                <a16:creationId xmlns:a16="http://schemas.microsoft.com/office/drawing/2014/main" id="{DA126A82-5B19-5B2E-6A2E-8631967A1862}"/>
              </a:ext>
            </a:extLst>
          </p:cNvPr>
          <p:cNvPicPr>
            <a:picLocks noChangeAspect="1"/>
          </p:cNvPicPr>
          <p:nvPr userDrawn="1"/>
        </p:nvPicPr>
        <p:blipFill>
          <a:blip r:embed="rId4"/>
          <a:stretch>
            <a:fillRect/>
          </a:stretch>
        </p:blipFill>
        <p:spPr>
          <a:xfrm>
            <a:off x="3286447" y="5622180"/>
            <a:ext cx="1133234" cy="1127829"/>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Title and Content">
  <p:cSld name="Title and Content">
    <p:spTree>
      <p:nvGrpSpPr>
        <p:cNvPr id="1" name="Shape 32"/>
        <p:cNvGrpSpPr/>
        <p:nvPr/>
      </p:nvGrpSpPr>
      <p:grpSpPr>
        <a:xfrm>
          <a:off x="0" y="0"/>
          <a:ext cx="0" cy="0"/>
          <a:chOff x="0" y="0"/>
          <a:chExt cx="0" cy="0"/>
        </a:xfrm>
      </p:grpSpPr>
      <p:sp>
        <p:nvSpPr>
          <p:cNvPr id="33" name="Google Shape;33;p30"/>
          <p:cNvSpPr/>
          <p:nvPr userDrawn="1"/>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34" name="Google Shape;34;p30" descr="Picture 6"/>
          <p:cNvPicPr preferRelativeResize="0"/>
          <p:nvPr/>
        </p:nvPicPr>
        <p:blipFill rotWithShape="1">
          <a:blip r:embed="rId2">
            <a:alphaModFix/>
          </a:blip>
          <a:srcRect/>
          <a:stretch/>
        </p:blipFill>
        <p:spPr>
          <a:xfrm>
            <a:off x="29762" y="29971"/>
            <a:ext cx="2150723" cy="169039"/>
          </a:xfrm>
          <a:prstGeom prst="rect">
            <a:avLst/>
          </a:prstGeom>
          <a:noFill/>
          <a:ln>
            <a:noFill/>
          </a:ln>
        </p:spPr>
      </p:pic>
      <p:sp>
        <p:nvSpPr>
          <p:cNvPr id="35" name="Google Shape;35;p30"/>
          <p:cNvSpPr txBox="1"/>
          <p:nvPr/>
        </p:nvSpPr>
        <p:spPr>
          <a:xfrm>
            <a:off x="10615294" y="5195"/>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122 Winter 2026</a:t>
            </a:r>
            <a:endParaRPr dirty="0"/>
          </a:p>
        </p:txBody>
      </p:sp>
      <p:sp>
        <p:nvSpPr>
          <p:cNvPr id="36" name="Google Shape;36;p30"/>
          <p:cNvSpPr txBox="1"/>
          <p:nvPr/>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37" name="Google Shape;37;p30"/>
          <p:cNvSpPr txBox="1">
            <a:spLocks noGrp="1"/>
          </p:cNvSpPr>
          <p:nvPr>
            <p:ph type="title"/>
          </p:nvPr>
        </p:nvSpPr>
        <p:spPr>
          <a:xfrm>
            <a:off x="838200" y="456565"/>
            <a:ext cx="10515600" cy="762635"/>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38" name="Google Shape;38;p30"/>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90000"/>
              </a:lnSpc>
              <a:spcBef>
                <a:spcPts val="1000"/>
              </a:spcBef>
              <a:spcAft>
                <a:spcPts val="0"/>
              </a:spcAft>
              <a:buClr>
                <a:srgbClr val="000000"/>
              </a:buClr>
              <a:buSzPts val="1800"/>
              <a:buChar char="•"/>
              <a:defRPr/>
            </a:lvl6pPr>
            <a:lvl7pPr marL="3200400" lvl="6" indent="-342900" algn="l">
              <a:lnSpc>
                <a:spcPct val="90000"/>
              </a:lnSpc>
              <a:spcBef>
                <a:spcPts val="1000"/>
              </a:spcBef>
              <a:spcAft>
                <a:spcPts val="0"/>
              </a:spcAft>
              <a:buClr>
                <a:srgbClr val="000000"/>
              </a:buClr>
              <a:buSzPts val="1800"/>
              <a:buChar char="•"/>
              <a:defRPr/>
            </a:lvl7pPr>
            <a:lvl8pPr marL="3657600" lvl="7" indent="-342900" algn="l">
              <a:lnSpc>
                <a:spcPct val="90000"/>
              </a:lnSpc>
              <a:spcBef>
                <a:spcPts val="1000"/>
              </a:spcBef>
              <a:spcAft>
                <a:spcPts val="0"/>
              </a:spcAft>
              <a:buClr>
                <a:srgbClr val="000000"/>
              </a:buClr>
              <a:buSzPts val="1800"/>
              <a:buChar char="•"/>
              <a:defRPr/>
            </a:lvl8pPr>
            <a:lvl9pPr marL="4114800" lvl="8" indent="-342900" algn="l">
              <a:lnSpc>
                <a:spcPct val="90000"/>
              </a:lnSpc>
              <a:spcBef>
                <a:spcPts val="1000"/>
              </a:spcBef>
              <a:spcAft>
                <a:spcPts val="0"/>
              </a:spcAft>
              <a:buClr>
                <a:srgbClr val="000000"/>
              </a:buClr>
              <a:buSzPts val="1800"/>
              <a:buChar char="•"/>
              <a:defRPr/>
            </a:lvl9pPr>
          </a:lstStyle>
          <a:p>
            <a:endParaRPr/>
          </a:p>
        </p:txBody>
      </p:sp>
      <p:sp>
        <p:nvSpPr>
          <p:cNvPr id="39" name="Google Shape;39;p30"/>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40"/>
        <p:cNvGrpSpPr/>
        <p:nvPr/>
      </p:nvGrpSpPr>
      <p:grpSpPr>
        <a:xfrm>
          <a:off x="0" y="0"/>
          <a:ext cx="0" cy="0"/>
          <a:chOff x="0" y="0"/>
          <a:chExt cx="0" cy="0"/>
        </a:xfrm>
      </p:grpSpPr>
      <p:sp>
        <p:nvSpPr>
          <p:cNvPr id="41" name="Google Shape;41;p31"/>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Practice: Think">
  <p:cSld name="Practice: Think">
    <p:spTree>
      <p:nvGrpSpPr>
        <p:cNvPr id="1" name="Shape 42"/>
        <p:cNvGrpSpPr/>
        <p:nvPr/>
      </p:nvGrpSpPr>
      <p:grpSpPr>
        <a:xfrm>
          <a:off x="0" y="0"/>
          <a:ext cx="0" cy="0"/>
          <a:chOff x="0" y="0"/>
          <a:chExt cx="0" cy="0"/>
        </a:xfrm>
      </p:grpSpPr>
      <p:sp>
        <p:nvSpPr>
          <p:cNvPr id="43" name="Google Shape;43;p32"/>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44" name="Google Shape;44;p32" descr="Picture 6"/>
          <p:cNvPicPr preferRelativeResize="0"/>
          <p:nvPr/>
        </p:nvPicPr>
        <p:blipFill rotWithShape="1">
          <a:blip r:embed="rId2">
            <a:alphaModFix/>
          </a:blip>
          <a:srcRect/>
          <a:stretch/>
        </p:blipFill>
        <p:spPr>
          <a:xfrm>
            <a:off x="29762" y="29971"/>
            <a:ext cx="2150723" cy="169039"/>
          </a:xfrm>
          <a:prstGeom prst="rect">
            <a:avLst/>
          </a:prstGeom>
          <a:noFill/>
          <a:ln>
            <a:noFill/>
          </a:ln>
        </p:spPr>
      </p:pic>
      <p:sp>
        <p:nvSpPr>
          <p:cNvPr id="45" name="Google Shape;45;p32"/>
          <p:cNvSpPr txBox="1"/>
          <p:nvPr/>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122 Winter 2026</a:t>
            </a:r>
            <a:endParaRPr dirty="0"/>
          </a:p>
        </p:txBody>
      </p:sp>
      <p:sp>
        <p:nvSpPr>
          <p:cNvPr id="46" name="Google Shape;46;p32"/>
          <p:cNvSpPr txBox="1"/>
          <p:nvPr/>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47" name="Google Shape;47;p32"/>
          <p:cNvSpPr txBox="1">
            <a:spLocks noGrp="1"/>
          </p:cNvSpPr>
          <p:nvPr>
            <p:ph type="title"/>
          </p:nvPr>
        </p:nvSpPr>
        <p:spPr>
          <a:xfrm>
            <a:off x="838199" y="1388065"/>
            <a:ext cx="10515601" cy="76263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48" name="Google Shape;48;p32"/>
          <p:cNvSpPr/>
          <p:nvPr/>
        </p:nvSpPr>
        <p:spPr>
          <a:xfrm>
            <a:off x="-29764" y="231049"/>
            <a:ext cx="12221765" cy="984404"/>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49" name="Google Shape;49;p32"/>
          <p:cNvGrpSpPr/>
          <p:nvPr/>
        </p:nvGrpSpPr>
        <p:grpSpPr>
          <a:xfrm>
            <a:off x="8414950" y="403661"/>
            <a:ext cx="3380433" cy="556056"/>
            <a:chOff x="0" y="0"/>
            <a:chExt cx="3380431" cy="556054"/>
          </a:xfrm>
        </p:grpSpPr>
        <p:sp>
          <p:nvSpPr>
            <p:cNvPr id="50" name="Google Shape;50;p32"/>
            <p:cNvSpPr/>
            <p:nvPr/>
          </p:nvSpPr>
          <p:spPr>
            <a:xfrm>
              <a:off x="0" y="0"/>
              <a:ext cx="3380431" cy="556054"/>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1" name="Google Shape;51;p32"/>
            <p:cNvSpPr txBox="1"/>
            <p:nvPr/>
          </p:nvSpPr>
          <p:spPr>
            <a:xfrm>
              <a:off x="72864" y="60856"/>
              <a:ext cx="3234702" cy="4343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Calibri"/>
                  <a:ea typeface="Calibri"/>
                  <a:cs typeface="Calibri"/>
                  <a:sym typeface="Calibri"/>
                </a:rPr>
                <a:t>sli.do      #cse122</a:t>
              </a:r>
              <a:endParaRPr/>
            </a:p>
          </p:txBody>
        </p:sp>
      </p:grpSp>
      <p:sp>
        <p:nvSpPr>
          <p:cNvPr id="52" name="Google Shape;52;p32"/>
          <p:cNvSpPr txBox="1"/>
          <p:nvPr/>
        </p:nvSpPr>
        <p:spPr>
          <a:xfrm>
            <a:off x="1152635" y="300370"/>
            <a:ext cx="3506055"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4400"/>
              <a:buFont typeface="Calibri"/>
              <a:buNone/>
            </a:pPr>
            <a:r>
              <a:rPr lang="en-US" sz="4400" b="1" i="0" u="none" strike="noStrike" cap="none">
                <a:solidFill>
                  <a:srgbClr val="FFFFFF"/>
                </a:solidFill>
                <a:latin typeface="Calibri"/>
                <a:ea typeface="Calibri"/>
                <a:cs typeface="Calibri"/>
                <a:sym typeface="Calibri"/>
              </a:rPr>
              <a:t>Practice: Think</a:t>
            </a:r>
            <a:endParaRPr/>
          </a:p>
        </p:txBody>
      </p:sp>
      <p:pic>
        <p:nvPicPr>
          <p:cNvPr id="53" name="Google Shape;53;p32" descr="Graphic 12"/>
          <p:cNvPicPr preferRelativeResize="0"/>
          <p:nvPr/>
        </p:nvPicPr>
        <p:blipFill rotWithShape="1">
          <a:blip r:embed="rId3">
            <a:alphaModFix/>
          </a:blip>
          <a:srcRect/>
          <a:stretch/>
        </p:blipFill>
        <p:spPr>
          <a:xfrm flipH="1">
            <a:off x="154038" y="300371"/>
            <a:ext cx="684161" cy="781897"/>
          </a:xfrm>
          <a:prstGeom prst="rect">
            <a:avLst/>
          </a:prstGeom>
          <a:noFill/>
          <a:ln>
            <a:noFill/>
          </a:ln>
        </p:spPr>
      </p:pic>
      <p:sp>
        <p:nvSpPr>
          <p:cNvPr id="54" name="Google Shape;54;p32"/>
          <p:cNvSpPr/>
          <p:nvPr/>
        </p:nvSpPr>
        <p:spPr>
          <a:xfrm>
            <a:off x="7058213" y="109691"/>
            <a:ext cx="960121" cy="960121"/>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200"/>
              <a:buFont typeface="Calibri"/>
              <a:buNone/>
            </a:pPr>
            <a:endParaRPr sz="2200" b="1" i="0" u="none" strike="noStrike" cap="none">
              <a:solidFill>
                <a:srgbClr val="FFFFFF"/>
              </a:solidFill>
              <a:latin typeface="Calibri"/>
              <a:ea typeface="Calibri"/>
              <a:cs typeface="Calibri"/>
              <a:sym typeface="Calibri"/>
            </a:endParaRPr>
          </a:p>
        </p:txBody>
      </p:sp>
      <p:sp>
        <p:nvSpPr>
          <p:cNvPr id="55" name="Google Shape;55;p32"/>
          <p:cNvSpPr/>
          <p:nvPr/>
        </p:nvSpPr>
        <p:spPr>
          <a:xfrm>
            <a:off x="7163368" y="214847"/>
            <a:ext cx="749809" cy="74981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57" name="Google Shape;57;p32"/>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pic>
        <p:nvPicPr>
          <p:cNvPr id="2" name="Picture 1">
            <a:extLst>
              <a:ext uri="{FF2B5EF4-FFF2-40B4-BE49-F238E27FC236}">
                <a16:creationId xmlns:a16="http://schemas.microsoft.com/office/drawing/2014/main" id="{43787203-7519-1B21-52C6-F9D5C6252689}"/>
              </a:ext>
            </a:extLst>
          </p:cNvPr>
          <p:cNvPicPr>
            <a:picLocks noChangeAspect="1"/>
          </p:cNvPicPr>
          <p:nvPr userDrawn="1"/>
        </p:nvPicPr>
        <p:blipFill>
          <a:blip r:embed="rId4"/>
          <a:stretch>
            <a:fillRect/>
          </a:stretch>
        </p:blipFill>
        <p:spPr>
          <a:xfrm>
            <a:off x="7131580" y="199010"/>
            <a:ext cx="831292" cy="827327"/>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Pracitce: Pair">
  <p:cSld name="Pracitce: Pair">
    <p:spTree>
      <p:nvGrpSpPr>
        <p:cNvPr id="1" name="Shape 58"/>
        <p:cNvGrpSpPr/>
        <p:nvPr/>
      </p:nvGrpSpPr>
      <p:grpSpPr>
        <a:xfrm>
          <a:off x="0" y="0"/>
          <a:ext cx="0" cy="0"/>
          <a:chOff x="0" y="0"/>
          <a:chExt cx="0" cy="0"/>
        </a:xfrm>
      </p:grpSpPr>
      <p:sp>
        <p:nvSpPr>
          <p:cNvPr id="59" name="Google Shape;59;p33"/>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60" name="Google Shape;60;p33" descr="Picture 6"/>
          <p:cNvPicPr preferRelativeResize="0"/>
          <p:nvPr/>
        </p:nvPicPr>
        <p:blipFill rotWithShape="1">
          <a:blip r:embed="rId2">
            <a:alphaModFix/>
          </a:blip>
          <a:srcRect/>
          <a:stretch/>
        </p:blipFill>
        <p:spPr>
          <a:xfrm>
            <a:off x="29762" y="29971"/>
            <a:ext cx="2150723" cy="169039"/>
          </a:xfrm>
          <a:prstGeom prst="rect">
            <a:avLst/>
          </a:prstGeom>
          <a:noFill/>
          <a:ln>
            <a:noFill/>
          </a:ln>
        </p:spPr>
      </p:pic>
      <p:sp>
        <p:nvSpPr>
          <p:cNvPr id="62" name="Google Shape;62;p33"/>
          <p:cNvSpPr txBox="1"/>
          <p:nvPr/>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63" name="Google Shape;63;p33"/>
          <p:cNvSpPr txBox="1">
            <a:spLocks noGrp="1"/>
          </p:cNvSpPr>
          <p:nvPr>
            <p:ph type="title"/>
          </p:nvPr>
        </p:nvSpPr>
        <p:spPr>
          <a:xfrm>
            <a:off x="838199" y="1388065"/>
            <a:ext cx="10515601" cy="762636"/>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64" name="Google Shape;64;p33"/>
          <p:cNvSpPr/>
          <p:nvPr/>
        </p:nvSpPr>
        <p:spPr>
          <a:xfrm>
            <a:off x="-29764" y="231049"/>
            <a:ext cx="12221765" cy="984404"/>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grpSp>
        <p:nvGrpSpPr>
          <p:cNvPr id="65" name="Google Shape;65;p33"/>
          <p:cNvGrpSpPr/>
          <p:nvPr/>
        </p:nvGrpSpPr>
        <p:grpSpPr>
          <a:xfrm>
            <a:off x="8414950" y="403661"/>
            <a:ext cx="3380433" cy="556056"/>
            <a:chOff x="0" y="0"/>
            <a:chExt cx="3380431" cy="556054"/>
          </a:xfrm>
        </p:grpSpPr>
        <p:sp>
          <p:nvSpPr>
            <p:cNvPr id="66" name="Google Shape;66;p33"/>
            <p:cNvSpPr/>
            <p:nvPr/>
          </p:nvSpPr>
          <p:spPr>
            <a:xfrm>
              <a:off x="0" y="0"/>
              <a:ext cx="3380431" cy="556054"/>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67" name="Google Shape;67;p33"/>
            <p:cNvSpPr txBox="1"/>
            <p:nvPr/>
          </p:nvSpPr>
          <p:spPr>
            <a:xfrm>
              <a:off x="72864" y="60856"/>
              <a:ext cx="3234702" cy="4343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2200"/>
                <a:buFont typeface="Calibri"/>
                <a:buNone/>
              </a:pPr>
              <a:r>
                <a:rPr lang="en-US" sz="2200" b="1" i="0" u="none" strike="noStrike" cap="none">
                  <a:solidFill>
                    <a:srgbClr val="FFFFFF"/>
                  </a:solidFill>
                  <a:latin typeface="Calibri"/>
                  <a:ea typeface="Calibri"/>
                  <a:cs typeface="Calibri"/>
                  <a:sym typeface="Calibri"/>
                </a:rPr>
                <a:t>sli.do      #cse122</a:t>
              </a:r>
              <a:endParaRPr/>
            </a:p>
          </p:txBody>
        </p:sp>
      </p:grpSp>
      <p:sp>
        <p:nvSpPr>
          <p:cNvPr id="68" name="Google Shape;68;p33"/>
          <p:cNvSpPr txBox="1"/>
          <p:nvPr/>
        </p:nvSpPr>
        <p:spPr>
          <a:xfrm>
            <a:off x="1152635" y="300370"/>
            <a:ext cx="4597925"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4400"/>
              <a:buFont typeface="Calibri"/>
              <a:buNone/>
            </a:pPr>
            <a:r>
              <a:rPr lang="en-US" sz="4400" b="1" i="0" u="none" strike="noStrike" cap="none" dirty="0">
                <a:solidFill>
                  <a:srgbClr val="FFFFFF"/>
                </a:solidFill>
                <a:latin typeface="Calibri"/>
                <a:ea typeface="Calibri"/>
                <a:cs typeface="Calibri"/>
                <a:sym typeface="Calibri"/>
              </a:rPr>
              <a:t>Practice: Pair</a:t>
            </a:r>
            <a:endParaRPr dirty="0"/>
          </a:p>
        </p:txBody>
      </p:sp>
      <p:pic>
        <p:nvPicPr>
          <p:cNvPr id="69" name="Google Shape;69;p33" descr="Graphic 7"/>
          <p:cNvPicPr preferRelativeResize="0"/>
          <p:nvPr/>
        </p:nvPicPr>
        <p:blipFill rotWithShape="1">
          <a:blip r:embed="rId3">
            <a:alphaModFix/>
          </a:blip>
          <a:srcRect/>
          <a:stretch/>
        </p:blipFill>
        <p:spPr>
          <a:xfrm>
            <a:off x="154038" y="300371"/>
            <a:ext cx="961803" cy="769442"/>
          </a:xfrm>
          <a:prstGeom prst="rect">
            <a:avLst/>
          </a:prstGeom>
          <a:noFill/>
          <a:ln>
            <a:noFill/>
          </a:ln>
        </p:spPr>
      </p:pic>
      <p:sp>
        <p:nvSpPr>
          <p:cNvPr id="70" name="Google Shape;70;p33"/>
          <p:cNvSpPr/>
          <p:nvPr/>
        </p:nvSpPr>
        <p:spPr>
          <a:xfrm>
            <a:off x="7058213" y="123442"/>
            <a:ext cx="960121" cy="960121"/>
          </a:xfrm>
          <a:prstGeom prst="roundRect">
            <a:avLst>
              <a:gd name="adj" fmla="val 16667"/>
            </a:avLst>
          </a:prstGeom>
          <a:solidFill>
            <a:srgbClr val="4E408B"/>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2200"/>
              <a:buFont typeface="Calibri"/>
              <a:buNone/>
            </a:pPr>
            <a:endParaRPr sz="2200" b="1" i="0" u="none" strike="noStrike" cap="none">
              <a:solidFill>
                <a:srgbClr val="FFFFFF"/>
              </a:solidFill>
              <a:latin typeface="Calibri"/>
              <a:ea typeface="Calibri"/>
              <a:cs typeface="Calibri"/>
              <a:sym typeface="Calibri"/>
            </a:endParaRPr>
          </a:p>
        </p:txBody>
      </p:sp>
      <p:sp>
        <p:nvSpPr>
          <p:cNvPr id="71" name="Google Shape;71;p33"/>
          <p:cNvSpPr/>
          <p:nvPr/>
        </p:nvSpPr>
        <p:spPr>
          <a:xfrm>
            <a:off x="7163368" y="214847"/>
            <a:ext cx="749809" cy="749810"/>
          </a:xfrm>
          <a:prstGeom prst="rect">
            <a:avLst/>
          </a:prstGeom>
          <a:solidFill>
            <a:srgbClr val="FFFF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73" name="Google Shape;73;p33"/>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2" name="Google Shape;45;p32">
            <a:extLst>
              <a:ext uri="{FF2B5EF4-FFF2-40B4-BE49-F238E27FC236}">
                <a16:creationId xmlns:a16="http://schemas.microsoft.com/office/drawing/2014/main" id="{3D5EFC24-01D0-52A6-EDFA-F2F4F54CD671}"/>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122 Winter 2026</a:t>
            </a:r>
            <a:endParaRPr dirty="0"/>
          </a:p>
        </p:txBody>
      </p:sp>
      <p:pic>
        <p:nvPicPr>
          <p:cNvPr id="3" name="Picture 2">
            <a:extLst>
              <a:ext uri="{FF2B5EF4-FFF2-40B4-BE49-F238E27FC236}">
                <a16:creationId xmlns:a16="http://schemas.microsoft.com/office/drawing/2014/main" id="{5A624985-7629-FC29-7E7C-9F71C3EA8304}"/>
              </a:ext>
            </a:extLst>
          </p:cNvPr>
          <p:cNvPicPr>
            <a:picLocks noChangeAspect="1"/>
          </p:cNvPicPr>
          <p:nvPr userDrawn="1"/>
        </p:nvPicPr>
        <p:blipFill>
          <a:blip r:embed="rId4"/>
          <a:stretch>
            <a:fillRect/>
          </a:stretch>
        </p:blipFill>
        <p:spPr>
          <a:xfrm>
            <a:off x="7131580" y="199010"/>
            <a:ext cx="831292" cy="827327"/>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p:cSld name="Title Only">
    <p:spTree>
      <p:nvGrpSpPr>
        <p:cNvPr id="1" name="Shape 74"/>
        <p:cNvGrpSpPr/>
        <p:nvPr/>
      </p:nvGrpSpPr>
      <p:grpSpPr>
        <a:xfrm>
          <a:off x="0" y="0"/>
          <a:ext cx="0" cy="0"/>
          <a:chOff x="0" y="0"/>
          <a:chExt cx="0" cy="0"/>
        </a:xfrm>
      </p:grpSpPr>
      <p:sp>
        <p:nvSpPr>
          <p:cNvPr id="75" name="Google Shape;75;p34"/>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76" name="Google Shape;76;p34" descr="Picture 6"/>
          <p:cNvPicPr preferRelativeResize="0"/>
          <p:nvPr/>
        </p:nvPicPr>
        <p:blipFill rotWithShape="1">
          <a:blip r:embed="rId2">
            <a:alphaModFix/>
          </a:blip>
          <a:srcRect/>
          <a:stretch/>
        </p:blipFill>
        <p:spPr>
          <a:xfrm>
            <a:off x="29762" y="29971"/>
            <a:ext cx="2150723" cy="169039"/>
          </a:xfrm>
          <a:prstGeom prst="rect">
            <a:avLst/>
          </a:prstGeom>
          <a:noFill/>
          <a:ln>
            <a:noFill/>
          </a:ln>
        </p:spPr>
      </p:pic>
      <p:sp>
        <p:nvSpPr>
          <p:cNvPr id="78" name="Google Shape;78;p34"/>
          <p:cNvSpPr txBox="1"/>
          <p:nvPr/>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79" name="Google Shape;79;p34"/>
          <p:cNvSpPr txBox="1">
            <a:spLocks noGrp="1"/>
          </p:cNvSpPr>
          <p:nvPr>
            <p:ph type="title"/>
          </p:nvPr>
        </p:nvSpPr>
        <p:spPr>
          <a:xfrm>
            <a:off x="838200" y="456565"/>
            <a:ext cx="10515600" cy="762635"/>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1800"/>
              <a:buNone/>
              <a:defRPr/>
            </a:lvl1pPr>
            <a:lvl2pPr lvl="1" algn="l">
              <a:lnSpc>
                <a:spcPct val="90000"/>
              </a:lnSpc>
              <a:spcBef>
                <a:spcPts val="0"/>
              </a:spcBef>
              <a:spcAft>
                <a:spcPts val="0"/>
              </a:spcAft>
              <a:buClr>
                <a:srgbClr val="000000"/>
              </a:buClr>
              <a:buSzPts val="1800"/>
              <a:buNone/>
              <a:defRPr/>
            </a:lvl2pPr>
            <a:lvl3pPr lvl="2" algn="l">
              <a:lnSpc>
                <a:spcPct val="90000"/>
              </a:lnSpc>
              <a:spcBef>
                <a:spcPts val="0"/>
              </a:spcBef>
              <a:spcAft>
                <a:spcPts val="0"/>
              </a:spcAft>
              <a:buClr>
                <a:srgbClr val="000000"/>
              </a:buClr>
              <a:buSzPts val="1800"/>
              <a:buNone/>
              <a:defRPr/>
            </a:lvl3pPr>
            <a:lvl4pPr lvl="3" algn="l">
              <a:lnSpc>
                <a:spcPct val="90000"/>
              </a:lnSpc>
              <a:spcBef>
                <a:spcPts val="0"/>
              </a:spcBef>
              <a:spcAft>
                <a:spcPts val="0"/>
              </a:spcAft>
              <a:buClr>
                <a:srgbClr val="000000"/>
              </a:buClr>
              <a:buSzPts val="1800"/>
              <a:buNone/>
              <a:defRPr/>
            </a:lvl4pPr>
            <a:lvl5pPr lvl="4" algn="l">
              <a:lnSpc>
                <a:spcPct val="90000"/>
              </a:lnSpc>
              <a:spcBef>
                <a:spcPts val="0"/>
              </a:spcBef>
              <a:spcAft>
                <a:spcPts val="0"/>
              </a:spcAft>
              <a:buClr>
                <a:srgbClr val="000000"/>
              </a:buClr>
              <a:buSzPts val="1800"/>
              <a:buNone/>
              <a:defRPr/>
            </a:lvl5pPr>
            <a:lvl6pPr lvl="5" algn="l">
              <a:lnSpc>
                <a:spcPct val="90000"/>
              </a:lnSpc>
              <a:spcBef>
                <a:spcPts val="0"/>
              </a:spcBef>
              <a:spcAft>
                <a:spcPts val="0"/>
              </a:spcAft>
              <a:buClr>
                <a:srgbClr val="000000"/>
              </a:buClr>
              <a:buSzPts val="1800"/>
              <a:buNone/>
              <a:defRPr/>
            </a:lvl6pPr>
            <a:lvl7pPr lvl="6" algn="l">
              <a:lnSpc>
                <a:spcPct val="90000"/>
              </a:lnSpc>
              <a:spcBef>
                <a:spcPts val="0"/>
              </a:spcBef>
              <a:spcAft>
                <a:spcPts val="0"/>
              </a:spcAft>
              <a:buClr>
                <a:srgbClr val="000000"/>
              </a:buClr>
              <a:buSzPts val="1800"/>
              <a:buNone/>
              <a:defRPr/>
            </a:lvl7pPr>
            <a:lvl8pPr lvl="7" algn="l">
              <a:lnSpc>
                <a:spcPct val="90000"/>
              </a:lnSpc>
              <a:spcBef>
                <a:spcPts val="0"/>
              </a:spcBef>
              <a:spcAft>
                <a:spcPts val="0"/>
              </a:spcAft>
              <a:buClr>
                <a:srgbClr val="000000"/>
              </a:buClr>
              <a:buSzPts val="1800"/>
              <a:buNone/>
              <a:defRPr/>
            </a:lvl8pPr>
            <a:lvl9pPr lvl="8" algn="l">
              <a:lnSpc>
                <a:spcPct val="90000"/>
              </a:lnSpc>
              <a:spcBef>
                <a:spcPts val="0"/>
              </a:spcBef>
              <a:spcAft>
                <a:spcPts val="0"/>
              </a:spcAft>
              <a:buClr>
                <a:srgbClr val="000000"/>
              </a:buClr>
              <a:buSzPts val="1800"/>
              <a:buNone/>
              <a:defRPr/>
            </a:lvl9pPr>
          </a:lstStyle>
          <a:p>
            <a:endParaRPr/>
          </a:p>
        </p:txBody>
      </p:sp>
      <p:sp>
        <p:nvSpPr>
          <p:cNvPr id="80" name="Google Shape;80;p34"/>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2" name="Google Shape;45;p32">
            <a:extLst>
              <a:ext uri="{FF2B5EF4-FFF2-40B4-BE49-F238E27FC236}">
                <a16:creationId xmlns:a16="http://schemas.microsoft.com/office/drawing/2014/main" id="{C83F8E99-61C4-787F-DDEE-4B485F63A773}"/>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122 Winter 2026</a:t>
            </a:r>
            <a:endParaRPr lang="en-US" sz="900"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Blank">
  <p:cSld name="Blank">
    <p:spTree>
      <p:nvGrpSpPr>
        <p:cNvPr id="1" name="Shape 81"/>
        <p:cNvGrpSpPr/>
        <p:nvPr/>
      </p:nvGrpSpPr>
      <p:grpSpPr>
        <a:xfrm>
          <a:off x="0" y="0"/>
          <a:ext cx="0" cy="0"/>
          <a:chOff x="0" y="0"/>
          <a:chExt cx="0" cy="0"/>
        </a:xfrm>
      </p:grpSpPr>
      <p:sp>
        <p:nvSpPr>
          <p:cNvPr id="82" name="Google Shape;82;p35"/>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83" name="Google Shape;83;p35" descr="Picture 6"/>
          <p:cNvPicPr preferRelativeResize="0"/>
          <p:nvPr/>
        </p:nvPicPr>
        <p:blipFill rotWithShape="1">
          <a:blip r:embed="rId2">
            <a:alphaModFix/>
          </a:blip>
          <a:srcRect/>
          <a:stretch/>
        </p:blipFill>
        <p:spPr>
          <a:xfrm>
            <a:off x="29762" y="29971"/>
            <a:ext cx="2150723" cy="169039"/>
          </a:xfrm>
          <a:prstGeom prst="rect">
            <a:avLst/>
          </a:prstGeom>
          <a:noFill/>
          <a:ln>
            <a:noFill/>
          </a:ln>
        </p:spPr>
      </p:pic>
      <p:sp>
        <p:nvSpPr>
          <p:cNvPr id="85" name="Google Shape;85;p35"/>
          <p:cNvSpPr txBox="1"/>
          <p:nvPr/>
        </p:nvSpPr>
        <p:spPr>
          <a:xfrm>
            <a:off x="3046095" y="-2820"/>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86" name="Google Shape;86;p35"/>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chemeClr val="accent1"/>
              </a:buClr>
              <a:buSzPts val="1100"/>
              <a:buFont typeface="Calibri"/>
              <a:buNone/>
              <a:defRPr sz="1100" b="1">
                <a:solidFill>
                  <a:schemeClr val="accent1"/>
                </a:solidFill>
              </a:defRPr>
            </a:lvl1pPr>
            <a:lvl2pPr marL="0" lvl="1" indent="0" algn="r">
              <a:lnSpc>
                <a:spcPct val="100000"/>
              </a:lnSpc>
              <a:spcBef>
                <a:spcPts val="0"/>
              </a:spcBef>
              <a:spcAft>
                <a:spcPts val="0"/>
              </a:spcAft>
              <a:buClr>
                <a:schemeClr val="accent1"/>
              </a:buClr>
              <a:buSzPts val="1100"/>
              <a:buFont typeface="Calibri"/>
              <a:buNone/>
              <a:defRPr sz="1100" b="1">
                <a:solidFill>
                  <a:schemeClr val="accent1"/>
                </a:solidFill>
              </a:defRPr>
            </a:lvl2pPr>
            <a:lvl3pPr marL="0" lvl="2" indent="0" algn="r">
              <a:lnSpc>
                <a:spcPct val="100000"/>
              </a:lnSpc>
              <a:spcBef>
                <a:spcPts val="0"/>
              </a:spcBef>
              <a:spcAft>
                <a:spcPts val="0"/>
              </a:spcAft>
              <a:buClr>
                <a:schemeClr val="accent1"/>
              </a:buClr>
              <a:buSzPts val="1100"/>
              <a:buFont typeface="Calibri"/>
              <a:buNone/>
              <a:defRPr sz="1100" b="1">
                <a:solidFill>
                  <a:schemeClr val="accent1"/>
                </a:solidFill>
              </a:defRPr>
            </a:lvl3pPr>
            <a:lvl4pPr marL="0" lvl="3" indent="0" algn="r">
              <a:lnSpc>
                <a:spcPct val="100000"/>
              </a:lnSpc>
              <a:spcBef>
                <a:spcPts val="0"/>
              </a:spcBef>
              <a:spcAft>
                <a:spcPts val="0"/>
              </a:spcAft>
              <a:buClr>
                <a:schemeClr val="accent1"/>
              </a:buClr>
              <a:buSzPts val="1100"/>
              <a:buFont typeface="Calibri"/>
              <a:buNone/>
              <a:defRPr sz="1100" b="1">
                <a:solidFill>
                  <a:schemeClr val="accent1"/>
                </a:solidFill>
              </a:defRPr>
            </a:lvl4pPr>
            <a:lvl5pPr marL="0" lvl="4" indent="0" algn="r">
              <a:lnSpc>
                <a:spcPct val="100000"/>
              </a:lnSpc>
              <a:spcBef>
                <a:spcPts val="0"/>
              </a:spcBef>
              <a:spcAft>
                <a:spcPts val="0"/>
              </a:spcAft>
              <a:buClr>
                <a:schemeClr val="accent1"/>
              </a:buClr>
              <a:buSzPts val="1100"/>
              <a:buFont typeface="Calibri"/>
              <a:buNone/>
              <a:defRPr sz="1100" b="1">
                <a:solidFill>
                  <a:schemeClr val="accent1"/>
                </a:solidFill>
              </a:defRPr>
            </a:lvl5pPr>
            <a:lvl6pPr marL="0" lvl="5" indent="0" algn="r">
              <a:lnSpc>
                <a:spcPct val="100000"/>
              </a:lnSpc>
              <a:spcBef>
                <a:spcPts val="0"/>
              </a:spcBef>
              <a:spcAft>
                <a:spcPts val="0"/>
              </a:spcAft>
              <a:buClr>
                <a:schemeClr val="accent1"/>
              </a:buClr>
              <a:buSzPts val="1100"/>
              <a:buFont typeface="Calibri"/>
              <a:buNone/>
              <a:defRPr sz="1100" b="1">
                <a:solidFill>
                  <a:schemeClr val="accent1"/>
                </a:solidFill>
              </a:defRPr>
            </a:lvl6pPr>
            <a:lvl7pPr marL="0" lvl="6" indent="0" algn="r">
              <a:lnSpc>
                <a:spcPct val="100000"/>
              </a:lnSpc>
              <a:spcBef>
                <a:spcPts val="0"/>
              </a:spcBef>
              <a:spcAft>
                <a:spcPts val="0"/>
              </a:spcAft>
              <a:buClr>
                <a:schemeClr val="accent1"/>
              </a:buClr>
              <a:buSzPts val="1100"/>
              <a:buFont typeface="Calibri"/>
              <a:buNone/>
              <a:defRPr sz="1100" b="1">
                <a:solidFill>
                  <a:schemeClr val="accent1"/>
                </a:solidFill>
              </a:defRPr>
            </a:lvl7pPr>
            <a:lvl8pPr marL="0" lvl="7" indent="0" algn="r">
              <a:lnSpc>
                <a:spcPct val="100000"/>
              </a:lnSpc>
              <a:spcBef>
                <a:spcPts val="0"/>
              </a:spcBef>
              <a:spcAft>
                <a:spcPts val="0"/>
              </a:spcAft>
              <a:buClr>
                <a:schemeClr val="accent1"/>
              </a:buClr>
              <a:buSzPts val="1100"/>
              <a:buFont typeface="Calibri"/>
              <a:buNone/>
              <a:defRPr sz="1100" b="1">
                <a:solidFill>
                  <a:schemeClr val="accent1"/>
                </a:solidFill>
              </a:defRPr>
            </a:lvl8pPr>
            <a:lvl9pPr marL="0" lvl="8" indent="0" algn="r">
              <a:lnSpc>
                <a:spcPct val="100000"/>
              </a:lnSpc>
              <a:spcBef>
                <a:spcPts val="0"/>
              </a:spcBef>
              <a:spcAft>
                <a:spcPts val="0"/>
              </a:spcAft>
              <a:buClr>
                <a:schemeClr val="accent1"/>
              </a:buClr>
              <a:buSzPts val="1100"/>
              <a:buFont typeface="Calibri"/>
              <a:buNone/>
              <a:defRPr sz="1100" b="1">
                <a:solidFill>
                  <a:schemeClr val="accent1"/>
                </a:solidFill>
              </a:defRPr>
            </a:lvl9pPr>
          </a:lstStyle>
          <a:p>
            <a:pPr marL="0" lvl="0" indent="0" algn="r" rtl="0">
              <a:spcBef>
                <a:spcPts val="0"/>
              </a:spcBef>
              <a:spcAft>
                <a:spcPts val="0"/>
              </a:spcAft>
              <a:buNone/>
            </a:pPr>
            <a:fld id="{00000000-1234-1234-1234-123412341234}" type="slidenum">
              <a:rPr lang="en-US"/>
              <a:t>‹#›</a:t>
            </a:fld>
            <a:endParaRPr/>
          </a:p>
        </p:txBody>
      </p:sp>
      <p:sp>
        <p:nvSpPr>
          <p:cNvPr id="2" name="Google Shape;45;p32">
            <a:extLst>
              <a:ext uri="{FF2B5EF4-FFF2-40B4-BE49-F238E27FC236}">
                <a16:creationId xmlns:a16="http://schemas.microsoft.com/office/drawing/2014/main" id="{F4A29E4D-4C0E-217D-C866-78FD7F0B252C}"/>
              </a:ext>
            </a:extLst>
          </p:cNvPr>
          <p:cNvSpPr txBox="1"/>
          <p:nvPr userDrawn="1"/>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122 Winter 2026</a:t>
            </a:r>
            <a:endParaRPr lang="en-US" sz="900"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28"/>
          <p:cNvSpPr/>
          <p:nvPr/>
        </p:nvSpPr>
        <p:spPr>
          <a:xfrm>
            <a:off x="-29765" y="-6263"/>
            <a:ext cx="12221765" cy="230293"/>
          </a:xfrm>
          <a:prstGeom prst="rect">
            <a:avLst/>
          </a:prstGeom>
          <a:solidFill>
            <a:schemeClr val="accent1"/>
          </a:solidFill>
          <a:ln w="12700" cap="flat" cmpd="sng">
            <a:solidFill>
              <a:schemeClr val="accent1"/>
            </a:solidFill>
            <a:prstDash val="solid"/>
            <a:miter lim="8000"/>
            <a:headEnd type="none" w="sm" len="sm"/>
            <a:tailEnd type="none" w="sm" len="sm"/>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7" name="Google Shape;7;p28" descr="Picture 6"/>
          <p:cNvPicPr preferRelativeResize="0"/>
          <p:nvPr/>
        </p:nvPicPr>
        <p:blipFill rotWithShape="1">
          <a:blip r:embed="rId9">
            <a:alphaModFix/>
          </a:blip>
          <a:srcRect/>
          <a:stretch/>
        </p:blipFill>
        <p:spPr>
          <a:xfrm>
            <a:off x="29762" y="29971"/>
            <a:ext cx="2150723" cy="169039"/>
          </a:xfrm>
          <a:prstGeom prst="rect">
            <a:avLst/>
          </a:prstGeom>
          <a:noFill/>
          <a:ln>
            <a:noFill/>
          </a:ln>
        </p:spPr>
      </p:pic>
      <p:sp>
        <p:nvSpPr>
          <p:cNvPr id="8" name="Google Shape;8;p28"/>
          <p:cNvSpPr txBox="1"/>
          <p:nvPr/>
        </p:nvSpPr>
        <p:spPr>
          <a:xfrm>
            <a:off x="10615294" y="-1"/>
            <a:ext cx="1530987" cy="231141"/>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FFFFFF"/>
              </a:buClr>
              <a:buSzPts val="900"/>
              <a:buFont typeface="Montserrat SemiBold"/>
              <a:buNone/>
            </a:pPr>
            <a:r>
              <a:rPr lang="en-US" sz="900" b="1" i="0" u="none" strike="noStrike" cap="none" dirty="0">
                <a:solidFill>
                  <a:srgbClr val="FFFFFF"/>
                </a:solidFill>
                <a:latin typeface="Montserrat SemiBold"/>
                <a:ea typeface="Montserrat SemiBold"/>
                <a:cs typeface="Montserrat SemiBold"/>
                <a:sym typeface="Montserrat SemiBold"/>
              </a:rPr>
              <a:t>CSE 122 Winter 2026</a:t>
            </a:r>
            <a:endParaRPr dirty="0"/>
          </a:p>
        </p:txBody>
      </p:sp>
      <p:sp>
        <p:nvSpPr>
          <p:cNvPr id="9" name="Google Shape;9;p28"/>
          <p:cNvSpPr txBox="1"/>
          <p:nvPr/>
        </p:nvSpPr>
        <p:spPr>
          <a:xfrm>
            <a:off x="3046095" y="-8015"/>
            <a:ext cx="6099810" cy="23114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900"/>
              <a:buFont typeface="Montserrat SemiBold"/>
              <a:buNone/>
            </a:pPr>
            <a:r>
              <a:rPr lang="en-US" sz="900" b="1" i="0" u="none" strike="noStrike" cap="none">
                <a:solidFill>
                  <a:srgbClr val="FFFFFF"/>
                </a:solidFill>
                <a:latin typeface="Montserrat SemiBold"/>
                <a:ea typeface="Montserrat SemiBold"/>
                <a:cs typeface="Montserrat SemiBold"/>
                <a:sym typeface="Montserrat SemiBold"/>
              </a:rPr>
              <a:t>LEC 00: Welcome</a:t>
            </a:r>
            <a:endParaRPr/>
          </a:p>
        </p:txBody>
      </p:sp>
      <p:sp>
        <p:nvSpPr>
          <p:cNvPr id="10" name="Google Shape;10;p28"/>
          <p:cNvSpPr txBox="1"/>
          <p:nvPr/>
        </p:nvSpPr>
        <p:spPr>
          <a:xfrm>
            <a:off x="614129" y="469556"/>
            <a:ext cx="1922714" cy="777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4400"/>
              <a:buFont typeface="Calibri"/>
              <a:buNone/>
            </a:pPr>
            <a:r>
              <a:rPr lang="en-US" sz="4400" b="1" i="0" u="none" strike="noStrike" cap="none">
                <a:solidFill>
                  <a:srgbClr val="000000"/>
                </a:solidFill>
                <a:latin typeface="Calibri"/>
                <a:ea typeface="Calibri"/>
                <a:cs typeface="Calibri"/>
                <a:sym typeface="Calibri"/>
              </a:rPr>
              <a:t>Agenda</a:t>
            </a:r>
            <a:endParaRPr/>
          </a:p>
        </p:txBody>
      </p:sp>
      <p:sp>
        <p:nvSpPr>
          <p:cNvPr id="11" name="Google Shape;11;p28"/>
          <p:cNvSpPr txBox="1">
            <a:spLocks noGrp="1"/>
          </p:cNvSpPr>
          <p:nvPr>
            <p:ph type="title"/>
          </p:nvPr>
        </p:nvSpPr>
        <p:spPr>
          <a:xfrm>
            <a:off x="609600" y="92074"/>
            <a:ext cx="10972800" cy="1508127"/>
          </a:xfrm>
          <a:prstGeom prst="rect">
            <a:avLst/>
          </a:prstGeom>
          <a:noFill/>
          <a:ln>
            <a:noFill/>
          </a:ln>
        </p:spPr>
        <p:txBody>
          <a:bodyPr spcFirstLastPara="1" wrap="square" lIns="45700" tIns="45700" rIns="45700" bIns="45700" anchor="ctr" anchorCtr="0">
            <a:normAutofit/>
          </a:bodyPr>
          <a:lstStyle>
            <a:lvl1pPr marR="0" lvl="0"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1pPr>
            <a:lvl2pPr marR="0" lvl="1"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2pPr>
            <a:lvl3pPr marR="0" lvl="2"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3pPr>
            <a:lvl4pPr marR="0" lvl="3"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4pPr>
            <a:lvl5pPr marR="0" lvl="4"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5pPr>
            <a:lvl6pPr marR="0" lvl="5"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6pPr>
            <a:lvl7pPr marR="0" lvl="6"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7pPr>
            <a:lvl8pPr marR="0" lvl="7"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8pPr>
            <a:lvl9pPr marR="0" lvl="8" algn="l" rtl="0">
              <a:lnSpc>
                <a:spcPct val="90000"/>
              </a:lnSpc>
              <a:spcBef>
                <a:spcPts val="0"/>
              </a:spcBef>
              <a:spcAft>
                <a:spcPts val="0"/>
              </a:spcAft>
              <a:buClr>
                <a:srgbClr val="000000"/>
              </a:buClr>
              <a:buSzPts val="4400"/>
              <a:buFont typeface="Calibri"/>
              <a:buNone/>
              <a:defRPr sz="4400" b="1" i="0" u="none" strike="noStrike" cap="none">
                <a:solidFill>
                  <a:srgbClr val="000000"/>
                </a:solidFill>
                <a:latin typeface="Calibri"/>
                <a:ea typeface="Calibri"/>
                <a:cs typeface="Calibri"/>
                <a:sym typeface="Calibri"/>
              </a:defRPr>
            </a:lvl9pPr>
          </a:lstStyle>
          <a:p>
            <a:endParaRPr dirty="0"/>
          </a:p>
        </p:txBody>
      </p:sp>
      <p:sp>
        <p:nvSpPr>
          <p:cNvPr id="12" name="Google Shape;12;p28"/>
          <p:cNvSpPr txBox="1">
            <a:spLocks noGrp="1"/>
          </p:cNvSpPr>
          <p:nvPr>
            <p:ph type="body" idx="1"/>
          </p:nvPr>
        </p:nvSpPr>
        <p:spPr>
          <a:xfrm>
            <a:off x="609600" y="1600200"/>
            <a:ext cx="10972800" cy="5257800"/>
          </a:xfrm>
          <a:prstGeom prst="rect">
            <a:avLst/>
          </a:prstGeom>
          <a:noFill/>
          <a:ln>
            <a:noFill/>
          </a:ln>
        </p:spPr>
        <p:txBody>
          <a:bodyPr spcFirstLastPara="1" wrap="square" lIns="45700" tIns="45700" rIns="45700" bIns="45700" anchor="t" anchorCtr="0">
            <a:normAutofit/>
          </a:bodyPr>
          <a:lstStyle>
            <a:lvl1pPr marL="457200" marR="0" lvl="0"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1pPr>
            <a:lvl2pPr marL="914400" marR="0" lvl="1"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2pPr>
            <a:lvl3pPr marL="1371600" marR="0" lvl="2"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3pPr>
            <a:lvl4pPr marL="1828800" marR="0" lvl="3"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4pPr>
            <a:lvl5pPr marL="2286000" marR="0" lvl="4"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5pPr>
            <a:lvl6pPr marL="2743200" marR="0" lvl="5"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6pPr>
            <a:lvl7pPr marL="3200400" marR="0" lvl="6"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7pPr>
            <a:lvl8pPr marL="3657600" marR="0" lvl="7"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8pPr>
            <a:lvl9pPr marL="4114800" marR="0" lvl="8" indent="-406400" algn="l" rtl="0">
              <a:lnSpc>
                <a:spcPct val="90000"/>
              </a:lnSpc>
              <a:spcBef>
                <a:spcPts val="1000"/>
              </a:spcBef>
              <a:spcAft>
                <a:spcPts val="0"/>
              </a:spcAft>
              <a:buClr>
                <a:srgbClr val="000000"/>
              </a:buClr>
              <a:buSzPts val="2800"/>
              <a:buFont typeface="Arial"/>
              <a:buChar char="•"/>
              <a:defRPr sz="2800" b="0" i="0" u="none" strike="noStrike" cap="none">
                <a:solidFill>
                  <a:srgbClr val="000000"/>
                </a:solidFill>
                <a:latin typeface="Calibri"/>
                <a:ea typeface="Calibri"/>
                <a:cs typeface="Calibri"/>
                <a:sym typeface="Calibri"/>
              </a:defRPr>
            </a:lvl9pPr>
          </a:lstStyle>
          <a:p>
            <a:endParaRPr/>
          </a:p>
        </p:txBody>
      </p:sp>
      <p:sp>
        <p:nvSpPr>
          <p:cNvPr id="13" name="Google Shape;13;p28"/>
          <p:cNvSpPr txBox="1">
            <a:spLocks noGrp="1"/>
          </p:cNvSpPr>
          <p:nvPr>
            <p:ph type="sldNum" idx="12"/>
          </p:nvPr>
        </p:nvSpPr>
        <p:spPr>
          <a:xfrm>
            <a:off x="11793850" y="6383655"/>
            <a:ext cx="245751" cy="256541"/>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1pPr>
            <a:lvl2pPr marL="0" marR="0" lvl="1"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2pPr>
            <a:lvl3pPr marL="0" marR="0" lvl="2"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3pPr>
            <a:lvl4pPr marL="0" marR="0" lvl="3"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4pPr>
            <a:lvl5pPr marL="0" marR="0" lvl="4"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5pPr>
            <a:lvl6pPr marL="0" marR="0" lvl="5"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6pPr>
            <a:lvl7pPr marL="0" marR="0" lvl="6"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7pPr>
            <a:lvl8pPr marL="0" marR="0" lvl="7"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8pPr>
            <a:lvl9pPr marL="0" marR="0" lvl="8" indent="0" algn="r" rtl="0">
              <a:lnSpc>
                <a:spcPct val="100000"/>
              </a:lnSpc>
              <a:spcBef>
                <a:spcPts val="0"/>
              </a:spcBef>
              <a:spcAft>
                <a:spcPts val="0"/>
              </a:spcAft>
              <a:buClr>
                <a:schemeClr val="accent1"/>
              </a:buClr>
              <a:buSzPts val="1100"/>
              <a:buFont typeface="Calibri"/>
              <a:buNone/>
              <a:defRPr sz="1100" b="1" i="0" u="none" strike="noStrike" cap="none">
                <a:solidFill>
                  <a:schemeClr val="accen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sz="1400" b="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hyperlink" Target="https://open.spotify.com/playlist/0uOENHkoLcs2xauEhye9em?si=5viM0_DhRceDGjKqL2l-1A"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cs.uw.edu/122"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hyperlink" Target="https://cs.uw.edu/122"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courses.cs.washington.edu/courses/cse122/26wi/rubrics/"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courses.cs.washington.edu/courses/cse122/26wi/resubs/"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courses.cs.washington.edu/courses/cse122/26wi/resources/code_quality/#forbidden-features"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www.buildingjavaprograms.com/"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edstem.org/us/courses/90026/lessons/155000/slides/904219"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hyperlink" Target="https://cse12x.github.io/java-tutorial/index.html"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https://forms.gle/fKwGbsXKtTxNsQgA9" TargetMode="External"/><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hyperlink" Target="https://cs.uw.edu/122/syllabus/"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cse12x.github.io/java-tutorial/index.html"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hyperlink" Target="https://placement.cs.washington.edu/"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Google Shape;91;p1"/>
          <p:cNvSpPr txBox="1">
            <a:spLocks noGrp="1"/>
          </p:cNvSpPr>
          <p:nvPr>
            <p:ph type="title"/>
          </p:nvPr>
        </p:nvSpPr>
        <p:spPr>
          <a:xfrm>
            <a:off x="305332" y="4125093"/>
            <a:ext cx="6212927" cy="1954786"/>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Clr>
                <a:srgbClr val="F0F0F0"/>
              </a:buClr>
              <a:buSzPts val="6000"/>
              <a:buFont typeface="Montserrat SemiBold"/>
              <a:buNone/>
            </a:pPr>
            <a:r>
              <a:rPr lang="en-US" sz="6000" b="0">
                <a:solidFill>
                  <a:srgbClr val="F0F0F0"/>
                </a:solidFill>
                <a:latin typeface="Montserrat SemiBold"/>
                <a:ea typeface="Montserrat SemiBold"/>
                <a:cs typeface="Montserrat SemiBold"/>
                <a:sym typeface="Montserrat SemiBold"/>
              </a:rPr>
              <a:t>Welcome!</a:t>
            </a:r>
            <a:endParaRPr/>
          </a:p>
        </p:txBody>
      </p:sp>
      <p:sp>
        <p:nvSpPr>
          <p:cNvPr id="92" name="Google Shape;92;p1"/>
          <p:cNvSpPr txBox="1"/>
          <p:nvPr/>
        </p:nvSpPr>
        <p:spPr>
          <a:xfrm>
            <a:off x="7148324" y="1757979"/>
            <a:ext cx="4385400" cy="17856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404040"/>
              </a:buClr>
              <a:buSzPts val="2200"/>
              <a:buFont typeface="Calibri"/>
              <a:buNone/>
            </a:pPr>
            <a:r>
              <a:rPr lang="en-US" sz="2200" b="1" i="1" u="none" strike="noStrike" cap="none" dirty="0">
                <a:solidFill>
                  <a:srgbClr val="404040"/>
                </a:solidFill>
                <a:latin typeface="Calibri"/>
                <a:ea typeface="Calibri"/>
                <a:cs typeface="Calibri"/>
                <a:sym typeface="Calibri"/>
              </a:rPr>
              <a:t>Talk to your neighbors:</a:t>
            </a:r>
            <a:endParaRPr dirty="0"/>
          </a:p>
          <a:p>
            <a:pPr marL="0" marR="0" lvl="0" indent="0" algn="ctr" rtl="0">
              <a:lnSpc>
                <a:spcPct val="100000"/>
              </a:lnSpc>
              <a:spcBef>
                <a:spcPts val="0"/>
              </a:spcBef>
              <a:spcAft>
                <a:spcPts val="0"/>
              </a:spcAft>
              <a:buClr>
                <a:srgbClr val="404040"/>
              </a:buClr>
              <a:buSzPts val="2200"/>
              <a:buFont typeface="Calibri"/>
              <a:buNone/>
            </a:pPr>
            <a:r>
              <a:rPr lang="en-US" sz="2200" b="0" i="1" u="none" strike="noStrike" cap="none" dirty="0">
                <a:solidFill>
                  <a:srgbClr val="404040"/>
                </a:solidFill>
                <a:latin typeface="Calibri"/>
                <a:ea typeface="Calibri"/>
                <a:cs typeface="Calibri"/>
                <a:sym typeface="Calibri"/>
              </a:rPr>
              <a:t>Introduce yourself to your neighbor!</a:t>
            </a:r>
            <a:br>
              <a:rPr lang="en-US" sz="2200" b="0" i="1" u="none" strike="noStrike" cap="none" dirty="0">
                <a:solidFill>
                  <a:srgbClr val="404040"/>
                </a:solidFill>
                <a:latin typeface="Calibri"/>
                <a:ea typeface="Calibri"/>
                <a:cs typeface="Calibri"/>
                <a:sym typeface="Calibri"/>
              </a:rPr>
            </a:br>
            <a:br>
              <a:rPr lang="en-US" sz="2200" b="0" i="1" u="none" strike="noStrike" cap="none" dirty="0">
                <a:solidFill>
                  <a:srgbClr val="404040"/>
                </a:solidFill>
                <a:latin typeface="Calibri"/>
                <a:ea typeface="Calibri"/>
                <a:cs typeface="Calibri"/>
                <a:sym typeface="Calibri"/>
              </a:rPr>
            </a:br>
            <a:r>
              <a:rPr lang="en-US" sz="2200" b="0" i="1" u="none" strike="noStrike" cap="none" dirty="0">
                <a:solidFill>
                  <a:srgbClr val="404040"/>
                </a:solidFill>
                <a:latin typeface="Calibri"/>
                <a:ea typeface="Calibri"/>
                <a:cs typeface="Calibri"/>
                <a:sym typeface="Calibri"/>
              </a:rPr>
              <a:t>What is your name? Major? What did you do over winter break?</a:t>
            </a:r>
            <a:endParaRPr dirty="0"/>
          </a:p>
        </p:txBody>
      </p:sp>
      <p:pic>
        <p:nvPicPr>
          <p:cNvPr id="93" name="Google Shape;93;p1" descr="Picture 4"/>
          <p:cNvPicPr preferRelativeResize="0"/>
          <p:nvPr/>
        </p:nvPicPr>
        <p:blipFill rotWithShape="1">
          <a:blip r:embed="rId3">
            <a:alphaModFix/>
          </a:blip>
          <a:srcRect/>
          <a:stretch/>
        </p:blipFill>
        <p:spPr>
          <a:xfrm>
            <a:off x="4664869" y="3857228"/>
            <a:ext cx="1305170" cy="1305170"/>
          </a:xfrm>
          <a:prstGeom prst="rect">
            <a:avLst/>
          </a:prstGeom>
          <a:noFill/>
          <a:ln>
            <a:noFill/>
          </a:ln>
        </p:spPr>
      </p:pic>
      <p:sp>
        <p:nvSpPr>
          <p:cNvPr id="94" name="Google Shape;94;p1"/>
          <p:cNvSpPr txBox="1"/>
          <p:nvPr/>
        </p:nvSpPr>
        <p:spPr>
          <a:xfrm>
            <a:off x="7071026" y="1419273"/>
            <a:ext cx="4539900" cy="338700"/>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A6A6A6"/>
              </a:buClr>
              <a:buSzPts val="1600"/>
              <a:buFont typeface="Montserrat SemiBold"/>
              <a:buNone/>
            </a:pPr>
            <a:r>
              <a:rPr lang="en-US" sz="1600" b="1" i="0" u="none" strike="noStrike" cap="none">
                <a:solidFill>
                  <a:srgbClr val="A6A6A6"/>
                </a:solidFill>
                <a:latin typeface="Montserrat SemiBold"/>
                <a:ea typeface="Montserrat SemiBold"/>
                <a:cs typeface="Montserrat SemiBold"/>
                <a:sym typeface="Montserrat SemiBold"/>
              </a:rPr>
              <a:t>BEFORE WE START</a:t>
            </a:r>
            <a:endParaRPr/>
          </a:p>
        </p:txBody>
      </p:sp>
      <p:sp>
        <p:nvSpPr>
          <p:cNvPr id="95" name="Google Shape;95;p1"/>
          <p:cNvSpPr txBox="1"/>
          <p:nvPr/>
        </p:nvSpPr>
        <p:spPr>
          <a:xfrm>
            <a:off x="7281076" y="3779011"/>
            <a:ext cx="4119900" cy="430847"/>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404040"/>
              </a:buClr>
              <a:buSzPts val="2200"/>
              <a:buFont typeface="Calibri"/>
              <a:buNone/>
            </a:pPr>
            <a:r>
              <a:rPr lang="en-US" sz="2200" b="0" i="0" u="none" strike="noStrike" cap="none" dirty="0">
                <a:solidFill>
                  <a:srgbClr val="404040"/>
                </a:solidFill>
                <a:latin typeface="Calibri"/>
                <a:ea typeface="Calibri"/>
                <a:cs typeface="Calibri"/>
                <a:sym typeface="Calibri"/>
              </a:rPr>
              <a:t>Music:</a:t>
            </a:r>
            <a:r>
              <a:rPr lang="en-US" sz="2200" dirty="0">
                <a:solidFill>
                  <a:srgbClr val="404040"/>
                </a:solidFill>
                <a:latin typeface="Calibri"/>
                <a:ea typeface="Calibri"/>
                <a:cs typeface="Calibri"/>
                <a:sym typeface="Calibri"/>
              </a:rPr>
              <a:t> </a:t>
            </a:r>
            <a:r>
              <a:rPr lang="fr-FR" sz="2200" u="sng" dirty="0">
                <a:solidFill>
                  <a:srgbClr val="0563C1"/>
                </a:solidFill>
                <a:latin typeface="Calibri"/>
                <a:ea typeface="Calibri"/>
                <a:cs typeface="Calibri"/>
                <a:sym typeface="Calibri"/>
                <a:hlinkClick r:id="rId4"/>
              </a:rPr>
              <a:t>122 26wi Lecture Tunes</a:t>
            </a:r>
            <a:r>
              <a:rPr lang="en-US" sz="2200" u="sng" dirty="0">
                <a:solidFill>
                  <a:srgbClr val="0563C1"/>
                </a:solidFill>
                <a:latin typeface="Calibri"/>
                <a:ea typeface="Calibri"/>
                <a:cs typeface="Calibri"/>
                <a:sym typeface="Calibri"/>
              </a:rPr>
              <a:t>⛄</a:t>
            </a:r>
            <a:endParaRPr dirty="0">
              <a:solidFill>
                <a:srgbClr val="0563C1"/>
              </a:solidFill>
            </a:endParaRPr>
          </a:p>
        </p:txBody>
      </p:sp>
      <p:sp>
        <p:nvSpPr>
          <p:cNvPr id="96" name="Google Shape;96;p1"/>
          <p:cNvSpPr txBox="1"/>
          <p:nvPr/>
        </p:nvSpPr>
        <p:spPr>
          <a:xfrm>
            <a:off x="6996450" y="4177924"/>
            <a:ext cx="1152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dirty="0">
                <a:solidFill>
                  <a:schemeClr val="lt2"/>
                </a:solidFill>
                <a:latin typeface="Montserrat ExtraBold"/>
                <a:ea typeface="Montserrat ExtraBold"/>
                <a:cs typeface="Montserrat ExtraBold"/>
                <a:sym typeface="Montserrat ExtraBold"/>
              </a:rPr>
              <a:t>Instructor:</a:t>
            </a:r>
            <a:endParaRPr sz="1200" dirty="0">
              <a:solidFill>
                <a:schemeClr val="lt2"/>
              </a:solidFill>
              <a:latin typeface="Montserrat ExtraBold"/>
              <a:ea typeface="Montserrat ExtraBold"/>
              <a:cs typeface="Montserrat ExtraBold"/>
              <a:sym typeface="Montserrat ExtraBold"/>
            </a:endParaRPr>
          </a:p>
        </p:txBody>
      </p:sp>
      <p:sp>
        <p:nvSpPr>
          <p:cNvPr id="97" name="Google Shape;97;p1"/>
          <p:cNvSpPr txBox="1"/>
          <p:nvPr/>
        </p:nvSpPr>
        <p:spPr>
          <a:xfrm>
            <a:off x="6996450" y="4640308"/>
            <a:ext cx="1152900" cy="369300"/>
          </a:xfrm>
          <a:prstGeom prst="rect">
            <a:avLst/>
          </a:prstGeom>
          <a:noFill/>
          <a:ln>
            <a:noFill/>
          </a:ln>
        </p:spPr>
        <p:txBody>
          <a:bodyPr spcFirstLastPara="1" wrap="square" lIns="91425" tIns="91425" rIns="91425" bIns="91425" anchor="t" anchorCtr="0">
            <a:spAutoFit/>
          </a:bodyPr>
          <a:lstStyle/>
          <a:p>
            <a:pPr marL="0" lvl="0" indent="0" algn="r" rtl="0">
              <a:spcBef>
                <a:spcPts val="0"/>
              </a:spcBef>
              <a:spcAft>
                <a:spcPts val="0"/>
              </a:spcAft>
              <a:buNone/>
            </a:pPr>
            <a:r>
              <a:rPr lang="en-US" sz="1200">
                <a:solidFill>
                  <a:schemeClr val="lt2"/>
                </a:solidFill>
                <a:latin typeface="Montserrat ExtraBold"/>
                <a:ea typeface="Montserrat ExtraBold"/>
                <a:cs typeface="Montserrat ExtraBold"/>
                <a:sym typeface="Montserrat ExtraBold"/>
              </a:rPr>
              <a:t>TAs:</a:t>
            </a:r>
            <a:endParaRPr sz="1200">
              <a:solidFill>
                <a:schemeClr val="lt2"/>
              </a:solidFill>
              <a:latin typeface="Montserrat ExtraBold"/>
              <a:ea typeface="Montserrat ExtraBold"/>
              <a:cs typeface="Montserrat ExtraBold"/>
              <a:sym typeface="Montserrat ExtraBold"/>
            </a:endParaRPr>
          </a:p>
        </p:txBody>
      </p:sp>
      <p:sp>
        <p:nvSpPr>
          <p:cNvPr id="98" name="Google Shape;98;p1"/>
          <p:cNvSpPr txBox="1"/>
          <p:nvPr/>
        </p:nvSpPr>
        <p:spPr>
          <a:xfrm>
            <a:off x="8149349" y="4210314"/>
            <a:ext cx="3556009" cy="369302"/>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200" dirty="0">
                <a:solidFill>
                  <a:schemeClr val="lt2"/>
                </a:solidFill>
                <a:latin typeface="Montserrat SemiBold"/>
                <a:ea typeface="Montserrat SemiBold"/>
                <a:cs typeface="Montserrat SemiBold"/>
                <a:sym typeface="Montserrat SemiBold"/>
              </a:rPr>
              <a:t>Adrian Salguero</a:t>
            </a:r>
            <a:endParaRPr sz="1200" dirty="0">
              <a:solidFill>
                <a:schemeClr val="lt2"/>
              </a:solidFill>
              <a:latin typeface="Montserrat SemiBold"/>
              <a:ea typeface="Montserrat SemiBold"/>
              <a:cs typeface="Montserrat SemiBold"/>
              <a:sym typeface="Montserrat SemiBold"/>
            </a:endParaRPr>
          </a:p>
        </p:txBody>
      </p:sp>
      <p:sp>
        <p:nvSpPr>
          <p:cNvPr id="99" name="Google Shape;99;p1"/>
          <p:cNvSpPr txBox="1"/>
          <p:nvPr/>
        </p:nvSpPr>
        <p:spPr>
          <a:xfrm>
            <a:off x="8149349" y="4640323"/>
            <a:ext cx="3737319" cy="1651296"/>
          </a:xfrm>
          <a:prstGeom prst="rect">
            <a:avLst/>
          </a:prstGeom>
          <a:noFill/>
          <a:ln>
            <a:noFill/>
          </a:ln>
        </p:spPr>
        <p:txBody>
          <a:bodyPr spcFirstLastPara="1" wrap="square" lIns="91440" tIns="91425" rIns="91425" bIns="91425" numCol="4" anchor="t" anchorCtr="0">
            <a:noAutofit/>
          </a:bodyPr>
          <a:lstStyle/>
          <a:p>
            <a:pPr lvl="0">
              <a:lnSpc>
                <a:spcPct val="115000"/>
              </a:lnSpc>
            </a:pPr>
            <a:r>
              <a:rPr lang="en-US" sz="1000" dirty="0">
                <a:solidFill>
                  <a:schemeClr val="lt2"/>
                </a:solidFill>
                <a:latin typeface="Montserrat SemiBold"/>
                <a:ea typeface="Montserrat SemiBold"/>
                <a:cs typeface="Montserrat SemiBold"/>
                <a:sym typeface="Montserrat SemiBold"/>
              </a:rPr>
              <a:t>Ava</a:t>
            </a:r>
          </a:p>
          <a:p>
            <a:pPr lvl="0">
              <a:lnSpc>
                <a:spcPct val="115000"/>
              </a:lnSpc>
            </a:pPr>
            <a:r>
              <a:rPr lang="en-US" sz="1000" dirty="0">
                <a:solidFill>
                  <a:schemeClr val="lt2"/>
                </a:solidFill>
                <a:latin typeface="Montserrat SemiBold"/>
                <a:ea typeface="Montserrat SemiBold"/>
                <a:cs typeface="Montserrat SemiBold"/>
                <a:sym typeface="Montserrat SemiBold"/>
              </a:rPr>
              <a:t>Blake R</a:t>
            </a:r>
          </a:p>
          <a:p>
            <a:pPr lvl="0">
              <a:lnSpc>
                <a:spcPct val="115000"/>
              </a:lnSpc>
            </a:pPr>
            <a:r>
              <a:rPr lang="en-US" sz="1000" dirty="0">
                <a:solidFill>
                  <a:schemeClr val="lt2"/>
                </a:solidFill>
                <a:latin typeface="Montserrat SemiBold"/>
                <a:ea typeface="Montserrat SemiBold"/>
                <a:cs typeface="Montserrat SemiBold"/>
                <a:sym typeface="Montserrat SemiBold"/>
              </a:rPr>
              <a:t>Blake P</a:t>
            </a:r>
          </a:p>
          <a:p>
            <a:pPr lvl="0">
              <a:lnSpc>
                <a:spcPct val="115000"/>
              </a:lnSpc>
            </a:pPr>
            <a:r>
              <a:rPr lang="en-US" sz="1000" dirty="0">
                <a:solidFill>
                  <a:schemeClr val="lt2"/>
                </a:solidFill>
                <a:latin typeface="Montserrat SemiBold"/>
                <a:ea typeface="Montserrat SemiBold"/>
                <a:cs typeface="Montserrat SemiBold"/>
                <a:sym typeface="Montserrat SemiBold"/>
              </a:rPr>
              <a:t>Cady</a:t>
            </a:r>
          </a:p>
          <a:p>
            <a:pPr lvl="0">
              <a:lnSpc>
                <a:spcPct val="115000"/>
              </a:lnSpc>
            </a:pPr>
            <a:r>
              <a:rPr lang="en-US" sz="1000" dirty="0">
                <a:solidFill>
                  <a:schemeClr val="lt2"/>
                </a:solidFill>
                <a:latin typeface="Montserrat SemiBold"/>
                <a:ea typeface="Montserrat SemiBold"/>
                <a:cs typeface="Montserrat SemiBold"/>
                <a:sym typeface="Montserrat SemiBold"/>
              </a:rPr>
              <a:t>Caleb</a:t>
            </a:r>
          </a:p>
          <a:p>
            <a:pPr lvl="0">
              <a:lnSpc>
                <a:spcPct val="115000"/>
              </a:lnSpc>
            </a:pPr>
            <a:r>
              <a:rPr lang="en-US" sz="1000" dirty="0">
                <a:solidFill>
                  <a:schemeClr val="lt2"/>
                </a:solidFill>
                <a:latin typeface="Montserrat SemiBold"/>
                <a:ea typeface="Montserrat SemiBold"/>
                <a:cs typeface="Montserrat SemiBold"/>
                <a:sym typeface="Montserrat SemiBold"/>
              </a:rPr>
              <a:t>Cole</a:t>
            </a:r>
          </a:p>
          <a:p>
            <a:pPr lvl="0">
              <a:lnSpc>
                <a:spcPct val="115000"/>
              </a:lnSpc>
            </a:pPr>
            <a:r>
              <a:rPr lang="en-US" sz="1000" dirty="0">
                <a:solidFill>
                  <a:schemeClr val="lt2"/>
                </a:solidFill>
                <a:latin typeface="Montserrat SemiBold"/>
                <a:ea typeface="Montserrat SemiBold"/>
                <a:cs typeface="Montserrat SemiBold"/>
                <a:sym typeface="Montserrat SemiBold"/>
              </a:rPr>
              <a:t>Colin</a:t>
            </a:r>
          </a:p>
          <a:p>
            <a:pPr lvl="0">
              <a:lnSpc>
                <a:spcPct val="115000"/>
              </a:lnSpc>
            </a:pPr>
            <a:r>
              <a:rPr lang="en-US" sz="1000" dirty="0">
                <a:solidFill>
                  <a:schemeClr val="lt2"/>
                </a:solidFill>
                <a:latin typeface="Montserrat SemiBold"/>
                <a:ea typeface="Montserrat SemiBold"/>
                <a:cs typeface="Montserrat SemiBold"/>
                <a:sym typeface="Montserrat SemiBold"/>
              </a:rPr>
              <a:t>Connor</a:t>
            </a:r>
          </a:p>
          <a:p>
            <a:pPr lvl="0">
              <a:lnSpc>
                <a:spcPct val="115000"/>
              </a:lnSpc>
            </a:pPr>
            <a:r>
              <a:rPr lang="en-US" sz="1000" dirty="0">
                <a:solidFill>
                  <a:schemeClr val="lt2"/>
                </a:solidFill>
                <a:latin typeface="Montserrat SemiBold"/>
                <a:ea typeface="Montserrat SemiBold"/>
                <a:cs typeface="Montserrat SemiBold"/>
                <a:sym typeface="Montserrat SemiBold"/>
              </a:rPr>
              <a:t>Dalton</a:t>
            </a:r>
          </a:p>
          <a:p>
            <a:pPr lvl="0">
              <a:lnSpc>
                <a:spcPct val="115000"/>
              </a:lnSpc>
            </a:pPr>
            <a:r>
              <a:rPr lang="en-US" sz="1000" dirty="0">
                <a:solidFill>
                  <a:schemeClr val="lt2"/>
                </a:solidFill>
                <a:latin typeface="Montserrat SemiBold"/>
                <a:ea typeface="Montserrat SemiBold"/>
                <a:cs typeface="Montserrat SemiBold"/>
                <a:sym typeface="Montserrat SemiBold"/>
              </a:rPr>
              <a:t>Dani</a:t>
            </a:r>
          </a:p>
          <a:p>
            <a:pPr lvl="0">
              <a:lnSpc>
                <a:spcPct val="115000"/>
              </a:lnSpc>
            </a:pPr>
            <a:r>
              <a:rPr lang="en-US" sz="1000" dirty="0">
                <a:solidFill>
                  <a:schemeClr val="lt2"/>
                </a:solidFill>
                <a:latin typeface="Montserrat SemiBold"/>
                <a:ea typeface="Montserrat SemiBold"/>
                <a:cs typeface="Montserrat SemiBold"/>
                <a:sym typeface="Montserrat SemiBold"/>
              </a:rPr>
              <a:t>David</a:t>
            </a:r>
          </a:p>
          <a:p>
            <a:pPr lvl="0">
              <a:lnSpc>
                <a:spcPct val="115000"/>
              </a:lnSpc>
            </a:pPr>
            <a:r>
              <a:rPr lang="en-US" sz="1000" dirty="0">
                <a:solidFill>
                  <a:schemeClr val="lt2"/>
                </a:solidFill>
                <a:latin typeface="Montserrat SemiBold"/>
                <a:ea typeface="Montserrat SemiBold"/>
                <a:cs typeface="Montserrat SemiBold"/>
                <a:sym typeface="Montserrat SemiBold"/>
              </a:rPr>
              <a:t>Diya</a:t>
            </a:r>
          </a:p>
          <a:p>
            <a:pPr lvl="0">
              <a:lnSpc>
                <a:spcPct val="115000"/>
              </a:lnSpc>
            </a:pPr>
            <a:r>
              <a:rPr lang="en-US" sz="1000" dirty="0">
                <a:solidFill>
                  <a:schemeClr val="lt2"/>
                </a:solidFill>
                <a:latin typeface="Montserrat SemiBold"/>
                <a:ea typeface="Montserrat SemiBold"/>
                <a:cs typeface="Montserrat SemiBold"/>
                <a:sym typeface="Montserrat SemiBold"/>
              </a:rPr>
              <a:t>Hanna</a:t>
            </a:r>
          </a:p>
          <a:p>
            <a:pPr lvl="0">
              <a:lnSpc>
                <a:spcPct val="115000"/>
              </a:lnSpc>
            </a:pPr>
            <a:r>
              <a:rPr lang="en-US" sz="1000" dirty="0">
                <a:solidFill>
                  <a:schemeClr val="lt2"/>
                </a:solidFill>
                <a:latin typeface="Montserrat SemiBold"/>
                <a:ea typeface="Montserrat SemiBold"/>
                <a:cs typeface="Montserrat SemiBold"/>
                <a:sym typeface="Montserrat SemiBold"/>
              </a:rPr>
              <a:t>Ivy</a:t>
            </a:r>
          </a:p>
          <a:p>
            <a:pPr lvl="0">
              <a:lnSpc>
                <a:spcPct val="115000"/>
              </a:lnSpc>
            </a:pPr>
            <a:r>
              <a:rPr lang="en-US" sz="1000" dirty="0">
                <a:solidFill>
                  <a:schemeClr val="lt2"/>
                </a:solidFill>
                <a:latin typeface="Montserrat SemiBold"/>
                <a:ea typeface="Montserrat SemiBold"/>
                <a:cs typeface="Montserrat SemiBold"/>
                <a:sym typeface="Montserrat SemiBold"/>
              </a:rPr>
              <a:t>Mahima</a:t>
            </a:r>
          </a:p>
          <a:p>
            <a:pPr lvl="0">
              <a:lnSpc>
                <a:spcPct val="115000"/>
              </a:lnSpc>
            </a:pPr>
            <a:r>
              <a:rPr lang="en-US" sz="1000" dirty="0">
                <a:solidFill>
                  <a:schemeClr val="lt2"/>
                </a:solidFill>
                <a:latin typeface="Montserrat SemiBold"/>
                <a:ea typeface="Montserrat SemiBold"/>
                <a:cs typeface="Montserrat SemiBold"/>
                <a:sym typeface="Montserrat SemiBold"/>
              </a:rPr>
              <a:t>Medha</a:t>
            </a:r>
          </a:p>
          <a:p>
            <a:pPr lvl="0">
              <a:lnSpc>
                <a:spcPct val="115000"/>
              </a:lnSpc>
            </a:pPr>
            <a:r>
              <a:rPr lang="en-US" sz="1000" dirty="0">
                <a:solidFill>
                  <a:schemeClr val="lt2"/>
                </a:solidFill>
                <a:latin typeface="Montserrat SemiBold"/>
                <a:ea typeface="Montserrat SemiBold"/>
                <a:cs typeface="Montserrat SemiBold"/>
                <a:sym typeface="Montserrat SemiBold"/>
              </a:rPr>
              <a:t>Neal</a:t>
            </a:r>
          </a:p>
          <a:p>
            <a:pPr lvl="0">
              <a:lnSpc>
                <a:spcPct val="115000"/>
              </a:lnSpc>
            </a:pPr>
            <a:r>
              <a:rPr lang="en-US" sz="1000" dirty="0">
                <a:solidFill>
                  <a:schemeClr val="lt2"/>
                </a:solidFill>
                <a:latin typeface="Montserrat SemiBold"/>
                <a:ea typeface="Montserrat SemiBold"/>
                <a:cs typeface="Montserrat SemiBold"/>
                <a:sym typeface="Montserrat SemiBold"/>
              </a:rPr>
              <a:t>Neha</a:t>
            </a:r>
          </a:p>
          <a:p>
            <a:pPr lvl="0">
              <a:lnSpc>
                <a:spcPct val="115000"/>
              </a:lnSpc>
            </a:pPr>
            <a:r>
              <a:rPr lang="en-US" sz="1000" dirty="0">
                <a:solidFill>
                  <a:schemeClr val="lt2"/>
                </a:solidFill>
                <a:latin typeface="Montserrat SemiBold"/>
                <a:ea typeface="Montserrat SemiBold"/>
                <a:cs typeface="Montserrat SemiBold"/>
                <a:sym typeface="Montserrat SemiBold"/>
              </a:rPr>
              <a:t>Nicolae</a:t>
            </a:r>
          </a:p>
          <a:p>
            <a:pPr lvl="0">
              <a:lnSpc>
                <a:spcPct val="115000"/>
              </a:lnSpc>
            </a:pPr>
            <a:r>
              <a:rPr lang="en-US" sz="1000" dirty="0">
                <a:solidFill>
                  <a:schemeClr val="lt2"/>
                </a:solidFill>
                <a:latin typeface="Montserrat SemiBold"/>
                <a:ea typeface="Montserrat SemiBold"/>
                <a:cs typeface="Montserrat SemiBold"/>
                <a:sym typeface="Montserrat SemiBold"/>
              </a:rPr>
              <a:t>Nicole</a:t>
            </a:r>
          </a:p>
          <a:p>
            <a:pPr lvl="0">
              <a:lnSpc>
                <a:spcPct val="115000"/>
              </a:lnSpc>
            </a:pPr>
            <a:r>
              <a:rPr lang="en-US" sz="1000" dirty="0">
                <a:solidFill>
                  <a:schemeClr val="lt2"/>
                </a:solidFill>
                <a:latin typeface="Montserrat SemiBold"/>
                <a:ea typeface="Montserrat SemiBold"/>
                <a:cs typeface="Montserrat SemiBold"/>
                <a:sym typeface="Montserrat SemiBold"/>
              </a:rPr>
              <a:t>Rio</a:t>
            </a:r>
          </a:p>
          <a:p>
            <a:pPr lvl="0">
              <a:lnSpc>
                <a:spcPct val="115000"/>
              </a:lnSpc>
            </a:pPr>
            <a:r>
              <a:rPr lang="en-US" sz="1000" dirty="0">
                <a:solidFill>
                  <a:schemeClr val="lt2"/>
                </a:solidFill>
                <a:latin typeface="Montserrat SemiBold"/>
                <a:ea typeface="Montserrat SemiBold"/>
                <a:cs typeface="Montserrat SemiBold"/>
                <a:sym typeface="Montserrat SemiBold"/>
              </a:rPr>
              <a:t>Rohan</a:t>
            </a:r>
          </a:p>
          <a:p>
            <a:pPr lvl="0">
              <a:lnSpc>
                <a:spcPct val="115000"/>
              </a:lnSpc>
            </a:pPr>
            <a:r>
              <a:rPr lang="en-US" sz="1000" dirty="0">
                <a:solidFill>
                  <a:schemeClr val="lt2"/>
                </a:solidFill>
                <a:latin typeface="Montserrat SemiBold"/>
                <a:ea typeface="Montserrat SemiBold"/>
                <a:cs typeface="Montserrat SemiBold"/>
                <a:sym typeface="Montserrat SemiBold"/>
              </a:rPr>
              <a:t>Saachi</a:t>
            </a:r>
          </a:p>
          <a:p>
            <a:pPr lvl="0">
              <a:lnSpc>
                <a:spcPct val="115000"/>
              </a:lnSpc>
            </a:pPr>
            <a:r>
              <a:rPr lang="en-US" sz="1000">
                <a:solidFill>
                  <a:schemeClr val="lt2"/>
                </a:solidFill>
                <a:latin typeface="Montserrat SemiBold"/>
                <a:ea typeface="Montserrat SemiBold"/>
                <a:cs typeface="Montserrat SemiBold"/>
                <a:sym typeface="Montserrat SemiBold"/>
              </a:rPr>
              <a:t>Shreya</a:t>
            </a:r>
            <a:endParaRPr lang="en-US" sz="1000" dirty="0">
              <a:solidFill>
                <a:schemeClr val="lt2"/>
              </a:solidFill>
              <a:latin typeface="Montserrat SemiBold"/>
              <a:ea typeface="Montserrat SemiBold"/>
              <a:cs typeface="Montserrat SemiBold"/>
              <a:sym typeface="Montserrat SemiBold"/>
            </a:endParaRPr>
          </a:p>
          <a:p>
            <a:pPr lvl="0">
              <a:lnSpc>
                <a:spcPct val="115000"/>
              </a:lnSpc>
            </a:pPr>
            <a:r>
              <a:rPr lang="en-US" sz="1000" dirty="0">
                <a:solidFill>
                  <a:schemeClr val="lt2"/>
                </a:solidFill>
                <a:latin typeface="Montserrat SemiBold"/>
                <a:ea typeface="Montserrat SemiBold"/>
                <a:cs typeface="Montserrat SemiBold"/>
                <a:sym typeface="Montserrat SemiBold"/>
              </a:rPr>
              <a:t>Shreyank</a:t>
            </a:r>
          </a:p>
          <a:p>
            <a:pPr lvl="0">
              <a:lnSpc>
                <a:spcPct val="115000"/>
              </a:lnSpc>
            </a:pPr>
            <a:r>
              <a:rPr lang="en-US" sz="1000" dirty="0" err="1">
                <a:solidFill>
                  <a:schemeClr val="lt2"/>
                </a:solidFill>
                <a:latin typeface="Montserrat SemiBold"/>
                <a:ea typeface="Montserrat SemiBold"/>
                <a:cs typeface="Montserrat SemiBold"/>
                <a:sym typeface="Montserrat SemiBold"/>
              </a:rPr>
              <a:t>Sthiti</a:t>
            </a:r>
            <a:endParaRPr lang="en-US" sz="1000" dirty="0">
              <a:solidFill>
                <a:schemeClr val="lt2"/>
              </a:solidFill>
              <a:latin typeface="Montserrat SemiBold"/>
              <a:ea typeface="Montserrat SemiBold"/>
              <a:cs typeface="Montserrat SemiBold"/>
              <a:sym typeface="Montserrat SemiBold"/>
            </a:endParaRPr>
          </a:p>
          <a:p>
            <a:pPr lvl="0">
              <a:lnSpc>
                <a:spcPct val="115000"/>
              </a:lnSpc>
            </a:pPr>
            <a:r>
              <a:rPr lang="en-US" sz="1000" dirty="0">
                <a:solidFill>
                  <a:schemeClr val="lt2"/>
                </a:solidFill>
                <a:latin typeface="Montserrat SemiBold"/>
                <a:ea typeface="Montserrat SemiBold"/>
                <a:cs typeface="Montserrat SemiBold"/>
                <a:sym typeface="Montserrat SemiBold"/>
              </a:rPr>
              <a:t>Sushma</a:t>
            </a:r>
          </a:p>
          <a:p>
            <a:pPr lvl="0">
              <a:lnSpc>
                <a:spcPct val="115000"/>
              </a:lnSpc>
            </a:pPr>
            <a:r>
              <a:rPr lang="en-US" sz="1000" dirty="0">
                <a:solidFill>
                  <a:schemeClr val="lt2"/>
                </a:solidFill>
                <a:latin typeface="Montserrat SemiBold"/>
                <a:ea typeface="Montserrat SemiBold"/>
                <a:cs typeface="Montserrat SemiBold"/>
                <a:sym typeface="Montserrat SemiBold"/>
              </a:rPr>
              <a:t>Suyash</a:t>
            </a:r>
          </a:p>
          <a:p>
            <a:pPr lvl="0">
              <a:lnSpc>
                <a:spcPct val="115000"/>
              </a:lnSpc>
            </a:pPr>
            <a:r>
              <a:rPr lang="en-US" sz="1000" dirty="0">
                <a:solidFill>
                  <a:schemeClr val="lt2"/>
                </a:solidFill>
                <a:latin typeface="Montserrat SemiBold"/>
                <a:ea typeface="Montserrat SemiBold"/>
                <a:cs typeface="Montserrat SemiBold"/>
                <a:sym typeface="Montserrat SemiBold"/>
              </a:rPr>
              <a:t>TJ</a:t>
            </a:r>
          </a:p>
          <a:p>
            <a:pPr lvl="0">
              <a:lnSpc>
                <a:spcPct val="115000"/>
              </a:lnSpc>
            </a:pPr>
            <a:r>
              <a:rPr lang="en-US" sz="1000" dirty="0">
                <a:solidFill>
                  <a:schemeClr val="lt2"/>
                </a:solidFill>
                <a:latin typeface="Montserrat SemiBold"/>
                <a:ea typeface="Montserrat SemiBold"/>
                <a:cs typeface="Montserrat SemiBold"/>
                <a:sym typeface="Montserrat SemiBold"/>
              </a:rPr>
              <a:t>Wesley</a:t>
            </a:r>
          </a:p>
          <a:p>
            <a:pPr lvl="0">
              <a:lnSpc>
                <a:spcPct val="115000"/>
              </a:lnSpc>
            </a:pPr>
            <a:r>
              <a:rPr lang="en-US" sz="1000" dirty="0">
                <a:solidFill>
                  <a:schemeClr val="lt2"/>
                </a:solidFill>
                <a:latin typeface="Montserrat SemiBold"/>
                <a:ea typeface="Montserrat SemiBold"/>
                <a:cs typeface="Montserrat SemiBold"/>
                <a:sym typeface="Montserrat SemiBold"/>
              </a:rPr>
              <a:t>Yang</a:t>
            </a:r>
            <a:endParaRPr sz="1000" dirty="0">
              <a:solidFill>
                <a:schemeClr val="lt2"/>
              </a:solidFill>
              <a:latin typeface="Montserrat SemiBold"/>
              <a:ea typeface="Montserrat SemiBold"/>
              <a:cs typeface="Montserrat SemiBold"/>
              <a:sym typeface="Montserrat SemiBold"/>
            </a:endParaRPr>
          </a:p>
        </p:txBody>
      </p:sp>
      <p:sp>
        <p:nvSpPr>
          <p:cNvPr id="7" name="Rectangle 6">
            <a:extLst>
              <a:ext uri="{FF2B5EF4-FFF2-40B4-BE49-F238E27FC236}">
                <a16:creationId xmlns:a16="http://schemas.microsoft.com/office/drawing/2014/main" id="{69222533-4092-295A-57CD-F63902190B19}"/>
              </a:ext>
            </a:extLst>
          </p:cNvPr>
          <p:cNvSpPr/>
          <p:nvPr/>
        </p:nvSpPr>
        <p:spPr>
          <a:xfrm>
            <a:off x="3299180" y="5637984"/>
            <a:ext cx="1100215" cy="109777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1960FCC-858E-FE3F-2502-CC6B83596002}"/>
              </a:ext>
            </a:extLst>
          </p:cNvPr>
          <p:cNvPicPr>
            <a:picLocks noChangeAspect="1"/>
          </p:cNvPicPr>
          <p:nvPr/>
        </p:nvPicPr>
        <p:blipFill>
          <a:blip r:embed="rId5"/>
          <a:stretch>
            <a:fillRect/>
          </a:stretch>
        </p:blipFill>
        <p:spPr>
          <a:xfrm>
            <a:off x="3299180" y="5627968"/>
            <a:ext cx="1123159" cy="111780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9"/>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170" name="Google Shape;170;p9"/>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Introductions</a:t>
            </a:r>
            <a:endParaRPr dirty="0"/>
          </a:p>
          <a:p>
            <a:pPr marL="228600" lvl="0" indent="-228600" algn="l" rtl="0">
              <a:lnSpc>
                <a:spcPct val="90000"/>
              </a:lnSpc>
              <a:spcBef>
                <a:spcPts val="1000"/>
              </a:spcBef>
              <a:spcAft>
                <a:spcPts val="0"/>
              </a:spcAft>
              <a:buClr>
                <a:schemeClr val="accent5"/>
              </a:buClr>
              <a:buSzPts val="2800"/>
              <a:buChar char="•"/>
            </a:pPr>
            <a:r>
              <a:rPr lang="en-US" b="1" dirty="0">
                <a:solidFill>
                  <a:schemeClr val="accent5"/>
                </a:solidFill>
              </a:rPr>
              <a:t>About this Course</a:t>
            </a:r>
            <a:endParaRPr dirty="0"/>
          </a:p>
          <a:p>
            <a:pPr marL="685800" lvl="1" indent="-228600" algn="l" rtl="0">
              <a:lnSpc>
                <a:spcPct val="90000"/>
              </a:lnSpc>
              <a:spcBef>
                <a:spcPts val="500"/>
              </a:spcBef>
              <a:spcAft>
                <a:spcPts val="0"/>
              </a:spcAft>
              <a:buClr>
                <a:schemeClr val="accent5"/>
              </a:buClr>
              <a:buSzPts val="2400"/>
              <a:buFont typeface="Helvetica Neue"/>
              <a:buChar char="-"/>
            </a:pPr>
            <a:r>
              <a:rPr lang="en-US" sz="2400" b="1" dirty="0">
                <a:solidFill>
                  <a:schemeClr val="accent5"/>
                </a:solidFill>
              </a:rPr>
              <a:t>Course Components &amp; Tools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Grading</a:t>
            </a:r>
          </a:p>
          <a:p>
            <a:pPr marL="685800" lvl="1" indent="-228600" algn="l" rtl="0">
              <a:lnSpc>
                <a:spcPct val="90000"/>
              </a:lnSpc>
              <a:spcBef>
                <a:spcPts val="500"/>
              </a:spcBef>
              <a:spcAft>
                <a:spcPts val="0"/>
              </a:spcAft>
              <a:buClr>
                <a:srgbClr val="000000"/>
              </a:buClr>
              <a:buSzPts val="2400"/>
              <a:buFont typeface="Helvetica Neue"/>
              <a:buChar char="-"/>
            </a:pPr>
            <a:r>
              <a:rPr lang="en-US" sz="2400" dirty="0"/>
              <a:t>Policies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Intro/Review Java</a:t>
            </a:r>
            <a:endParaRPr dirty="0"/>
          </a:p>
        </p:txBody>
      </p:sp>
      <p:sp>
        <p:nvSpPr>
          <p:cNvPr id="171" name="Google Shape;171;p9"/>
          <p:cNvSpPr/>
          <p:nvPr/>
        </p:nvSpPr>
        <p:spPr>
          <a:xfrm rot="10800000">
            <a:off x="5373121" y="2378988"/>
            <a:ext cx="444852" cy="308934"/>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0"/>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Course Components</a:t>
            </a:r>
            <a:endParaRPr/>
          </a:p>
        </p:txBody>
      </p:sp>
      <p:grpSp>
        <p:nvGrpSpPr>
          <p:cNvPr id="177" name="Google Shape;177;p10"/>
          <p:cNvGrpSpPr/>
          <p:nvPr/>
        </p:nvGrpSpPr>
        <p:grpSpPr>
          <a:xfrm>
            <a:off x="1681440" y="1941148"/>
            <a:ext cx="1745674" cy="427513"/>
            <a:chOff x="0" y="0"/>
            <a:chExt cx="1745673" cy="427512"/>
          </a:xfrm>
        </p:grpSpPr>
        <p:sp>
          <p:nvSpPr>
            <p:cNvPr id="178" name="Google Shape;178;p10"/>
            <p:cNvSpPr/>
            <p:nvPr/>
          </p:nvSpPr>
          <p:spPr>
            <a:xfrm>
              <a:off x="0" y="0"/>
              <a:ext cx="1745673" cy="427512"/>
            </a:xfrm>
            <a:prstGeom prst="roundRect">
              <a:avLst>
                <a:gd name="adj" fmla="val 16667"/>
              </a:avLst>
            </a:prstGeom>
            <a:solidFill>
              <a:srgbClr val="FA82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79" name="Google Shape;179;p10"/>
            <p:cNvSpPr txBox="1"/>
            <p:nvPr/>
          </p:nvSpPr>
          <p:spPr>
            <a:xfrm>
              <a:off x="66589" y="28335"/>
              <a:ext cx="1612494"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sz="1800" b="0" i="0" u="none" strike="noStrike" cap="none">
                  <a:solidFill>
                    <a:srgbClr val="FFFFFF"/>
                  </a:solidFill>
                  <a:latin typeface="Montserrat"/>
                  <a:ea typeface="Montserrat"/>
                  <a:cs typeface="Montserrat"/>
                  <a:sym typeface="Montserrat"/>
                </a:rPr>
                <a:t>LECTURES</a:t>
              </a:r>
              <a:endParaRPr/>
            </a:p>
          </p:txBody>
        </p:sp>
      </p:grpSp>
      <p:sp>
        <p:nvSpPr>
          <p:cNvPr id="180" name="Google Shape;180;p10"/>
          <p:cNvSpPr txBox="1"/>
          <p:nvPr/>
        </p:nvSpPr>
        <p:spPr>
          <a:xfrm>
            <a:off x="3634428" y="1970236"/>
            <a:ext cx="5736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(x</a:t>
            </a:r>
            <a:r>
              <a:rPr lang="en-US" sz="1800" dirty="0">
                <a:latin typeface="Calibri"/>
                <a:ea typeface="Calibri"/>
                <a:cs typeface="Calibri"/>
                <a:sym typeface="Calibri"/>
              </a:rPr>
              <a:t>20</a:t>
            </a:r>
            <a:r>
              <a:rPr lang="en-US" sz="1800" b="0" i="0" u="none" strike="noStrike" cap="none" dirty="0">
                <a:solidFill>
                  <a:srgbClr val="000000"/>
                </a:solidFill>
                <a:latin typeface="Calibri"/>
                <a:ea typeface="Calibri"/>
                <a:cs typeface="Calibri"/>
                <a:sym typeface="Calibri"/>
              </a:rPr>
              <a:t>)</a:t>
            </a:r>
            <a:endParaRPr dirty="0"/>
          </a:p>
        </p:txBody>
      </p:sp>
      <p:grpSp>
        <p:nvGrpSpPr>
          <p:cNvPr id="181" name="Google Shape;181;p10"/>
          <p:cNvGrpSpPr/>
          <p:nvPr/>
        </p:nvGrpSpPr>
        <p:grpSpPr>
          <a:xfrm>
            <a:off x="6551462" y="1941147"/>
            <a:ext cx="1745675" cy="427514"/>
            <a:chOff x="0" y="0"/>
            <a:chExt cx="1745673" cy="427512"/>
          </a:xfrm>
        </p:grpSpPr>
        <p:sp>
          <p:nvSpPr>
            <p:cNvPr id="182" name="Google Shape;182;p10"/>
            <p:cNvSpPr/>
            <p:nvPr/>
          </p:nvSpPr>
          <p:spPr>
            <a:xfrm>
              <a:off x="0" y="0"/>
              <a:ext cx="1745673" cy="427512"/>
            </a:xfrm>
            <a:prstGeom prst="roundRect">
              <a:avLst>
                <a:gd name="adj" fmla="val 16667"/>
              </a:avLst>
            </a:prstGeom>
            <a:solidFill>
              <a:srgbClr val="F7B73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3" name="Google Shape;183;p10"/>
            <p:cNvSpPr txBox="1"/>
            <p:nvPr/>
          </p:nvSpPr>
          <p:spPr>
            <a:xfrm>
              <a:off x="66589" y="28335"/>
              <a:ext cx="1612494"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sz="1800" b="0" i="0" u="none" strike="noStrike" cap="none">
                  <a:solidFill>
                    <a:srgbClr val="FFFFFF"/>
                  </a:solidFill>
                  <a:latin typeface="Montserrat"/>
                  <a:ea typeface="Montserrat"/>
                  <a:cs typeface="Montserrat"/>
                  <a:sym typeface="Montserrat"/>
                </a:rPr>
                <a:t>SECTIONS</a:t>
              </a:r>
              <a:endParaRPr/>
            </a:p>
          </p:txBody>
        </p:sp>
      </p:grpSp>
      <p:sp>
        <p:nvSpPr>
          <p:cNvPr id="184" name="Google Shape;184;p10"/>
          <p:cNvSpPr txBox="1"/>
          <p:nvPr/>
        </p:nvSpPr>
        <p:spPr>
          <a:xfrm>
            <a:off x="8484332" y="1998765"/>
            <a:ext cx="5736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(x1</a:t>
            </a:r>
            <a:r>
              <a:rPr lang="en-US" sz="1800">
                <a:latin typeface="Calibri"/>
                <a:ea typeface="Calibri"/>
                <a:cs typeface="Calibri"/>
                <a:sym typeface="Calibri"/>
              </a:rPr>
              <a:t>9</a:t>
            </a:r>
            <a:r>
              <a:rPr lang="en-US" sz="1800" b="0" i="0" u="none" strike="noStrike" cap="none">
                <a:solidFill>
                  <a:srgbClr val="000000"/>
                </a:solidFill>
                <a:latin typeface="Calibri"/>
                <a:ea typeface="Calibri"/>
                <a:cs typeface="Calibri"/>
                <a:sym typeface="Calibri"/>
              </a:rPr>
              <a:t>)</a:t>
            </a:r>
            <a:endParaRPr/>
          </a:p>
        </p:txBody>
      </p:sp>
      <p:grpSp>
        <p:nvGrpSpPr>
          <p:cNvPr id="185" name="Google Shape;185;p10"/>
          <p:cNvGrpSpPr/>
          <p:nvPr/>
        </p:nvGrpSpPr>
        <p:grpSpPr>
          <a:xfrm>
            <a:off x="339275" y="4753981"/>
            <a:ext cx="1745674" cy="523241"/>
            <a:chOff x="0" y="0"/>
            <a:chExt cx="1745673" cy="523240"/>
          </a:xfrm>
        </p:grpSpPr>
        <p:sp>
          <p:nvSpPr>
            <p:cNvPr id="186" name="Google Shape;186;p10"/>
            <p:cNvSpPr/>
            <p:nvPr/>
          </p:nvSpPr>
          <p:spPr>
            <a:xfrm>
              <a:off x="0" y="47864"/>
              <a:ext cx="1745673" cy="427512"/>
            </a:xfrm>
            <a:prstGeom prst="roundRect">
              <a:avLst>
                <a:gd name="adj" fmla="val 16667"/>
              </a:avLst>
            </a:prstGeom>
            <a:solidFill>
              <a:srgbClr val="54A0FF"/>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7" name="Google Shape;187;p10"/>
            <p:cNvSpPr txBox="1"/>
            <p:nvPr/>
          </p:nvSpPr>
          <p:spPr>
            <a:xfrm>
              <a:off x="66589" y="0"/>
              <a:ext cx="1612494" cy="52324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400"/>
                <a:buFont typeface="Montserrat"/>
                <a:buNone/>
              </a:pPr>
              <a:r>
                <a:rPr lang="en-US" sz="1400" b="0" i="0" u="none" strike="noStrike" cap="none">
                  <a:solidFill>
                    <a:srgbClr val="FFFFFF"/>
                  </a:solidFill>
                  <a:latin typeface="Montserrat"/>
                  <a:ea typeface="Montserrat"/>
                  <a:cs typeface="Montserrat"/>
                  <a:sym typeface="Montserrat"/>
                </a:rPr>
                <a:t>PROGRAMMING ASSIGNMENTS</a:t>
              </a:r>
              <a:endParaRPr/>
            </a:p>
          </p:txBody>
        </p:sp>
      </p:grpSp>
      <p:grpSp>
        <p:nvGrpSpPr>
          <p:cNvPr id="188" name="Google Shape;188;p10"/>
          <p:cNvGrpSpPr/>
          <p:nvPr/>
        </p:nvGrpSpPr>
        <p:grpSpPr>
          <a:xfrm>
            <a:off x="3672468" y="4742782"/>
            <a:ext cx="1745675" cy="523241"/>
            <a:chOff x="0" y="0"/>
            <a:chExt cx="1745673" cy="523240"/>
          </a:xfrm>
        </p:grpSpPr>
        <p:sp>
          <p:nvSpPr>
            <p:cNvPr id="189" name="Google Shape;189;p10"/>
            <p:cNvSpPr/>
            <p:nvPr/>
          </p:nvSpPr>
          <p:spPr>
            <a:xfrm>
              <a:off x="0" y="47864"/>
              <a:ext cx="1745673" cy="427512"/>
            </a:xfrm>
            <a:prstGeom prst="roundRect">
              <a:avLst>
                <a:gd name="adj" fmla="val 16667"/>
              </a:avLst>
            </a:prstGeom>
            <a:solidFill>
              <a:srgbClr val="0FB9B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0" name="Google Shape;190;p10"/>
            <p:cNvSpPr txBox="1"/>
            <p:nvPr/>
          </p:nvSpPr>
          <p:spPr>
            <a:xfrm>
              <a:off x="66589" y="0"/>
              <a:ext cx="1612494" cy="52324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400"/>
                <a:buFont typeface="Montserrat"/>
                <a:buNone/>
              </a:pPr>
              <a:r>
                <a:rPr lang="en-US" sz="1400" b="0" i="0" u="none" strike="noStrike" cap="none">
                  <a:solidFill>
                    <a:srgbClr val="FFFFFF"/>
                  </a:solidFill>
                  <a:latin typeface="Montserrat"/>
                  <a:ea typeface="Montserrat"/>
                  <a:cs typeface="Montserrat"/>
                  <a:sym typeface="Montserrat"/>
                </a:rPr>
                <a:t>CREATIVE PROJECTS</a:t>
              </a:r>
              <a:endParaRPr/>
            </a:p>
          </p:txBody>
        </p:sp>
      </p:grpSp>
      <p:sp>
        <p:nvSpPr>
          <p:cNvPr id="191" name="Google Shape;191;p10"/>
          <p:cNvSpPr txBox="1"/>
          <p:nvPr/>
        </p:nvSpPr>
        <p:spPr>
          <a:xfrm>
            <a:off x="2251889" y="4817648"/>
            <a:ext cx="4575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(x4)</a:t>
            </a:r>
            <a:endParaRPr/>
          </a:p>
        </p:txBody>
      </p:sp>
      <p:sp>
        <p:nvSpPr>
          <p:cNvPr id="192" name="Google Shape;192;p10"/>
          <p:cNvSpPr txBox="1"/>
          <p:nvPr/>
        </p:nvSpPr>
        <p:spPr>
          <a:xfrm>
            <a:off x="5585717" y="4819736"/>
            <a:ext cx="4575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(x4)</a:t>
            </a:r>
            <a:endParaRPr/>
          </a:p>
        </p:txBody>
      </p:sp>
      <p:grpSp>
        <p:nvGrpSpPr>
          <p:cNvPr id="193" name="Google Shape;193;p10"/>
          <p:cNvGrpSpPr/>
          <p:nvPr/>
        </p:nvGrpSpPr>
        <p:grpSpPr>
          <a:xfrm>
            <a:off x="6581057" y="4788558"/>
            <a:ext cx="1745675" cy="427513"/>
            <a:chOff x="0" y="0"/>
            <a:chExt cx="1745673" cy="427512"/>
          </a:xfrm>
        </p:grpSpPr>
        <p:sp>
          <p:nvSpPr>
            <p:cNvPr id="194" name="Google Shape;194;p10"/>
            <p:cNvSpPr/>
            <p:nvPr/>
          </p:nvSpPr>
          <p:spPr>
            <a:xfrm>
              <a:off x="0" y="0"/>
              <a:ext cx="1745673" cy="427512"/>
            </a:xfrm>
            <a:prstGeom prst="roundRect">
              <a:avLst>
                <a:gd name="adj" fmla="val 16667"/>
              </a:avLst>
            </a:prstGeom>
            <a:solidFill>
              <a:srgbClr val="EF5777"/>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95" name="Google Shape;195;p10"/>
            <p:cNvSpPr txBox="1"/>
            <p:nvPr/>
          </p:nvSpPr>
          <p:spPr>
            <a:xfrm>
              <a:off x="66589" y="28335"/>
              <a:ext cx="1612494"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sz="1800" b="0" i="0" u="none" strike="noStrike" cap="none">
                  <a:solidFill>
                    <a:srgbClr val="FFFFFF"/>
                  </a:solidFill>
                  <a:latin typeface="Montserrat"/>
                  <a:ea typeface="Montserrat"/>
                  <a:cs typeface="Montserrat"/>
                  <a:sym typeface="Montserrat"/>
                </a:rPr>
                <a:t>QUIZZES</a:t>
              </a:r>
              <a:endParaRPr/>
            </a:p>
          </p:txBody>
        </p:sp>
      </p:grpSp>
      <p:sp>
        <p:nvSpPr>
          <p:cNvPr id="196" name="Google Shape;196;p10"/>
          <p:cNvSpPr txBox="1"/>
          <p:nvPr/>
        </p:nvSpPr>
        <p:spPr>
          <a:xfrm>
            <a:off x="8494305" y="4817648"/>
            <a:ext cx="457500" cy="3693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(x3)</a:t>
            </a:r>
            <a:endParaRPr/>
          </a:p>
        </p:txBody>
      </p:sp>
      <p:sp>
        <p:nvSpPr>
          <p:cNvPr id="197" name="Google Shape;197;p10"/>
          <p:cNvSpPr txBox="1"/>
          <p:nvPr/>
        </p:nvSpPr>
        <p:spPr>
          <a:xfrm>
            <a:off x="1727159" y="2448360"/>
            <a:ext cx="3863700" cy="1939500"/>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We’re here! </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Introduce concepts, practice </a:t>
            </a:r>
            <a:br>
              <a:rPr lang="en-US" sz="2000" b="0" i="0" u="none" strike="noStrike" cap="none" dirty="0">
                <a:solidFill>
                  <a:srgbClr val="000000"/>
                </a:solidFill>
                <a:latin typeface="Calibri"/>
                <a:ea typeface="Calibri"/>
                <a:cs typeface="Calibri"/>
                <a:sym typeface="Calibri"/>
              </a:rPr>
            </a:br>
            <a:r>
              <a:rPr lang="en-US" sz="2000" b="0" i="0" u="none" strike="noStrike" cap="none" dirty="0">
                <a:solidFill>
                  <a:srgbClr val="000000"/>
                </a:solidFill>
                <a:latin typeface="Calibri"/>
                <a:ea typeface="Calibri"/>
                <a:cs typeface="Calibri"/>
                <a:sym typeface="Calibri"/>
              </a:rPr>
              <a:t>ideas, discuss applications.</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Pre-class materials to prepare for </a:t>
            </a:r>
            <a:br>
              <a:rPr lang="en-US" sz="2000" b="0" i="0" u="none" strike="noStrike" cap="none" dirty="0">
                <a:solidFill>
                  <a:srgbClr val="000000"/>
                </a:solidFill>
                <a:latin typeface="Calibri"/>
                <a:ea typeface="Calibri"/>
                <a:cs typeface="Calibri"/>
                <a:sym typeface="Calibri"/>
              </a:rPr>
            </a:br>
            <a:r>
              <a:rPr lang="en-US" sz="2000" b="0" i="0" u="none" strike="noStrike" cap="none" dirty="0">
                <a:solidFill>
                  <a:srgbClr val="000000"/>
                </a:solidFill>
                <a:latin typeface="Calibri"/>
                <a:ea typeface="Calibri"/>
                <a:cs typeface="Calibri"/>
                <a:sym typeface="Calibri"/>
              </a:rPr>
              <a:t>class each day. Due </a:t>
            </a:r>
            <a:r>
              <a:rPr lang="en-US" sz="2000" b="1" i="0" u="none" strike="noStrike" cap="none" dirty="0">
                <a:solidFill>
                  <a:srgbClr val="000000"/>
                </a:solidFill>
                <a:latin typeface="Calibri"/>
                <a:ea typeface="Calibri"/>
                <a:cs typeface="Calibri"/>
                <a:sym typeface="Calibri"/>
              </a:rPr>
              <a:t>before </a:t>
            </a:r>
            <a:r>
              <a:rPr lang="en-US" sz="2000" b="0" i="0" u="none" strike="noStrike" cap="none" dirty="0">
                <a:solidFill>
                  <a:srgbClr val="000000"/>
                </a:solidFill>
                <a:latin typeface="Calibri"/>
                <a:ea typeface="Calibri"/>
                <a:cs typeface="Calibri"/>
                <a:sym typeface="Calibri"/>
              </a:rPr>
              <a:t>class.</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Recorded 🎥</a:t>
            </a:r>
            <a:endParaRPr dirty="0"/>
          </a:p>
        </p:txBody>
      </p:sp>
      <p:sp>
        <p:nvSpPr>
          <p:cNvPr id="198" name="Google Shape;198;p10"/>
          <p:cNvSpPr txBox="1"/>
          <p:nvPr/>
        </p:nvSpPr>
        <p:spPr>
          <a:xfrm>
            <a:off x="6597182" y="2449036"/>
            <a:ext cx="4624800" cy="2246729"/>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Held in person</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More practice, reviews, applications</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TA advice, how to be an effective student</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Preparation for quizzes / exams</a:t>
            </a:r>
          </a:p>
          <a:p>
            <a:pPr marL="285750" marR="0" lvl="0" indent="-285750" algn="l" rtl="0">
              <a:lnSpc>
                <a:spcPct val="100000"/>
              </a:lnSpc>
              <a:spcBef>
                <a:spcPts val="0"/>
              </a:spcBef>
              <a:spcAft>
                <a:spcPts val="0"/>
              </a:spcAft>
              <a:buClr>
                <a:srgbClr val="000000"/>
              </a:buClr>
              <a:buSzPts val="2000"/>
              <a:buFont typeface="Arial"/>
              <a:buChar char="•"/>
            </a:pPr>
            <a:r>
              <a:rPr lang="en-US" sz="2000" dirty="0">
                <a:latin typeface="Calibri"/>
                <a:cs typeface="Calibri"/>
                <a:sym typeface="Calibri"/>
              </a:rPr>
              <a:t>Incentives to attend this quarter!</a:t>
            </a:r>
            <a:endParaRPr dirty="0"/>
          </a:p>
          <a:p>
            <a:pPr marL="285750" indent="-285750">
              <a:buSzPts val="2000"/>
              <a:buFont typeface="Arial"/>
              <a:buChar char="•"/>
            </a:pPr>
            <a:r>
              <a:rPr lang="en-US" sz="2000" dirty="0">
                <a:latin typeface="Calibri"/>
                <a:ea typeface="Calibri"/>
                <a:cs typeface="Calibri"/>
                <a:sym typeface="Calibri"/>
              </a:rPr>
              <a:t>🚨 Not </a:t>
            </a:r>
            <a:r>
              <a:rPr lang="en-US" sz="2000" b="0" i="0" u="none" strike="noStrike" cap="none" dirty="0">
                <a:solidFill>
                  <a:srgbClr val="000000"/>
                </a:solidFill>
                <a:latin typeface="Calibri"/>
                <a:ea typeface="Calibri"/>
                <a:cs typeface="Calibri"/>
                <a:sym typeface="Calibri"/>
              </a:rPr>
              <a:t>Recorded!</a:t>
            </a:r>
            <a:r>
              <a:rPr lang="en-US" sz="2000" dirty="0">
                <a:latin typeface="Calibri"/>
                <a:ea typeface="Calibri"/>
                <a:cs typeface="Calibri"/>
                <a:sym typeface="Calibri"/>
              </a:rPr>
              <a:t> 🚨</a:t>
            </a:r>
            <a:endParaRPr dirty="0"/>
          </a:p>
        </p:txBody>
      </p:sp>
      <p:sp>
        <p:nvSpPr>
          <p:cNvPr id="199" name="Google Shape;199;p10"/>
          <p:cNvSpPr txBox="1"/>
          <p:nvPr/>
        </p:nvSpPr>
        <p:spPr>
          <a:xfrm>
            <a:off x="6626777" y="5308841"/>
            <a:ext cx="2671500" cy="707846"/>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Taken in quiz section</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45 minutes on paper</a:t>
            </a:r>
            <a:endParaRPr dirty="0"/>
          </a:p>
        </p:txBody>
      </p:sp>
      <p:sp>
        <p:nvSpPr>
          <p:cNvPr id="200" name="Google Shape;200;p10"/>
          <p:cNvSpPr txBox="1"/>
          <p:nvPr/>
        </p:nvSpPr>
        <p:spPr>
          <a:xfrm>
            <a:off x="3718189" y="5298268"/>
            <a:ext cx="2671500" cy="1323600"/>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More open-ended assignments</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Explore new ideas and applications</a:t>
            </a:r>
            <a:endParaRPr dirty="0"/>
          </a:p>
        </p:txBody>
      </p:sp>
      <p:sp>
        <p:nvSpPr>
          <p:cNvPr id="201" name="Google Shape;201;p10"/>
          <p:cNvSpPr txBox="1"/>
          <p:nvPr/>
        </p:nvSpPr>
        <p:spPr>
          <a:xfrm>
            <a:off x="384994" y="5305504"/>
            <a:ext cx="3096000" cy="1323600"/>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Structured assignments</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Programming in Java</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Applying &amp; implementing course concepts</a:t>
            </a:r>
            <a:endParaRPr dirty="0"/>
          </a:p>
        </p:txBody>
      </p:sp>
      <p:grpSp>
        <p:nvGrpSpPr>
          <p:cNvPr id="202" name="Google Shape;202;p10"/>
          <p:cNvGrpSpPr/>
          <p:nvPr/>
        </p:nvGrpSpPr>
        <p:grpSpPr>
          <a:xfrm>
            <a:off x="9343986" y="4785221"/>
            <a:ext cx="1745675" cy="427513"/>
            <a:chOff x="0" y="0"/>
            <a:chExt cx="1745673" cy="427512"/>
          </a:xfrm>
        </p:grpSpPr>
        <p:sp>
          <p:nvSpPr>
            <p:cNvPr id="203" name="Google Shape;203;p10"/>
            <p:cNvSpPr/>
            <p:nvPr/>
          </p:nvSpPr>
          <p:spPr>
            <a:xfrm>
              <a:off x="0" y="0"/>
              <a:ext cx="1745673" cy="427512"/>
            </a:xfrm>
            <a:prstGeom prst="roundRect">
              <a:avLst>
                <a:gd name="adj" fmla="val 16667"/>
              </a:avLst>
            </a:prstGeom>
            <a:solidFill>
              <a:srgbClr val="9D90D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04" name="Google Shape;204;p10"/>
            <p:cNvSpPr txBox="1"/>
            <p:nvPr/>
          </p:nvSpPr>
          <p:spPr>
            <a:xfrm>
              <a:off x="66589" y="28335"/>
              <a:ext cx="1612494" cy="370841"/>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Montserrat"/>
                <a:buNone/>
              </a:pPr>
              <a:r>
                <a:rPr lang="en-US" sz="1800" b="0" i="0" u="none" strike="noStrike" cap="none">
                  <a:solidFill>
                    <a:srgbClr val="FFFFFF"/>
                  </a:solidFill>
                  <a:latin typeface="Montserrat"/>
                  <a:ea typeface="Montserrat"/>
                  <a:cs typeface="Montserrat"/>
                  <a:sym typeface="Montserrat"/>
                </a:rPr>
                <a:t>EXAM</a:t>
              </a:r>
              <a:endParaRPr/>
            </a:p>
          </p:txBody>
        </p:sp>
      </p:grpSp>
      <p:sp>
        <p:nvSpPr>
          <p:cNvPr id="205" name="Google Shape;205;p10"/>
          <p:cNvSpPr txBox="1"/>
          <p:nvPr/>
        </p:nvSpPr>
        <p:spPr>
          <a:xfrm>
            <a:off x="11257234" y="4814310"/>
            <a:ext cx="457645" cy="3708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(x1)</a:t>
            </a:r>
            <a:endParaRPr/>
          </a:p>
        </p:txBody>
      </p:sp>
      <p:sp>
        <p:nvSpPr>
          <p:cNvPr id="206" name="Google Shape;206;p10"/>
          <p:cNvSpPr txBox="1"/>
          <p:nvPr/>
        </p:nvSpPr>
        <p:spPr>
          <a:xfrm>
            <a:off x="9389706" y="5305504"/>
            <a:ext cx="2671500" cy="707846"/>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000000"/>
              </a:buClr>
              <a:buSzPts val="2000"/>
              <a:buFont typeface="Arial"/>
              <a:buChar char="•"/>
            </a:pPr>
            <a:r>
              <a:rPr lang="en-US" sz="2000" b="0" i="0" u="none" strike="noStrike" cap="none" dirty="0">
                <a:solidFill>
                  <a:srgbClr val="000000"/>
                </a:solidFill>
                <a:latin typeface="Calibri"/>
                <a:ea typeface="Calibri"/>
                <a:cs typeface="Calibri"/>
                <a:sym typeface="Calibri"/>
              </a:rPr>
              <a:t>Culminating exam</a:t>
            </a:r>
            <a:endParaRPr dirty="0"/>
          </a:p>
          <a:p>
            <a:pPr marL="285750" marR="0" lvl="0" indent="-285750" algn="l" rtl="0">
              <a:lnSpc>
                <a:spcPct val="100000"/>
              </a:lnSpc>
              <a:spcBef>
                <a:spcPts val="0"/>
              </a:spcBef>
              <a:spcAft>
                <a:spcPts val="0"/>
              </a:spcAft>
              <a:buClr>
                <a:srgbClr val="000000"/>
              </a:buClr>
              <a:buSzPts val="2000"/>
              <a:buFont typeface="Arial"/>
              <a:buChar char="•"/>
            </a:pPr>
            <a:r>
              <a:rPr lang="en-US" sz="2000" b="1" dirty="0">
                <a:latin typeface="Calibri"/>
                <a:ea typeface="Calibri"/>
                <a:cs typeface="Calibri"/>
                <a:sym typeface="Calibri"/>
              </a:rPr>
              <a:t>March 17, 2026 🍀</a:t>
            </a:r>
            <a:endParaRPr dirty="0"/>
          </a:p>
        </p:txBody>
      </p:sp>
      <p:sp>
        <p:nvSpPr>
          <p:cNvPr id="207" name="Google Shape;207;p10"/>
          <p:cNvSpPr txBox="1"/>
          <p:nvPr/>
        </p:nvSpPr>
        <p:spPr>
          <a:xfrm>
            <a:off x="384995" y="4296431"/>
            <a:ext cx="1314560" cy="3708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Assessments</a:t>
            </a:r>
            <a:endParaRPr/>
          </a:p>
        </p:txBody>
      </p:sp>
      <p:sp>
        <p:nvSpPr>
          <p:cNvPr id="208" name="Google Shape;208;p10"/>
          <p:cNvSpPr txBox="1"/>
          <p:nvPr/>
        </p:nvSpPr>
        <p:spPr>
          <a:xfrm>
            <a:off x="384994" y="1264235"/>
            <a:ext cx="990189" cy="3708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Meetings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0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9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96"/>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0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205"/>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4" name="Google Shape;214;p11"/>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Course Website (1/2)</a:t>
            </a:r>
            <a:endParaRPr dirty="0"/>
          </a:p>
        </p:txBody>
      </p:sp>
      <p:grpSp>
        <p:nvGrpSpPr>
          <p:cNvPr id="215" name="Google Shape;215;p11"/>
          <p:cNvGrpSpPr/>
          <p:nvPr/>
        </p:nvGrpSpPr>
        <p:grpSpPr>
          <a:xfrm>
            <a:off x="3107375" y="1247578"/>
            <a:ext cx="5977249" cy="885659"/>
            <a:chOff x="-1" y="0"/>
            <a:chExt cx="5977248" cy="885657"/>
          </a:xfrm>
          <a:solidFill>
            <a:srgbClr val="F7D57E"/>
          </a:solidFill>
        </p:grpSpPr>
        <p:sp>
          <p:nvSpPr>
            <p:cNvPr id="216" name="Google Shape;216;p11"/>
            <p:cNvSpPr/>
            <p:nvPr/>
          </p:nvSpPr>
          <p:spPr>
            <a:xfrm>
              <a:off x="-1" y="0"/>
              <a:ext cx="5977248" cy="885657"/>
            </a:xfrm>
            <a:prstGeom prst="rect">
              <a:avLst/>
            </a:prstGeom>
            <a:grp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endParaRPr sz="3600" b="1" i="0" u="none" strike="noStrike" cap="none">
                <a:solidFill>
                  <a:srgbClr val="FFFFFF"/>
                </a:solidFill>
                <a:latin typeface="Calibri"/>
                <a:ea typeface="Calibri"/>
                <a:cs typeface="Calibri"/>
                <a:sym typeface="Calibri"/>
              </a:endParaRPr>
            </a:p>
          </p:txBody>
        </p:sp>
        <p:sp>
          <p:nvSpPr>
            <p:cNvPr id="217" name="Google Shape;217;p11"/>
            <p:cNvSpPr txBox="1"/>
            <p:nvPr/>
          </p:nvSpPr>
          <p:spPr>
            <a:xfrm>
              <a:off x="45719" y="117708"/>
              <a:ext cx="5885700" cy="646500"/>
            </a:xfrm>
            <a:prstGeom prst="rect">
              <a:avLst/>
            </a:prstGeom>
            <a:grp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563C1"/>
                </a:buClr>
                <a:buSzPts val="3600"/>
                <a:buFont typeface="Calibri"/>
                <a:buNone/>
              </a:pPr>
              <a:r>
                <a:rPr lang="en-US" sz="3600" b="1" i="0" u="sng" strike="noStrike" cap="none"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cs.uw.edu/122</a:t>
              </a:r>
              <a:endParaRPr dirty="0">
                <a:solidFill>
                  <a:srgbClr val="0563C1"/>
                </a:solidFill>
              </a:endParaRPr>
            </a:p>
          </p:txBody>
        </p:sp>
      </p:grpSp>
      <p:sp>
        <p:nvSpPr>
          <p:cNvPr id="221" name="Google Shape;221;p11"/>
          <p:cNvSpPr txBox="1"/>
          <p:nvPr/>
        </p:nvSpPr>
        <p:spPr>
          <a:xfrm>
            <a:off x="242667" y="5865345"/>
            <a:ext cx="10864604" cy="64629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Contains most course info – check frequently!</a:t>
            </a:r>
            <a:endParaRPr dirty="0"/>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Calendar, Lecture Slides, Office Hours schedule, Staff Bios, Important Links </a:t>
            </a:r>
            <a:endParaRPr dirty="0"/>
          </a:p>
        </p:txBody>
      </p:sp>
      <p:sp>
        <p:nvSpPr>
          <p:cNvPr id="218" name="Google Shape;218;p11"/>
          <p:cNvSpPr/>
          <p:nvPr/>
        </p:nvSpPr>
        <p:spPr>
          <a:xfrm>
            <a:off x="5802938" y="2129495"/>
            <a:ext cx="5977249" cy="2406138"/>
          </a:xfrm>
          <a:custGeom>
            <a:avLst/>
            <a:gdLst/>
            <a:ahLst/>
            <a:cxnLst/>
            <a:rect l="l" t="t" r="r" b="b"/>
            <a:pathLst>
              <a:path w="21600" h="21600" extrusionOk="0">
                <a:moveTo>
                  <a:pt x="3540" y="0"/>
                </a:moveTo>
                <a:lnTo>
                  <a:pt x="21600" y="0"/>
                </a:lnTo>
                <a:lnTo>
                  <a:pt x="21600" y="21600"/>
                </a:lnTo>
                <a:lnTo>
                  <a:pt x="3540" y="21600"/>
                </a:lnTo>
                <a:lnTo>
                  <a:pt x="3540" y="18000"/>
                </a:lnTo>
                <a:lnTo>
                  <a:pt x="0" y="15220"/>
                </a:lnTo>
                <a:lnTo>
                  <a:pt x="3540" y="12600"/>
                </a:lnTo>
                <a:close/>
              </a:path>
            </a:pathLst>
          </a:custGeom>
          <a:solidFill>
            <a:srgbClr val="D6DCE5"/>
          </a:solidFill>
          <a:ln>
            <a:noFill/>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6" name="Google Shape;235;p12">
            <a:extLst>
              <a:ext uri="{FF2B5EF4-FFF2-40B4-BE49-F238E27FC236}">
                <a16:creationId xmlns:a16="http://schemas.microsoft.com/office/drawing/2014/main" id="{D9B41A6C-43AA-4817-ADA8-F0068D175372}"/>
              </a:ext>
            </a:extLst>
          </p:cNvPr>
          <p:cNvSpPr txBox="1"/>
          <p:nvPr/>
        </p:nvSpPr>
        <p:spPr>
          <a:xfrm>
            <a:off x="7665461" y="4643370"/>
            <a:ext cx="3805284" cy="36929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dirty="0">
                <a:solidFill>
                  <a:srgbClr val="000000"/>
                </a:solidFill>
                <a:latin typeface="Calibri"/>
                <a:ea typeface="Calibri"/>
                <a:cs typeface="Calibri"/>
                <a:sym typeface="Calibri"/>
              </a:rPr>
              <a:t>Get to know the course staff</a:t>
            </a:r>
            <a:endParaRPr dirty="0"/>
          </a:p>
        </p:txBody>
      </p:sp>
      <p:pic>
        <p:nvPicPr>
          <p:cNvPr id="5" name="Picture 4">
            <a:extLst>
              <a:ext uri="{FF2B5EF4-FFF2-40B4-BE49-F238E27FC236}">
                <a16:creationId xmlns:a16="http://schemas.microsoft.com/office/drawing/2014/main" id="{41157B59-5BCB-DFB1-5F51-4CE819F77018}"/>
              </a:ext>
            </a:extLst>
          </p:cNvPr>
          <p:cNvPicPr>
            <a:picLocks noChangeAspect="1"/>
          </p:cNvPicPr>
          <p:nvPr/>
        </p:nvPicPr>
        <p:blipFill>
          <a:blip r:embed="rId4"/>
          <a:stretch>
            <a:fillRect/>
          </a:stretch>
        </p:blipFill>
        <p:spPr>
          <a:xfrm>
            <a:off x="242667" y="2286791"/>
            <a:ext cx="5948904" cy="3425000"/>
          </a:xfrm>
          <a:prstGeom prst="rect">
            <a:avLst/>
          </a:prstGeom>
        </p:spPr>
      </p:pic>
      <p:pic>
        <p:nvPicPr>
          <p:cNvPr id="7" name="Picture 6">
            <a:extLst>
              <a:ext uri="{FF2B5EF4-FFF2-40B4-BE49-F238E27FC236}">
                <a16:creationId xmlns:a16="http://schemas.microsoft.com/office/drawing/2014/main" id="{AC3AB820-B26B-BBEF-931B-4E9627F20E98}"/>
              </a:ext>
            </a:extLst>
          </p:cNvPr>
          <p:cNvPicPr>
            <a:picLocks noChangeAspect="1"/>
          </p:cNvPicPr>
          <p:nvPr/>
        </p:nvPicPr>
        <p:blipFill>
          <a:blip r:embed="rId5"/>
          <a:stretch>
            <a:fillRect/>
          </a:stretch>
        </p:blipFill>
        <p:spPr>
          <a:xfrm>
            <a:off x="6890280" y="2286791"/>
            <a:ext cx="4728848" cy="212415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9" name="Google Shape;229;p12"/>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Course Website (2/2)</a:t>
            </a:r>
            <a:endParaRPr dirty="0"/>
          </a:p>
        </p:txBody>
      </p:sp>
      <p:grpSp>
        <p:nvGrpSpPr>
          <p:cNvPr id="231" name="Google Shape;231;p12"/>
          <p:cNvGrpSpPr/>
          <p:nvPr/>
        </p:nvGrpSpPr>
        <p:grpSpPr>
          <a:xfrm>
            <a:off x="3107375" y="1247578"/>
            <a:ext cx="5977249" cy="885659"/>
            <a:chOff x="-1" y="0"/>
            <a:chExt cx="5977248" cy="885657"/>
          </a:xfrm>
          <a:solidFill>
            <a:srgbClr val="F7D57E"/>
          </a:solidFill>
        </p:grpSpPr>
        <p:sp>
          <p:nvSpPr>
            <p:cNvPr id="232" name="Google Shape;232;p12"/>
            <p:cNvSpPr/>
            <p:nvPr/>
          </p:nvSpPr>
          <p:spPr>
            <a:xfrm>
              <a:off x="-1" y="0"/>
              <a:ext cx="5977248" cy="885657"/>
            </a:xfrm>
            <a:prstGeom prst="rect">
              <a:avLst/>
            </a:prstGeom>
            <a:grp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3600"/>
                <a:buFont typeface="Calibri"/>
                <a:buNone/>
              </a:pPr>
              <a:endParaRPr sz="3600" b="1" i="0" u="none" strike="noStrike" cap="none">
                <a:solidFill>
                  <a:srgbClr val="FFFFFF"/>
                </a:solidFill>
                <a:latin typeface="Calibri"/>
                <a:ea typeface="Calibri"/>
                <a:cs typeface="Calibri"/>
                <a:sym typeface="Calibri"/>
              </a:endParaRPr>
            </a:p>
          </p:txBody>
        </p:sp>
        <p:sp>
          <p:nvSpPr>
            <p:cNvPr id="233" name="Google Shape;233;p12"/>
            <p:cNvSpPr txBox="1"/>
            <p:nvPr/>
          </p:nvSpPr>
          <p:spPr>
            <a:xfrm>
              <a:off x="45719" y="117708"/>
              <a:ext cx="5885700" cy="646500"/>
            </a:xfrm>
            <a:prstGeom prst="rect">
              <a:avLst/>
            </a:prstGeom>
            <a:grp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0563C1"/>
                </a:buClr>
                <a:buSzPts val="3600"/>
                <a:buFont typeface="Calibri"/>
                <a:buNone/>
              </a:pPr>
              <a:r>
                <a:rPr lang="en-US" sz="3600" b="1" i="0" u="sng" strike="noStrike" cap="none"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cs.uw.edu/122</a:t>
              </a:r>
              <a:endParaRPr dirty="0">
                <a:solidFill>
                  <a:srgbClr val="0563C1"/>
                </a:solidFill>
              </a:endParaRPr>
            </a:p>
          </p:txBody>
        </p:sp>
      </p:grpSp>
      <p:sp>
        <p:nvSpPr>
          <p:cNvPr id="234" name="Google Shape;234;p12"/>
          <p:cNvSpPr txBox="1"/>
          <p:nvPr/>
        </p:nvSpPr>
        <p:spPr>
          <a:xfrm>
            <a:off x="242666" y="5865345"/>
            <a:ext cx="9277851" cy="64629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dirty="0">
                <a:solidFill>
                  <a:srgbClr val="000000"/>
                </a:solidFill>
                <a:latin typeface="Calibri"/>
                <a:ea typeface="Calibri"/>
                <a:cs typeface="Calibri"/>
                <a:sym typeface="Calibri"/>
              </a:rPr>
              <a:t>Contains most course info – check frequently!</a:t>
            </a:r>
            <a:endParaRPr dirty="0"/>
          </a:p>
          <a:p>
            <a:pPr lvl="0">
              <a:buSzPts val="1800"/>
            </a:pPr>
            <a:r>
              <a:rPr lang="en-US" sz="1800" dirty="0">
                <a:latin typeface="Calibri"/>
                <a:ea typeface="Calibri"/>
                <a:cs typeface="Calibri"/>
                <a:sym typeface="Calibri"/>
              </a:rPr>
              <a:t>Calendar, Lecture Slides, Office Hours schedule, Staff Bios, Important Links </a:t>
            </a:r>
            <a:endParaRPr lang="en-US" sz="1800" dirty="0"/>
          </a:p>
        </p:txBody>
      </p:sp>
      <p:sp>
        <p:nvSpPr>
          <p:cNvPr id="235" name="Google Shape;235;p12"/>
          <p:cNvSpPr txBox="1"/>
          <p:nvPr/>
        </p:nvSpPr>
        <p:spPr>
          <a:xfrm>
            <a:off x="7815466" y="5443463"/>
            <a:ext cx="3805284" cy="650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dirty="0">
                <a:solidFill>
                  <a:srgbClr val="000000"/>
                </a:solidFill>
                <a:latin typeface="Calibri"/>
                <a:ea typeface="Calibri"/>
                <a:cs typeface="Calibri"/>
                <a:sym typeface="Calibri"/>
              </a:rPr>
              <a:t>Please familiarize yourself with the course syllabus this week!</a:t>
            </a:r>
            <a:endParaRPr dirty="0"/>
          </a:p>
        </p:txBody>
      </p:sp>
      <p:sp>
        <p:nvSpPr>
          <p:cNvPr id="17" name="Google Shape;218;p11">
            <a:extLst>
              <a:ext uri="{FF2B5EF4-FFF2-40B4-BE49-F238E27FC236}">
                <a16:creationId xmlns:a16="http://schemas.microsoft.com/office/drawing/2014/main" id="{B62AACC9-7E56-49E2-BF17-6BD5073EB612}"/>
              </a:ext>
            </a:extLst>
          </p:cNvPr>
          <p:cNvSpPr/>
          <p:nvPr/>
        </p:nvSpPr>
        <p:spPr>
          <a:xfrm>
            <a:off x="6480501" y="2001039"/>
            <a:ext cx="5299686" cy="2536968"/>
          </a:xfrm>
          <a:custGeom>
            <a:avLst/>
            <a:gdLst/>
            <a:ahLst/>
            <a:cxnLst/>
            <a:rect l="l" t="t" r="r" b="b"/>
            <a:pathLst>
              <a:path w="21600" h="21600" extrusionOk="0">
                <a:moveTo>
                  <a:pt x="3540" y="0"/>
                </a:moveTo>
                <a:lnTo>
                  <a:pt x="21600" y="0"/>
                </a:lnTo>
                <a:lnTo>
                  <a:pt x="21600" y="21600"/>
                </a:lnTo>
                <a:lnTo>
                  <a:pt x="3540" y="21600"/>
                </a:lnTo>
                <a:lnTo>
                  <a:pt x="3540" y="18000"/>
                </a:lnTo>
                <a:lnTo>
                  <a:pt x="0" y="15220"/>
                </a:lnTo>
                <a:lnTo>
                  <a:pt x="3540" y="12600"/>
                </a:lnTo>
                <a:close/>
              </a:path>
            </a:pathLst>
          </a:custGeom>
          <a:solidFill>
            <a:srgbClr val="D6DCE5"/>
          </a:solidFill>
          <a:ln>
            <a:noFill/>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5" name="Picture 4">
            <a:extLst>
              <a:ext uri="{FF2B5EF4-FFF2-40B4-BE49-F238E27FC236}">
                <a16:creationId xmlns:a16="http://schemas.microsoft.com/office/drawing/2014/main" id="{EBBAAC9F-9CB2-BD36-48A8-7C0A6A57E6A4}"/>
              </a:ext>
            </a:extLst>
          </p:cNvPr>
          <p:cNvPicPr>
            <a:picLocks noChangeAspect="1"/>
          </p:cNvPicPr>
          <p:nvPr/>
        </p:nvPicPr>
        <p:blipFill>
          <a:blip r:embed="rId4"/>
          <a:stretch>
            <a:fillRect/>
          </a:stretch>
        </p:blipFill>
        <p:spPr>
          <a:xfrm>
            <a:off x="7445086" y="2129495"/>
            <a:ext cx="4282299" cy="1923564"/>
          </a:xfrm>
          <a:prstGeom prst="rect">
            <a:avLst/>
          </a:prstGeom>
        </p:spPr>
      </p:pic>
      <p:sp>
        <p:nvSpPr>
          <p:cNvPr id="19" name="Google Shape;218;p11">
            <a:extLst>
              <a:ext uri="{FF2B5EF4-FFF2-40B4-BE49-F238E27FC236}">
                <a16:creationId xmlns:a16="http://schemas.microsoft.com/office/drawing/2014/main" id="{045AEEBF-F9EB-4F6D-A7C1-808F0ADA72C2}"/>
              </a:ext>
            </a:extLst>
          </p:cNvPr>
          <p:cNvSpPr/>
          <p:nvPr/>
        </p:nvSpPr>
        <p:spPr>
          <a:xfrm>
            <a:off x="6679679" y="3093057"/>
            <a:ext cx="5299686" cy="1982888"/>
          </a:xfrm>
          <a:custGeom>
            <a:avLst/>
            <a:gdLst/>
            <a:ahLst/>
            <a:cxnLst/>
            <a:rect l="l" t="t" r="r" b="b"/>
            <a:pathLst>
              <a:path w="21600" h="21600" extrusionOk="0">
                <a:moveTo>
                  <a:pt x="3540" y="0"/>
                </a:moveTo>
                <a:lnTo>
                  <a:pt x="21600" y="0"/>
                </a:lnTo>
                <a:lnTo>
                  <a:pt x="21600" y="21600"/>
                </a:lnTo>
                <a:lnTo>
                  <a:pt x="3540" y="21600"/>
                </a:lnTo>
                <a:lnTo>
                  <a:pt x="3540" y="18000"/>
                </a:lnTo>
                <a:lnTo>
                  <a:pt x="0" y="15220"/>
                </a:lnTo>
                <a:lnTo>
                  <a:pt x="3540" y="12600"/>
                </a:lnTo>
                <a:close/>
              </a:path>
            </a:pathLst>
          </a:custGeom>
          <a:solidFill>
            <a:srgbClr val="D6DCE5"/>
          </a:solidFill>
          <a:ln>
            <a:noFill/>
          </a:ln>
          <a:effectLst>
            <a:outerShdw blurRad="50800" dist="38100" dir="8100000" rotWithShape="0">
              <a:srgbClr val="000000">
                <a:alpha val="40000"/>
              </a:srgbClr>
            </a:outerShdw>
          </a:effectLst>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7" name="Picture 6">
            <a:extLst>
              <a:ext uri="{FF2B5EF4-FFF2-40B4-BE49-F238E27FC236}">
                <a16:creationId xmlns:a16="http://schemas.microsoft.com/office/drawing/2014/main" id="{3DA866F6-FBB1-CC70-E0D2-1D0DCA4B86F0}"/>
              </a:ext>
            </a:extLst>
          </p:cNvPr>
          <p:cNvPicPr>
            <a:picLocks noChangeAspect="1"/>
          </p:cNvPicPr>
          <p:nvPr/>
        </p:nvPicPr>
        <p:blipFill>
          <a:blip r:embed="rId5"/>
          <a:srcRect r="26948"/>
          <a:stretch>
            <a:fillRect/>
          </a:stretch>
        </p:blipFill>
        <p:spPr>
          <a:xfrm>
            <a:off x="7663295" y="3239731"/>
            <a:ext cx="4234222" cy="1665794"/>
          </a:xfrm>
          <a:prstGeom prst="rect">
            <a:avLst/>
          </a:prstGeom>
        </p:spPr>
      </p:pic>
      <p:pic>
        <p:nvPicPr>
          <p:cNvPr id="2" name="Picture 1">
            <a:extLst>
              <a:ext uri="{FF2B5EF4-FFF2-40B4-BE49-F238E27FC236}">
                <a16:creationId xmlns:a16="http://schemas.microsoft.com/office/drawing/2014/main" id="{68CA713D-5D8F-84F6-B997-43AD9088786A}"/>
              </a:ext>
            </a:extLst>
          </p:cNvPr>
          <p:cNvPicPr>
            <a:picLocks noChangeAspect="1"/>
          </p:cNvPicPr>
          <p:nvPr/>
        </p:nvPicPr>
        <p:blipFill>
          <a:blip r:embed="rId6"/>
          <a:stretch>
            <a:fillRect/>
          </a:stretch>
        </p:blipFill>
        <p:spPr>
          <a:xfrm>
            <a:off x="271713" y="2161614"/>
            <a:ext cx="6155986" cy="354422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pic>
        <p:nvPicPr>
          <p:cNvPr id="242" name="Google Shape;242;p13"/>
          <p:cNvPicPr preferRelativeResize="0"/>
          <p:nvPr/>
        </p:nvPicPr>
        <p:blipFill>
          <a:blip r:embed="rId3">
            <a:alphaModFix/>
          </a:blip>
          <a:stretch>
            <a:fillRect/>
          </a:stretch>
        </p:blipFill>
        <p:spPr>
          <a:xfrm>
            <a:off x="7346272" y="2243375"/>
            <a:ext cx="1085399" cy="1085399"/>
          </a:xfrm>
          <a:prstGeom prst="rect">
            <a:avLst/>
          </a:prstGeom>
          <a:noFill/>
          <a:ln>
            <a:noFill/>
          </a:ln>
        </p:spPr>
      </p:pic>
      <p:sp>
        <p:nvSpPr>
          <p:cNvPr id="243" name="Google Shape;243;p13"/>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Other Course Tools</a:t>
            </a:r>
            <a:endParaRPr/>
          </a:p>
        </p:txBody>
      </p:sp>
      <p:pic>
        <p:nvPicPr>
          <p:cNvPr id="244" name="Google Shape;244;p13" descr="Picture 1"/>
          <p:cNvPicPr preferRelativeResize="0"/>
          <p:nvPr/>
        </p:nvPicPr>
        <p:blipFill rotWithShape="1">
          <a:blip r:embed="rId4">
            <a:alphaModFix/>
          </a:blip>
          <a:srcRect/>
          <a:stretch/>
        </p:blipFill>
        <p:spPr>
          <a:xfrm>
            <a:off x="529727" y="1442538"/>
            <a:ext cx="1441002" cy="1441003"/>
          </a:xfrm>
          <a:prstGeom prst="rect">
            <a:avLst/>
          </a:prstGeom>
          <a:noFill/>
          <a:ln>
            <a:noFill/>
          </a:ln>
        </p:spPr>
      </p:pic>
      <p:sp>
        <p:nvSpPr>
          <p:cNvPr id="245" name="Google Shape;245;p13"/>
          <p:cNvSpPr txBox="1"/>
          <p:nvPr/>
        </p:nvSpPr>
        <p:spPr>
          <a:xfrm>
            <a:off x="575447" y="3126887"/>
            <a:ext cx="5553212" cy="34442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Ed</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Community &amp; Information</a:t>
            </a:r>
            <a:endParaRPr/>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Discussion Board </a:t>
            </a:r>
            <a:br>
              <a:rPr lang="en-US" sz="2000" b="0" i="0" u="none" strike="noStrike" cap="none">
                <a:solidFill>
                  <a:srgbClr val="000000"/>
                </a:solidFill>
                <a:latin typeface="Calibri"/>
                <a:ea typeface="Calibri"/>
                <a:cs typeface="Calibri"/>
                <a:sym typeface="Calibri"/>
              </a:rPr>
            </a:br>
            <a:r>
              <a:rPr lang="en-US" sz="2000" b="0" i="0" u="none" strike="noStrike" cap="none">
                <a:solidFill>
                  <a:srgbClr val="000000"/>
                </a:solidFill>
                <a:latin typeface="Calibri"/>
                <a:ea typeface="Calibri"/>
                <a:cs typeface="Calibri"/>
                <a:sym typeface="Calibri"/>
              </a:rPr>
              <a:t>(please ask &amp; answer!; anonymous option)</a:t>
            </a:r>
            <a:endParaRPr/>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Chat</a:t>
            </a:r>
            <a:endParaRPr/>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Announcements</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Pre-Class Materials / Section Handouts</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Assignments</a:t>
            </a:r>
            <a:endParaRPr/>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Online IDE</a:t>
            </a:r>
            <a:endParaRPr/>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Submit assignments</a:t>
            </a:r>
            <a:endParaRPr/>
          </a:p>
          <a:p>
            <a:pPr marL="800100" marR="0" lvl="1"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View Feedback</a:t>
            </a:r>
            <a:endParaRPr/>
          </a:p>
        </p:txBody>
      </p:sp>
      <p:pic>
        <p:nvPicPr>
          <p:cNvPr id="246" name="Google Shape;246;p13" descr="Picture 5"/>
          <p:cNvPicPr preferRelativeResize="0"/>
          <p:nvPr/>
        </p:nvPicPr>
        <p:blipFill rotWithShape="1">
          <a:blip r:embed="rId5">
            <a:alphaModFix/>
          </a:blip>
          <a:srcRect/>
          <a:stretch/>
        </p:blipFill>
        <p:spPr>
          <a:xfrm>
            <a:off x="7653734" y="3929483"/>
            <a:ext cx="777941" cy="777941"/>
          </a:xfrm>
          <a:prstGeom prst="rect">
            <a:avLst/>
          </a:prstGeom>
          <a:noFill/>
          <a:ln>
            <a:noFill/>
          </a:ln>
        </p:spPr>
      </p:pic>
      <p:pic>
        <p:nvPicPr>
          <p:cNvPr id="247" name="Google Shape;247;p13" descr="Picture 10"/>
          <p:cNvPicPr preferRelativeResize="0"/>
          <p:nvPr/>
        </p:nvPicPr>
        <p:blipFill rotWithShape="1">
          <a:blip r:embed="rId6">
            <a:alphaModFix/>
          </a:blip>
          <a:srcRect/>
          <a:stretch/>
        </p:blipFill>
        <p:spPr>
          <a:xfrm>
            <a:off x="6487378" y="1247881"/>
            <a:ext cx="1959367" cy="579973"/>
          </a:xfrm>
          <a:prstGeom prst="rect">
            <a:avLst/>
          </a:prstGeom>
          <a:noFill/>
          <a:ln>
            <a:noFill/>
          </a:ln>
        </p:spPr>
      </p:pic>
      <p:sp>
        <p:nvSpPr>
          <p:cNvPr id="248" name="Google Shape;248;p13"/>
          <p:cNvSpPr txBox="1"/>
          <p:nvPr/>
        </p:nvSpPr>
        <p:spPr>
          <a:xfrm>
            <a:off x="8937041" y="1247880"/>
            <a:ext cx="3433385" cy="7010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My Digital Hand</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Queueing in office hours</a:t>
            </a:r>
            <a:endParaRPr/>
          </a:p>
        </p:txBody>
      </p:sp>
      <p:sp>
        <p:nvSpPr>
          <p:cNvPr id="249" name="Google Shape;249;p13"/>
          <p:cNvSpPr txBox="1"/>
          <p:nvPr/>
        </p:nvSpPr>
        <p:spPr>
          <a:xfrm>
            <a:off x="8937041" y="2375709"/>
            <a:ext cx="2283300" cy="10158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a:latin typeface="Calibri"/>
                <a:ea typeface="Calibri"/>
                <a:cs typeface="Calibri"/>
                <a:sym typeface="Calibri"/>
              </a:rPr>
              <a:t>VSCode</a:t>
            </a:r>
            <a:r>
              <a:rPr lang="en-US" sz="2000" b="1" i="0" u="none" strike="noStrike" cap="none">
                <a:solidFill>
                  <a:srgbClr val="000000"/>
                </a:solidFill>
                <a:latin typeface="Calibri"/>
                <a:ea typeface="Calibri"/>
                <a:cs typeface="Calibri"/>
                <a:sym typeface="Calibri"/>
              </a:rPr>
              <a:t> (Optional)</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Develop offline</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Visual debugger</a:t>
            </a:r>
            <a:endParaRPr/>
          </a:p>
        </p:txBody>
      </p:sp>
      <p:sp>
        <p:nvSpPr>
          <p:cNvPr id="250" name="Google Shape;250;p13"/>
          <p:cNvSpPr txBox="1"/>
          <p:nvPr/>
        </p:nvSpPr>
        <p:spPr>
          <a:xfrm>
            <a:off x="8937041" y="3810622"/>
            <a:ext cx="2593800" cy="70800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Canvas</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Lecture recordings</a:t>
            </a:r>
            <a:endParaRPr/>
          </a:p>
        </p:txBody>
      </p:sp>
      <p:sp>
        <p:nvSpPr>
          <p:cNvPr id="251" name="Google Shape;251;p13"/>
          <p:cNvSpPr txBox="1"/>
          <p:nvPr/>
        </p:nvSpPr>
        <p:spPr>
          <a:xfrm>
            <a:off x="8937041" y="5245534"/>
            <a:ext cx="2593651" cy="131064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000"/>
              <a:buFont typeface="Calibri"/>
              <a:buNone/>
            </a:pPr>
            <a:r>
              <a:rPr lang="en-US" sz="2000" b="1" i="0" u="none" strike="noStrike" cap="none">
                <a:solidFill>
                  <a:srgbClr val="000000"/>
                </a:solidFill>
                <a:latin typeface="Calibri"/>
                <a:ea typeface="Calibri"/>
                <a:cs typeface="Calibri"/>
                <a:sym typeface="Calibri"/>
              </a:rPr>
              <a:t>Sli.do</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In-class activities </a:t>
            </a:r>
            <a:br>
              <a:rPr lang="en-US" sz="2000" b="0" i="0" u="none" strike="noStrike" cap="none">
                <a:solidFill>
                  <a:srgbClr val="000000"/>
                </a:solidFill>
                <a:latin typeface="Calibri"/>
                <a:ea typeface="Calibri"/>
                <a:cs typeface="Calibri"/>
                <a:sym typeface="Calibri"/>
              </a:rPr>
            </a:br>
            <a:r>
              <a:rPr lang="en-US" sz="2000" b="0" i="0" u="none" strike="noStrike" cap="none">
                <a:solidFill>
                  <a:srgbClr val="000000"/>
                </a:solidFill>
                <a:latin typeface="Calibri"/>
                <a:ea typeface="Calibri"/>
                <a:cs typeface="Calibri"/>
                <a:sym typeface="Calibri"/>
              </a:rPr>
              <a:t>(ungraded)</a:t>
            </a:r>
            <a:endParaRPr/>
          </a:p>
          <a:p>
            <a:pPr marL="342900" marR="0" lvl="0" indent="-342900" algn="l" rtl="0">
              <a:lnSpc>
                <a:spcPct val="100000"/>
              </a:lnSpc>
              <a:spcBef>
                <a:spcPts val="0"/>
              </a:spcBef>
              <a:spcAft>
                <a:spcPts val="0"/>
              </a:spcAft>
              <a:buClr>
                <a:srgbClr val="000000"/>
              </a:buClr>
              <a:buSzPts val="2000"/>
              <a:buFont typeface="Arial"/>
              <a:buChar char="•"/>
            </a:pPr>
            <a:r>
              <a:rPr lang="en-US" sz="2000" b="0" i="0" u="none" strike="noStrike" cap="none">
                <a:solidFill>
                  <a:srgbClr val="000000"/>
                </a:solidFill>
                <a:latin typeface="Calibri"/>
                <a:ea typeface="Calibri"/>
                <a:cs typeface="Calibri"/>
                <a:sym typeface="Calibri"/>
              </a:rPr>
              <a:t>No account needed</a:t>
            </a:r>
            <a:endParaRPr/>
          </a:p>
        </p:txBody>
      </p:sp>
      <p:pic>
        <p:nvPicPr>
          <p:cNvPr id="252" name="Google Shape;252;p13" descr="Picture 2"/>
          <p:cNvPicPr preferRelativeResize="0"/>
          <p:nvPr/>
        </p:nvPicPr>
        <p:blipFill rotWithShape="1">
          <a:blip r:embed="rId7">
            <a:alphaModFix/>
          </a:blip>
          <a:srcRect/>
          <a:stretch/>
        </p:blipFill>
        <p:spPr>
          <a:xfrm>
            <a:off x="7638663" y="5510748"/>
            <a:ext cx="793012" cy="793012"/>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110" name="Google Shape;110;p2"/>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Tx/>
              <a:buSzPts val="2800"/>
              <a:buChar char="•"/>
            </a:pPr>
            <a:r>
              <a:rPr lang="en-US" dirty="0">
                <a:solidFill>
                  <a:schemeClr val="tx1"/>
                </a:solidFill>
              </a:rPr>
              <a:t>Introductions</a:t>
            </a:r>
            <a:endParaRPr dirty="0">
              <a:solidFill>
                <a:schemeClr val="tx1"/>
              </a:solidFill>
            </a:endParaRPr>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About this Course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Course Components &amp; Tools</a:t>
            </a:r>
            <a:endParaRPr dirty="0"/>
          </a:p>
          <a:p>
            <a:pPr marL="685800" lvl="1" indent="-228600" algn="l" rtl="0">
              <a:lnSpc>
                <a:spcPct val="90000"/>
              </a:lnSpc>
              <a:spcBef>
                <a:spcPts val="500"/>
              </a:spcBef>
              <a:spcAft>
                <a:spcPts val="0"/>
              </a:spcAft>
              <a:buClr>
                <a:schemeClr val="accent5"/>
              </a:buClr>
              <a:buSzPts val="2400"/>
              <a:buFont typeface="Helvetica Neue"/>
              <a:buChar char="-"/>
            </a:pPr>
            <a:r>
              <a:rPr lang="en-US" sz="2400" b="1" dirty="0">
                <a:solidFill>
                  <a:schemeClr val="accent5"/>
                </a:solidFill>
              </a:rPr>
              <a:t>Grading</a:t>
            </a:r>
          </a:p>
          <a:p>
            <a:pPr marL="685800" lvl="1" indent="-228600" algn="l" rtl="0">
              <a:lnSpc>
                <a:spcPct val="90000"/>
              </a:lnSpc>
              <a:spcBef>
                <a:spcPts val="500"/>
              </a:spcBef>
              <a:spcAft>
                <a:spcPts val="0"/>
              </a:spcAft>
              <a:buClr>
                <a:srgbClr val="000000"/>
              </a:buClr>
              <a:buSzPts val="2400"/>
              <a:buFont typeface="Helvetica Neue"/>
              <a:buChar char="-"/>
            </a:pPr>
            <a:r>
              <a:rPr lang="en-US" sz="2400" dirty="0"/>
              <a:t>Policies</a:t>
            </a:r>
            <a:endParaRPr dirty="0"/>
          </a:p>
          <a:p>
            <a:pPr marL="685800" lvl="1" indent="-228600" algn="l" rtl="0">
              <a:lnSpc>
                <a:spcPct val="90000"/>
              </a:lnSpc>
              <a:spcBef>
                <a:spcPts val="1200"/>
              </a:spcBef>
              <a:spcAft>
                <a:spcPts val="0"/>
              </a:spcAft>
              <a:buClr>
                <a:srgbClr val="000000"/>
              </a:buClr>
              <a:buSzPts val="2400"/>
              <a:buFont typeface="Helvetica Neue"/>
              <a:buChar char="-"/>
            </a:pPr>
            <a:r>
              <a:rPr lang="en-US" sz="2400" dirty="0"/>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Intro/Review Java</a:t>
            </a:r>
            <a:endParaRPr dirty="0"/>
          </a:p>
        </p:txBody>
      </p:sp>
      <p:sp>
        <p:nvSpPr>
          <p:cNvPr id="111" name="Google Shape;111;p2"/>
          <p:cNvSpPr/>
          <p:nvPr/>
        </p:nvSpPr>
        <p:spPr>
          <a:xfrm rot="10800000">
            <a:off x="2657170" y="2793329"/>
            <a:ext cx="444844" cy="308920"/>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16408012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EC10D-3418-0646-B587-E829F11CD5E8}"/>
              </a:ext>
            </a:extLst>
          </p:cNvPr>
          <p:cNvSpPr>
            <a:spLocks noGrp="1"/>
          </p:cNvSpPr>
          <p:nvPr>
            <p:ph type="title"/>
          </p:nvPr>
        </p:nvSpPr>
        <p:spPr/>
        <p:txBody>
          <a:bodyPr/>
          <a:lstStyle/>
          <a:p>
            <a:r>
              <a:rPr lang="en-US" dirty="0"/>
              <a:t>Graded Course Components</a:t>
            </a:r>
          </a:p>
        </p:txBody>
      </p:sp>
      <p:sp>
        <p:nvSpPr>
          <p:cNvPr id="3" name="Content Placeholder 2">
            <a:extLst>
              <a:ext uri="{FF2B5EF4-FFF2-40B4-BE49-F238E27FC236}">
                <a16:creationId xmlns:a16="http://schemas.microsoft.com/office/drawing/2014/main" id="{77B69D51-5A7D-154A-948D-90726E3A6D60}"/>
              </a:ext>
            </a:extLst>
          </p:cNvPr>
          <p:cNvSpPr>
            <a:spLocks noGrp="1"/>
          </p:cNvSpPr>
          <p:nvPr>
            <p:ph type="body" idx="1"/>
          </p:nvPr>
        </p:nvSpPr>
        <p:spPr/>
        <p:txBody>
          <a:bodyPr/>
          <a:lstStyle/>
          <a:p>
            <a:r>
              <a:rPr lang="en-US" dirty="0"/>
              <a:t>Your grade will consist of the following categories:</a:t>
            </a:r>
          </a:p>
          <a:p>
            <a:r>
              <a:rPr lang="en-US" dirty="0"/>
              <a:t>Each mark is graded on the scale: </a:t>
            </a:r>
          </a:p>
          <a:p>
            <a:pPr lvl="1"/>
            <a:r>
              <a:rPr lang="en-US" b="1" dirty="0"/>
              <a:t>E</a:t>
            </a:r>
            <a:r>
              <a:rPr lang="en-US" dirty="0"/>
              <a:t>(</a:t>
            </a:r>
            <a:r>
              <a:rPr lang="en-US" dirty="0" err="1"/>
              <a:t>xcellent</a:t>
            </a:r>
            <a:r>
              <a:rPr lang="en-US" dirty="0"/>
              <a:t>)</a:t>
            </a:r>
          </a:p>
          <a:p>
            <a:pPr lvl="1"/>
            <a:r>
              <a:rPr lang="en-US" b="1" dirty="0"/>
              <a:t>S</a:t>
            </a:r>
            <a:r>
              <a:rPr lang="en-US" dirty="0"/>
              <a:t>(</a:t>
            </a:r>
            <a:r>
              <a:rPr lang="en-US" dirty="0" err="1"/>
              <a:t>atisfafactory</a:t>
            </a:r>
            <a:r>
              <a:rPr lang="en-US" dirty="0"/>
              <a:t>)</a:t>
            </a:r>
          </a:p>
          <a:p>
            <a:pPr lvl="1"/>
            <a:r>
              <a:rPr lang="en-US" b="1" dirty="0"/>
              <a:t>N</a:t>
            </a:r>
            <a:r>
              <a:rPr lang="en-US" dirty="0"/>
              <a:t>(</a:t>
            </a:r>
            <a:r>
              <a:rPr lang="en-US" dirty="0" err="1"/>
              <a:t>ot</a:t>
            </a:r>
            <a:r>
              <a:rPr lang="en-US" dirty="0"/>
              <a:t> yet)</a:t>
            </a:r>
            <a:endParaRPr lang="en-US" b="1" dirty="0"/>
          </a:p>
        </p:txBody>
      </p:sp>
      <p:sp>
        <p:nvSpPr>
          <p:cNvPr id="4" name="Content Placeholder 2">
            <a:extLst>
              <a:ext uri="{FF2B5EF4-FFF2-40B4-BE49-F238E27FC236}">
                <a16:creationId xmlns:a16="http://schemas.microsoft.com/office/drawing/2014/main" id="{AE1065D3-60B9-314A-98E1-4577F3421EFB}"/>
              </a:ext>
            </a:extLst>
          </p:cNvPr>
          <p:cNvSpPr txBox="1">
            <a:spLocks/>
          </p:cNvSpPr>
          <p:nvPr/>
        </p:nvSpPr>
        <p:spPr>
          <a:xfrm>
            <a:off x="6096000" y="1371599"/>
            <a:ext cx="5257800" cy="480536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System Font Regular"/>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ystem Font Regular"/>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ystem Font Regular"/>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graphicFrame>
        <p:nvGraphicFramePr>
          <p:cNvPr id="5" name="Table 4">
            <a:extLst>
              <a:ext uri="{FF2B5EF4-FFF2-40B4-BE49-F238E27FC236}">
                <a16:creationId xmlns:a16="http://schemas.microsoft.com/office/drawing/2014/main" id="{A1CAB006-57FB-BE40-8672-26BC42825D46}"/>
              </a:ext>
            </a:extLst>
          </p:cNvPr>
          <p:cNvGraphicFramePr>
            <a:graphicFrameLocks noGrp="1"/>
          </p:cNvGraphicFramePr>
          <p:nvPr>
            <p:extLst>
              <p:ext uri="{D42A27DB-BD31-4B8C-83A1-F6EECF244321}">
                <p14:modId xmlns:p14="http://schemas.microsoft.com/office/powerpoint/2010/main" val="1188804113"/>
              </p:ext>
            </p:extLst>
          </p:nvPr>
        </p:nvGraphicFramePr>
        <p:xfrm>
          <a:off x="1048556" y="4176395"/>
          <a:ext cx="10305244" cy="2481072"/>
        </p:xfrm>
        <a:graphic>
          <a:graphicData uri="http://schemas.openxmlformats.org/drawingml/2006/table">
            <a:tbl>
              <a:tblPr firstRow="1" bandRow="1">
                <a:tableStyleId>{5C22544A-7EE6-4342-B048-85BDC9FD1C3A}</a:tableStyleId>
              </a:tblPr>
              <a:tblGrid>
                <a:gridCol w="3720871">
                  <a:extLst>
                    <a:ext uri="{9D8B030D-6E8A-4147-A177-3AD203B41FA5}">
                      <a16:colId xmlns:a16="http://schemas.microsoft.com/office/drawing/2014/main" val="2467285351"/>
                    </a:ext>
                  </a:extLst>
                </a:gridCol>
                <a:gridCol w="1148196">
                  <a:extLst>
                    <a:ext uri="{9D8B030D-6E8A-4147-A177-3AD203B41FA5}">
                      <a16:colId xmlns:a16="http://schemas.microsoft.com/office/drawing/2014/main" val="2677818252"/>
                    </a:ext>
                  </a:extLst>
                </a:gridCol>
                <a:gridCol w="3446715">
                  <a:extLst>
                    <a:ext uri="{9D8B030D-6E8A-4147-A177-3AD203B41FA5}">
                      <a16:colId xmlns:a16="http://schemas.microsoft.com/office/drawing/2014/main" val="2192440974"/>
                    </a:ext>
                  </a:extLst>
                </a:gridCol>
                <a:gridCol w="1989462">
                  <a:extLst>
                    <a:ext uri="{9D8B030D-6E8A-4147-A177-3AD203B41FA5}">
                      <a16:colId xmlns:a16="http://schemas.microsoft.com/office/drawing/2014/main" val="3017527229"/>
                    </a:ext>
                  </a:extLst>
                </a:gridCol>
              </a:tblGrid>
              <a:tr h="445008">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Category</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Marks per</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Total Marks</a:t>
                      </a:r>
                    </a:p>
                  </a:txBody>
                  <a:tcPr/>
                </a:tc>
                <a:extLst>
                  <a:ext uri="{0D108BD9-81ED-4DB2-BD59-A6C34878D82A}">
                    <a16:rowId xmlns:a16="http://schemas.microsoft.com/office/drawing/2014/main" val="2233699528"/>
                  </a:ext>
                </a:extLst>
              </a:tr>
              <a:tr h="445008">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Programming Assignments</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4</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4 (</a:t>
                      </a:r>
                      <a:r>
                        <a:rPr lang="en-US" sz="2000" dirty="0">
                          <a:latin typeface="Calibri" panose="020F0502020204030204" pitchFamily="34" charset="0"/>
                          <a:ea typeface="Calibri" panose="020F0502020204030204" pitchFamily="34" charset="0"/>
                          <a:cs typeface="Calibri" panose="020F0502020204030204" pitchFamily="34" charset="0"/>
                          <a:hlinkClick r:id="rId2"/>
                        </a:rPr>
                        <a:t>Behavior, Concepts, Quality, Testing/Reflection</a:t>
                      </a:r>
                      <a:r>
                        <a:rPr lang="en-US" sz="2000" dirty="0">
                          <a:latin typeface="Calibri" panose="020F0502020204030204" pitchFamily="34" charset="0"/>
                          <a:ea typeface="Calibri" panose="020F0502020204030204" pitchFamily="34" charset="0"/>
                          <a:cs typeface="Calibri" panose="020F0502020204030204" pitchFamily="34" charset="0"/>
                        </a:rPr>
                        <a:t>)</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16</a:t>
                      </a:r>
                    </a:p>
                  </a:txBody>
                  <a:tcPr/>
                </a:tc>
                <a:extLst>
                  <a:ext uri="{0D108BD9-81ED-4DB2-BD59-A6C34878D82A}">
                    <a16:rowId xmlns:a16="http://schemas.microsoft.com/office/drawing/2014/main" val="807263754"/>
                  </a:ext>
                </a:extLst>
              </a:tr>
              <a:tr h="445008">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Creative Projects</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4</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4</a:t>
                      </a:r>
                    </a:p>
                  </a:txBody>
                  <a:tcPr/>
                </a:tc>
                <a:extLst>
                  <a:ext uri="{0D108BD9-81ED-4DB2-BD59-A6C34878D82A}">
                    <a16:rowId xmlns:a16="http://schemas.microsoft.com/office/drawing/2014/main" val="4209182687"/>
                  </a:ext>
                </a:extLst>
              </a:tr>
              <a:tr h="445008">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Quizzes</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3</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3 (3 questions)</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9</a:t>
                      </a:r>
                    </a:p>
                  </a:txBody>
                  <a:tcPr/>
                </a:tc>
                <a:extLst>
                  <a:ext uri="{0D108BD9-81ED-4DB2-BD59-A6C34878D82A}">
                    <a16:rowId xmlns:a16="http://schemas.microsoft.com/office/drawing/2014/main" val="129499150"/>
                  </a:ext>
                </a:extLst>
              </a:tr>
              <a:tr h="445008">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Exam</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1</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6 (6 questions)</a:t>
                      </a:r>
                    </a:p>
                  </a:txBody>
                  <a:tcPr/>
                </a:tc>
                <a:tc>
                  <a:txBody>
                    <a:bodyPr/>
                    <a:lstStyle/>
                    <a:p>
                      <a:r>
                        <a:rPr lang="en-US" sz="2000" dirty="0">
                          <a:latin typeface="Calibri" panose="020F0502020204030204" pitchFamily="34" charset="0"/>
                          <a:ea typeface="Calibri" panose="020F0502020204030204" pitchFamily="34" charset="0"/>
                          <a:cs typeface="Calibri" panose="020F0502020204030204" pitchFamily="34" charset="0"/>
                        </a:rPr>
                        <a:t>6</a:t>
                      </a:r>
                    </a:p>
                  </a:txBody>
                  <a:tcPr/>
                </a:tc>
                <a:extLst>
                  <a:ext uri="{0D108BD9-81ED-4DB2-BD59-A6C34878D82A}">
                    <a16:rowId xmlns:a16="http://schemas.microsoft.com/office/drawing/2014/main" val="1192085382"/>
                  </a:ext>
                </a:extLst>
              </a:tr>
            </a:tbl>
          </a:graphicData>
        </a:graphic>
      </p:graphicFrame>
    </p:spTree>
    <p:extLst>
      <p:ext uri="{BB962C8B-B14F-4D97-AF65-F5344CB8AC3E}">
        <p14:creationId xmlns:p14="http://schemas.microsoft.com/office/powerpoint/2010/main" val="21056485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D5CC7-6851-6439-669F-BDE244546D80}"/>
              </a:ext>
            </a:extLst>
          </p:cNvPr>
          <p:cNvSpPr>
            <a:spLocks noGrp="1"/>
          </p:cNvSpPr>
          <p:nvPr>
            <p:ph type="title"/>
          </p:nvPr>
        </p:nvSpPr>
        <p:spPr/>
        <p:txBody>
          <a:bodyPr/>
          <a:lstStyle/>
          <a:p>
            <a:r>
              <a:rPr lang="en-US" dirty="0"/>
              <a:t>Course Grades</a:t>
            </a:r>
          </a:p>
        </p:txBody>
      </p:sp>
      <p:sp>
        <p:nvSpPr>
          <p:cNvPr id="3" name="Content Placeholder 2">
            <a:extLst>
              <a:ext uri="{FF2B5EF4-FFF2-40B4-BE49-F238E27FC236}">
                <a16:creationId xmlns:a16="http://schemas.microsoft.com/office/drawing/2014/main" id="{827BDD9C-9452-00C6-5985-79397150BD4C}"/>
              </a:ext>
            </a:extLst>
          </p:cNvPr>
          <p:cNvSpPr>
            <a:spLocks noGrp="1"/>
          </p:cNvSpPr>
          <p:nvPr>
            <p:ph type="body" idx="1"/>
          </p:nvPr>
        </p:nvSpPr>
        <p:spPr>
          <a:xfrm>
            <a:off x="391886" y="1371600"/>
            <a:ext cx="4158343" cy="4805363"/>
          </a:xfrm>
        </p:spPr>
        <p:txBody>
          <a:bodyPr/>
          <a:lstStyle/>
          <a:p>
            <a:pPr marL="0" indent="0">
              <a:buNone/>
            </a:pPr>
            <a:r>
              <a:rPr lang="en-US" sz="2400" dirty="0"/>
              <a:t>In assigning course grades, we’ll use a bucket system:</a:t>
            </a:r>
          </a:p>
          <a:p>
            <a:pPr lvl="1">
              <a:spcBef>
                <a:spcPts val="800"/>
              </a:spcBef>
            </a:pPr>
            <a:r>
              <a:rPr lang="en-US" sz="2100" dirty="0"/>
              <a:t>Marks earned place in an initial bucket, additional S+ marks improve grade. </a:t>
            </a:r>
          </a:p>
          <a:p>
            <a:pPr lvl="1">
              <a:spcBef>
                <a:spcPts val="800"/>
              </a:spcBef>
            </a:pPr>
            <a:r>
              <a:rPr lang="en-US" sz="2100" dirty="0"/>
              <a:t>Must meet </a:t>
            </a:r>
            <a:r>
              <a:rPr lang="en-US" sz="2100" u="sng" dirty="0"/>
              <a:t>all</a:t>
            </a:r>
            <a:r>
              <a:rPr lang="en-US" sz="2100" i="1" dirty="0"/>
              <a:t> </a:t>
            </a:r>
            <a:r>
              <a:rPr lang="en-US" sz="2100" dirty="0"/>
              <a:t>requirements of a bucket for initial placement.</a:t>
            </a:r>
          </a:p>
          <a:p>
            <a:pPr lvl="1">
              <a:spcBef>
                <a:spcPts val="800"/>
              </a:spcBef>
            </a:pPr>
            <a:r>
              <a:rPr lang="en-US" sz="2100" dirty="0"/>
              <a:t>These are </a:t>
            </a:r>
            <a:r>
              <a:rPr lang="en-US" sz="2100" u="sng" dirty="0"/>
              <a:t>minimum</a:t>
            </a:r>
            <a:r>
              <a:rPr lang="en-US" sz="2100" dirty="0"/>
              <a:t> GPA guarantees – grade can always be higher than minimum promise.</a:t>
            </a:r>
          </a:p>
          <a:p>
            <a:endParaRPr lang="en-US" dirty="0"/>
          </a:p>
        </p:txBody>
      </p:sp>
      <p:graphicFrame>
        <p:nvGraphicFramePr>
          <p:cNvPr id="4" name="Table 3">
            <a:extLst>
              <a:ext uri="{FF2B5EF4-FFF2-40B4-BE49-F238E27FC236}">
                <a16:creationId xmlns:a16="http://schemas.microsoft.com/office/drawing/2014/main" id="{DFA878D0-5416-25AE-BC29-74ECF20A8D8C}"/>
              </a:ext>
            </a:extLst>
          </p:cNvPr>
          <p:cNvGraphicFramePr>
            <a:graphicFrameLocks noGrp="1"/>
          </p:cNvGraphicFramePr>
          <p:nvPr>
            <p:extLst>
              <p:ext uri="{D42A27DB-BD31-4B8C-83A1-F6EECF244321}">
                <p14:modId xmlns:p14="http://schemas.microsoft.com/office/powerpoint/2010/main" val="633267708"/>
              </p:ext>
            </p:extLst>
          </p:nvPr>
        </p:nvGraphicFramePr>
        <p:xfrm>
          <a:off x="4781392" y="1919729"/>
          <a:ext cx="7236438" cy="3196200"/>
        </p:xfrm>
        <a:graphic>
          <a:graphicData uri="http://schemas.openxmlformats.org/drawingml/2006/table">
            <a:tbl>
              <a:tblPr firstRow="1" bandRow="1">
                <a:tableStyleId>{5C22544A-7EE6-4342-B048-85BDC9FD1C3A}</a:tableStyleId>
              </a:tblPr>
              <a:tblGrid>
                <a:gridCol w="2239894">
                  <a:extLst>
                    <a:ext uri="{9D8B030D-6E8A-4147-A177-3AD203B41FA5}">
                      <a16:colId xmlns:a16="http://schemas.microsoft.com/office/drawing/2014/main" val="2467285351"/>
                    </a:ext>
                  </a:extLst>
                </a:gridCol>
                <a:gridCol w="2667000">
                  <a:extLst>
                    <a:ext uri="{9D8B030D-6E8A-4147-A177-3AD203B41FA5}">
                      <a16:colId xmlns:a16="http://schemas.microsoft.com/office/drawing/2014/main" val="2677818252"/>
                    </a:ext>
                  </a:extLst>
                </a:gridCol>
                <a:gridCol w="2329544">
                  <a:extLst>
                    <a:ext uri="{9D8B030D-6E8A-4147-A177-3AD203B41FA5}">
                      <a16:colId xmlns:a16="http://schemas.microsoft.com/office/drawing/2014/main" val="2192440974"/>
                    </a:ext>
                  </a:extLst>
                </a:gridCol>
              </a:tblGrid>
              <a:tr h="456600">
                <a:tc>
                  <a:txBody>
                    <a:bodyPr/>
                    <a:lstStyle/>
                    <a:p>
                      <a:pPr algn="l" fontAlgn="b"/>
                      <a:r>
                        <a:rPr lang="en-US" sz="2000" dirty="0">
                          <a:effectLst/>
                          <a:latin typeface="Calibri" panose="020F0502020204030204" pitchFamily="34" charset="0"/>
                          <a:ea typeface="Calibri" panose="020F0502020204030204" pitchFamily="34" charset="0"/>
                          <a:cs typeface="Calibri" panose="020F0502020204030204" pitchFamily="34" charset="0"/>
                        </a:rPr>
                        <a:t>Minimum Grade</a:t>
                      </a:r>
                    </a:p>
                  </a:txBody>
                  <a:tcPr anchor="b"/>
                </a:tc>
                <a:tc>
                  <a:txBody>
                    <a:bodyPr/>
                    <a:lstStyle/>
                    <a:p>
                      <a:pPr algn="l" fontAlgn="b"/>
                      <a:r>
                        <a:rPr lang="en-US" sz="2000" dirty="0">
                          <a:effectLst/>
                          <a:latin typeface="Calibri" panose="020F0502020204030204" pitchFamily="34" charset="0"/>
                          <a:ea typeface="Calibri" panose="020F0502020204030204" pitchFamily="34" charset="0"/>
                          <a:cs typeface="Calibri" panose="020F0502020204030204" pitchFamily="34" charset="0"/>
                        </a:rPr>
                        <a:t>Required S+, of which…</a:t>
                      </a:r>
                      <a:endParaRPr lang="en-US" sz="3600" dirty="0">
                        <a:solidFill>
                          <a:srgbClr val="FF2F92"/>
                        </a:solidFill>
                        <a:effectLst/>
                        <a:latin typeface="Calibri" panose="020F0502020204030204" pitchFamily="34" charset="0"/>
                        <a:ea typeface="Calibri" panose="020F0502020204030204" pitchFamily="34" charset="0"/>
                        <a:cs typeface="Calibri" panose="020F0502020204030204" pitchFamily="34" charset="0"/>
                      </a:endParaRPr>
                    </a:p>
                  </a:txBody>
                  <a:tcPr anchor="b"/>
                </a:tc>
                <a:tc>
                  <a:txBody>
                    <a:bodyPr/>
                    <a:lstStyle/>
                    <a:p>
                      <a:pPr algn="l" fontAlgn="b"/>
                      <a:r>
                        <a:rPr lang="en-US" sz="2000" dirty="0">
                          <a:effectLst/>
                          <a:latin typeface="Calibri" panose="020F0502020204030204" pitchFamily="34" charset="0"/>
                          <a:ea typeface="Calibri" panose="020F0502020204030204" pitchFamily="34" charset="0"/>
                          <a:cs typeface="Calibri" panose="020F0502020204030204" pitchFamily="34" charset="0"/>
                        </a:rPr>
                        <a:t>Required E</a:t>
                      </a:r>
                    </a:p>
                  </a:txBody>
                  <a:tcPr anchor="b"/>
                </a:tc>
                <a:extLst>
                  <a:ext uri="{0D108BD9-81ED-4DB2-BD59-A6C34878D82A}">
                    <a16:rowId xmlns:a16="http://schemas.microsoft.com/office/drawing/2014/main" val="2233699528"/>
                  </a:ext>
                </a:extLst>
              </a:tr>
              <a:tr h="456600">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3.5</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30</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27</a:t>
                      </a:r>
                    </a:p>
                  </a:txBody>
                  <a:tcPr/>
                </a:tc>
                <a:extLst>
                  <a:ext uri="{0D108BD9-81ED-4DB2-BD59-A6C34878D82A}">
                    <a16:rowId xmlns:a16="http://schemas.microsoft.com/office/drawing/2014/main" val="4209182687"/>
                  </a:ext>
                </a:extLst>
              </a:tr>
              <a:tr h="456600">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3.0</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27</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22</a:t>
                      </a:r>
                    </a:p>
                  </a:txBody>
                  <a:tcPr/>
                </a:tc>
                <a:extLst>
                  <a:ext uri="{0D108BD9-81ED-4DB2-BD59-A6C34878D82A}">
                    <a16:rowId xmlns:a16="http://schemas.microsoft.com/office/drawing/2014/main" val="129499150"/>
                  </a:ext>
                </a:extLst>
              </a:tr>
              <a:tr h="456600">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2.5</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24</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17</a:t>
                      </a:r>
                    </a:p>
                  </a:txBody>
                  <a:tcPr/>
                </a:tc>
                <a:extLst>
                  <a:ext uri="{0D108BD9-81ED-4DB2-BD59-A6C34878D82A}">
                    <a16:rowId xmlns:a16="http://schemas.microsoft.com/office/drawing/2014/main" val="463448335"/>
                  </a:ext>
                </a:extLst>
              </a:tr>
              <a:tr h="456600">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2.0</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21</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0</a:t>
                      </a:r>
                    </a:p>
                  </a:txBody>
                  <a:tcPr/>
                </a:tc>
                <a:extLst>
                  <a:ext uri="{0D108BD9-81ED-4DB2-BD59-A6C34878D82A}">
                    <a16:rowId xmlns:a16="http://schemas.microsoft.com/office/drawing/2014/main" val="695640733"/>
                  </a:ext>
                </a:extLst>
              </a:tr>
              <a:tr h="456600">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1.5</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14</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0</a:t>
                      </a:r>
                    </a:p>
                  </a:txBody>
                  <a:tcPr/>
                </a:tc>
                <a:extLst>
                  <a:ext uri="{0D108BD9-81ED-4DB2-BD59-A6C34878D82A}">
                    <a16:rowId xmlns:a16="http://schemas.microsoft.com/office/drawing/2014/main" val="1192085382"/>
                  </a:ext>
                </a:extLst>
              </a:tr>
              <a:tr h="456600">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0.7</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8</a:t>
                      </a:r>
                    </a:p>
                  </a:txBody>
                  <a:tcPr/>
                </a:tc>
                <a:tc>
                  <a:txBody>
                    <a:bodyPr/>
                    <a:lstStyle/>
                    <a:p>
                      <a:pPr fontAlgn="t"/>
                      <a:r>
                        <a:rPr lang="en-US" sz="2000" dirty="0">
                          <a:effectLst/>
                          <a:latin typeface="Calibri" panose="020F0502020204030204" pitchFamily="34" charset="0"/>
                          <a:ea typeface="Calibri" panose="020F0502020204030204" pitchFamily="34" charset="0"/>
                          <a:cs typeface="Calibri" panose="020F0502020204030204" pitchFamily="34" charset="0"/>
                        </a:rPr>
                        <a:t>0</a:t>
                      </a:r>
                    </a:p>
                  </a:txBody>
                  <a:tcPr/>
                </a:tc>
                <a:extLst>
                  <a:ext uri="{0D108BD9-81ED-4DB2-BD59-A6C34878D82A}">
                    <a16:rowId xmlns:a16="http://schemas.microsoft.com/office/drawing/2014/main" val="3460401973"/>
                  </a:ext>
                </a:extLst>
              </a:tr>
            </a:tbl>
          </a:graphicData>
        </a:graphic>
      </p:graphicFrame>
      <p:sp>
        <p:nvSpPr>
          <p:cNvPr id="5" name="Rectangle: Rounded Corners 4">
            <a:extLst>
              <a:ext uri="{FF2B5EF4-FFF2-40B4-BE49-F238E27FC236}">
                <a16:creationId xmlns:a16="http://schemas.microsoft.com/office/drawing/2014/main" id="{FD233193-D031-452C-8C2E-3FECB2E905C6}"/>
              </a:ext>
            </a:extLst>
          </p:cNvPr>
          <p:cNvSpPr/>
          <p:nvPr/>
        </p:nvSpPr>
        <p:spPr>
          <a:xfrm>
            <a:off x="7108210" y="5197248"/>
            <a:ext cx="2395659" cy="463260"/>
          </a:xfrm>
          <a:custGeom>
            <a:avLst/>
            <a:gdLst>
              <a:gd name="csX0" fmla="*/ 0 w 2395659"/>
              <a:gd name="csY0" fmla="*/ 77212 h 463260"/>
              <a:gd name="csX1" fmla="*/ 77212 w 2395659"/>
              <a:gd name="csY1" fmla="*/ 0 h 463260"/>
              <a:gd name="csX2" fmla="*/ 659933 w 2395659"/>
              <a:gd name="csY2" fmla="*/ 0 h 463260"/>
              <a:gd name="csX3" fmla="*/ 1175417 w 2395659"/>
              <a:gd name="csY3" fmla="*/ 0 h 463260"/>
              <a:gd name="csX4" fmla="*/ 1780551 w 2395659"/>
              <a:gd name="csY4" fmla="*/ 0 h 463260"/>
              <a:gd name="csX5" fmla="*/ 2318447 w 2395659"/>
              <a:gd name="csY5" fmla="*/ 0 h 463260"/>
              <a:gd name="csX6" fmla="*/ 2395659 w 2395659"/>
              <a:gd name="csY6" fmla="*/ 77212 h 463260"/>
              <a:gd name="csX7" fmla="*/ 2395659 w 2395659"/>
              <a:gd name="csY7" fmla="*/ 386048 h 463260"/>
              <a:gd name="csX8" fmla="*/ 2318447 w 2395659"/>
              <a:gd name="csY8" fmla="*/ 463260 h 463260"/>
              <a:gd name="csX9" fmla="*/ 1713314 w 2395659"/>
              <a:gd name="csY9" fmla="*/ 463260 h 463260"/>
              <a:gd name="csX10" fmla="*/ 1130592 w 2395659"/>
              <a:gd name="csY10" fmla="*/ 463260 h 463260"/>
              <a:gd name="csX11" fmla="*/ 615108 w 2395659"/>
              <a:gd name="csY11" fmla="*/ 463260 h 463260"/>
              <a:gd name="csX12" fmla="*/ 77212 w 2395659"/>
              <a:gd name="csY12" fmla="*/ 463260 h 463260"/>
              <a:gd name="csX13" fmla="*/ 0 w 2395659"/>
              <a:gd name="csY13" fmla="*/ 386048 h 463260"/>
              <a:gd name="csX14" fmla="*/ 0 w 2395659"/>
              <a:gd name="csY14" fmla="*/ 77212 h 463260"/>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Lst>
            <a:rect l="l" t="t" r="r" b="b"/>
            <a:pathLst>
              <a:path w="2395659" h="463260" fill="none" extrusionOk="0">
                <a:moveTo>
                  <a:pt x="0" y="77212"/>
                </a:moveTo>
                <a:cubicBezTo>
                  <a:pt x="-1304" y="31910"/>
                  <a:pt x="35114" y="-7368"/>
                  <a:pt x="77212" y="0"/>
                </a:cubicBezTo>
                <a:cubicBezTo>
                  <a:pt x="350105" y="-52000"/>
                  <a:pt x="387721" y="45263"/>
                  <a:pt x="659933" y="0"/>
                </a:cubicBezTo>
                <a:cubicBezTo>
                  <a:pt x="932145" y="-45263"/>
                  <a:pt x="1053217" y="1098"/>
                  <a:pt x="1175417" y="0"/>
                </a:cubicBezTo>
                <a:cubicBezTo>
                  <a:pt x="1297617" y="-1098"/>
                  <a:pt x="1545546" y="26438"/>
                  <a:pt x="1780551" y="0"/>
                </a:cubicBezTo>
                <a:cubicBezTo>
                  <a:pt x="2015556" y="-26438"/>
                  <a:pt x="2189833" y="54094"/>
                  <a:pt x="2318447" y="0"/>
                </a:cubicBezTo>
                <a:cubicBezTo>
                  <a:pt x="2364842" y="7428"/>
                  <a:pt x="2393778" y="35561"/>
                  <a:pt x="2395659" y="77212"/>
                </a:cubicBezTo>
                <a:cubicBezTo>
                  <a:pt x="2402148" y="154231"/>
                  <a:pt x="2381138" y="241824"/>
                  <a:pt x="2395659" y="386048"/>
                </a:cubicBezTo>
                <a:cubicBezTo>
                  <a:pt x="2398421" y="420197"/>
                  <a:pt x="2361732" y="463955"/>
                  <a:pt x="2318447" y="463260"/>
                </a:cubicBezTo>
                <a:cubicBezTo>
                  <a:pt x="2124562" y="463860"/>
                  <a:pt x="1856053" y="418295"/>
                  <a:pt x="1713314" y="463260"/>
                </a:cubicBezTo>
                <a:cubicBezTo>
                  <a:pt x="1570575" y="508225"/>
                  <a:pt x="1270831" y="430225"/>
                  <a:pt x="1130592" y="463260"/>
                </a:cubicBezTo>
                <a:cubicBezTo>
                  <a:pt x="990353" y="496295"/>
                  <a:pt x="796308" y="430433"/>
                  <a:pt x="615108" y="463260"/>
                </a:cubicBezTo>
                <a:cubicBezTo>
                  <a:pt x="433908" y="496087"/>
                  <a:pt x="187923" y="447729"/>
                  <a:pt x="77212" y="463260"/>
                </a:cubicBezTo>
                <a:cubicBezTo>
                  <a:pt x="28571" y="469332"/>
                  <a:pt x="-1305" y="431484"/>
                  <a:pt x="0" y="386048"/>
                </a:cubicBezTo>
                <a:cubicBezTo>
                  <a:pt x="-9599" y="235625"/>
                  <a:pt x="24194" y="210934"/>
                  <a:pt x="0" y="77212"/>
                </a:cubicBezTo>
                <a:close/>
              </a:path>
              <a:path w="2395659" h="463260" stroke="0" extrusionOk="0">
                <a:moveTo>
                  <a:pt x="0" y="77212"/>
                </a:moveTo>
                <a:cubicBezTo>
                  <a:pt x="-9101" y="28955"/>
                  <a:pt x="31551" y="1133"/>
                  <a:pt x="77212" y="0"/>
                </a:cubicBezTo>
                <a:cubicBezTo>
                  <a:pt x="223359" y="-47974"/>
                  <a:pt x="519641" y="22747"/>
                  <a:pt x="682345" y="0"/>
                </a:cubicBezTo>
                <a:cubicBezTo>
                  <a:pt x="845049" y="-22747"/>
                  <a:pt x="1007551" y="22731"/>
                  <a:pt x="1220242" y="0"/>
                </a:cubicBezTo>
                <a:cubicBezTo>
                  <a:pt x="1432933" y="-22731"/>
                  <a:pt x="1497209" y="11156"/>
                  <a:pt x="1735726" y="0"/>
                </a:cubicBezTo>
                <a:cubicBezTo>
                  <a:pt x="1974243" y="-11156"/>
                  <a:pt x="2188629" y="32780"/>
                  <a:pt x="2318447" y="0"/>
                </a:cubicBezTo>
                <a:cubicBezTo>
                  <a:pt x="2366559" y="-11254"/>
                  <a:pt x="2393625" y="34258"/>
                  <a:pt x="2395659" y="77212"/>
                </a:cubicBezTo>
                <a:cubicBezTo>
                  <a:pt x="2430424" y="222274"/>
                  <a:pt x="2377357" y="263837"/>
                  <a:pt x="2395659" y="386048"/>
                </a:cubicBezTo>
                <a:cubicBezTo>
                  <a:pt x="2391564" y="435465"/>
                  <a:pt x="2357892" y="459550"/>
                  <a:pt x="2318447" y="463260"/>
                </a:cubicBezTo>
                <a:cubicBezTo>
                  <a:pt x="2143721" y="504797"/>
                  <a:pt x="1964510" y="450395"/>
                  <a:pt x="1802963" y="463260"/>
                </a:cubicBezTo>
                <a:cubicBezTo>
                  <a:pt x="1641416" y="476125"/>
                  <a:pt x="1460031" y="418822"/>
                  <a:pt x="1242654" y="463260"/>
                </a:cubicBezTo>
                <a:cubicBezTo>
                  <a:pt x="1025277" y="507698"/>
                  <a:pt x="909968" y="431510"/>
                  <a:pt x="704758" y="463260"/>
                </a:cubicBezTo>
                <a:cubicBezTo>
                  <a:pt x="499548" y="495010"/>
                  <a:pt x="315734" y="458810"/>
                  <a:pt x="77212" y="463260"/>
                </a:cubicBezTo>
                <a:cubicBezTo>
                  <a:pt x="37088" y="460132"/>
                  <a:pt x="-3114" y="427487"/>
                  <a:pt x="0" y="386048"/>
                </a:cubicBezTo>
                <a:cubicBezTo>
                  <a:pt x="-18139" y="293227"/>
                  <a:pt x="15171" y="191648"/>
                  <a:pt x="0" y="77212"/>
                </a:cubicBezTo>
                <a:close/>
              </a:path>
            </a:pathLst>
          </a:custGeom>
          <a:ln w="38100">
            <a:extLst>
              <a:ext uri="{C807C97D-BFC1-408E-A445-0C87EB9F89A2}">
                <ask:lineSketchStyleProps xmlns:ask="http://schemas.microsoft.com/office/drawing/2018/sketchyshapes" sd="1219033472">
                  <a:prstGeom prst="roundRect">
                    <a:avLst/>
                  </a:prstGeom>
                  <ask:type>
                    <ask:lineSketchScribble/>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000" dirty="0">
                <a:latin typeface="Calibri" panose="020F0502020204030204" pitchFamily="34" charset="0"/>
                <a:ea typeface="Calibri" panose="020F0502020204030204" pitchFamily="34" charset="0"/>
                <a:cs typeface="Calibri" panose="020F0502020204030204" pitchFamily="34" charset="0"/>
              </a:rPr>
              <a:t>S+ indicates S </a:t>
            </a:r>
            <a:r>
              <a:rPr lang="en-US" sz="2000" u="sng" dirty="0">
                <a:latin typeface="Calibri" panose="020F0502020204030204" pitchFamily="34" charset="0"/>
                <a:ea typeface="Calibri" panose="020F0502020204030204" pitchFamily="34" charset="0"/>
                <a:cs typeface="Calibri" panose="020F0502020204030204" pitchFamily="34" charset="0"/>
              </a:rPr>
              <a:t>or</a:t>
            </a:r>
            <a:r>
              <a:rPr lang="en-US" sz="2000" dirty="0">
                <a:latin typeface="Calibri" panose="020F0502020204030204" pitchFamily="34" charset="0"/>
                <a:ea typeface="Calibri" panose="020F0502020204030204" pitchFamily="34" charset="0"/>
                <a:cs typeface="Calibri" panose="020F0502020204030204" pitchFamily="34" charset="0"/>
              </a:rPr>
              <a:t> E</a:t>
            </a:r>
          </a:p>
        </p:txBody>
      </p:sp>
    </p:spTree>
    <p:extLst>
      <p:ext uri="{BB962C8B-B14F-4D97-AF65-F5344CB8AC3E}">
        <p14:creationId xmlns:p14="http://schemas.microsoft.com/office/powerpoint/2010/main" val="34339930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14"/>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258" name="Google Shape;258;p14"/>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Introductions</a:t>
            </a:r>
            <a:endParaRPr dirty="0"/>
          </a:p>
          <a:p>
            <a:pPr marL="228600" lvl="0" indent="-228600" algn="l" rtl="0">
              <a:lnSpc>
                <a:spcPct val="90000"/>
              </a:lnSpc>
              <a:spcBef>
                <a:spcPts val="1000"/>
              </a:spcBef>
              <a:spcAft>
                <a:spcPts val="0"/>
              </a:spcAft>
              <a:buClr>
                <a:schemeClr val="accent5"/>
              </a:buClr>
              <a:buSzPts val="2800"/>
              <a:buChar char="•"/>
            </a:pPr>
            <a:r>
              <a:rPr lang="en-US" b="1" dirty="0">
                <a:solidFill>
                  <a:schemeClr val="accent5"/>
                </a:solidFill>
              </a:rPr>
              <a:t>About this Course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Course Components &amp; Tools</a:t>
            </a:r>
          </a:p>
          <a:p>
            <a:pPr marL="685800" lvl="1" indent="-228600" algn="l" rtl="0">
              <a:lnSpc>
                <a:spcPct val="90000"/>
              </a:lnSpc>
              <a:spcBef>
                <a:spcPts val="500"/>
              </a:spcBef>
              <a:spcAft>
                <a:spcPts val="0"/>
              </a:spcAft>
              <a:buClr>
                <a:srgbClr val="000000"/>
              </a:buClr>
              <a:buSzPts val="2400"/>
              <a:buFont typeface="Helvetica Neue"/>
              <a:buChar char="-"/>
            </a:pPr>
            <a:r>
              <a:rPr lang="en-US" sz="2400" dirty="0"/>
              <a:t>Grading</a:t>
            </a:r>
            <a:endParaRPr dirty="0"/>
          </a:p>
          <a:p>
            <a:pPr marL="685800" lvl="1" indent="-228600" algn="l" rtl="0">
              <a:lnSpc>
                <a:spcPct val="90000"/>
              </a:lnSpc>
              <a:spcBef>
                <a:spcPts val="500"/>
              </a:spcBef>
              <a:spcAft>
                <a:spcPts val="0"/>
              </a:spcAft>
              <a:buClr>
                <a:schemeClr val="accent5"/>
              </a:buClr>
              <a:buSzPts val="2400"/>
              <a:buFont typeface="Helvetica Neue"/>
              <a:buChar char="-"/>
            </a:pPr>
            <a:r>
              <a:rPr lang="en-US" sz="2400" b="1" dirty="0">
                <a:solidFill>
                  <a:schemeClr val="accent5"/>
                </a:solidFill>
              </a:rPr>
              <a:t>Policies</a:t>
            </a:r>
            <a:endParaRPr dirty="0"/>
          </a:p>
          <a:p>
            <a:pPr marL="685800" lvl="1" indent="-228600" algn="l" rtl="0">
              <a:lnSpc>
                <a:spcPct val="90000"/>
              </a:lnSpc>
              <a:spcBef>
                <a:spcPts val="500"/>
              </a:spcBef>
              <a:spcAft>
                <a:spcPts val="0"/>
              </a:spcAft>
              <a:buClr>
                <a:schemeClr val="dk1"/>
              </a:buClr>
              <a:buSzPts val="2400"/>
              <a:buFont typeface="Helvetica Neue"/>
              <a:buChar char="-"/>
            </a:pPr>
            <a:r>
              <a:rPr lang="en-US" sz="2400" dirty="0"/>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Intro/Review Java</a:t>
            </a:r>
            <a:endParaRPr dirty="0"/>
          </a:p>
        </p:txBody>
      </p:sp>
      <p:sp>
        <p:nvSpPr>
          <p:cNvPr id="259" name="Google Shape;259;p14"/>
          <p:cNvSpPr/>
          <p:nvPr/>
        </p:nvSpPr>
        <p:spPr>
          <a:xfrm rot="10800000">
            <a:off x="2657912" y="3180244"/>
            <a:ext cx="444852" cy="308934"/>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31448614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5"/>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Resubmissions</a:t>
            </a:r>
            <a:endParaRPr/>
          </a:p>
        </p:txBody>
      </p:sp>
      <p:sp>
        <p:nvSpPr>
          <p:cNvPr id="265" name="Google Shape;265;p15"/>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lnSpcReduction="10000"/>
          </a:bodyPr>
          <a:lstStyle/>
          <a:p>
            <a:pPr marL="0" lvl="0" indent="0" algn="l" rtl="0">
              <a:lnSpc>
                <a:spcPct val="90000"/>
              </a:lnSpc>
              <a:spcBef>
                <a:spcPts val="0"/>
              </a:spcBef>
              <a:spcAft>
                <a:spcPts val="0"/>
              </a:spcAft>
              <a:buClr>
                <a:srgbClr val="000000"/>
              </a:buClr>
              <a:buSzPts val="2800"/>
              <a:buNone/>
            </a:pPr>
            <a:r>
              <a:rPr lang="en-US" i="1" dirty="0"/>
              <a:t>Learning is a challenging process that takes time, it doesn’t always happen on your first try.</a:t>
            </a:r>
            <a:endParaRPr dirty="0"/>
          </a:p>
          <a:p>
            <a:pPr marL="0" lvl="0" indent="0" algn="l" rtl="0">
              <a:lnSpc>
                <a:spcPct val="90000"/>
              </a:lnSpc>
              <a:spcBef>
                <a:spcPts val="1000"/>
              </a:spcBef>
              <a:spcAft>
                <a:spcPts val="0"/>
              </a:spcAft>
              <a:buClr>
                <a:srgbClr val="000000"/>
              </a:buClr>
              <a:buSzPts val="2800"/>
              <a:buNone/>
            </a:pPr>
            <a:endParaRPr i="1"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Each week, one previous Programming Assignment </a:t>
            </a:r>
            <a:r>
              <a:rPr lang="en-US" u="sng" dirty="0"/>
              <a:t>or</a:t>
            </a:r>
            <a:r>
              <a:rPr lang="en-US" sz="2800" b="0" i="0" u="none" strike="noStrike" cap="none" dirty="0">
                <a:solidFill>
                  <a:srgbClr val="000000"/>
                </a:solidFill>
                <a:latin typeface="Calibri"/>
                <a:ea typeface="Calibri"/>
                <a:cs typeface="Calibri"/>
                <a:sym typeface="Calibri"/>
              </a:rPr>
              <a:t> Creative Project can be resubmitted</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Must be accompanied by write-up explaining changes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Grade on resubmission replaces original grade. </a:t>
            </a:r>
            <a:endParaRPr sz="2400" dirty="0"/>
          </a:p>
          <a:p>
            <a:pPr marL="685800" lvl="1" indent="-228600" algn="l" rtl="0">
              <a:lnSpc>
                <a:spcPct val="90000"/>
              </a:lnSpc>
              <a:spcBef>
                <a:spcPts val="500"/>
              </a:spcBef>
              <a:spcAft>
                <a:spcPts val="0"/>
              </a:spcAft>
              <a:buSzPts val="2400"/>
              <a:buChar char="-"/>
            </a:pPr>
            <a:r>
              <a:rPr lang="en-US" sz="2400" dirty="0"/>
              <a:t>An assignment can be resubmitted in the 3 cycles after feedback has been published</a:t>
            </a:r>
            <a:endParaRPr sz="2400" dirty="0"/>
          </a:p>
          <a:p>
            <a:pPr marL="685800" lvl="1" indent="-228600" algn="l" rtl="0">
              <a:lnSpc>
                <a:spcPct val="90000"/>
              </a:lnSpc>
              <a:spcBef>
                <a:spcPts val="500"/>
              </a:spcBef>
              <a:spcAft>
                <a:spcPts val="0"/>
              </a:spcAft>
              <a:buClr>
                <a:srgbClr val="000000"/>
              </a:buClr>
              <a:buSzPts val="2400"/>
              <a:buFont typeface="Helvetica Neue"/>
              <a:buChar char="-"/>
            </a:pPr>
            <a:r>
              <a:rPr lang="en-US" sz="2400" i="1" dirty="0"/>
              <a:t>Tip: Resubmit as early as possible</a:t>
            </a:r>
            <a:endParaRPr dirty="0"/>
          </a:p>
          <a:p>
            <a:pPr marL="0" lvl="0" indent="0" algn="l" rtl="0">
              <a:lnSpc>
                <a:spcPct val="90000"/>
              </a:lnSpc>
              <a:spcBef>
                <a:spcPts val="1000"/>
              </a:spcBef>
              <a:spcAft>
                <a:spcPts val="0"/>
              </a:spcAft>
              <a:buClr>
                <a:srgbClr val="000000"/>
              </a:buClr>
              <a:buSzPts val="2400"/>
              <a:buNone/>
            </a:pPr>
            <a:br>
              <a:rPr lang="en-US" sz="2400" dirty="0"/>
            </a:br>
            <a:r>
              <a:rPr lang="en-US" sz="2800" b="0" i="0" u="none" strike="noStrike" cap="none" dirty="0">
                <a:solidFill>
                  <a:srgbClr val="000000"/>
                </a:solidFill>
                <a:latin typeface="Calibri"/>
                <a:ea typeface="Calibri"/>
                <a:cs typeface="Calibri"/>
                <a:sym typeface="Calibri"/>
              </a:rPr>
              <a:t>See </a:t>
            </a:r>
            <a:r>
              <a:rPr lang="en-US" sz="2800" b="0" i="0" u="sng" strike="noStrike" cap="none" dirty="0">
                <a:solidFill>
                  <a:srgbClr val="0563C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syllabus</a:t>
            </a:r>
            <a:r>
              <a:rPr lang="en-US" sz="2800" b="0" i="0" u="none" strike="noStrike" cap="none" dirty="0">
                <a:solidFill>
                  <a:srgbClr val="000000"/>
                </a:solidFill>
                <a:latin typeface="Calibri"/>
                <a:ea typeface="Calibri"/>
                <a:cs typeface="Calibri"/>
                <a:sym typeface="Calibri"/>
              </a:rPr>
              <a:t> for more details</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sp>
        <p:nvSpPr>
          <p:cNvPr id="109" name="Google Shape;109;p2"/>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110" name="Google Shape;110;p2"/>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chemeClr val="accent5"/>
              </a:buClr>
              <a:buSzPts val="2800"/>
              <a:buChar char="•"/>
            </a:pPr>
            <a:r>
              <a:rPr lang="en-US" b="1" dirty="0">
                <a:solidFill>
                  <a:schemeClr val="accent5"/>
                </a:solidFill>
              </a:rPr>
              <a:t>Introductions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About this Course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Course Components &amp; Tools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Grading</a:t>
            </a:r>
          </a:p>
          <a:p>
            <a:pPr marL="685800" lvl="1" indent="-228600" algn="l" rtl="0">
              <a:lnSpc>
                <a:spcPct val="90000"/>
              </a:lnSpc>
              <a:spcBef>
                <a:spcPts val="500"/>
              </a:spcBef>
              <a:spcAft>
                <a:spcPts val="0"/>
              </a:spcAft>
              <a:buClr>
                <a:srgbClr val="000000"/>
              </a:buClr>
              <a:buSzPts val="2400"/>
              <a:buFont typeface="Helvetica Neue"/>
              <a:buChar char="-"/>
            </a:pPr>
            <a:r>
              <a:rPr lang="en-US" sz="2400" dirty="0"/>
              <a:t>Policies</a:t>
            </a:r>
            <a:endParaRPr dirty="0"/>
          </a:p>
          <a:p>
            <a:pPr marL="685800" lvl="1" indent="-228600" algn="l" rtl="0">
              <a:lnSpc>
                <a:spcPct val="90000"/>
              </a:lnSpc>
              <a:spcBef>
                <a:spcPts val="1200"/>
              </a:spcBef>
              <a:spcAft>
                <a:spcPts val="0"/>
              </a:spcAft>
              <a:buClr>
                <a:srgbClr val="000000"/>
              </a:buClr>
              <a:buSzPts val="2400"/>
              <a:buFont typeface="Helvetica Neue"/>
              <a:buChar char="-"/>
            </a:pPr>
            <a:r>
              <a:rPr lang="en-US" sz="2400" dirty="0"/>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Intro/Review Java</a:t>
            </a:r>
            <a:endParaRPr dirty="0"/>
          </a:p>
        </p:txBody>
      </p:sp>
      <p:sp>
        <p:nvSpPr>
          <p:cNvPr id="111" name="Google Shape;111;p2"/>
          <p:cNvSpPr/>
          <p:nvPr/>
        </p:nvSpPr>
        <p:spPr>
          <a:xfrm rot="10800000">
            <a:off x="3519616" y="1458097"/>
            <a:ext cx="444844" cy="308920"/>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16"/>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Collaboration &amp; Resources</a:t>
            </a:r>
            <a:endParaRPr dirty="0"/>
          </a:p>
        </p:txBody>
      </p:sp>
      <p:sp>
        <p:nvSpPr>
          <p:cNvPr id="271" name="Google Shape;271;p16"/>
          <p:cNvSpPr txBox="1">
            <a:spLocks noGrp="1"/>
          </p:cNvSpPr>
          <p:nvPr>
            <p:ph type="body" idx="1"/>
          </p:nvPr>
        </p:nvSpPr>
        <p:spPr>
          <a:xfrm>
            <a:off x="838198" y="1602511"/>
            <a:ext cx="10775537"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chemeClr val="dk1"/>
              </a:buClr>
              <a:buSzPts val="2400"/>
              <a:buChar char="•"/>
            </a:pPr>
            <a:r>
              <a:rPr lang="en-US" sz="2400" dirty="0"/>
              <a:t>These concepts are challenging—we strongly encourage discussion + collaboration!</a:t>
            </a:r>
            <a:endParaRPr dirty="0"/>
          </a:p>
          <a:p>
            <a:pPr marL="685800" lvl="1" indent="-228600" algn="l" rtl="0">
              <a:lnSpc>
                <a:spcPct val="90000"/>
              </a:lnSpc>
              <a:spcBef>
                <a:spcPts val="500"/>
              </a:spcBef>
              <a:spcAft>
                <a:spcPts val="0"/>
              </a:spcAft>
              <a:buClr>
                <a:srgbClr val="000000"/>
              </a:buClr>
              <a:buSzPts val="2000"/>
              <a:buFont typeface="Helvetica Neue"/>
              <a:buChar char="-"/>
            </a:pPr>
            <a:r>
              <a:rPr lang="en-US" sz="2100" dirty="0"/>
              <a:t>Don’t attempt to gain credit for something you didn’t do</a:t>
            </a:r>
            <a:endParaRPr sz="2100" dirty="0"/>
          </a:p>
          <a:p>
            <a:pPr marL="685800" lvl="1" indent="-228600" algn="l" rtl="0">
              <a:lnSpc>
                <a:spcPct val="90000"/>
              </a:lnSpc>
              <a:spcBef>
                <a:spcPts val="500"/>
              </a:spcBef>
              <a:spcAft>
                <a:spcPts val="0"/>
              </a:spcAft>
              <a:buClr>
                <a:srgbClr val="000000"/>
              </a:buClr>
              <a:buSzPts val="2000"/>
              <a:buFont typeface="Helvetica Neue"/>
              <a:buChar char="-"/>
            </a:pPr>
            <a:r>
              <a:rPr lang="en-US" sz="2100" dirty="0"/>
              <a:t>In general, share ideas and work together, but don’t copy work. Never show someone else your code or solution write up.</a:t>
            </a:r>
            <a:endParaRPr sz="2100" dirty="0"/>
          </a:p>
          <a:p>
            <a:pPr marL="685800" lvl="1" indent="-228600" algn="l" rtl="0">
              <a:lnSpc>
                <a:spcPct val="90000"/>
              </a:lnSpc>
              <a:spcBef>
                <a:spcPts val="500"/>
              </a:spcBef>
              <a:spcAft>
                <a:spcPts val="0"/>
              </a:spcAft>
              <a:buClr>
                <a:srgbClr val="000000"/>
              </a:buClr>
              <a:buSzPts val="2000"/>
              <a:buFont typeface="Helvetica Neue"/>
              <a:buChar char="-"/>
            </a:pPr>
            <a:r>
              <a:rPr lang="en-US" sz="2100" dirty="0"/>
              <a:t>For any ungraded work (e.g., pre-class materials) there is no concern about academic misconduct! You should be collaborating on those without reservation. </a:t>
            </a:r>
            <a:endParaRPr sz="2100" dirty="0"/>
          </a:p>
          <a:p>
            <a:pPr marL="685800" lvl="1" indent="-228600" algn="l" rtl="0">
              <a:lnSpc>
                <a:spcPct val="90000"/>
              </a:lnSpc>
              <a:spcBef>
                <a:spcPts val="500"/>
              </a:spcBef>
              <a:spcAft>
                <a:spcPts val="0"/>
              </a:spcAft>
              <a:buClr>
                <a:srgbClr val="000000"/>
              </a:buClr>
              <a:buSzPts val="2000"/>
              <a:buFont typeface="Helvetica Neue"/>
              <a:buChar char="-"/>
            </a:pPr>
            <a:r>
              <a:rPr lang="en-US" sz="2100" dirty="0"/>
              <a:t>On graded assignments you should still collaborate, but the code you write should be of your own creation.</a:t>
            </a:r>
          </a:p>
          <a:p>
            <a:pPr marL="685800" lvl="1" indent="-228600">
              <a:spcBef>
                <a:spcPts val="500"/>
              </a:spcBef>
              <a:buSzPts val="2000"/>
              <a:buFont typeface="Helvetica Neue"/>
              <a:buChar char="-"/>
            </a:pPr>
            <a:r>
              <a:rPr lang="en-US" sz="2100" b="1" dirty="0">
                <a:solidFill>
                  <a:srgbClr val="7030A0"/>
                </a:solidFill>
              </a:rPr>
              <a:t>Submitted work must be done completely without LLM/AI tool help. </a:t>
            </a:r>
          </a:p>
          <a:p>
            <a:pPr marL="685800" lvl="1" indent="-228600" algn="l" rtl="0">
              <a:lnSpc>
                <a:spcPct val="90000"/>
              </a:lnSpc>
              <a:spcBef>
                <a:spcPts val="500"/>
              </a:spcBef>
              <a:spcAft>
                <a:spcPts val="0"/>
              </a:spcAft>
              <a:buClr>
                <a:srgbClr val="000000"/>
              </a:buClr>
              <a:buSzPts val="2000"/>
              <a:buFont typeface="Helvetica Neue"/>
              <a:buChar char="-"/>
            </a:pPr>
            <a:r>
              <a:rPr lang="en-US" sz="2100" dirty="0"/>
              <a:t>Be aware of and avoid use of </a:t>
            </a:r>
            <a:r>
              <a:rPr lang="en-US" sz="2100" b="1" dirty="0">
                <a:hlinkClick r:id="rId3"/>
              </a:rPr>
              <a:t>Forbidden Features</a:t>
            </a:r>
            <a:r>
              <a:rPr lang="en-US" sz="2100" dirty="0"/>
              <a:t> in submitted work</a:t>
            </a:r>
            <a:endParaRPr sz="2100" dirty="0"/>
          </a:p>
          <a:p>
            <a:pPr marL="685800" lvl="1" indent="-228600" algn="l" rtl="0">
              <a:lnSpc>
                <a:spcPct val="90000"/>
              </a:lnSpc>
              <a:spcBef>
                <a:spcPts val="500"/>
              </a:spcBef>
              <a:spcAft>
                <a:spcPts val="0"/>
              </a:spcAft>
              <a:buClr>
                <a:srgbClr val="000000"/>
              </a:buClr>
              <a:buSzPts val="2000"/>
              <a:buFont typeface="Helvetica Neue"/>
              <a:buChar char="-"/>
            </a:pPr>
            <a:r>
              <a:rPr lang="en-US" sz="2100" dirty="0"/>
              <a:t>Always cite the help you receive on graded work</a:t>
            </a:r>
            <a:endParaRPr sz="2100" dirty="0"/>
          </a:p>
          <a:p>
            <a:pPr marL="228600" lvl="0" indent="-228600" algn="l" rtl="0">
              <a:lnSpc>
                <a:spcPct val="90000"/>
              </a:lnSpc>
              <a:spcBef>
                <a:spcPts val="1000"/>
              </a:spcBef>
              <a:spcAft>
                <a:spcPts val="0"/>
              </a:spcAft>
              <a:buClr>
                <a:schemeClr val="dk1"/>
              </a:buClr>
              <a:buSzPts val="2400"/>
              <a:buChar char="•"/>
            </a:pPr>
            <a:r>
              <a:rPr lang="en-US" sz="2400" b="1" dirty="0"/>
              <a:t>Read full policy in Syllabus</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sp>
        <p:nvSpPr>
          <p:cNvPr id="276" name="Google Shape;276;p17"/>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Textbook </a:t>
            </a:r>
            <a:endParaRPr/>
          </a:p>
        </p:txBody>
      </p:sp>
      <p:sp>
        <p:nvSpPr>
          <p:cNvPr id="277" name="Google Shape;277;p17"/>
          <p:cNvSpPr txBox="1">
            <a:spLocks noGrp="1"/>
          </p:cNvSpPr>
          <p:nvPr>
            <p:ph type="body" idx="1"/>
          </p:nvPr>
        </p:nvSpPr>
        <p:spPr>
          <a:xfrm>
            <a:off x="838199" y="1371600"/>
            <a:ext cx="6051999" cy="4805363"/>
          </a:xfrm>
          <a:prstGeom prst="rect">
            <a:avLst/>
          </a:prstGeom>
          <a:noFill/>
          <a:ln>
            <a:noFill/>
          </a:ln>
        </p:spPr>
        <p:txBody>
          <a:bodyPr spcFirstLastPara="1" wrap="square" lIns="45700" tIns="45700" rIns="45700" bIns="45700" anchor="t" anchorCtr="0">
            <a:normAutofit/>
          </a:bodyPr>
          <a:lstStyle/>
          <a:p>
            <a:pPr marL="0" lvl="0" indent="0" algn="l" rtl="0">
              <a:lnSpc>
                <a:spcPct val="81000"/>
              </a:lnSpc>
              <a:spcBef>
                <a:spcPts val="0"/>
              </a:spcBef>
              <a:spcAft>
                <a:spcPts val="0"/>
              </a:spcAft>
              <a:buClr>
                <a:srgbClr val="000000"/>
              </a:buClr>
              <a:buSzPts val="2300"/>
              <a:buNone/>
            </a:pPr>
            <a:r>
              <a:rPr lang="en-US" sz="2300" b="1" dirty="0"/>
              <a:t>Pre-class Materials</a:t>
            </a:r>
            <a:endParaRPr dirty="0"/>
          </a:p>
          <a:p>
            <a:pPr marL="228600" lvl="0" indent="-228600" algn="l" rtl="0">
              <a:lnSpc>
                <a:spcPct val="81000"/>
              </a:lnSpc>
              <a:spcBef>
                <a:spcPts val="1000"/>
              </a:spcBef>
              <a:spcAft>
                <a:spcPts val="0"/>
              </a:spcAft>
              <a:buClr>
                <a:srgbClr val="000000"/>
              </a:buClr>
              <a:buSzPts val="2300"/>
              <a:buChar char="•"/>
            </a:pPr>
            <a:r>
              <a:rPr lang="en-US" sz="2300" dirty="0"/>
              <a:t>All required readings are available free on Ed!</a:t>
            </a:r>
            <a:endParaRPr dirty="0"/>
          </a:p>
          <a:p>
            <a:pPr marL="228600" lvl="0" indent="-228600" algn="l" rtl="0">
              <a:lnSpc>
                <a:spcPct val="81000"/>
              </a:lnSpc>
              <a:spcBef>
                <a:spcPts val="1000"/>
              </a:spcBef>
              <a:spcAft>
                <a:spcPts val="0"/>
              </a:spcAft>
              <a:buClr>
                <a:srgbClr val="000000"/>
              </a:buClr>
              <a:buSzPts val="2300"/>
              <a:buChar char="•"/>
            </a:pPr>
            <a:r>
              <a:rPr lang="en-US" sz="2300" dirty="0"/>
              <a:t>Should be finished before class (not graded)</a:t>
            </a:r>
            <a:endParaRPr dirty="0"/>
          </a:p>
          <a:p>
            <a:pPr marL="0" lvl="0" indent="0" algn="l" rtl="0">
              <a:lnSpc>
                <a:spcPct val="81000"/>
              </a:lnSpc>
              <a:spcBef>
                <a:spcPts val="1000"/>
              </a:spcBef>
              <a:spcAft>
                <a:spcPts val="0"/>
              </a:spcAft>
              <a:buClr>
                <a:srgbClr val="000000"/>
              </a:buClr>
              <a:buSzPts val="2300"/>
              <a:buNone/>
            </a:pPr>
            <a:endParaRPr sz="2300" dirty="0"/>
          </a:p>
          <a:p>
            <a:pPr marL="228600" lvl="0" indent="-82550" algn="l" rtl="0">
              <a:lnSpc>
                <a:spcPct val="81000"/>
              </a:lnSpc>
              <a:spcBef>
                <a:spcPts val="1000"/>
              </a:spcBef>
              <a:spcAft>
                <a:spcPts val="0"/>
              </a:spcAft>
              <a:buClr>
                <a:srgbClr val="000000"/>
              </a:buClr>
              <a:buSzPts val="2300"/>
              <a:buNone/>
            </a:pPr>
            <a:endParaRPr sz="2300" dirty="0"/>
          </a:p>
          <a:p>
            <a:pPr marL="0" lvl="0" indent="0" algn="l" rtl="0">
              <a:lnSpc>
                <a:spcPct val="81000"/>
              </a:lnSpc>
              <a:spcBef>
                <a:spcPts val="1000"/>
              </a:spcBef>
              <a:spcAft>
                <a:spcPts val="0"/>
              </a:spcAft>
              <a:buClr>
                <a:srgbClr val="000000"/>
              </a:buClr>
              <a:buSzPts val="2300"/>
              <a:buNone/>
            </a:pPr>
            <a:r>
              <a:rPr lang="en-US" sz="2300" i="1" dirty="0"/>
              <a:t>Optional Textbook</a:t>
            </a:r>
            <a:endParaRPr dirty="0"/>
          </a:p>
          <a:p>
            <a:pPr marL="228600" lvl="0" indent="-228600" algn="l" rtl="0">
              <a:lnSpc>
                <a:spcPct val="81000"/>
              </a:lnSpc>
              <a:spcBef>
                <a:spcPts val="1000"/>
              </a:spcBef>
              <a:spcAft>
                <a:spcPts val="0"/>
              </a:spcAft>
              <a:buClr>
                <a:srgbClr val="212529"/>
              </a:buClr>
              <a:buSzPts val="2300"/>
              <a:buChar char="•"/>
            </a:pPr>
            <a:r>
              <a:rPr lang="en-US" sz="2300" dirty="0">
                <a:solidFill>
                  <a:srgbClr val="212529"/>
                </a:solidFill>
                <a:latin typeface="Inter"/>
                <a:ea typeface="Inter"/>
                <a:cs typeface="Inter"/>
                <a:sym typeface="Inter"/>
              </a:rPr>
              <a:t> </a:t>
            </a:r>
            <a:r>
              <a:rPr lang="en-US" sz="2300" u="sng" dirty="0">
                <a:solidFill>
                  <a:srgbClr val="0563C1"/>
                </a:solidFill>
                <a:hlinkClick r:id="rId3">
                  <a:extLst>
                    <a:ext uri="{A12FA001-AC4F-418D-AE19-62706E023703}">
                      <ahyp:hlinkClr xmlns:ahyp="http://schemas.microsoft.com/office/drawing/2018/hyperlinkcolor" val="tx"/>
                    </a:ext>
                  </a:extLst>
                </a:hlinkClick>
              </a:rPr>
              <a:t>Building Java Programs by Reges and Stepp (5</a:t>
            </a:r>
            <a:r>
              <a:rPr lang="en-US" sz="2300" u="sng" baseline="30000" dirty="0">
                <a:solidFill>
                  <a:srgbClr val="0563C1"/>
                </a:solidFill>
                <a:hlinkClick r:id="rId3">
                  <a:extLst>
                    <a:ext uri="{A12FA001-AC4F-418D-AE19-62706E023703}">
                      <ahyp:hlinkClr xmlns:ahyp="http://schemas.microsoft.com/office/drawing/2018/hyperlinkcolor" val="tx"/>
                    </a:ext>
                  </a:extLst>
                </a:hlinkClick>
              </a:rPr>
              <a:t>th</a:t>
            </a:r>
            <a:r>
              <a:rPr lang="en-US" sz="2300" u="sng" dirty="0">
                <a:solidFill>
                  <a:srgbClr val="0563C1"/>
                </a:solidFill>
                <a:hlinkClick r:id="rId3">
                  <a:extLst>
                    <a:ext uri="{A12FA001-AC4F-418D-AE19-62706E023703}">
                      <ahyp:hlinkClr xmlns:ahyp="http://schemas.microsoft.com/office/drawing/2018/hyperlinkcolor" val="tx"/>
                    </a:ext>
                  </a:extLst>
                </a:hlinkClick>
              </a:rPr>
              <a:t> Edition)</a:t>
            </a:r>
            <a:endParaRPr sz="2300" dirty="0">
              <a:solidFill>
                <a:srgbClr val="3366BB"/>
              </a:solidFill>
            </a:endParaRPr>
          </a:p>
          <a:p>
            <a:pPr marL="228600" lvl="0" indent="-228600" algn="l" rtl="0">
              <a:lnSpc>
                <a:spcPct val="81000"/>
              </a:lnSpc>
              <a:spcBef>
                <a:spcPts val="1000"/>
              </a:spcBef>
              <a:spcAft>
                <a:spcPts val="0"/>
              </a:spcAft>
              <a:buClr>
                <a:srgbClr val="000000"/>
              </a:buClr>
              <a:buSzPts val="2300"/>
              <a:buChar char="•"/>
            </a:pPr>
            <a:r>
              <a:rPr lang="en-US" sz="2300" dirty="0"/>
              <a:t>Not required but does add another perspective. Will reference relevant chapters.</a:t>
            </a:r>
            <a:endParaRPr dirty="0"/>
          </a:p>
          <a:p>
            <a:pPr marL="228600" lvl="0" indent="-228600" algn="l" rtl="0">
              <a:lnSpc>
                <a:spcPct val="81000"/>
              </a:lnSpc>
              <a:spcBef>
                <a:spcPts val="1000"/>
              </a:spcBef>
              <a:spcAft>
                <a:spcPts val="0"/>
              </a:spcAft>
              <a:buClr>
                <a:srgbClr val="000000"/>
              </a:buClr>
              <a:buSzPts val="2300"/>
              <a:buChar char="•"/>
            </a:pPr>
            <a:r>
              <a:rPr lang="en-US" sz="2300" dirty="0"/>
              <a:t>Advice: only purchase if you learn best with a textbook, otherwise not recommended.</a:t>
            </a:r>
            <a:endParaRPr dirty="0"/>
          </a:p>
        </p:txBody>
      </p:sp>
      <p:pic>
        <p:nvPicPr>
          <p:cNvPr id="278" name="Google Shape;278;p17" descr="Picture 4"/>
          <p:cNvPicPr preferRelativeResize="0"/>
          <p:nvPr/>
        </p:nvPicPr>
        <p:blipFill rotWithShape="1">
          <a:blip r:embed="rId4">
            <a:alphaModFix/>
          </a:blip>
          <a:srcRect/>
          <a:stretch/>
        </p:blipFill>
        <p:spPr>
          <a:xfrm>
            <a:off x="7152203" y="1310064"/>
            <a:ext cx="4821433" cy="4237872"/>
          </a:xfrm>
          <a:prstGeom prst="rect">
            <a:avLst/>
          </a:prstGeom>
          <a:noFill/>
          <a:ln>
            <a:noFill/>
          </a:ln>
        </p:spPr>
      </p:pic>
      <p:sp>
        <p:nvSpPr>
          <p:cNvPr id="2" name="Rectangle 1">
            <a:extLst>
              <a:ext uri="{FF2B5EF4-FFF2-40B4-BE49-F238E27FC236}">
                <a16:creationId xmlns:a16="http://schemas.microsoft.com/office/drawing/2014/main" id="{636AA7E5-43B9-09F9-44EC-CCE77CEA6BCE}"/>
              </a:ext>
            </a:extLst>
          </p:cNvPr>
          <p:cNvSpPr/>
          <p:nvPr/>
        </p:nvSpPr>
        <p:spPr>
          <a:xfrm>
            <a:off x="7874000" y="1343025"/>
            <a:ext cx="180975" cy="128964"/>
          </a:xfrm>
          <a:prstGeom prst="rect">
            <a:avLst/>
          </a:prstGeom>
          <a:solidFill>
            <a:srgbClr val="4C2A84"/>
          </a:solidFill>
          <a:ln>
            <a:solidFill>
              <a:srgbClr val="4C2A8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18"/>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284" name="Google Shape;284;p18"/>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Introductions</a:t>
            </a:r>
            <a:endParaRPr dirty="0"/>
          </a:p>
          <a:p>
            <a:pPr marL="228600" lvl="0" indent="-228600" algn="l" rtl="0">
              <a:lnSpc>
                <a:spcPct val="90000"/>
              </a:lnSpc>
              <a:spcBef>
                <a:spcPts val="1000"/>
              </a:spcBef>
              <a:spcAft>
                <a:spcPts val="0"/>
              </a:spcAft>
              <a:buClr>
                <a:schemeClr val="accent5"/>
              </a:buClr>
              <a:buSzPts val="2800"/>
              <a:buChar char="•"/>
            </a:pPr>
            <a:r>
              <a:rPr lang="en-US" b="1" dirty="0">
                <a:solidFill>
                  <a:schemeClr val="accent5"/>
                </a:solidFill>
              </a:rPr>
              <a:t>About this Course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Course Components &amp; Tools</a:t>
            </a:r>
          </a:p>
          <a:p>
            <a:pPr marL="685800" lvl="1" indent="-228600" algn="l" rtl="0">
              <a:lnSpc>
                <a:spcPct val="90000"/>
              </a:lnSpc>
              <a:spcBef>
                <a:spcPts val="500"/>
              </a:spcBef>
              <a:spcAft>
                <a:spcPts val="0"/>
              </a:spcAft>
              <a:buClr>
                <a:srgbClr val="000000"/>
              </a:buClr>
              <a:buSzPts val="2400"/>
              <a:buFont typeface="Helvetica Neue"/>
              <a:buChar char="-"/>
            </a:pPr>
            <a:r>
              <a:rPr lang="en-US" sz="2400" dirty="0"/>
              <a:t>Grading</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Policies</a:t>
            </a:r>
            <a:endParaRPr dirty="0"/>
          </a:p>
          <a:p>
            <a:pPr marL="685800" lvl="1" indent="-228600" algn="l" rtl="0">
              <a:lnSpc>
                <a:spcPct val="90000"/>
              </a:lnSpc>
              <a:spcBef>
                <a:spcPts val="500"/>
              </a:spcBef>
              <a:spcAft>
                <a:spcPts val="0"/>
              </a:spcAft>
              <a:buClr>
                <a:srgbClr val="FA8231"/>
              </a:buClr>
              <a:buSzPts val="2400"/>
              <a:buFont typeface="Helvetica Neue"/>
              <a:buChar char="-"/>
            </a:pPr>
            <a:r>
              <a:rPr lang="en-US" sz="2400" b="1" dirty="0">
                <a:solidFill>
                  <a:schemeClr val="accent5"/>
                </a:solidFill>
              </a:rPr>
              <a:t>Making the Most of this Class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Intro/Review Java</a:t>
            </a:r>
            <a:endParaRPr dirty="0"/>
          </a:p>
        </p:txBody>
      </p:sp>
      <p:sp>
        <p:nvSpPr>
          <p:cNvPr id="285" name="Google Shape;285;p18"/>
          <p:cNvSpPr/>
          <p:nvPr/>
        </p:nvSpPr>
        <p:spPr>
          <a:xfrm rot="10800000">
            <a:off x="5385222" y="3575767"/>
            <a:ext cx="444852" cy="308934"/>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19"/>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How Learning Works</a:t>
            </a:r>
            <a:endParaRPr/>
          </a:p>
        </p:txBody>
      </p:sp>
      <p:sp>
        <p:nvSpPr>
          <p:cNvPr id="291" name="Google Shape;291;p19"/>
          <p:cNvSpPr txBox="1">
            <a:spLocks noGrp="1"/>
          </p:cNvSpPr>
          <p:nvPr>
            <p:ph type="body" idx="1"/>
          </p:nvPr>
        </p:nvSpPr>
        <p:spPr>
          <a:xfrm>
            <a:off x="838200" y="1371599"/>
            <a:ext cx="10515600" cy="5356954"/>
          </a:xfrm>
          <a:prstGeom prst="rect">
            <a:avLst/>
          </a:prstGeom>
          <a:noFill/>
          <a:ln>
            <a:noFill/>
          </a:ln>
        </p:spPr>
        <p:txBody>
          <a:bodyPr spcFirstLastPara="1" wrap="square" lIns="45700" tIns="45700" rIns="45700" bIns="45700" anchor="t" anchorCtr="0">
            <a:normAutofit/>
          </a:bodyPr>
          <a:lstStyle/>
          <a:p>
            <a:pPr marL="228600" lvl="0" indent="-228600" algn="l" rtl="0">
              <a:lnSpc>
                <a:spcPct val="81000"/>
              </a:lnSpc>
              <a:spcBef>
                <a:spcPts val="0"/>
              </a:spcBef>
              <a:spcAft>
                <a:spcPts val="0"/>
              </a:spcAft>
              <a:buClr>
                <a:srgbClr val="000000"/>
              </a:buClr>
              <a:buSzPts val="2500"/>
              <a:buChar char="•"/>
            </a:pPr>
            <a:r>
              <a:rPr lang="en-US" sz="2500"/>
              <a:t>Learning requires </a:t>
            </a:r>
            <a:r>
              <a:rPr lang="en-US" sz="2500" b="1"/>
              <a:t>active participation</a:t>
            </a:r>
            <a:r>
              <a:rPr lang="en-US" b="1"/>
              <a:t> </a:t>
            </a:r>
            <a:r>
              <a:rPr lang="en-US" sz="2500"/>
              <a:t>in the process. It’s not as simple as sitting and listening to someone talk at you.</a:t>
            </a:r>
            <a:endParaRPr/>
          </a:p>
          <a:p>
            <a:pPr marL="685800" lvl="1" indent="-228600" algn="l" rtl="0">
              <a:lnSpc>
                <a:spcPct val="81000"/>
              </a:lnSpc>
              <a:spcBef>
                <a:spcPts val="500"/>
              </a:spcBef>
              <a:spcAft>
                <a:spcPts val="0"/>
              </a:spcAft>
              <a:buClr>
                <a:srgbClr val="000000"/>
              </a:buClr>
              <a:buSzPts val="2200"/>
              <a:buFont typeface="Helvetica Neue"/>
              <a:buChar char="-"/>
            </a:pPr>
            <a:r>
              <a:rPr lang="en-US" sz="2200"/>
              <a:t>Requires </a:t>
            </a:r>
            <a:r>
              <a:rPr lang="en-US" sz="2500" b="1"/>
              <a:t>deliberate practice</a:t>
            </a:r>
            <a:r>
              <a:rPr lang="en-US" b="1"/>
              <a:t> </a:t>
            </a:r>
            <a:r>
              <a:rPr lang="en-US" sz="2200"/>
              <a:t>in </a:t>
            </a:r>
            <a:r>
              <a:rPr lang="en-US" sz="2500" b="1"/>
              <a:t>learning by doing</a:t>
            </a:r>
            <a:endParaRPr sz="2500"/>
          </a:p>
          <a:p>
            <a:pPr marL="685800" lvl="1" indent="-228600" algn="l" rtl="0">
              <a:lnSpc>
                <a:spcPct val="81000"/>
              </a:lnSpc>
              <a:spcBef>
                <a:spcPts val="500"/>
              </a:spcBef>
              <a:spcAft>
                <a:spcPts val="0"/>
              </a:spcAft>
              <a:buClr>
                <a:srgbClr val="000000"/>
              </a:buClr>
              <a:buSzPts val="2200"/>
              <a:buFont typeface="Helvetica Neue"/>
              <a:buChar char="-"/>
            </a:pPr>
            <a:r>
              <a:rPr lang="en-US" sz="2200"/>
              <a:t>Benefits from </a:t>
            </a:r>
            <a:r>
              <a:rPr lang="en-US" sz="2500" b="1"/>
              <a:t>collaborative learning</a:t>
            </a:r>
            <a:endParaRPr/>
          </a:p>
        </p:txBody>
      </p:sp>
      <p:pic>
        <p:nvPicPr>
          <p:cNvPr id="292" name="Google Shape;292;p19" descr="Picture 2"/>
          <p:cNvPicPr preferRelativeResize="0"/>
          <p:nvPr/>
        </p:nvPicPr>
        <p:blipFill rotWithShape="1">
          <a:blip r:embed="rId3">
            <a:alphaModFix/>
          </a:blip>
          <a:srcRect/>
          <a:stretch/>
        </p:blipFill>
        <p:spPr>
          <a:xfrm>
            <a:off x="7874000" y="4013200"/>
            <a:ext cx="4234246" cy="2715351"/>
          </a:xfrm>
          <a:prstGeom prst="rect">
            <a:avLst/>
          </a:prstGeom>
          <a:noFill/>
          <a:ln>
            <a:noFill/>
          </a:ln>
        </p:spPr>
      </p:pic>
      <p:sp>
        <p:nvSpPr>
          <p:cNvPr id="293" name="Google Shape;293;p19"/>
          <p:cNvSpPr txBox="1"/>
          <p:nvPr/>
        </p:nvSpPr>
        <p:spPr>
          <a:xfrm>
            <a:off x="838200" y="2936400"/>
            <a:ext cx="10236200" cy="2814907"/>
          </a:xfrm>
          <a:prstGeom prst="rect">
            <a:avLst/>
          </a:prstGeom>
          <a:noFill/>
          <a:ln>
            <a:noFill/>
          </a:ln>
        </p:spPr>
        <p:txBody>
          <a:bodyPr spcFirstLastPara="1" wrap="square" lIns="91425" tIns="91425" rIns="91425" bIns="91425" anchor="t" anchorCtr="0">
            <a:spAutoFit/>
          </a:bodyPr>
          <a:lstStyle/>
          <a:p>
            <a:pPr marL="228600" lvl="0" indent="-228600" algn="l" rtl="0">
              <a:lnSpc>
                <a:spcPct val="81000"/>
              </a:lnSpc>
              <a:spcBef>
                <a:spcPts val="1000"/>
              </a:spcBef>
              <a:spcAft>
                <a:spcPts val="0"/>
              </a:spcAft>
              <a:buClr>
                <a:schemeClr val="dk1"/>
              </a:buClr>
              <a:buSzPts val="2500"/>
              <a:buChar char="•"/>
            </a:pPr>
            <a:r>
              <a:rPr lang="en-US" sz="2500" dirty="0">
                <a:solidFill>
                  <a:schemeClr val="dk1"/>
                </a:solidFill>
                <a:latin typeface="Calibri"/>
                <a:ea typeface="Calibri"/>
                <a:cs typeface="Calibri"/>
                <a:sym typeface="Calibri"/>
              </a:rPr>
              <a:t>Hybrid classroom model</a:t>
            </a:r>
            <a:endParaRPr sz="2800" dirty="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dirty="0">
                <a:solidFill>
                  <a:schemeClr val="dk1"/>
                </a:solidFill>
                <a:latin typeface="Calibri"/>
                <a:ea typeface="Calibri"/>
                <a:cs typeface="Calibri"/>
                <a:sym typeface="Calibri"/>
              </a:rPr>
              <a:t>Asks you to do some preparation before class in the form of </a:t>
            </a:r>
            <a:br>
              <a:rPr lang="en-US" sz="2200" dirty="0">
                <a:solidFill>
                  <a:schemeClr val="dk1"/>
                </a:solidFill>
                <a:latin typeface="Calibri"/>
                <a:ea typeface="Calibri"/>
                <a:cs typeface="Calibri"/>
                <a:sym typeface="Calibri"/>
              </a:rPr>
            </a:br>
            <a:r>
              <a:rPr lang="en-US" sz="2200" dirty="0">
                <a:solidFill>
                  <a:schemeClr val="dk1"/>
                </a:solidFill>
                <a:latin typeface="Calibri"/>
                <a:ea typeface="Calibri"/>
                <a:cs typeface="Calibri"/>
                <a:sym typeface="Calibri"/>
              </a:rPr>
              <a:t>readings and practice problems.</a:t>
            </a:r>
            <a:endParaRPr sz="2800" dirty="0">
              <a:solidFill>
                <a:schemeClr val="dk1"/>
              </a:solidFill>
              <a:latin typeface="Calibri"/>
              <a:ea typeface="Calibri"/>
              <a:cs typeface="Calibri"/>
              <a:sym typeface="Calibri"/>
            </a:endParaRPr>
          </a:p>
          <a:p>
            <a:pPr marL="1143000" lvl="2" indent="-228600" algn="l" rtl="0">
              <a:lnSpc>
                <a:spcPct val="81000"/>
              </a:lnSpc>
              <a:spcBef>
                <a:spcPts val="500"/>
              </a:spcBef>
              <a:spcAft>
                <a:spcPts val="0"/>
              </a:spcAft>
              <a:buClr>
                <a:schemeClr val="dk1"/>
              </a:buClr>
              <a:buSzPts val="1800"/>
              <a:buFont typeface="Helvetica Neue"/>
              <a:buChar char="-"/>
            </a:pPr>
            <a:r>
              <a:rPr lang="en-US" sz="1800" dirty="0">
                <a:solidFill>
                  <a:schemeClr val="dk1"/>
                </a:solidFill>
                <a:latin typeface="Calibri"/>
                <a:ea typeface="Calibri"/>
                <a:cs typeface="Calibri"/>
                <a:sym typeface="Calibri"/>
              </a:rPr>
              <a:t>Should take ~30 minutes a day</a:t>
            </a:r>
            <a:endParaRPr sz="2800" dirty="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dirty="0">
                <a:solidFill>
                  <a:schemeClr val="dk1"/>
                </a:solidFill>
                <a:latin typeface="Calibri"/>
                <a:ea typeface="Calibri"/>
                <a:cs typeface="Calibri"/>
                <a:sym typeface="Calibri"/>
              </a:rPr>
              <a:t>Class will start with brief recap, then pick up where </a:t>
            </a:r>
            <a:br>
              <a:rPr lang="en-US" sz="2200" dirty="0">
                <a:solidFill>
                  <a:schemeClr val="dk1"/>
                </a:solidFill>
                <a:latin typeface="Calibri"/>
                <a:ea typeface="Calibri"/>
                <a:cs typeface="Calibri"/>
                <a:sym typeface="Calibri"/>
              </a:rPr>
            </a:br>
            <a:r>
              <a:rPr lang="en-US" sz="2200" dirty="0">
                <a:solidFill>
                  <a:schemeClr val="dk1"/>
                </a:solidFill>
                <a:latin typeface="Calibri"/>
                <a:ea typeface="Calibri"/>
                <a:cs typeface="Calibri"/>
                <a:sym typeface="Calibri"/>
              </a:rPr>
              <a:t>the reading and practice problems leave off.</a:t>
            </a:r>
            <a:endParaRPr sz="2800" dirty="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dirty="0">
                <a:solidFill>
                  <a:schemeClr val="dk1"/>
                </a:solidFill>
                <a:latin typeface="Calibri"/>
                <a:ea typeface="Calibri"/>
                <a:cs typeface="Calibri"/>
                <a:sym typeface="Calibri"/>
              </a:rPr>
              <a:t>Attendance isn’t graded, but showing up and trying</a:t>
            </a:r>
            <a:br>
              <a:rPr lang="en-US" sz="2200" dirty="0">
                <a:solidFill>
                  <a:schemeClr val="dk1"/>
                </a:solidFill>
                <a:latin typeface="Calibri"/>
                <a:ea typeface="Calibri"/>
                <a:cs typeface="Calibri"/>
                <a:sym typeface="Calibri"/>
              </a:rPr>
            </a:br>
            <a:r>
              <a:rPr lang="en-US" sz="2200" dirty="0">
                <a:solidFill>
                  <a:schemeClr val="dk1"/>
                </a:solidFill>
                <a:latin typeface="Calibri"/>
                <a:ea typeface="Calibri"/>
                <a:cs typeface="Calibri"/>
                <a:sym typeface="Calibri"/>
              </a:rPr>
              <a:t>is the first step in succeeding in the class!</a:t>
            </a:r>
            <a:endParaRPr sz="2800" dirty="0">
              <a:latin typeface="Calibri"/>
              <a:ea typeface="Calibri"/>
              <a:cs typeface="Calibri"/>
              <a:sym typeface="Calibri"/>
            </a:endParaRPr>
          </a:p>
        </p:txBody>
      </p:sp>
      <p:sp>
        <p:nvSpPr>
          <p:cNvPr id="294" name="Google Shape;294;p19"/>
          <p:cNvSpPr txBox="1"/>
          <p:nvPr/>
        </p:nvSpPr>
        <p:spPr>
          <a:xfrm>
            <a:off x="838200" y="5559600"/>
            <a:ext cx="6520500" cy="1109100"/>
          </a:xfrm>
          <a:prstGeom prst="rect">
            <a:avLst/>
          </a:prstGeom>
          <a:noFill/>
          <a:ln>
            <a:noFill/>
          </a:ln>
        </p:spPr>
        <p:txBody>
          <a:bodyPr spcFirstLastPara="1" wrap="square" lIns="91425" tIns="91425" rIns="91425" bIns="91425" anchor="t" anchorCtr="0">
            <a:spAutoFit/>
          </a:bodyPr>
          <a:lstStyle/>
          <a:p>
            <a:pPr marL="228600" lvl="0" indent="-228600" algn="l" rtl="0">
              <a:lnSpc>
                <a:spcPct val="81000"/>
              </a:lnSpc>
              <a:spcBef>
                <a:spcPts val="1000"/>
              </a:spcBef>
              <a:spcAft>
                <a:spcPts val="0"/>
              </a:spcAft>
              <a:buClr>
                <a:schemeClr val="dk1"/>
              </a:buClr>
              <a:buSzPts val="2500"/>
              <a:buChar char="•"/>
            </a:pPr>
            <a:r>
              <a:rPr lang="en-US" sz="2500">
                <a:solidFill>
                  <a:schemeClr val="dk1"/>
                </a:solidFill>
                <a:latin typeface="Calibri"/>
                <a:ea typeface="Calibri"/>
                <a:cs typeface="Calibri"/>
                <a:sym typeface="Calibri"/>
              </a:rPr>
              <a:t>Pre-class materials are ungraded, but…</a:t>
            </a:r>
            <a:endParaRPr sz="2800">
              <a:solidFill>
                <a:schemeClr val="dk1"/>
              </a:solidFill>
              <a:latin typeface="Calibri"/>
              <a:ea typeface="Calibri"/>
              <a:cs typeface="Calibri"/>
              <a:sym typeface="Calibri"/>
            </a:endParaRPr>
          </a:p>
          <a:p>
            <a:pPr marL="685800" lvl="1" indent="-228600" algn="l" rtl="0">
              <a:lnSpc>
                <a:spcPct val="81000"/>
              </a:lnSpc>
              <a:spcBef>
                <a:spcPts val="500"/>
              </a:spcBef>
              <a:spcAft>
                <a:spcPts val="0"/>
              </a:spcAft>
              <a:buClr>
                <a:schemeClr val="dk1"/>
              </a:buClr>
              <a:buSzPts val="2200"/>
              <a:buFont typeface="Helvetica Neue"/>
              <a:buChar char="-"/>
            </a:pPr>
            <a:r>
              <a:rPr lang="en-US" sz="2200">
                <a:solidFill>
                  <a:schemeClr val="dk1"/>
                </a:solidFill>
                <a:latin typeface="Calibri"/>
                <a:ea typeface="Calibri"/>
                <a:cs typeface="Calibri"/>
                <a:sym typeface="Calibri"/>
              </a:rPr>
              <a:t>It’s okay if you find them challenging! That means</a:t>
            </a:r>
            <a:br>
              <a:rPr lang="en-US" sz="2200">
                <a:solidFill>
                  <a:schemeClr val="dk1"/>
                </a:solidFill>
                <a:latin typeface="Calibri"/>
                <a:ea typeface="Calibri"/>
                <a:cs typeface="Calibri"/>
                <a:sym typeface="Calibri"/>
              </a:rPr>
            </a:br>
            <a:r>
              <a:rPr lang="en-US" sz="2200">
                <a:solidFill>
                  <a:schemeClr val="dk1"/>
                </a:solidFill>
                <a:latin typeface="Calibri"/>
                <a:ea typeface="Calibri"/>
                <a:cs typeface="Calibri"/>
                <a:sym typeface="Calibri"/>
              </a:rPr>
              <a:t>you are learning!</a:t>
            </a:r>
            <a:endParaRPr sz="280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0"/>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Metacognition</a:t>
            </a:r>
            <a:endParaRPr/>
          </a:p>
        </p:txBody>
      </p:sp>
      <p:sp>
        <p:nvSpPr>
          <p:cNvPr id="300" name="Google Shape;300;p20"/>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fontScale="92500" lnSpcReduction="20000"/>
          </a:bodyPr>
          <a:lstStyle/>
          <a:p>
            <a:pPr marL="228600" lvl="0" indent="-216693" algn="l" rtl="0">
              <a:lnSpc>
                <a:spcPct val="90000"/>
              </a:lnSpc>
              <a:spcBef>
                <a:spcPts val="0"/>
              </a:spcBef>
              <a:spcAft>
                <a:spcPts val="0"/>
              </a:spcAft>
              <a:buClr>
                <a:schemeClr val="accent3"/>
              </a:buClr>
              <a:buSzPct val="100000"/>
              <a:buChar char="•"/>
            </a:pPr>
            <a:r>
              <a:rPr lang="en-US" sz="2500" b="1">
                <a:solidFill>
                  <a:schemeClr val="accent3"/>
                </a:solidFill>
              </a:rPr>
              <a:t>Metacognition</a:t>
            </a:r>
            <a:r>
              <a:rPr lang="en-US" b="0">
                <a:solidFill>
                  <a:srgbClr val="000000"/>
                </a:solidFill>
              </a:rPr>
              <a:t>: asking questions about your solution process.</a:t>
            </a:r>
            <a:br>
              <a:rPr lang="en-US" b="0">
                <a:solidFill>
                  <a:srgbClr val="000000"/>
                </a:solidFill>
              </a:rPr>
            </a:br>
            <a:endParaRPr sz="2700"/>
          </a:p>
          <a:p>
            <a:pPr marL="228600" lvl="0" indent="-216693" algn="l" rtl="0">
              <a:lnSpc>
                <a:spcPct val="90000"/>
              </a:lnSpc>
              <a:spcBef>
                <a:spcPts val="1000"/>
              </a:spcBef>
              <a:spcAft>
                <a:spcPts val="0"/>
              </a:spcAft>
              <a:buClr>
                <a:srgbClr val="000000"/>
              </a:buClr>
              <a:buSzPct val="100000"/>
              <a:buChar char="•"/>
            </a:pPr>
            <a:r>
              <a:rPr lang="en-US" sz="2500"/>
              <a:t>Examples:</a:t>
            </a:r>
            <a:endParaRPr/>
          </a:p>
          <a:p>
            <a:pPr marL="685800" lvl="1" indent="-232806" algn="l" rtl="0">
              <a:lnSpc>
                <a:spcPct val="100000"/>
              </a:lnSpc>
              <a:spcBef>
                <a:spcPts val="500"/>
              </a:spcBef>
              <a:spcAft>
                <a:spcPts val="0"/>
              </a:spcAft>
              <a:buClr>
                <a:srgbClr val="000000"/>
              </a:buClr>
              <a:buSzPct val="100000"/>
              <a:buFont typeface="Helvetica Neue"/>
              <a:buChar char="-"/>
            </a:pPr>
            <a:r>
              <a:rPr lang="en-US" sz="2450" b="1"/>
              <a:t>While debugging</a:t>
            </a:r>
            <a:r>
              <a:rPr lang="en-US" sz="2450" b="0"/>
              <a:t>: explain to yourself </a:t>
            </a:r>
            <a:r>
              <a:rPr lang="en-US" sz="2450" b="0" u="sng"/>
              <a:t>why</a:t>
            </a:r>
            <a:r>
              <a:rPr lang="en-US" sz="2450" b="0"/>
              <a:t> you’re making this change to your program.</a:t>
            </a:r>
            <a:endParaRPr sz="2450"/>
          </a:p>
          <a:p>
            <a:pPr marL="685800" lvl="1" indent="-232806" algn="l" rtl="0">
              <a:lnSpc>
                <a:spcPct val="100000"/>
              </a:lnSpc>
              <a:spcBef>
                <a:spcPts val="500"/>
              </a:spcBef>
              <a:spcAft>
                <a:spcPts val="0"/>
              </a:spcAft>
              <a:buClr>
                <a:srgbClr val="000000"/>
              </a:buClr>
              <a:buSzPct val="100000"/>
              <a:buFont typeface="Helvetica Neue"/>
              <a:buChar char="-"/>
            </a:pPr>
            <a:r>
              <a:rPr lang="en-US" sz="2450" b="1"/>
              <a:t>Before running your program</a:t>
            </a:r>
            <a:r>
              <a:rPr lang="en-US" sz="2450" b="0"/>
              <a:t>: make an explicit prediction of what you expect to see.</a:t>
            </a:r>
            <a:endParaRPr sz="2450"/>
          </a:p>
          <a:p>
            <a:pPr marL="685800" lvl="1" indent="-232806" algn="l" rtl="0">
              <a:lnSpc>
                <a:spcPct val="100000"/>
              </a:lnSpc>
              <a:spcBef>
                <a:spcPts val="500"/>
              </a:spcBef>
              <a:spcAft>
                <a:spcPts val="0"/>
              </a:spcAft>
              <a:buClr>
                <a:srgbClr val="000000"/>
              </a:buClr>
              <a:buSzPct val="100000"/>
              <a:buFont typeface="Helvetica Neue"/>
              <a:buChar char="-"/>
            </a:pPr>
            <a:r>
              <a:rPr lang="en-US" sz="2450" b="1"/>
              <a:t>When coding</a:t>
            </a:r>
            <a:r>
              <a:rPr lang="en-US" sz="2450" b="0"/>
              <a:t>: be aware when you’re not making progress, so you can take a break or try a different strategy.</a:t>
            </a:r>
            <a:endParaRPr sz="2450"/>
          </a:p>
          <a:p>
            <a:pPr marL="685800" lvl="1" indent="-232806" algn="l" rtl="0">
              <a:lnSpc>
                <a:spcPct val="100000"/>
              </a:lnSpc>
              <a:spcBef>
                <a:spcPts val="500"/>
              </a:spcBef>
              <a:spcAft>
                <a:spcPts val="0"/>
              </a:spcAft>
              <a:buClr>
                <a:srgbClr val="000000"/>
              </a:buClr>
              <a:buSzPct val="100000"/>
              <a:buFont typeface="Helvetica Neue"/>
              <a:buChar char="-"/>
            </a:pPr>
            <a:r>
              <a:rPr lang="en-US" sz="2450" b="1"/>
              <a:t>When designing</a:t>
            </a:r>
            <a:r>
              <a:rPr lang="en-US" sz="2450" b="0"/>
              <a:t>:</a:t>
            </a:r>
            <a:endParaRPr sz="2450"/>
          </a:p>
          <a:p>
            <a:pPr marL="1143000" lvl="2" indent="-226937" algn="l" rtl="0">
              <a:lnSpc>
                <a:spcPct val="100000"/>
              </a:lnSpc>
              <a:spcBef>
                <a:spcPts val="500"/>
              </a:spcBef>
              <a:spcAft>
                <a:spcPts val="0"/>
              </a:spcAft>
              <a:buClr>
                <a:srgbClr val="000000"/>
              </a:buClr>
              <a:buSzPct val="100000"/>
              <a:buFont typeface="Helvetica Neue"/>
              <a:buChar char="-"/>
            </a:pPr>
            <a:r>
              <a:rPr lang="en-US" sz="1917"/>
              <a:t>Explain the tradeoffs with using a different data structure or algorithm.</a:t>
            </a:r>
            <a:endParaRPr sz="2917"/>
          </a:p>
          <a:p>
            <a:pPr marL="1143000" lvl="2" indent="-226937" algn="l" rtl="0">
              <a:lnSpc>
                <a:spcPct val="100000"/>
              </a:lnSpc>
              <a:spcBef>
                <a:spcPts val="500"/>
              </a:spcBef>
              <a:spcAft>
                <a:spcPts val="0"/>
              </a:spcAft>
              <a:buClr>
                <a:srgbClr val="000000"/>
              </a:buClr>
              <a:buSzPct val="100000"/>
              <a:buFont typeface="Helvetica Neue"/>
              <a:buChar char="-"/>
            </a:pPr>
            <a:r>
              <a:rPr lang="en-US" sz="1917"/>
              <a:t>If one or more requirements change, how would the solution change as a result?</a:t>
            </a:r>
            <a:endParaRPr sz="2917"/>
          </a:p>
          <a:p>
            <a:pPr marL="1143000" lvl="2" indent="-226937" algn="l" rtl="0">
              <a:lnSpc>
                <a:spcPct val="100000"/>
              </a:lnSpc>
              <a:spcBef>
                <a:spcPts val="500"/>
              </a:spcBef>
              <a:spcAft>
                <a:spcPts val="0"/>
              </a:spcAft>
              <a:buClr>
                <a:srgbClr val="000000"/>
              </a:buClr>
              <a:buSzPct val="100000"/>
              <a:buFont typeface="Helvetica Neue"/>
              <a:buChar char="-"/>
            </a:pPr>
            <a:r>
              <a:rPr lang="en-US" sz="1917"/>
              <a:t>Reflect on how you ruled out alternative ideas along the way to a solution.</a:t>
            </a:r>
            <a:endParaRPr sz="2917"/>
          </a:p>
          <a:p>
            <a:pPr marL="685800" lvl="1" indent="-221059" algn="l" rtl="0">
              <a:lnSpc>
                <a:spcPct val="100000"/>
              </a:lnSpc>
              <a:spcBef>
                <a:spcPts val="500"/>
              </a:spcBef>
              <a:spcAft>
                <a:spcPts val="0"/>
              </a:spcAft>
              <a:buClr>
                <a:srgbClr val="000000"/>
              </a:buClr>
              <a:buSzPct val="100000"/>
              <a:buFont typeface="Helvetica Neue"/>
              <a:buChar char="-"/>
            </a:pPr>
            <a:r>
              <a:rPr lang="en-US" sz="2250" b="1"/>
              <a:t>When studying</a:t>
            </a:r>
            <a:r>
              <a:rPr lang="en-US" sz="2250" b="0"/>
              <a:t>: what is the relationship of this topic to other ideas in the course?</a:t>
            </a:r>
            <a:endParaRPr sz="225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1"/>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Getting Help</a:t>
            </a:r>
            <a:endParaRPr/>
          </a:p>
        </p:txBody>
      </p:sp>
      <p:sp>
        <p:nvSpPr>
          <p:cNvPr id="306" name="Google Shape;306;p21"/>
          <p:cNvSpPr txBox="1">
            <a:spLocks noGrp="1"/>
          </p:cNvSpPr>
          <p:nvPr>
            <p:ph type="body" idx="1"/>
          </p:nvPr>
        </p:nvSpPr>
        <p:spPr>
          <a:xfrm>
            <a:off x="838200" y="1371600"/>
            <a:ext cx="10515600" cy="988500"/>
          </a:xfrm>
          <a:prstGeom prst="rect">
            <a:avLst/>
          </a:prstGeom>
          <a:noFill/>
          <a:ln>
            <a:noFill/>
          </a:ln>
        </p:spPr>
        <p:txBody>
          <a:bodyPr spcFirstLastPara="1" wrap="square" lIns="45700" tIns="45700" rIns="45700" bIns="45700" anchor="t" anchorCtr="0">
            <a:normAutofit/>
          </a:bodyPr>
          <a:lstStyle/>
          <a:p>
            <a:pPr marL="228600" lvl="0" indent="-228600" algn="l" rtl="0">
              <a:lnSpc>
                <a:spcPct val="72000"/>
              </a:lnSpc>
              <a:spcBef>
                <a:spcPts val="0"/>
              </a:spcBef>
              <a:spcAft>
                <a:spcPts val="0"/>
              </a:spcAft>
              <a:buClr>
                <a:srgbClr val="000000"/>
              </a:buClr>
              <a:buSzPts val="2300"/>
              <a:buChar char="•"/>
            </a:pPr>
            <a:r>
              <a:rPr lang="en-US" sz="2300"/>
              <a:t>Discussion Board</a:t>
            </a:r>
            <a:endParaRPr/>
          </a:p>
          <a:p>
            <a:pPr marL="685800" lvl="1" indent="-228600" algn="l" rtl="0">
              <a:lnSpc>
                <a:spcPct val="72000"/>
              </a:lnSpc>
              <a:spcBef>
                <a:spcPts val="500"/>
              </a:spcBef>
              <a:spcAft>
                <a:spcPts val="0"/>
              </a:spcAft>
              <a:buClr>
                <a:srgbClr val="000000"/>
              </a:buClr>
              <a:buSzPts val="2000"/>
              <a:buFont typeface="Helvetica Neue"/>
              <a:buChar char="-"/>
            </a:pPr>
            <a:r>
              <a:rPr lang="en-US" sz="2000"/>
              <a:t>Feel free to make a public or private post on Ed</a:t>
            </a:r>
            <a:endParaRPr/>
          </a:p>
          <a:p>
            <a:pPr marL="685800" lvl="1" indent="-228600" algn="l" rtl="0">
              <a:lnSpc>
                <a:spcPct val="72000"/>
              </a:lnSpc>
              <a:spcBef>
                <a:spcPts val="500"/>
              </a:spcBef>
              <a:spcAft>
                <a:spcPts val="0"/>
              </a:spcAft>
              <a:buClr>
                <a:srgbClr val="000000"/>
              </a:buClr>
              <a:buSzPts val="2000"/>
              <a:buFont typeface="Helvetica Neue"/>
              <a:buChar char="-"/>
            </a:pPr>
            <a:r>
              <a:rPr lang="en-US" sz="2000"/>
              <a:t>We encourage you to answer other peoples’ questions! A great way to learn</a:t>
            </a:r>
            <a:endParaRPr/>
          </a:p>
        </p:txBody>
      </p:sp>
      <p:sp>
        <p:nvSpPr>
          <p:cNvPr id="307" name="Google Shape;307;p21"/>
          <p:cNvSpPr txBox="1"/>
          <p:nvPr/>
        </p:nvSpPr>
        <p:spPr>
          <a:xfrm>
            <a:off x="838200" y="2360100"/>
            <a:ext cx="10240200" cy="1011000"/>
          </a:xfrm>
          <a:prstGeom prst="rect">
            <a:avLst/>
          </a:prstGeom>
          <a:noFill/>
          <a:ln>
            <a:noFill/>
          </a:ln>
        </p:spPr>
        <p:txBody>
          <a:bodyPr spcFirstLastPara="1" wrap="square" lIns="91425" tIns="91425" rIns="91425" bIns="91425" anchor="ctr" anchorCtr="0">
            <a:spAutoFit/>
          </a:bodyPr>
          <a:lstStyle/>
          <a:p>
            <a:pPr marL="228600" lvl="0" indent="-228600" algn="l" rtl="0">
              <a:lnSpc>
                <a:spcPct val="72000"/>
              </a:lnSpc>
              <a:spcBef>
                <a:spcPts val="1000"/>
              </a:spcBef>
              <a:spcAft>
                <a:spcPts val="0"/>
              </a:spcAft>
              <a:buClr>
                <a:schemeClr val="dk1"/>
              </a:buClr>
              <a:buSzPts val="2300"/>
              <a:buChar char="•"/>
            </a:pPr>
            <a:r>
              <a:rPr lang="en-US" sz="2300">
                <a:solidFill>
                  <a:schemeClr val="dk1"/>
                </a:solidFill>
                <a:latin typeface="Calibri"/>
                <a:ea typeface="Calibri"/>
                <a:cs typeface="Calibri"/>
                <a:sym typeface="Calibri"/>
              </a:rPr>
              <a:t>Introductory Programming Lab (Office Hours) </a:t>
            </a:r>
            <a:endParaRPr sz="280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TAs can help you face to face in office hours, and look at your code</a:t>
            </a:r>
            <a:endParaRPr sz="280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You can go to the IPL with </a:t>
            </a:r>
            <a:r>
              <a:rPr lang="en-US" sz="2000" b="1">
                <a:solidFill>
                  <a:schemeClr val="dk1"/>
                </a:solidFill>
                <a:latin typeface="Calibri"/>
                <a:ea typeface="Calibri"/>
                <a:cs typeface="Calibri"/>
                <a:sym typeface="Calibri"/>
              </a:rPr>
              <a:t>any </a:t>
            </a:r>
            <a:r>
              <a:rPr lang="en-US" sz="2000">
                <a:solidFill>
                  <a:schemeClr val="dk1"/>
                </a:solidFill>
                <a:latin typeface="Calibri"/>
                <a:ea typeface="Calibri"/>
                <a:cs typeface="Calibri"/>
                <a:sym typeface="Calibri"/>
              </a:rPr>
              <a:t>course questions, not just assignments</a:t>
            </a:r>
            <a:endParaRPr sz="2000">
              <a:latin typeface="Calibri"/>
              <a:ea typeface="Calibri"/>
              <a:cs typeface="Calibri"/>
              <a:sym typeface="Calibri"/>
            </a:endParaRPr>
          </a:p>
        </p:txBody>
      </p:sp>
      <p:sp>
        <p:nvSpPr>
          <p:cNvPr id="308" name="Google Shape;308;p21"/>
          <p:cNvSpPr txBox="1"/>
          <p:nvPr/>
        </p:nvSpPr>
        <p:spPr>
          <a:xfrm>
            <a:off x="838200" y="3371100"/>
            <a:ext cx="10515600" cy="1156200"/>
          </a:xfrm>
          <a:prstGeom prst="rect">
            <a:avLst/>
          </a:prstGeom>
          <a:noFill/>
          <a:ln>
            <a:noFill/>
          </a:ln>
        </p:spPr>
        <p:txBody>
          <a:bodyPr spcFirstLastPara="1" wrap="square" lIns="91425" tIns="91425" rIns="91425" bIns="91425" anchor="ctr" anchorCtr="0">
            <a:spAutoFit/>
          </a:bodyPr>
          <a:lstStyle/>
          <a:p>
            <a:pPr marL="228600" lvl="0" indent="-228600" algn="l" rtl="0">
              <a:lnSpc>
                <a:spcPct val="72000"/>
              </a:lnSpc>
              <a:spcBef>
                <a:spcPts val="1000"/>
              </a:spcBef>
              <a:spcAft>
                <a:spcPts val="0"/>
              </a:spcAft>
              <a:buClr>
                <a:schemeClr val="dk1"/>
              </a:buClr>
              <a:buSzPts val="2300"/>
              <a:buChar char="•"/>
            </a:pPr>
            <a:r>
              <a:rPr lang="en-US" sz="2300">
                <a:solidFill>
                  <a:schemeClr val="dk1"/>
                </a:solidFill>
                <a:latin typeface="Calibri"/>
                <a:ea typeface="Calibri"/>
                <a:cs typeface="Calibri"/>
                <a:sym typeface="Calibri"/>
              </a:rPr>
              <a:t>Section</a:t>
            </a:r>
            <a:endParaRPr sz="280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Work through related problems, get to know your TA who is here to support you</a:t>
            </a:r>
            <a:endParaRPr sz="2800">
              <a:solidFill>
                <a:schemeClr val="dk1"/>
              </a:solidFill>
              <a:latin typeface="Calibri"/>
              <a:ea typeface="Calibri"/>
              <a:cs typeface="Calibri"/>
              <a:sym typeface="Calibri"/>
            </a:endParaRPr>
          </a:p>
          <a:p>
            <a:pPr marL="0" lvl="0" indent="0" algn="l" rtl="0">
              <a:spcBef>
                <a:spcPts val="0"/>
              </a:spcBef>
              <a:spcAft>
                <a:spcPts val="0"/>
              </a:spcAft>
              <a:buNone/>
            </a:pPr>
            <a:endParaRPr sz="2800">
              <a:latin typeface="Calibri"/>
              <a:ea typeface="Calibri"/>
              <a:cs typeface="Calibri"/>
              <a:sym typeface="Calibri"/>
            </a:endParaRPr>
          </a:p>
        </p:txBody>
      </p:sp>
      <p:sp>
        <p:nvSpPr>
          <p:cNvPr id="309" name="Google Shape;309;p21"/>
          <p:cNvSpPr txBox="1"/>
          <p:nvPr/>
        </p:nvSpPr>
        <p:spPr>
          <a:xfrm>
            <a:off x="838200" y="4142175"/>
            <a:ext cx="10515600" cy="725400"/>
          </a:xfrm>
          <a:prstGeom prst="rect">
            <a:avLst/>
          </a:prstGeom>
          <a:noFill/>
          <a:ln>
            <a:noFill/>
          </a:ln>
        </p:spPr>
        <p:txBody>
          <a:bodyPr spcFirstLastPara="1" wrap="square" lIns="91425" tIns="91425" rIns="91425" bIns="91425" anchor="t" anchorCtr="0">
            <a:spAutoFit/>
          </a:bodyPr>
          <a:lstStyle/>
          <a:p>
            <a:pPr marL="228600" lvl="0" indent="-228600" algn="l" rtl="0">
              <a:lnSpc>
                <a:spcPct val="72000"/>
              </a:lnSpc>
              <a:spcBef>
                <a:spcPts val="1000"/>
              </a:spcBef>
              <a:spcAft>
                <a:spcPts val="0"/>
              </a:spcAft>
              <a:buClr>
                <a:schemeClr val="dk1"/>
              </a:buClr>
              <a:buSzPts val="2300"/>
              <a:buChar char="•"/>
            </a:pPr>
            <a:r>
              <a:rPr lang="en-US" sz="2300">
                <a:solidFill>
                  <a:schemeClr val="dk1"/>
                </a:solidFill>
                <a:latin typeface="Calibri"/>
                <a:ea typeface="Calibri"/>
                <a:cs typeface="Calibri"/>
                <a:sym typeface="Calibri"/>
              </a:rPr>
              <a:t>Your Peers</a:t>
            </a:r>
            <a:endParaRPr sz="280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a:solidFill>
                  <a:schemeClr val="dk1"/>
                </a:solidFill>
                <a:latin typeface="Calibri"/>
                <a:ea typeface="Calibri"/>
                <a:cs typeface="Calibri"/>
                <a:sym typeface="Calibri"/>
              </a:rPr>
              <a:t>We encourage you to form study groups! Discord or Ed are great places to do that</a:t>
            </a:r>
            <a:endParaRPr sz="2800">
              <a:latin typeface="Calibri"/>
              <a:ea typeface="Calibri"/>
              <a:cs typeface="Calibri"/>
              <a:sym typeface="Calibri"/>
            </a:endParaRPr>
          </a:p>
        </p:txBody>
      </p:sp>
      <p:sp>
        <p:nvSpPr>
          <p:cNvPr id="310" name="Google Shape;310;p21"/>
          <p:cNvSpPr txBox="1"/>
          <p:nvPr/>
        </p:nvSpPr>
        <p:spPr>
          <a:xfrm>
            <a:off x="838200" y="4867575"/>
            <a:ext cx="10240200" cy="2234812"/>
          </a:xfrm>
          <a:prstGeom prst="rect">
            <a:avLst/>
          </a:prstGeom>
          <a:noFill/>
          <a:ln>
            <a:noFill/>
          </a:ln>
        </p:spPr>
        <p:txBody>
          <a:bodyPr spcFirstLastPara="1" wrap="square" lIns="91425" tIns="91425" rIns="91425" bIns="91425" anchor="t" anchorCtr="0">
            <a:spAutoFit/>
          </a:bodyPr>
          <a:lstStyle/>
          <a:p>
            <a:pPr marL="228600" lvl="0" indent="-228600" algn="l" rtl="0">
              <a:lnSpc>
                <a:spcPct val="72000"/>
              </a:lnSpc>
              <a:spcBef>
                <a:spcPts val="1000"/>
              </a:spcBef>
              <a:spcAft>
                <a:spcPts val="0"/>
              </a:spcAft>
              <a:buClr>
                <a:schemeClr val="dk1"/>
              </a:buClr>
              <a:buSzPts val="2300"/>
              <a:buChar char="•"/>
            </a:pPr>
            <a:r>
              <a:rPr lang="en-US" sz="2300" dirty="0">
                <a:solidFill>
                  <a:schemeClr val="dk1"/>
                </a:solidFill>
                <a:latin typeface="Calibri"/>
                <a:ea typeface="Calibri"/>
                <a:cs typeface="Calibri"/>
                <a:sym typeface="Calibri"/>
              </a:rPr>
              <a:t>Email</a:t>
            </a:r>
            <a:endParaRPr sz="2800" dirty="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dirty="0">
                <a:solidFill>
                  <a:schemeClr val="dk1"/>
                </a:solidFill>
                <a:latin typeface="Calibri"/>
                <a:ea typeface="Calibri"/>
                <a:cs typeface="Calibri"/>
                <a:sym typeface="Calibri"/>
              </a:rPr>
              <a:t>We prefer that all content and logistic questions go on the Ed discussion board (even if you make them private). 450 of you &gt;&gt;&gt; 31 of us! </a:t>
            </a:r>
            <a:endParaRPr sz="2800" dirty="0">
              <a:solidFill>
                <a:schemeClr val="dk1"/>
              </a:solidFill>
              <a:latin typeface="Calibri"/>
              <a:ea typeface="Calibri"/>
              <a:cs typeface="Calibri"/>
              <a:sym typeface="Calibri"/>
            </a:endParaRPr>
          </a:p>
          <a:p>
            <a:pPr marL="685800" lvl="1" indent="-228600" algn="l" rtl="0">
              <a:lnSpc>
                <a:spcPct val="72000"/>
              </a:lnSpc>
              <a:spcBef>
                <a:spcPts val="500"/>
              </a:spcBef>
              <a:spcAft>
                <a:spcPts val="0"/>
              </a:spcAft>
              <a:buClr>
                <a:schemeClr val="dk1"/>
              </a:buClr>
              <a:buSzPts val="2000"/>
              <a:buFont typeface="Helvetica Neue"/>
              <a:buChar char="-"/>
            </a:pPr>
            <a:r>
              <a:rPr lang="en-US" sz="2000" dirty="0">
                <a:solidFill>
                  <a:schemeClr val="dk1"/>
                </a:solidFill>
                <a:latin typeface="Calibri"/>
                <a:ea typeface="Calibri"/>
                <a:cs typeface="Calibri"/>
                <a:sym typeface="Calibri"/>
              </a:rPr>
              <a:t>For serious personal circumstances, you can </a:t>
            </a:r>
            <a:r>
              <a:rPr lang="en-US" sz="2000">
                <a:solidFill>
                  <a:schemeClr val="dk1"/>
                </a:solidFill>
                <a:latin typeface="Calibri"/>
                <a:ea typeface="Calibri"/>
                <a:cs typeface="Calibri"/>
                <a:sym typeface="Calibri"/>
              </a:rPr>
              <a:t>email Adrian </a:t>
            </a:r>
            <a:r>
              <a:rPr lang="en-US" sz="2000" dirty="0">
                <a:solidFill>
                  <a:schemeClr val="dk1"/>
                </a:solidFill>
                <a:latin typeface="Calibri"/>
                <a:ea typeface="Calibri"/>
                <a:cs typeface="Calibri"/>
                <a:sym typeface="Calibri"/>
              </a:rPr>
              <a:t>directly. It never hurts to email us, but if it’s a common logistic question, we may politely ask you to post on the discussion board instead.</a:t>
            </a:r>
            <a:endParaRPr sz="2800" dirty="0">
              <a:solidFill>
                <a:schemeClr val="dk1"/>
              </a:solidFill>
              <a:latin typeface="Calibri"/>
              <a:ea typeface="Calibri"/>
              <a:cs typeface="Calibri"/>
              <a:sym typeface="Calibri"/>
            </a:endParaRPr>
          </a:p>
          <a:p>
            <a:pPr marL="0" lvl="0" indent="0" algn="l" rtl="0">
              <a:spcBef>
                <a:spcPts val="0"/>
              </a:spcBef>
              <a:spcAft>
                <a:spcPts val="0"/>
              </a:spcAft>
              <a:buNone/>
            </a:pPr>
            <a:endParaRPr sz="2800" dirty="0">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4"/>
        <p:cNvGrpSpPr/>
        <p:nvPr/>
      </p:nvGrpSpPr>
      <p:grpSpPr>
        <a:xfrm>
          <a:off x="0" y="0"/>
          <a:ext cx="0" cy="0"/>
          <a:chOff x="0" y="0"/>
          <a:chExt cx="0" cy="0"/>
        </a:xfrm>
      </p:grpSpPr>
      <p:sp>
        <p:nvSpPr>
          <p:cNvPr id="315" name="Google Shape;315;p22"/>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Help Us Improve!</a:t>
            </a:r>
            <a:endParaRPr/>
          </a:p>
        </p:txBody>
      </p:sp>
      <p:sp>
        <p:nvSpPr>
          <p:cNvPr id="316" name="Google Shape;316;p22"/>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4027" lvl="0" indent="-224027" algn="l" rtl="0">
              <a:lnSpc>
                <a:spcPct val="90000"/>
              </a:lnSpc>
              <a:spcBef>
                <a:spcPts val="0"/>
              </a:spcBef>
              <a:spcAft>
                <a:spcPts val="0"/>
              </a:spcAft>
              <a:buClr>
                <a:srgbClr val="000000"/>
              </a:buClr>
              <a:buSzPts val="2450"/>
              <a:buChar char="•"/>
            </a:pPr>
            <a:r>
              <a:rPr lang="en-US" sz="2450" dirty="0"/>
              <a:t>This is a relatively new course! We are always looking for feedback on how to improve the class for you and for future students! Thank you in advance for your patience and understanding as we develop everything. </a:t>
            </a:r>
            <a:r>
              <a:rPr lang="en-US" dirty="0">
                <a:latin typeface="Noto Sans Symbols"/>
                <a:ea typeface="Noto Sans Symbols"/>
                <a:cs typeface="Noto Sans Symbols"/>
                <a:sym typeface="Noto Sans Symbols"/>
              </a:rPr>
              <a:t>☺ </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We </a:t>
            </a:r>
            <a:r>
              <a:rPr lang="en-US" sz="2000" i="1" dirty="0"/>
              <a:t>really</a:t>
            </a:r>
            <a:r>
              <a:rPr lang="en-US" sz="2156" dirty="0"/>
              <a:t> value your feedback!</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Let us know what’s working and what isn’t working for you</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Something that went well in another course? Tell us about it!</a:t>
            </a:r>
            <a:endParaRPr dirty="0"/>
          </a:p>
          <a:p>
            <a:pPr marL="0" lvl="1" indent="448055" algn="l" rtl="0">
              <a:lnSpc>
                <a:spcPct val="90000"/>
              </a:lnSpc>
              <a:spcBef>
                <a:spcPts val="400"/>
              </a:spcBef>
              <a:spcAft>
                <a:spcPts val="0"/>
              </a:spcAft>
              <a:buClr>
                <a:srgbClr val="000000"/>
              </a:buClr>
              <a:buSzPts val="2156"/>
              <a:buNone/>
            </a:pPr>
            <a:endParaRPr sz="2156" dirty="0"/>
          </a:p>
          <a:p>
            <a:pPr marL="224027" lvl="0" indent="-224027" algn="l" rtl="0">
              <a:lnSpc>
                <a:spcPct val="90000"/>
              </a:lnSpc>
              <a:spcBef>
                <a:spcPts val="900"/>
              </a:spcBef>
              <a:spcAft>
                <a:spcPts val="0"/>
              </a:spcAft>
              <a:buClr>
                <a:srgbClr val="000000"/>
              </a:buClr>
              <a:buSzPts val="2450"/>
              <a:buChar char="•"/>
            </a:pPr>
            <a:r>
              <a:rPr lang="en-US" sz="2450" dirty="0"/>
              <a:t>Post on the discussion board (can be public/private). </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Note: Anonymous here is anonymous to other students, not to the </a:t>
            </a:r>
            <a:r>
              <a:rPr lang="en-US" sz="2156" dirty="0" err="1"/>
              <a:t>stasff</a:t>
            </a:r>
            <a:r>
              <a:rPr lang="en-US" sz="2156" dirty="0"/>
              <a:t>.</a:t>
            </a:r>
            <a:endParaRPr dirty="0"/>
          </a:p>
          <a:p>
            <a:pPr marL="224027" lvl="0" indent="-87121" algn="l" rtl="0">
              <a:lnSpc>
                <a:spcPct val="90000"/>
              </a:lnSpc>
              <a:spcBef>
                <a:spcPts val="900"/>
              </a:spcBef>
              <a:spcAft>
                <a:spcPts val="0"/>
              </a:spcAft>
              <a:buClr>
                <a:srgbClr val="000000"/>
              </a:buClr>
              <a:buSzPts val="2156"/>
              <a:buNone/>
            </a:pPr>
            <a:endParaRPr sz="2156" dirty="0"/>
          </a:p>
          <a:p>
            <a:pPr marL="224027" lvl="0" indent="-224027" algn="l" rtl="0">
              <a:lnSpc>
                <a:spcPct val="90000"/>
              </a:lnSpc>
              <a:spcBef>
                <a:spcPts val="900"/>
              </a:spcBef>
              <a:spcAft>
                <a:spcPts val="0"/>
              </a:spcAft>
              <a:buClr>
                <a:srgbClr val="000000"/>
              </a:buClr>
              <a:buSzPts val="2450"/>
              <a:buChar char="•"/>
            </a:pPr>
            <a:r>
              <a:rPr lang="en-US" sz="2450" dirty="0"/>
              <a:t>Submit feedback via the </a:t>
            </a:r>
            <a:r>
              <a:rPr lang="en-US" sz="2450" b="1" dirty="0"/>
              <a:t>Anonymous Feedback Tool</a:t>
            </a:r>
            <a:r>
              <a:rPr lang="en-US" sz="2450" dirty="0"/>
              <a:t> (linked under “Course Tools” on the website)</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3"/>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The World Around CSE 122</a:t>
            </a:r>
            <a:endParaRPr/>
          </a:p>
        </p:txBody>
      </p:sp>
      <p:sp>
        <p:nvSpPr>
          <p:cNvPr id="322" name="Google Shape;322;p23"/>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Our goal is to give you a great CSE 122 experience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But CSE 122 does not exist in a vacuum – there’s a lot going on in the world right now that can impact your education</a:t>
            </a:r>
            <a:endParaRPr dirty="0"/>
          </a:p>
          <a:p>
            <a:pPr marL="228600" lvl="0" indent="-228600" algn="l" rtl="0">
              <a:lnSpc>
                <a:spcPct val="90000"/>
              </a:lnSpc>
              <a:spcBef>
                <a:spcPts val="1000"/>
              </a:spcBef>
              <a:spcAft>
                <a:spcPts val="0"/>
              </a:spcAft>
              <a:buClr>
                <a:srgbClr val="000000"/>
              </a:buClr>
              <a:buSzPts val="2800"/>
              <a:buChar char="•"/>
            </a:pPr>
            <a:endParaRPr lang="en-US" sz="1800" b="0" i="0" u="none" strike="noStrike" cap="none" dirty="0">
              <a:solidFill>
                <a:srgbClr val="000000"/>
              </a:solidFill>
              <a:latin typeface="Calibri"/>
              <a:ea typeface="Calibri"/>
              <a:cs typeface="Calibri"/>
              <a:sym typeface="Calibri"/>
            </a:endParaRPr>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We’ve designed course policies for maximum flexibility: ability to resubmit assignments and drop low letter grades in quizzes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But we cannot cover every individual situation</a:t>
            </a:r>
            <a:endParaRPr dirty="0"/>
          </a:p>
          <a:p>
            <a:pPr marL="228600" lvl="0" indent="-76200" algn="l" rtl="0">
              <a:lnSpc>
                <a:spcPct val="90000"/>
              </a:lnSpc>
              <a:spcBef>
                <a:spcPts val="1000"/>
              </a:spcBef>
              <a:spcAft>
                <a:spcPts val="0"/>
              </a:spcAft>
              <a:buClr>
                <a:srgbClr val="000000"/>
              </a:buClr>
              <a:buSzPts val="2400"/>
              <a:buNone/>
            </a:pPr>
            <a:endParaRPr sz="1800" dirty="0"/>
          </a:p>
          <a:p>
            <a:pPr marL="228600" lvl="0" indent="-228600" algn="l" rtl="0">
              <a:lnSpc>
                <a:spcPct val="90000"/>
              </a:lnSpc>
              <a:spcBef>
                <a:spcPts val="1000"/>
              </a:spcBef>
              <a:spcAft>
                <a:spcPts val="0"/>
              </a:spcAft>
              <a:buClr>
                <a:srgbClr val="000000"/>
              </a:buClr>
              <a:buSzPts val="2800"/>
              <a:buChar char="•"/>
            </a:pPr>
            <a:r>
              <a:rPr lang="en-US" b="1" dirty="0"/>
              <a:t>Please reach out</a:t>
            </a:r>
            <a:r>
              <a:rPr lang="en-US" b="0" dirty="0"/>
              <a:t> if you need accommodations of any kind to deal with these unfamiliar situations</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24"/>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Lecture Outline</a:t>
            </a:r>
            <a:endParaRPr/>
          </a:p>
        </p:txBody>
      </p:sp>
      <p:sp>
        <p:nvSpPr>
          <p:cNvPr id="328" name="Google Shape;328;p24"/>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Introductions</a:t>
            </a:r>
            <a:endParaRPr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About this Course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Course Components &amp; Tools</a:t>
            </a:r>
          </a:p>
          <a:p>
            <a:pPr marL="685800" lvl="1" indent="-228600" algn="l" rtl="0">
              <a:lnSpc>
                <a:spcPct val="90000"/>
              </a:lnSpc>
              <a:spcBef>
                <a:spcPts val="500"/>
              </a:spcBef>
              <a:spcAft>
                <a:spcPts val="0"/>
              </a:spcAft>
              <a:buClr>
                <a:srgbClr val="000000"/>
              </a:buClr>
              <a:buSzPts val="2400"/>
              <a:buFont typeface="Helvetica Neue"/>
              <a:buChar char="-"/>
            </a:pPr>
            <a:r>
              <a:rPr lang="en-US" sz="2400" dirty="0"/>
              <a:t>Grading</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Policies</a:t>
            </a:r>
            <a:endParaRPr dirty="0"/>
          </a:p>
          <a:p>
            <a:pPr marL="685800" lvl="1" indent="-228600" algn="l" rtl="0">
              <a:lnSpc>
                <a:spcPct val="90000"/>
              </a:lnSpc>
              <a:spcBef>
                <a:spcPts val="1200"/>
              </a:spcBef>
              <a:spcAft>
                <a:spcPts val="0"/>
              </a:spcAft>
              <a:buClr>
                <a:srgbClr val="000000"/>
              </a:buClr>
              <a:buSzPts val="2400"/>
              <a:buFont typeface="Helvetica Neue"/>
              <a:buChar char="-"/>
            </a:pPr>
            <a:r>
              <a:rPr lang="en-US" sz="2400" dirty="0"/>
              <a:t>Making the Most of this Class</a:t>
            </a:r>
            <a:endParaRPr dirty="0"/>
          </a:p>
          <a:p>
            <a:pPr marL="228600" lvl="0" indent="-228600" algn="l" rtl="0">
              <a:lnSpc>
                <a:spcPct val="90000"/>
              </a:lnSpc>
              <a:spcBef>
                <a:spcPts val="1000"/>
              </a:spcBef>
              <a:spcAft>
                <a:spcPts val="0"/>
              </a:spcAft>
              <a:buClr>
                <a:schemeClr val="accent5"/>
              </a:buClr>
              <a:buSzPts val="2800"/>
              <a:buChar char="•"/>
            </a:pPr>
            <a:r>
              <a:rPr lang="en-US" b="1" dirty="0">
                <a:solidFill>
                  <a:schemeClr val="accent5"/>
                </a:solidFill>
              </a:rPr>
              <a:t>Intro/Review Java</a:t>
            </a:r>
            <a:endParaRPr dirty="0"/>
          </a:p>
        </p:txBody>
      </p:sp>
      <p:sp>
        <p:nvSpPr>
          <p:cNvPr id="329" name="Google Shape;329;p24"/>
          <p:cNvSpPr/>
          <p:nvPr/>
        </p:nvSpPr>
        <p:spPr>
          <a:xfrm rot="10800000">
            <a:off x="3836700" y="4152896"/>
            <a:ext cx="444852" cy="308934"/>
          </a:xfrm>
          <a:custGeom>
            <a:avLst/>
            <a:gdLst/>
            <a:ahLst/>
            <a:cxnLst/>
            <a:rect l="l" t="t" r="r" b="b"/>
            <a:pathLst>
              <a:path w="21600" h="21600" extrusionOk="0">
                <a:moveTo>
                  <a:pt x="0" y="0"/>
                </a:moveTo>
                <a:lnTo>
                  <a:pt x="14100" y="0"/>
                </a:lnTo>
                <a:lnTo>
                  <a:pt x="21600" y="10800"/>
                </a:lnTo>
                <a:lnTo>
                  <a:pt x="14100" y="21600"/>
                </a:lnTo>
                <a:lnTo>
                  <a:pt x="0" y="21600"/>
                </a:lnTo>
                <a:close/>
              </a:path>
            </a:pathLst>
          </a:custGeom>
          <a:solidFill>
            <a:schemeClr val="accent5"/>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p25"/>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Hello World</a:t>
            </a:r>
            <a:endParaRPr/>
          </a:p>
        </p:txBody>
      </p:sp>
      <p:sp>
        <p:nvSpPr>
          <p:cNvPr id="335" name="Google Shape;335;p25"/>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81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Java Specifics</a:t>
            </a:r>
            <a:endParaRPr dirty="0"/>
          </a:p>
          <a:p>
            <a:pPr marL="685800" lvl="1" indent="-228600" algn="l" rtl="0">
              <a:lnSpc>
                <a:spcPct val="81000"/>
              </a:lnSpc>
              <a:spcBef>
                <a:spcPts val="500"/>
              </a:spcBef>
              <a:spcAft>
                <a:spcPts val="0"/>
              </a:spcAft>
              <a:buClr>
                <a:srgbClr val="000000"/>
              </a:buClr>
              <a:buSzPts val="2400"/>
              <a:buFont typeface="Helvetica Neue"/>
              <a:buChar char="-"/>
            </a:pPr>
            <a:r>
              <a:rPr lang="en-US" sz="2400" dirty="0"/>
              <a:t>Every program needs a </a:t>
            </a:r>
            <a:r>
              <a:rPr lang="en-US" sz="2400" b="1" dirty="0">
                <a:solidFill>
                  <a:srgbClr val="0033B3"/>
                </a:solidFill>
                <a:latin typeface="Courier New"/>
                <a:ea typeface="Courier New"/>
                <a:cs typeface="Courier New"/>
                <a:sym typeface="Courier New"/>
              </a:rPr>
              <a:t>class</a:t>
            </a:r>
            <a:endParaRPr sz="2400" b="1" dirty="0">
              <a:latin typeface="Courier New"/>
              <a:ea typeface="Courier New"/>
              <a:cs typeface="Courier New"/>
              <a:sym typeface="Courier New"/>
            </a:endParaRPr>
          </a:p>
          <a:p>
            <a:pPr marL="685800" lvl="1" indent="-228600" algn="l" rtl="0">
              <a:lnSpc>
                <a:spcPct val="81000"/>
              </a:lnSpc>
              <a:spcBef>
                <a:spcPts val="500"/>
              </a:spcBef>
              <a:spcAft>
                <a:spcPts val="0"/>
              </a:spcAft>
              <a:buClr>
                <a:srgbClr val="000000"/>
              </a:buClr>
              <a:buSzPts val="2400"/>
              <a:buFont typeface="Helvetica Neue"/>
              <a:buChar char="-"/>
            </a:pPr>
            <a:r>
              <a:rPr lang="en-US" sz="2400" dirty="0"/>
              <a:t>Runnable programs need a </a:t>
            </a:r>
            <a:r>
              <a:rPr lang="en-US" sz="2400" b="1" dirty="0">
                <a:solidFill>
                  <a:srgbClr val="00627A"/>
                </a:solidFill>
                <a:latin typeface="Courier New"/>
                <a:ea typeface="Courier New"/>
                <a:cs typeface="Courier New"/>
                <a:sym typeface="Courier New"/>
              </a:rPr>
              <a:t>main</a:t>
            </a:r>
            <a:r>
              <a:rPr lang="en-US" sz="2400" dirty="0"/>
              <a:t> method (</a:t>
            </a:r>
            <a:r>
              <a:rPr lang="en-US" sz="2400" i="1" dirty="0"/>
              <a:t>signature</a:t>
            </a:r>
            <a:r>
              <a:rPr lang="en-US" sz="2400" dirty="0"/>
              <a:t> must exactly match)</a:t>
            </a:r>
            <a:endParaRPr dirty="0"/>
          </a:p>
          <a:p>
            <a:pPr marL="685800" lvl="1" indent="-228600" algn="l" rtl="0">
              <a:lnSpc>
                <a:spcPct val="81000"/>
              </a:lnSpc>
              <a:spcBef>
                <a:spcPts val="500"/>
              </a:spcBef>
              <a:spcAft>
                <a:spcPts val="0"/>
              </a:spcAft>
              <a:buClr>
                <a:srgbClr val="000000"/>
              </a:buClr>
              <a:buSzPts val="2400"/>
              <a:buFont typeface="Helvetica Neue"/>
              <a:buChar char="-"/>
            </a:pPr>
            <a:r>
              <a:rPr lang="en-US" sz="2400" b="1" dirty="0" err="1">
                <a:latin typeface="Courier New"/>
                <a:ea typeface="Courier New"/>
                <a:cs typeface="Courier New"/>
                <a:sym typeface="Courier New"/>
              </a:rPr>
              <a:t>System.out.println</a:t>
            </a:r>
            <a:r>
              <a:rPr lang="en-US" sz="2400" dirty="0">
                <a:latin typeface="Arial"/>
                <a:ea typeface="Arial"/>
                <a:cs typeface="Arial"/>
                <a:sym typeface="Arial"/>
              </a:rPr>
              <a:t> </a:t>
            </a:r>
            <a:r>
              <a:rPr lang="en-US" sz="2400" dirty="0">
                <a:latin typeface="Calibri"/>
                <a:ea typeface="Calibri"/>
                <a:cs typeface="Calibri"/>
                <a:sym typeface="Calibri"/>
              </a:rPr>
              <a:t>to print</a:t>
            </a:r>
            <a:endParaRPr sz="2400" dirty="0"/>
          </a:p>
          <a:p>
            <a:pPr marL="685800" lvl="1" indent="-228600" algn="l" rtl="0">
              <a:lnSpc>
                <a:spcPct val="81000"/>
              </a:lnSpc>
              <a:spcBef>
                <a:spcPts val="500"/>
              </a:spcBef>
              <a:spcAft>
                <a:spcPts val="0"/>
              </a:spcAft>
              <a:buClr>
                <a:srgbClr val="067D17"/>
              </a:buClr>
              <a:buSzPts val="2400"/>
              <a:buFont typeface="Helvetica Neue"/>
              <a:buChar char="-"/>
            </a:pPr>
            <a:r>
              <a:rPr lang="en-US" sz="2400" b="1" dirty="0">
                <a:solidFill>
                  <a:srgbClr val="067D17"/>
                </a:solidFill>
                <a:latin typeface="Courier New"/>
                <a:ea typeface="Courier New"/>
                <a:cs typeface="Courier New"/>
                <a:sym typeface="Courier New"/>
              </a:rPr>
              <a:t>"Hello world"</a:t>
            </a:r>
            <a:r>
              <a:rPr lang="en-US" sz="2400" dirty="0">
                <a:solidFill>
                  <a:srgbClr val="000000"/>
                </a:solidFill>
                <a:latin typeface="Calibri"/>
                <a:ea typeface="Calibri"/>
                <a:cs typeface="Calibri"/>
                <a:sym typeface="Calibri"/>
              </a:rPr>
              <a:t> is a </a:t>
            </a:r>
            <a:r>
              <a:rPr lang="en-US" sz="2400" b="1" dirty="0">
                <a:solidFill>
                  <a:srgbClr val="000000"/>
                </a:solidFill>
                <a:latin typeface="Courier New"/>
                <a:ea typeface="Courier New"/>
                <a:cs typeface="Courier New"/>
                <a:sym typeface="Courier New"/>
              </a:rPr>
              <a:t>String</a:t>
            </a:r>
            <a:endParaRPr sz="2400" b="1" dirty="0">
              <a:latin typeface="Courier New"/>
              <a:ea typeface="Courier New"/>
              <a:cs typeface="Courier New"/>
              <a:sym typeface="Courier New"/>
            </a:endParaRPr>
          </a:p>
          <a:p>
            <a:pPr marL="0" lvl="0" indent="0" algn="l" rtl="0">
              <a:lnSpc>
                <a:spcPct val="81000"/>
              </a:lnSpc>
              <a:spcBef>
                <a:spcPts val="1000"/>
              </a:spcBef>
              <a:spcAft>
                <a:spcPts val="0"/>
              </a:spcAft>
              <a:buClr>
                <a:srgbClr val="000000"/>
              </a:buClr>
              <a:buSzPts val="2400"/>
              <a:buNone/>
            </a:pPr>
            <a:endParaRPr sz="2400" dirty="0"/>
          </a:p>
          <a:p>
            <a:pPr marL="228600" lvl="0" indent="-228600" algn="l" rtl="0">
              <a:lnSpc>
                <a:spcPct val="81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Running on </a:t>
            </a:r>
            <a:r>
              <a:rPr lang="en-US" u="sng" dirty="0">
                <a:solidFill>
                  <a:srgbClr val="0563C1"/>
                </a:solidFill>
                <a:hlinkClick r:id="rId3">
                  <a:extLst>
                    <a:ext uri="{A12FA001-AC4F-418D-AE19-62706E023703}">
                      <ahyp:hlinkClr xmlns:ahyp="http://schemas.microsoft.com/office/drawing/2018/hyperlinkcolor" val="tx"/>
                    </a:ext>
                  </a:extLst>
                </a:hlinkClick>
              </a:rPr>
              <a:t>Ed</a:t>
            </a:r>
            <a:endParaRPr dirty="0">
              <a:solidFill>
                <a:srgbClr val="0563C1"/>
              </a:solidFill>
            </a:endParaRPr>
          </a:p>
          <a:p>
            <a:pPr marL="685800" lvl="1" indent="-228600" algn="l" rtl="0">
              <a:lnSpc>
                <a:spcPct val="81000"/>
              </a:lnSpc>
              <a:spcBef>
                <a:spcPts val="500"/>
              </a:spcBef>
              <a:spcAft>
                <a:spcPts val="0"/>
              </a:spcAft>
              <a:buClr>
                <a:srgbClr val="000000"/>
              </a:buClr>
              <a:buSzPts val="2400"/>
              <a:buFont typeface="Helvetica Neue"/>
              <a:buChar char="-"/>
            </a:pPr>
            <a:r>
              <a:rPr lang="en-US" sz="2400" b="1" dirty="0"/>
              <a:t>Run </a:t>
            </a:r>
            <a:r>
              <a:rPr lang="en-US" b="0" dirty="0"/>
              <a:t>runs your program</a:t>
            </a:r>
            <a:endParaRPr dirty="0"/>
          </a:p>
          <a:p>
            <a:pPr marL="685800" lvl="1" indent="-228600" algn="l" rtl="0">
              <a:lnSpc>
                <a:spcPct val="81000"/>
              </a:lnSpc>
              <a:spcBef>
                <a:spcPts val="500"/>
              </a:spcBef>
              <a:spcAft>
                <a:spcPts val="0"/>
              </a:spcAft>
              <a:buClr>
                <a:srgbClr val="000000"/>
              </a:buClr>
              <a:buSzPts val="2400"/>
              <a:buFont typeface="Helvetica Neue"/>
              <a:buChar char="-"/>
            </a:pPr>
            <a:r>
              <a:rPr lang="en-US" sz="2400" b="1" dirty="0"/>
              <a:t>Mark </a:t>
            </a:r>
            <a:r>
              <a:rPr lang="en-US" b="0" dirty="0"/>
              <a:t>submits and runs </a:t>
            </a:r>
            <a:r>
              <a:rPr lang="en-US" b="0" dirty="0" err="1"/>
              <a:t>autograder</a:t>
            </a:r>
            <a:endParaRPr dirty="0"/>
          </a:p>
          <a:p>
            <a:pPr marL="1143000" lvl="2" indent="-228600" algn="l" rtl="0">
              <a:lnSpc>
                <a:spcPct val="81000"/>
              </a:lnSpc>
              <a:spcBef>
                <a:spcPts val="500"/>
              </a:spcBef>
              <a:spcAft>
                <a:spcPts val="0"/>
              </a:spcAft>
              <a:buClr>
                <a:srgbClr val="000000"/>
              </a:buClr>
              <a:buSzPts val="2000"/>
              <a:buFont typeface="Helvetica Neue"/>
              <a:buChar char="-"/>
            </a:pPr>
            <a:r>
              <a:rPr lang="en-US" sz="2000" dirty="0"/>
              <a:t>Submit as many times as you like</a:t>
            </a:r>
            <a:endParaRPr dirty="0"/>
          </a:p>
          <a:p>
            <a:pPr marL="1143000" lvl="2" indent="-228600" algn="l" rtl="0">
              <a:lnSpc>
                <a:spcPct val="81000"/>
              </a:lnSpc>
              <a:spcBef>
                <a:spcPts val="500"/>
              </a:spcBef>
              <a:spcAft>
                <a:spcPts val="0"/>
              </a:spcAft>
              <a:buClr>
                <a:srgbClr val="000000"/>
              </a:buClr>
              <a:buSzPts val="2000"/>
              <a:buFont typeface="Helvetica Neue"/>
              <a:buChar char="-"/>
            </a:pPr>
            <a:r>
              <a:rPr lang="en-US" sz="2000" dirty="0"/>
              <a:t>“Shotgun submission” = Unhelpful habit</a:t>
            </a:r>
            <a:endParaRPr dirty="0"/>
          </a:p>
          <a:p>
            <a:pPr marL="685800" lvl="1" indent="-228600" algn="l" rtl="0">
              <a:lnSpc>
                <a:spcPct val="81000"/>
              </a:lnSpc>
              <a:spcBef>
                <a:spcPts val="500"/>
              </a:spcBef>
              <a:spcAft>
                <a:spcPts val="0"/>
              </a:spcAft>
              <a:buClr>
                <a:srgbClr val="000000"/>
              </a:buClr>
              <a:buSzPts val="2400"/>
              <a:buFont typeface="Helvetica Neue"/>
              <a:buChar char="-"/>
            </a:pPr>
            <a:r>
              <a:rPr lang="en-US" sz="2400" b="1" dirty="0"/>
              <a:t>Solution </a:t>
            </a:r>
            <a:r>
              <a:rPr lang="en-US" b="0" dirty="0"/>
              <a:t>shows solution (if applicable)</a:t>
            </a:r>
            <a:endParaRPr dirty="0"/>
          </a:p>
        </p:txBody>
      </p:sp>
      <p:sp>
        <p:nvSpPr>
          <p:cNvPr id="336" name="Google Shape;336;p25"/>
          <p:cNvSpPr txBox="1"/>
          <p:nvPr/>
        </p:nvSpPr>
        <p:spPr>
          <a:xfrm>
            <a:off x="6192973" y="2648165"/>
            <a:ext cx="5704800" cy="1323600"/>
          </a:xfrm>
          <a:prstGeom prst="rect">
            <a:avLst/>
          </a:prstGeom>
          <a:solidFill>
            <a:srgbClr val="F5F5F5"/>
          </a:solidFill>
          <a:ln w="9525" cap="flat" cmpd="sng">
            <a:solidFill>
              <a:schemeClr val="accent1"/>
            </a:solidFill>
            <a:prstDash val="solid"/>
            <a:round/>
            <a:headEnd type="none" w="sm" len="sm"/>
            <a:tailEnd type="none" w="sm" len="sm"/>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33B3"/>
              </a:buClr>
              <a:buSzPts val="1600"/>
              <a:buFont typeface="Arial"/>
              <a:buNone/>
            </a:pPr>
            <a:r>
              <a:rPr lang="en-US" sz="1600" b="1" i="0" u="none" strike="noStrike" cap="none" dirty="0">
                <a:solidFill>
                  <a:srgbClr val="0033B3"/>
                </a:solidFill>
                <a:latin typeface="Courier New"/>
                <a:ea typeface="Courier New"/>
                <a:cs typeface="Courier New"/>
                <a:sym typeface="Courier New"/>
              </a:rPr>
              <a:t>public class </a:t>
            </a:r>
            <a:r>
              <a:rPr lang="en-US" sz="1600" b="1" i="0" u="none" strike="noStrike" cap="none" dirty="0">
                <a:solidFill>
                  <a:srgbClr val="000000"/>
                </a:solidFill>
                <a:latin typeface="Courier New"/>
                <a:ea typeface="Courier New"/>
                <a:cs typeface="Courier New"/>
                <a:sym typeface="Courier New"/>
              </a:rPr>
              <a:t>HelloWorld {</a:t>
            </a:r>
            <a:br>
              <a:rPr lang="en-US" sz="1600" b="1" i="0" u="none" strike="noStrike" cap="none" dirty="0">
                <a:solidFill>
                  <a:srgbClr val="000000"/>
                </a:solidFill>
                <a:latin typeface="Courier New"/>
                <a:ea typeface="Courier New"/>
                <a:cs typeface="Courier New"/>
                <a:sym typeface="Courier New"/>
              </a:rPr>
            </a:br>
            <a:r>
              <a:rPr lang="en-US" sz="1600" b="1" i="0" u="none" strike="noStrike" cap="none" dirty="0">
                <a:solidFill>
                  <a:srgbClr val="000000"/>
                </a:solidFill>
                <a:latin typeface="Courier New"/>
                <a:ea typeface="Courier New"/>
                <a:cs typeface="Courier New"/>
                <a:sym typeface="Courier New"/>
              </a:rPr>
              <a:t>    </a:t>
            </a:r>
            <a:r>
              <a:rPr lang="en-US" sz="1600" b="1" i="0" u="none" strike="noStrike" cap="none" dirty="0">
                <a:solidFill>
                  <a:srgbClr val="0033B3"/>
                </a:solidFill>
                <a:latin typeface="Courier New"/>
                <a:ea typeface="Courier New"/>
                <a:cs typeface="Courier New"/>
                <a:sym typeface="Courier New"/>
              </a:rPr>
              <a:t>public static void </a:t>
            </a:r>
            <a:r>
              <a:rPr lang="en-US" sz="1600" b="1" i="0" u="none" strike="noStrike" cap="none" dirty="0">
                <a:solidFill>
                  <a:srgbClr val="00627A"/>
                </a:solidFill>
                <a:latin typeface="Courier New"/>
                <a:ea typeface="Courier New"/>
                <a:cs typeface="Courier New"/>
                <a:sym typeface="Courier New"/>
              </a:rPr>
              <a:t>main</a:t>
            </a:r>
            <a:r>
              <a:rPr lang="en-US" sz="1600" b="1" i="0" u="none" strike="noStrike" cap="none" dirty="0">
                <a:solidFill>
                  <a:srgbClr val="000000"/>
                </a:solidFill>
                <a:latin typeface="Courier New"/>
                <a:ea typeface="Courier New"/>
                <a:cs typeface="Courier New"/>
                <a:sym typeface="Courier New"/>
              </a:rPr>
              <a:t>(String[] </a:t>
            </a:r>
            <a:r>
              <a:rPr lang="en-US" sz="1600" b="1" i="0" u="none" strike="noStrike" cap="none" dirty="0" err="1">
                <a:solidFill>
                  <a:srgbClr val="000000"/>
                </a:solidFill>
                <a:latin typeface="Courier New"/>
                <a:ea typeface="Courier New"/>
                <a:cs typeface="Courier New"/>
                <a:sym typeface="Courier New"/>
              </a:rPr>
              <a:t>args</a:t>
            </a:r>
            <a:r>
              <a:rPr lang="en-US" sz="1600" b="1" i="0" u="none" strike="noStrike" cap="none" dirty="0">
                <a:solidFill>
                  <a:srgbClr val="000000"/>
                </a:solidFill>
                <a:latin typeface="Courier New"/>
                <a:ea typeface="Courier New"/>
                <a:cs typeface="Courier New"/>
                <a:sym typeface="Courier New"/>
              </a:rPr>
              <a:t>) {</a:t>
            </a:r>
            <a:br>
              <a:rPr lang="en-US" sz="1600" b="1" i="0" u="none" strike="noStrike" cap="none" dirty="0">
                <a:solidFill>
                  <a:srgbClr val="000000"/>
                </a:solidFill>
                <a:latin typeface="Courier New"/>
                <a:ea typeface="Courier New"/>
                <a:cs typeface="Courier New"/>
                <a:sym typeface="Courier New"/>
              </a:rPr>
            </a:br>
            <a:r>
              <a:rPr lang="en-US" sz="1600" b="1" i="0" u="none" strike="noStrike" cap="none" dirty="0">
                <a:solidFill>
                  <a:srgbClr val="000000"/>
                </a:solidFill>
                <a:latin typeface="Courier New"/>
                <a:ea typeface="Courier New"/>
                <a:cs typeface="Courier New"/>
                <a:sym typeface="Courier New"/>
              </a:rPr>
              <a:t>        </a:t>
            </a:r>
            <a:r>
              <a:rPr lang="en-US" sz="1600" b="1" i="0" u="none" strike="noStrike" cap="none" dirty="0" err="1">
                <a:solidFill>
                  <a:srgbClr val="000000"/>
                </a:solidFill>
                <a:latin typeface="Courier New"/>
                <a:ea typeface="Courier New"/>
                <a:cs typeface="Courier New"/>
                <a:sym typeface="Courier New"/>
              </a:rPr>
              <a:t>System.</a:t>
            </a:r>
            <a:r>
              <a:rPr lang="en-US" sz="1600" b="1" i="1" u="none" strike="noStrike" cap="none" dirty="0" err="1">
                <a:solidFill>
                  <a:srgbClr val="871094"/>
                </a:solidFill>
                <a:latin typeface="Courier New"/>
                <a:ea typeface="Courier New"/>
                <a:cs typeface="Courier New"/>
                <a:sym typeface="Courier New"/>
              </a:rPr>
              <a:t>out</a:t>
            </a:r>
            <a:r>
              <a:rPr lang="en-US" sz="1600" b="1" i="0" u="none" strike="noStrike" cap="none" dirty="0" err="1">
                <a:solidFill>
                  <a:srgbClr val="000000"/>
                </a:solidFill>
                <a:latin typeface="Courier New"/>
                <a:ea typeface="Courier New"/>
                <a:cs typeface="Courier New"/>
                <a:sym typeface="Courier New"/>
              </a:rPr>
              <a:t>.println</a:t>
            </a:r>
            <a:r>
              <a:rPr lang="en-US" sz="1600" b="1" i="0" u="none" strike="noStrike" cap="none" dirty="0">
                <a:solidFill>
                  <a:srgbClr val="000000"/>
                </a:solidFill>
                <a:latin typeface="Courier New"/>
                <a:ea typeface="Courier New"/>
                <a:cs typeface="Courier New"/>
                <a:sym typeface="Courier New"/>
              </a:rPr>
              <a:t>(</a:t>
            </a:r>
            <a:r>
              <a:rPr lang="en-US" sz="1600" b="1" i="0" u="none" strike="noStrike" cap="none" dirty="0">
                <a:solidFill>
                  <a:srgbClr val="067D17"/>
                </a:solidFill>
                <a:latin typeface="Courier New"/>
                <a:ea typeface="Courier New"/>
                <a:cs typeface="Courier New"/>
                <a:sym typeface="Courier New"/>
              </a:rPr>
              <a:t>"Hello world"</a:t>
            </a:r>
            <a:r>
              <a:rPr lang="en-US" sz="1600" b="1" i="0" u="none" strike="noStrike" cap="none" dirty="0">
                <a:solidFill>
                  <a:srgbClr val="000000"/>
                </a:solidFill>
                <a:latin typeface="Courier New"/>
                <a:ea typeface="Courier New"/>
                <a:cs typeface="Courier New"/>
                <a:sym typeface="Courier New"/>
              </a:rPr>
              <a:t>);</a:t>
            </a:r>
            <a:br>
              <a:rPr lang="en-US" sz="1600" b="1" i="0" u="none" strike="noStrike" cap="none" dirty="0">
                <a:solidFill>
                  <a:srgbClr val="000000"/>
                </a:solidFill>
                <a:latin typeface="Courier New"/>
                <a:ea typeface="Courier New"/>
                <a:cs typeface="Courier New"/>
                <a:sym typeface="Courier New"/>
              </a:rPr>
            </a:br>
            <a:r>
              <a:rPr lang="en-US" sz="1600" b="1" i="0" u="none" strike="noStrike" cap="none" dirty="0">
                <a:solidFill>
                  <a:srgbClr val="000000"/>
                </a:solidFill>
                <a:latin typeface="Courier New"/>
                <a:ea typeface="Courier New"/>
                <a:cs typeface="Courier New"/>
                <a:sym typeface="Courier New"/>
              </a:rPr>
              <a:t>    }</a:t>
            </a:r>
            <a:br>
              <a:rPr lang="en-US" sz="1600" b="1" i="0" u="none" strike="noStrike" cap="none" dirty="0">
                <a:solidFill>
                  <a:srgbClr val="000000"/>
                </a:solidFill>
                <a:latin typeface="Courier New"/>
                <a:ea typeface="Courier New"/>
                <a:cs typeface="Courier New"/>
                <a:sym typeface="Courier New"/>
              </a:rPr>
            </a:br>
            <a:r>
              <a:rPr lang="en-US" sz="1600" b="1" i="0" u="none" strike="noStrike" cap="none" dirty="0">
                <a:solidFill>
                  <a:srgbClr val="000000"/>
                </a:solidFill>
                <a:latin typeface="Courier New"/>
                <a:ea typeface="Courier New"/>
                <a:cs typeface="Courier New"/>
                <a:sym typeface="Courier New"/>
              </a:rPr>
              <a:t>}</a:t>
            </a:r>
            <a:endParaRPr b="1" dirty="0">
              <a:latin typeface="Courier New"/>
              <a:ea typeface="Courier New"/>
              <a:cs typeface="Courier New"/>
              <a:sym typeface="Courier New"/>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3"/>
          <p:cNvSpPr txBox="1">
            <a:spLocks noGrp="1"/>
          </p:cNvSpPr>
          <p:nvPr>
            <p:ph type="title"/>
          </p:nvPr>
        </p:nvSpPr>
        <p:spPr>
          <a:xfrm>
            <a:off x="838200" y="456565"/>
            <a:ext cx="10515600" cy="762600"/>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Course Staff</a:t>
            </a:r>
            <a:endParaRPr/>
          </a:p>
        </p:txBody>
      </p:sp>
      <p:sp>
        <p:nvSpPr>
          <p:cNvPr id="117" name="Google Shape;117;p3"/>
          <p:cNvSpPr txBox="1">
            <a:spLocks noGrp="1"/>
          </p:cNvSpPr>
          <p:nvPr>
            <p:ph type="body" idx="1"/>
          </p:nvPr>
        </p:nvSpPr>
        <p:spPr>
          <a:xfrm>
            <a:off x="838199" y="1219199"/>
            <a:ext cx="5804187" cy="5222385"/>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Instructor: Adrian Salguero</a:t>
            </a:r>
            <a:endParaRPr lang="en-US" dirty="0"/>
          </a:p>
          <a:p>
            <a:pPr marL="228600" lvl="0" indent="-228600" algn="l" rtl="0">
              <a:lnSpc>
                <a:spcPct val="90000"/>
              </a:lnSpc>
              <a:spcBef>
                <a:spcPts val="0"/>
              </a:spcBef>
              <a:spcAft>
                <a:spcPts val="0"/>
              </a:spcAft>
              <a:buClr>
                <a:srgbClr val="000000"/>
              </a:buClr>
              <a:buSzPts val="2800"/>
              <a:buChar char="•"/>
            </a:pPr>
            <a:endParaRPr lang="en-US" sz="1200" dirty="0"/>
          </a:p>
          <a:p>
            <a:pPr marL="228600" lvl="0" indent="-228600" algn="l" rtl="0">
              <a:lnSpc>
                <a:spcPct val="90000"/>
              </a:lnSpc>
              <a:spcBef>
                <a:spcPts val="0"/>
              </a:spcBef>
              <a:spcAft>
                <a:spcPts val="0"/>
              </a:spcAft>
              <a:buClr>
                <a:srgbClr val="000000"/>
              </a:buClr>
              <a:buSzPts val="2800"/>
              <a:buChar char="•"/>
            </a:pPr>
            <a:r>
              <a:rPr lang="en-US" dirty="0"/>
              <a:t>Call me:  Adrian or Professor Adrian</a:t>
            </a:r>
            <a:endParaRPr sz="2800" b="0" i="0" u="none" strike="noStrike" cap="none" dirty="0">
              <a:solidFill>
                <a:srgbClr val="000000"/>
              </a:solidFill>
              <a:latin typeface="Calibri"/>
              <a:ea typeface="Calibri"/>
              <a:cs typeface="Calibri"/>
              <a:sym typeface="Calibri"/>
            </a:endParaRPr>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Teaching Assistants: </a:t>
            </a:r>
            <a:r>
              <a:rPr lang="en-US" sz="2800" b="0" i="0" u="none" strike="noStrike" cap="none" dirty="0">
                <a:solidFill>
                  <a:schemeClr val="tx1"/>
                </a:solidFill>
                <a:latin typeface="Calibri"/>
                <a:ea typeface="Calibri"/>
                <a:cs typeface="Calibri"/>
                <a:sym typeface="Calibri"/>
              </a:rPr>
              <a:t>31</a:t>
            </a:r>
            <a:r>
              <a:rPr lang="en-US" dirty="0">
                <a:solidFill>
                  <a:schemeClr val="tx1"/>
                </a:solidFill>
              </a:rPr>
              <a:t> Fantastic TAs!</a:t>
            </a:r>
            <a:endParaRPr dirty="0">
              <a:solidFill>
                <a:schemeClr val="tx1"/>
              </a:solidFill>
            </a:endParaRPr>
          </a:p>
          <a:p>
            <a:pPr marL="685800" lvl="1" indent="-228600" algn="l" rtl="0">
              <a:lnSpc>
                <a:spcPct val="90000"/>
              </a:lnSpc>
              <a:spcBef>
                <a:spcPts val="500"/>
              </a:spcBef>
              <a:spcAft>
                <a:spcPts val="0"/>
              </a:spcAft>
              <a:buClr>
                <a:srgbClr val="000000"/>
              </a:buClr>
              <a:buSzPts val="2400"/>
              <a:buFont typeface="Helvetica Neue"/>
              <a:buChar char="-"/>
            </a:pPr>
            <a:r>
              <a:rPr lang="en-US" sz="2400" dirty="0"/>
              <a:t>Available in section, office hours, </a:t>
            </a:r>
            <a:br>
              <a:rPr lang="en-US" sz="2400" dirty="0"/>
            </a:br>
            <a:r>
              <a:rPr lang="en-US" sz="2400" dirty="0"/>
              <a:t>and discussion board</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Invaluable source of information &amp; help in this course</a:t>
            </a:r>
            <a:endParaRPr lang="en-US" dirty="0"/>
          </a:p>
          <a:p>
            <a:pPr marL="0" lvl="1" indent="457200" algn="l" rtl="0">
              <a:lnSpc>
                <a:spcPct val="90000"/>
              </a:lnSpc>
              <a:spcBef>
                <a:spcPts val="500"/>
              </a:spcBef>
              <a:spcAft>
                <a:spcPts val="0"/>
              </a:spcAft>
              <a:buClr>
                <a:srgbClr val="000000"/>
              </a:buClr>
              <a:buSzPts val="2400"/>
              <a:buNone/>
            </a:pPr>
            <a:endParaRPr lang="en-US" sz="2400"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We’re excited to get to know you!</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Our goal is to help you succeed </a:t>
            </a:r>
            <a:r>
              <a:rPr lang="en-US" dirty="0">
                <a:latin typeface="Noto Sans Symbols"/>
                <a:ea typeface="Noto Sans Symbols"/>
                <a:cs typeface="Noto Sans Symbols"/>
                <a:sym typeface="Noto Sans Symbols"/>
              </a:rPr>
              <a:t>☺ </a:t>
            </a:r>
            <a:endParaRPr dirty="0"/>
          </a:p>
        </p:txBody>
      </p:sp>
      <p:sp>
        <p:nvSpPr>
          <p:cNvPr id="3" name="AutoShape 4">
            <a:extLst>
              <a:ext uri="{FF2B5EF4-FFF2-40B4-BE49-F238E27FC236}">
                <a16:creationId xmlns:a16="http://schemas.microsoft.com/office/drawing/2014/main" id="{9036A97B-626A-4955-BEB7-8DDB8BFCC39A}"/>
              </a:ext>
            </a:extLst>
          </p:cNvPr>
          <p:cNvSpPr>
            <a:spLocks noChangeAspect="1" noChangeArrowheads="1"/>
          </p:cNvSpPr>
          <p:nvPr/>
        </p:nvSpPr>
        <p:spPr bwMode="auto">
          <a:xfrm>
            <a:off x="9492095" y="4326081"/>
            <a:ext cx="2592531" cy="259253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a:extLst>
              <a:ext uri="{FF2B5EF4-FFF2-40B4-BE49-F238E27FC236}">
                <a16:creationId xmlns:a16="http://schemas.microsoft.com/office/drawing/2014/main" id="{CE41537E-D463-D9A3-0325-EAF7E01180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0631" y="984321"/>
            <a:ext cx="2436516" cy="324868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17FDA12F-FCDC-A1FC-4359-D15F75CC29C7}"/>
              </a:ext>
            </a:extLst>
          </p:cNvPr>
          <p:cNvPicPr>
            <a:picLocks noChangeAspect="1"/>
          </p:cNvPicPr>
          <p:nvPr/>
        </p:nvPicPr>
        <p:blipFill>
          <a:blip r:embed="rId4"/>
          <a:stretch>
            <a:fillRect/>
          </a:stretch>
        </p:blipFill>
        <p:spPr>
          <a:xfrm rot="5400000">
            <a:off x="8992565" y="3737441"/>
            <a:ext cx="3456708" cy="2592531"/>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26"/>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Review Java Syntax</a:t>
            </a:r>
            <a:endParaRPr/>
          </a:p>
        </p:txBody>
      </p:sp>
      <p:sp>
        <p:nvSpPr>
          <p:cNvPr id="342" name="Google Shape;342;p26"/>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Clr>
                <a:srgbClr val="0563C1"/>
              </a:buClr>
              <a:buSzPts val="2800"/>
              <a:buNone/>
            </a:pPr>
            <a:r>
              <a:rPr lang="en-US" u="sng" dirty="0">
                <a:solidFill>
                  <a:srgbClr val="0563C1"/>
                </a:solidFill>
                <a:hlinkClick r:id="rId3">
                  <a:extLst>
                    <a:ext uri="{A12FA001-AC4F-418D-AE19-62706E023703}">
                      <ahyp:hlinkClr xmlns:ahyp="http://schemas.microsoft.com/office/drawing/2018/hyperlinkcolor" val="tx"/>
                    </a:ext>
                  </a:extLst>
                </a:hlinkClick>
              </a:rPr>
              <a:t>Java Tutorial </a:t>
            </a:r>
            <a:r>
              <a:rPr lang="en-US" sz="2800" b="0" i="0" u="none" strike="noStrike" cap="none" dirty="0">
                <a:solidFill>
                  <a:srgbClr val="000000"/>
                </a:solidFill>
                <a:latin typeface="Calibri"/>
                <a:ea typeface="Calibri"/>
                <a:cs typeface="Calibri"/>
                <a:sym typeface="Calibri"/>
              </a:rPr>
              <a:t>reviews all the relevant programming features you should familiar with (even if you don’t know them in Java).</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Printing and comments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Variables, types, expressions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Conditionals (if/else if/ else)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Loops (for and while)</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Strings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Methods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Arrays &amp; 2D Arrays</a:t>
            </a:r>
            <a:endParaRPr sz="2400" dirty="0"/>
          </a:p>
          <a:p>
            <a:pPr marL="0" lvl="0" indent="0" algn="l" rtl="0">
              <a:lnSpc>
                <a:spcPct val="90000"/>
              </a:lnSpc>
              <a:spcBef>
                <a:spcPts val="1000"/>
              </a:spcBef>
              <a:spcAft>
                <a:spcPts val="0"/>
              </a:spcAft>
              <a:buClr>
                <a:srgbClr val="000000"/>
              </a:buClr>
              <a:buSzPts val="2800"/>
              <a:buNone/>
            </a:pPr>
            <a:r>
              <a:rPr lang="en-US" sz="2800" b="0" i="0" u="none" strike="noStrike" cap="none" dirty="0">
                <a:solidFill>
                  <a:srgbClr val="000000"/>
                </a:solidFill>
                <a:latin typeface="Calibri"/>
                <a:ea typeface="Calibri"/>
                <a:cs typeface="Calibri"/>
                <a:sym typeface="Calibri"/>
              </a:rPr>
              <a:t> </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Google Shape;347;p27"/>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“Homework” for Next Time</a:t>
            </a:r>
            <a:endParaRPr/>
          </a:p>
        </p:txBody>
      </p:sp>
      <p:sp>
        <p:nvSpPr>
          <p:cNvPr id="348" name="Google Shape;348;p27"/>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First assignment will be released Friday, but there are some things to do in the </a:t>
            </a:r>
            <a:r>
              <a:rPr lang="en-US" dirty="0"/>
              <a:t>meantime</a:t>
            </a:r>
            <a:r>
              <a:rPr lang="en-US" sz="2800" b="0" i="0" u="none" strike="noStrike" cap="none" dirty="0">
                <a:solidFill>
                  <a:srgbClr val="000000"/>
                </a:solidFill>
                <a:latin typeface="Calibri"/>
                <a:ea typeface="Calibri"/>
                <a:cs typeface="Calibri"/>
                <a:sym typeface="Calibri"/>
              </a:rPr>
              <a:t>.</a:t>
            </a:r>
            <a:endParaRPr dirty="0"/>
          </a:p>
          <a:p>
            <a:pPr marL="228600" lvl="0" indent="-50800" algn="l" rtl="0">
              <a:lnSpc>
                <a:spcPct val="90000"/>
              </a:lnSpc>
              <a:spcBef>
                <a:spcPts val="1000"/>
              </a:spcBef>
              <a:spcAft>
                <a:spcPts val="0"/>
              </a:spcAft>
              <a:buClr>
                <a:srgbClr val="000000"/>
              </a:buClr>
              <a:buSzPts val="2800"/>
              <a:buNone/>
            </a:pPr>
            <a:endParaRPr sz="2800" b="0" i="0" u="none" strike="noStrike" cap="none" dirty="0">
              <a:solidFill>
                <a:srgbClr val="000000"/>
              </a:solidFill>
              <a:latin typeface="Calibri"/>
              <a:ea typeface="Calibri"/>
              <a:cs typeface="Calibri"/>
              <a:sym typeface="Calibri"/>
            </a:endParaRPr>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TODO this week</a:t>
            </a:r>
            <a:endParaRPr dirty="0"/>
          </a:p>
          <a:p>
            <a:pPr marL="685800" lvl="1" indent="-228600" algn="l" rtl="0">
              <a:lnSpc>
                <a:spcPct val="90000"/>
              </a:lnSpc>
              <a:spcBef>
                <a:spcPts val="500"/>
              </a:spcBef>
              <a:spcAft>
                <a:spcPts val="0"/>
              </a:spcAft>
              <a:buClr>
                <a:srgbClr val="0563C1"/>
              </a:buClr>
              <a:buSzPts val="2400"/>
              <a:buFont typeface="Helvetica Neue"/>
              <a:buChar char="-"/>
            </a:pPr>
            <a:r>
              <a:rPr lang="en-US" sz="2400" u="sng" dirty="0">
                <a:solidFill>
                  <a:srgbClr val="0563C1"/>
                </a:solidFill>
                <a:hlinkClick r:id="rId3">
                  <a:extLst>
                    <a:ext uri="{A12FA001-AC4F-418D-AE19-62706E023703}">
                      <ahyp:hlinkClr xmlns:ahyp="http://schemas.microsoft.com/office/drawing/2018/hyperlinkcolor" val="tx"/>
                    </a:ext>
                  </a:extLst>
                </a:hlinkClick>
              </a:rPr>
              <a:t>Fill out the introductory survey</a:t>
            </a:r>
            <a:endParaRPr lang="en-US" sz="2400" u="sng" dirty="0">
              <a:solidFill>
                <a:srgbClr val="0563C1"/>
              </a:solidFill>
            </a:endParaRPr>
          </a:p>
          <a:p>
            <a:pPr marL="685800" lvl="1" indent="-228600" algn="l" rtl="0">
              <a:lnSpc>
                <a:spcPct val="90000"/>
              </a:lnSpc>
              <a:spcBef>
                <a:spcPts val="500"/>
              </a:spcBef>
              <a:spcAft>
                <a:spcPts val="0"/>
              </a:spcAft>
              <a:buClr>
                <a:srgbClr val="000000"/>
              </a:buClr>
              <a:buSzPts val="2400"/>
              <a:buFont typeface="Helvetica Neue"/>
              <a:buChar char="-"/>
            </a:pPr>
            <a:r>
              <a:rPr lang="en-US" sz="2400" dirty="0"/>
              <a:t>Go meet your TA and classmates in Thursday’s quiz section</a:t>
            </a:r>
            <a:endParaRPr sz="2400"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a:t>
            </a:r>
            <a:r>
              <a:rPr lang="en-US" sz="2400" dirty="0">
                <a:latin typeface="Helvetica Neue"/>
                <a:ea typeface="Helvetica Neue"/>
                <a:cs typeface="Helvetica Neue"/>
                <a:sym typeface="Helvetica Neue"/>
              </a:rPr>
              <a:t>️ </a:t>
            </a:r>
            <a:r>
              <a:rPr lang="en-US" sz="2400" dirty="0"/>
              <a:t>Complete the pre-class material for Friday (see calendar)</a:t>
            </a:r>
            <a:endParaRPr sz="2400" dirty="0"/>
          </a:p>
          <a:p>
            <a:pPr marL="685800" lvl="1" indent="-228600" algn="l" rtl="0">
              <a:lnSpc>
                <a:spcPct val="90000"/>
              </a:lnSpc>
              <a:spcBef>
                <a:spcPts val="500"/>
              </a:spcBef>
              <a:spcAft>
                <a:spcPts val="0"/>
              </a:spcAft>
              <a:buClr>
                <a:srgbClr val="0563C1"/>
              </a:buClr>
              <a:buSzPts val="2400"/>
              <a:buFont typeface="Helvetica Neue"/>
              <a:buChar char="-"/>
            </a:pPr>
            <a:r>
              <a:rPr lang="en-US" sz="2400" u="sng" dirty="0">
                <a:solidFill>
                  <a:srgbClr val="0563C1"/>
                </a:solidFill>
                <a:hlinkClick r:id="rId4">
                  <a:extLst>
                    <a:ext uri="{A12FA001-AC4F-418D-AE19-62706E023703}">
                      <ahyp:hlinkClr xmlns:ahyp="http://schemas.microsoft.com/office/drawing/2018/hyperlinkcolor" val="tx"/>
                    </a:ext>
                  </a:extLst>
                </a:hlinkClick>
              </a:rPr>
              <a:t>Check over syllabus details</a:t>
            </a:r>
            <a:endParaRPr sz="2400" dirty="0">
              <a:solidFill>
                <a:srgbClr val="0563C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4"/>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Students</a:t>
            </a:r>
            <a:endParaRPr/>
          </a:p>
        </p:txBody>
      </p:sp>
      <p:sp>
        <p:nvSpPr>
          <p:cNvPr id="126" name="Google Shape;126;p4"/>
          <p:cNvSpPr txBox="1">
            <a:spLocks noGrp="1"/>
          </p:cNvSpPr>
          <p:nvPr>
            <p:ph type="body" idx="1"/>
          </p:nvPr>
        </p:nvSpPr>
        <p:spPr>
          <a:xfrm>
            <a:off x="838200" y="1371599"/>
            <a:ext cx="10515600" cy="5029837"/>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Currently </a:t>
            </a:r>
            <a:r>
              <a:rPr lang="en-US" dirty="0"/>
              <a:t>450 </a:t>
            </a:r>
            <a:r>
              <a:rPr lang="en-US" sz="2800" b="0" i="0" u="none" strike="noStrike" cap="none" dirty="0">
                <a:solidFill>
                  <a:srgbClr val="000000"/>
                </a:solidFill>
                <a:latin typeface="Calibri"/>
                <a:ea typeface="Calibri"/>
                <a:cs typeface="Calibri"/>
                <a:sym typeface="Calibri"/>
              </a:rPr>
              <a:t>students registered for the course!</a:t>
            </a:r>
            <a:endParaRPr dirty="0"/>
          </a:p>
          <a:p>
            <a:pPr marL="0" lvl="0" indent="0" algn="l" rtl="0">
              <a:lnSpc>
                <a:spcPct val="90000"/>
              </a:lnSpc>
              <a:spcBef>
                <a:spcPts val="1000"/>
              </a:spcBef>
              <a:spcAft>
                <a:spcPts val="0"/>
              </a:spcAft>
              <a:buClr>
                <a:srgbClr val="000000"/>
              </a:buClr>
              <a:buSzPts val="2800"/>
              <a:buNone/>
            </a:pPr>
            <a:endParaRPr sz="2000" b="0" i="0" u="none" strike="noStrike" cap="none" dirty="0">
              <a:solidFill>
                <a:srgbClr val="000000"/>
              </a:solidFill>
              <a:latin typeface="Calibri"/>
              <a:ea typeface="Calibri"/>
              <a:cs typeface="Calibri"/>
              <a:sym typeface="Calibri"/>
            </a:endParaRPr>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Strength in numbers</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With 450 students, if you’re confused about something, we guarantee someone else is too! Ask questions in </a:t>
            </a:r>
            <a:r>
              <a:rPr lang="en-US" sz="2400" dirty="0" err="1"/>
              <a:t>Slido</a:t>
            </a:r>
            <a:r>
              <a:rPr lang="en-US" sz="2400" dirty="0"/>
              <a:t> or in class 🗣️</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Students come from all different backgrounds, majors, &amp; interests in future career goals.</a:t>
            </a:r>
            <a:endParaRPr dirty="0"/>
          </a:p>
          <a:p>
            <a:pPr marL="228600" lvl="0" indent="-76200" algn="l" rtl="0">
              <a:lnSpc>
                <a:spcPct val="90000"/>
              </a:lnSpc>
              <a:spcBef>
                <a:spcPts val="1000"/>
              </a:spcBef>
              <a:spcAft>
                <a:spcPts val="0"/>
              </a:spcAft>
              <a:buClr>
                <a:srgbClr val="000000"/>
              </a:buClr>
              <a:buSzPts val="2400"/>
              <a:buNone/>
            </a:pPr>
            <a:endParaRPr sz="2000" dirty="0"/>
          </a:p>
          <a:p>
            <a:pPr marL="228600" lvl="0" indent="-228600" algn="l" rtl="0">
              <a:lnSpc>
                <a:spcPct val="90000"/>
              </a:lnSpc>
              <a:spcBef>
                <a:spcPts val="100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Focus on us trying to help you build community</a:t>
            </a:r>
            <a:endParaRPr dirty="0"/>
          </a:p>
          <a:p>
            <a:pPr marL="685800" lvl="1" indent="-228600" algn="l" rtl="0">
              <a:lnSpc>
                <a:spcPct val="90000"/>
              </a:lnSpc>
              <a:spcBef>
                <a:spcPts val="500"/>
              </a:spcBef>
              <a:spcAft>
                <a:spcPts val="0"/>
              </a:spcAft>
              <a:buClr>
                <a:srgbClr val="000000"/>
              </a:buClr>
              <a:buSzPts val="2400"/>
              <a:buFont typeface="Helvetica Neue"/>
              <a:buChar char="-"/>
            </a:pPr>
            <a:r>
              <a:rPr lang="en-US" sz="2400" dirty="0"/>
              <a:t>Meet others in the class to form study groups or have people you can work with.</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C5AEA-F121-424F-B4ED-AD04E29CC864}"/>
              </a:ext>
            </a:extLst>
          </p:cNvPr>
          <p:cNvSpPr>
            <a:spLocks noGrp="1"/>
          </p:cNvSpPr>
          <p:nvPr>
            <p:ph type="title"/>
          </p:nvPr>
        </p:nvSpPr>
        <p:spPr/>
        <p:txBody>
          <a:bodyPr/>
          <a:lstStyle/>
          <a:p>
            <a:r>
              <a:rPr lang="en-US" dirty="0"/>
              <a:t>CSE 12x Behavioral Expectations</a:t>
            </a:r>
          </a:p>
        </p:txBody>
      </p:sp>
      <p:sp>
        <p:nvSpPr>
          <p:cNvPr id="4" name="Google Shape;126;p4">
            <a:extLst>
              <a:ext uri="{FF2B5EF4-FFF2-40B4-BE49-F238E27FC236}">
                <a16:creationId xmlns:a16="http://schemas.microsoft.com/office/drawing/2014/main" id="{4047CAB6-7FD5-4CE2-12A3-223EF9F8DAED}"/>
              </a:ext>
            </a:extLst>
          </p:cNvPr>
          <p:cNvSpPr txBox="1">
            <a:spLocks noGrp="1"/>
          </p:cNvSpPr>
          <p:nvPr>
            <p:ph type="body" idx="1"/>
          </p:nvPr>
        </p:nvSpPr>
        <p:spPr>
          <a:xfrm>
            <a:off x="838200" y="1371599"/>
            <a:ext cx="10515600" cy="5029837"/>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800"/>
              <a:buChar char="•"/>
            </a:pPr>
            <a:r>
              <a:rPr lang="en-US" sz="2800" b="0" i="0" u="none" strike="noStrike" cap="none" dirty="0">
                <a:solidFill>
                  <a:srgbClr val="000000"/>
                </a:solidFill>
                <a:latin typeface="Calibri"/>
                <a:ea typeface="Calibri"/>
                <a:cs typeface="Calibri"/>
                <a:sym typeface="Calibri"/>
              </a:rPr>
              <a:t>Be professional towards:</a:t>
            </a:r>
          </a:p>
          <a:p>
            <a:pPr marL="685800" lvl="1" indent="-228600">
              <a:spcBef>
                <a:spcPts val="0"/>
              </a:spcBef>
              <a:buSzPts val="2800"/>
              <a:buChar char="•"/>
            </a:pPr>
            <a:r>
              <a:rPr lang="en-US" dirty="0"/>
              <a:t>Fellow Students</a:t>
            </a:r>
          </a:p>
          <a:p>
            <a:pPr marL="685800" lvl="1" indent="-228600">
              <a:spcBef>
                <a:spcPts val="0"/>
              </a:spcBef>
              <a:buSzPts val="2800"/>
              <a:buChar char="•"/>
            </a:pPr>
            <a:r>
              <a:rPr lang="en-US" dirty="0"/>
              <a:t>TAs</a:t>
            </a:r>
          </a:p>
          <a:p>
            <a:pPr marL="685800" lvl="1" indent="-228600">
              <a:spcBef>
                <a:spcPts val="0"/>
              </a:spcBef>
              <a:buSzPts val="2800"/>
              <a:buChar char="•"/>
            </a:pPr>
            <a:r>
              <a:rPr lang="en-US" dirty="0"/>
              <a:t>Instructor</a:t>
            </a:r>
          </a:p>
          <a:p>
            <a:pPr marL="228600" indent="-228600">
              <a:spcBef>
                <a:spcPts val="0"/>
              </a:spcBef>
              <a:buSzPts val="2800"/>
            </a:pPr>
            <a:endParaRPr lang="en-US" dirty="0"/>
          </a:p>
          <a:p>
            <a:pPr marL="228600" indent="-228600">
              <a:spcBef>
                <a:spcPts val="0"/>
              </a:spcBef>
              <a:buSzPts val="2800"/>
            </a:pPr>
            <a:r>
              <a:rPr lang="en-US" dirty="0"/>
              <a:t>Ask questions, help others, be a good 12X citizen!</a:t>
            </a:r>
          </a:p>
          <a:p>
            <a:pPr marL="228600" indent="-228600">
              <a:spcBef>
                <a:spcPts val="0"/>
              </a:spcBef>
              <a:buSzPts val="2800"/>
            </a:pPr>
            <a:endParaRPr lang="en-US" dirty="0"/>
          </a:p>
          <a:p>
            <a:pPr marL="228600" indent="-228600">
              <a:spcBef>
                <a:spcPts val="0"/>
              </a:spcBef>
              <a:buSzPts val="2800"/>
            </a:pPr>
            <a:r>
              <a:rPr lang="en-US" dirty="0"/>
              <a:t>Treat everyone as you wish to be treated. </a:t>
            </a:r>
          </a:p>
          <a:p>
            <a:pPr marL="228600" indent="-228600">
              <a:spcBef>
                <a:spcPts val="0"/>
              </a:spcBef>
              <a:buSzPts val="2800"/>
            </a:pPr>
            <a:endParaRPr lang="en-US" dirty="0"/>
          </a:p>
          <a:p>
            <a:pPr marL="228600" indent="-228600">
              <a:spcBef>
                <a:spcPts val="0"/>
              </a:spcBef>
              <a:buSzPts val="2800"/>
            </a:pPr>
            <a:r>
              <a:rPr lang="en-US" dirty="0"/>
              <a:t>You are in college—you have college-level responsibilities.</a:t>
            </a:r>
          </a:p>
          <a:p>
            <a:pPr marL="228600" indent="-228600">
              <a:spcBef>
                <a:spcPts val="0"/>
              </a:spcBef>
              <a:buSzPts val="2800"/>
            </a:pPr>
            <a:endParaRPr lang="en-US" dirty="0"/>
          </a:p>
        </p:txBody>
      </p:sp>
    </p:spTree>
    <p:extLst>
      <p:ext uri="{BB962C8B-B14F-4D97-AF65-F5344CB8AC3E}">
        <p14:creationId xmlns:p14="http://schemas.microsoft.com/office/powerpoint/2010/main" val="8170574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5"/>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What is this Class?</a:t>
            </a:r>
            <a:endParaRPr/>
          </a:p>
        </p:txBody>
      </p:sp>
      <p:sp>
        <p:nvSpPr>
          <p:cNvPr id="132" name="Google Shape;132;p5"/>
          <p:cNvSpPr txBox="1"/>
          <p:nvPr/>
        </p:nvSpPr>
        <p:spPr>
          <a:xfrm>
            <a:off x="620959" y="1531279"/>
            <a:ext cx="5306249" cy="8636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000000"/>
              </a:buClr>
              <a:buSzPts val="2600"/>
              <a:buFont typeface="Calibri"/>
              <a:buNone/>
            </a:pPr>
            <a:r>
              <a:rPr lang="en-US" sz="2600" b="1" i="0" u="none" strike="noStrike" cap="none" dirty="0">
                <a:solidFill>
                  <a:srgbClr val="000000"/>
                </a:solidFill>
                <a:latin typeface="Calibri"/>
                <a:ea typeface="Calibri"/>
                <a:cs typeface="Calibri"/>
                <a:sym typeface="Calibri"/>
              </a:rPr>
              <a:t>CSE 121 – Computer Programming I</a:t>
            </a:r>
            <a:br>
              <a:rPr lang="en-US" sz="2600" b="1" i="0" u="none" strike="noStrike" cap="none" dirty="0">
                <a:solidFill>
                  <a:srgbClr val="000000"/>
                </a:solidFill>
                <a:latin typeface="Calibri"/>
                <a:ea typeface="Calibri"/>
                <a:cs typeface="Calibri"/>
                <a:sym typeface="Calibri"/>
              </a:rPr>
            </a:br>
            <a:r>
              <a:rPr lang="en-US" sz="2600" b="0" i="0" u="none" strike="noStrike" cap="none" dirty="0">
                <a:solidFill>
                  <a:srgbClr val="000000"/>
                </a:solidFill>
                <a:latin typeface="Calibri"/>
                <a:ea typeface="Calibri"/>
                <a:cs typeface="Calibri"/>
                <a:sym typeface="Calibri"/>
              </a:rPr>
              <a:t>or </a:t>
            </a:r>
            <a:r>
              <a:rPr lang="en-US" sz="2600" b="1" i="0" u="none" strike="noStrike" cap="none" dirty="0">
                <a:solidFill>
                  <a:srgbClr val="000000"/>
                </a:solidFill>
                <a:latin typeface="Calibri"/>
                <a:ea typeface="Calibri"/>
                <a:cs typeface="Calibri"/>
                <a:sym typeface="Calibri"/>
              </a:rPr>
              <a:t>Other Programming Experience</a:t>
            </a:r>
            <a:endParaRPr dirty="0"/>
          </a:p>
        </p:txBody>
      </p:sp>
      <p:sp>
        <p:nvSpPr>
          <p:cNvPr id="133" name="Google Shape;133;p5"/>
          <p:cNvSpPr txBox="1"/>
          <p:nvPr/>
        </p:nvSpPr>
        <p:spPr>
          <a:xfrm>
            <a:off x="629937" y="2485623"/>
            <a:ext cx="5306251" cy="3941259"/>
          </a:xfrm>
          <a:prstGeom prst="rect">
            <a:avLst/>
          </a:prstGeom>
          <a:noFill/>
          <a:ln>
            <a:noFill/>
          </a:ln>
        </p:spPr>
        <p:txBody>
          <a:bodyPr spcFirstLastPara="1" wrap="square" lIns="45700" tIns="45700" rIns="45700" bIns="45700" anchor="t" anchorCtr="0">
            <a:normAutofit/>
          </a:bodyPr>
          <a:lstStyle/>
          <a:p>
            <a:pPr marL="637794" marR="0" lvl="1" indent="-212597" algn="l" rtl="0">
              <a:lnSpc>
                <a:spcPct val="81000"/>
              </a:lnSpc>
              <a:spcBef>
                <a:spcPts val="0"/>
              </a:spcBef>
              <a:spcAft>
                <a:spcPts val="0"/>
              </a:spcAft>
              <a:buClr>
                <a:srgbClr val="000000"/>
              </a:buClr>
              <a:buSzPts val="2045"/>
              <a:buFont typeface="Helvetica Neue"/>
              <a:buChar char="-"/>
            </a:pPr>
            <a:r>
              <a:rPr lang="en-US" sz="2045" b="0" i="0" u="none" strike="noStrike" cap="none">
                <a:solidFill>
                  <a:srgbClr val="000000"/>
                </a:solidFill>
                <a:latin typeface="Calibri"/>
                <a:ea typeface="Calibri"/>
                <a:cs typeface="Calibri"/>
                <a:sym typeface="Calibri"/>
              </a:rPr>
              <a:t>Print statements</a:t>
            </a:r>
            <a:endParaRPr/>
          </a:p>
          <a:p>
            <a:pPr marL="637794" marR="0" lvl="1" indent="-212597" algn="l" rtl="0">
              <a:lnSpc>
                <a:spcPct val="81000"/>
              </a:lnSpc>
              <a:spcBef>
                <a:spcPts val="400"/>
              </a:spcBef>
              <a:spcAft>
                <a:spcPts val="0"/>
              </a:spcAft>
              <a:buClr>
                <a:srgbClr val="000000"/>
              </a:buClr>
              <a:buSzPts val="2045"/>
              <a:buFont typeface="Helvetica Neue"/>
              <a:buChar char="-"/>
            </a:pPr>
            <a:r>
              <a:rPr lang="en-US" sz="2045" b="0" i="0" u="none" strike="noStrike" cap="none">
                <a:solidFill>
                  <a:srgbClr val="000000"/>
                </a:solidFill>
                <a:latin typeface="Calibri"/>
                <a:ea typeface="Calibri"/>
                <a:cs typeface="Calibri"/>
                <a:sym typeface="Calibri"/>
              </a:rPr>
              <a:t>Data types (int, String, boolean)</a:t>
            </a:r>
            <a:endParaRPr/>
          </a:p>
          <a:p>
            <a:pPr marL="637794" marR="0" lvl="1" indent="-212597" algn="l" rtl="0">
              <a:lnSpc>
                <a:spcPct val="81000"/>
              </a:lnSpc>
              <a:spcBef>
                <a:spcPts val="400"/>
              </a:spcBef>
              <a:spcAft>
                <a:spcPts val="0"/>
              </a:spcAft>
              <a:buClr>
                <a:srgbClr val="000000"/>
              </a:buClr>
              <a:buSzPts val="2045"/>
              <a:buFont typeface="Helvetica Neue"/>
              <a:buChar char="-"/>
            </a:pPr>
            <a:r>
              <a:rPr lang="en-US" sz="2045" b="0" i="0" u="none" strike="noStrike" cap="none">
                <a:solidFill>
                  <a:srgbClr val="000000"/>
                </a:solidFill>
                <a:latin typeface="Calibri"/>
                <a:ea typeface="Calibri"/>
                <a:cs typeface="Calibri"/>
                <a:sym typeface="Calibri"/>
              </a:rPr>
              <a:t>Methods / Functions</a:t>
            </a:r>
            <a:endParaRPr/>
          </a:p>
          <a:p>
            <a:pPr marL="1062989" marR="0" lvl="2" indent="-212597" algn="l" rtl="0">
              <a:lnSpc>
                <a:spcPct val="81000"/>
              </a:lnSpc>
              <a:spcBef>
                <a:spcPts val="400"/>
              </a:spcBef>
              <a:spcAft>
                <a:spcPts val="0"/>
              </a:spcAft>
              <a:buClr>
                <a:srgbClr val="000000"/>
              </a:buClr>
              <a:buSzPts val="1674"/>
              <a:buFont typeface="Helvetica Neue"/>
              <a:buChar char="-"/>
            </a:pPr>
            <a:r>
              <a:rPr lang="en-US" sz="1674" b="0" i="0" u="none" strike="noStrike" cap="none">
                <a:solidFill>
                  <a:srgbClr val="000000"/>
                </a:solidFill>
                <a:latin typeface="Calibri"/>
                <a:ea typeface="Calibri"/>
                <a:cs typeface="Calibri"/>
                <a:sym typeface="Calibri"/>
              </a:rPr>
              <a:t>Parameters</a:t>
            </a:r>
            <a:endParaRPr/>
          </a:p>
          <a:p>
            <a:pPr marL="1062989" marR="0" lvl="2" indent="-212597" algn="l" rtl="0">
              <a:lnSpc>
                <a:spcPct val="81000"/>
              </a:lnSpc>
              <a:spcBef>
                <a:spcPts val="400"/>
              </a:spcBef>
              <a:spcAft>
                <a:spcPts val="0"/>
              </a:spcAft>
              <a:buClr>
                <a:srgbClr val="000000"/>
              </a:buClr>
              <a:buSzPts val="1674"/>
              <a:buFont typeface="Helvetica Neue"/>
              <a:buChar char="-"/>
            </a:pPr>
            <a:r>
              <a:rPr lang="en-US" sz="1674" b="0" i="0" u="none" strike="noStrike" cap="none">
                <a:solidFill>
                  <a:srgbClr val="000000"/>
                </a:solidFill>
                <a:latin typeface="Calibri"/>
                <a:ea typeface="Calibri"/>
                <a:cs typeface="Calibri"/>
                <a:sym typeface="Calibri"/>
              </a:rPr>
              <a:t>Returns</a:t>
            </a:r>
            <a:endParaRPr/>
          </a:p>
          <a:p>
            <a:pPr marL="637794" marR="0" lvl="1" indent="-212597" algn="l" rtl="0">
              <a:lnSpc>
                <a:spcPct val="81000"/>
              </a:lnSpc>
              <a:spcBef>
                <a:spcPts val="400"/>
              </a:spcBef>
              <a:spcAft>
                <a:spcPts val="0"/>
              </a:spcAft>
              <a:buClr>
                <a:srgbClr val="000000"/>
              </a:buClr>
              <a:buSzPts val="2045"/>
              <a:buFont typeface="Helvetica Neue"/>
              <a:buChar char="-"/>
            </a:pPr>
            <a:r>
              <a:rPr lang="en-US" sz="2045" b="0" i="0" u="none" strike="noStrike" cap="none">
                <a:solidFill>
                  <a:srgbClr val="000000"/>
                </a:solidFill>
                <a:latin typeface="Calibri"/>
                <a:ea typeface="Calibri"/>
                <a:cs typeface="Calibri"/>
                <a:sym typeface="Calibri"/>
              </a:rPr>
              <a:t>Control structures</a:t>
            </a:r>
            <a:endParaRPr/>
          </a:p>
          <a:p>
            <a:pPr marL="1062989" marR="0" lvl="2" indent="-212597" algn="l" rtl="0">
              <a:lnSpc>
                <a:spcPct val="81000"/>
              </a:lnSpc>
              <a:spcBef>
                <a:spcPts val="400"/>
              </a:spcBef>
              <a:spcAft>
                <a:spcPts val="0"/>
              </a:spcAft>
              <a:buClr>
                <a:srgbClr val="000000"/>
              </a:buClr>
              <a:buSzPts val="1674"/>
              <a:buFont typeface="Helvetica Neue"/>
              <a:buChar char="-"/>
            </a:pPr>
            <a:r>
              <a:rPr lang="en-US" sz="1674" b="0" i="0" u="none" strike="noStrike" cap="none">
                <a:solidFill>
                  <a:srgbClr val="000000"/>
                </a:solidFill>
                <a:latin typeface="Calibri"/>
                <a:ea typeface="Calibri"/>
                <a:cs typeface="Calibri"/>
                <a:sym typeface="Calibri"/>
              </a:rPr>
              <a:t>Loops</a:t>
            </a:r>
            <a:endParaRPr/>
          </a:p>
          <a:p>
            <a:pPr marL="1062988" marR="0" lvl="2" indent="-212596" algn="l" rtl="0">
              <a:lnSpc>
                <a:spcPct val="81000"/>
              </a:lnSpc>
              <a:spcBef>
                <a:spcPts val="400"/>
              </a:spcBef>
              <a:spcAft>
                <a:spcPts val="0"/>
              </a:spcAft>
              <a:buClr>
                <a:srgbClr val="000000"/>
              </a:buClr>
              <a:buSzPts val="1674"/>
              <a:buFont typeface="Helvetica Neue"/>
              <a:buChar char="-"/>
            </a:pPr>
            <a:r>
              <a:rPr lang="en-US" sz="1674" b="0" i="0" u="none" strike="noStrike" cap="none">
                <a:solidFill>
                  <a:srgbClr val="000000"/>
                </a:solidFill>
                <a:latin typeface="Calibri"/>
                <a:ea typeface="Calibri"/>
                <a:cs typeface="Calibri"/>
                <a:sym typeface="Calibri"/>
              </a:rPr>
              <a:t>Conditionals</a:t>
            </a:r>
            <a:endParaRPr/>
          </a:p>
          <a:p>
            <a:pPr marL="637794" marR="0" lvl="1" indent="-212597" algn="l" rtl="0">
              <a:lnSpc>
                <a:spcPct val="81000"/>
              </a:lnSpc>
              <a:spcBef>
                <a:spcPts val="400"/>
              </a:spcBef>
              <a:spcAft>
                <a:spcPts val="0"/>
              </a:spcAft>
              <a:buClr>
                <a:srgbClr val="000000"/>
              </a:buClr>
              <a:buSzPts val="2045"/>
              <a:buFont typeface="Helvetica Neue"/>
              <a:buChar char="-"/>
            </a:pPr>
            <a:r>
              <a:rPr lang="en-US" sz="2045" b="0" i="0" u="none" strike="noStrike" cap="none">
                <a:solidFill>
                  <a:srgbClr val="000000"/>
                </a:solidFill>
                <a:latin typeface="Calibri"/>
                <a:ea typeface="Calibri"/>
                <a:cs typeface="Calibri"/>
                <a:sym typeface="Calibri"/>
              </a:rPr>
              <a:t>Arrays &amp; 2</a:t>
            </a:r>
            <a:r>
              <a:rPr lang="en-US" sz="2045">
                <a:latin typeface="Calibri"/>
                <a:ea typeface="Calibri"/>
                <a:cs typeface="Calibri"/>
                <a:sym typeface="Calibri"/>
              </a:rPr>
              <a:t>D</a:t>
            </a:r>
            <a:r>
              <a:rPr lang="en-US" sz="2045" b="0" i="0" u="none" strike="noStrike" cap="none">
                <a:solidFill>
                  <a:srgbClr val="000000"/>
                </a:solidFill>
                <a:latin typeface="Calibri"/>
                <a:ea typeface="Calibri"/>
                <a:cs typeface="Calibri"/>
                <a:sym typeface="Calibri"/>
              </a:rPr>
              <a:t> </a:t>
            </a:r>
            <a:r>
              <a:rPr lang="en-US" sz="2045">
                <a:latin typeface="Calibri"/>
                <a:ea typeface="Calibri"/>
                <a:cs typeface="Calibri"/>
                <a:sym typeface="Calibri"/>
              </a:rPr>
              <a:t>arrays</a:t>
            </a:r>
            <a:endParaRPr/>
          </a:p>
          <a:p>
            <a:pPr marL="637794" marR="0" lvl="1" indent="-212597" algn="l" rtl="0">
              <a:lnSpc>
                <a:spcPct val="81000"/>
              </a:lnSpc>
              <a:spcBef>
                <a:spcPts val="400"/>
              </a:spcBef>
              <a:spcAft>
                <a:spcPts val="0"/>
              </a:spcAft>
              <a:buClr>
                <a:srgbClr val="000000"/>
              </a:buClr>
              <a:buSzPts val="2045"/>
              <a:buFont typeface="Helvetica Neue"/>
              <a:buChar char="-"/>
            </a:pPr>
            <a:r>
              <a:rPr lang="en-US" sz="2045" b="1" i="0" u="none" strike="noStrike" cap="none">
                <a:solidFill>
                  <a:srgbClr val="000000"/>
                </a:solidFill>
                <a:latin typeface="Calibri"/>
                <a:ea typeface="Calibri"/>
                <a:cs typeface="Calibri"/>
                <a:sym typeface="Calibri"/>
              </a:rPr>
              <a:t>Computational Thinking</a:t>
            </a:r>
            <a:br>
              <a:rPr lang="en-US" sz="2045" b="1" i="0" u="none" strike="noStrike" cap="none">
                <a:solidFill>
                  <a:srgbClr val="000000"/>
                </a:solidFill>
                <a:latin typeface="Calibri"/>
                <a:ea typeface="Calibri"/>
                <a:cs typeface="Calibri"/>
                <a:sym typeface="Calibri"/>
              </a:rPr>
            </a:br>
            <a:r>
              <a:rPr lang="en-US" sz="2045" b="0" i="0" u="none" strike="noStrike" cap="none">
                <a:solidFill>
                  <a:srgbClr val="000000"/>
                </a:solidFill>
                <a:latin typeface="Calibri"/>
                <a:ea typeface="Calibri"/>
                <a:cs typeface="Calibri"/>
                <a:sym typeface="Calibri"/>
              </a:rPr>
              <a:t>(language agnostic)</a:t>
            </a:r>
            <a:endParaRPr/>
          </a:p>
        </p:txBody>
      </p:sp>
      <p:sp>
        <p:nvSpPr>
          <p:cNvPr id="134" name="Google Shape;134;p5"/>
          <p:cNvSpPr txBox="1"/>
          <p:nvPr/>
        </p:nvSpPr>
        <p:spPr>
          <a:xfrm>
            <a:off x="6401549" y="1531279"/>
            <a:ext cx="5306100" cy="452400"/>
          </a:xfrm>
          <a:prstGeom prst="rect">
            <a:avLst/>
          </a:prstGeom>
          <a:noFill/>
          <a:ln>
            <a:noFill/>
          </a:ln>
        </p:spPr>
        <p:txBody>
          <a:bodyPr spcFirstLastPara="1" wrap="square" lIns="45700" tIns="45700" rIns="45700" bIns="45700" anchor="t" anchorCtr="0">
            <a:spAutoFit/>
          </a:bodyPr>
          <a:lstStyle/>
          <a:p>
            <a:pPr marL="0" marR="0" lvl="0" indent="0" algn="l" rtl="0">
              <a:lnSpc>
                <a:spcPct val="90000"/>
              </a:lnSpc>
              <a:spcBef>
                <a:spcPts val="0"/>
              </a:spcBef>
              <a:spcAft>
                <a:spcPts val="0"/>
              </a:spcAft>
              <a:buClr>
                <a:srgbClr val="000000"/>
              </a:buClr>
              <a:buSzPts val="2600"/>
              <a:buFont typeface="Calibri"/>
              <a:buNone/>
            </a:pPr>
            <a:r>
              <a:rPr lang="en-US" sz="2600" b="1" i="0" u="none" strike="noStrike" cap="none" dirty="0">
                <a:solidFill>
                  <a:srgbClr val="000000"/>
                </a:solidFill>
                <a:latin typeface="Calibri"/>
                <a:ea typeface="Calibri"/>
                <a:cs typeface="Calibri"/>
                <a:sym typeface="Calibri"/>
              </a:rPr>
              <a:t>CSE 122 – Computer Programming II</a:t>
            </a:r>
            <a:endParaRPr dirty="0"/>
          </a:p>
        </p:txBody>
      </p:sp>
      <p:sp>
        <p:nvSpPr>
          <p:cNvPr id="135" name="Google Shape;135;p5"/>
          <p:cNvSpPr txBox="1"/>
          <p:nvPr/>
        </p:nvSpPr>
        <p:spPr>
          <a:xfrm>
            <a:off x="6410529" y="2485623"/>
            <a:ext cx="5306400" cy="3588900"/>
          </a:xfrm>
          <a:prstGeom prst="rect">
            <a:avLst/>
          </a:prstGeom>
          <a:noFill/>
          <a:ln>
            <a:noFill/>
          </a:ln>
        </p:spPr>
        <p:txBody>
          <a:bodyPr spcFirstLastPara="1" wrap="square" lIns="45700" tIns="45700" rIns="45700" bIns="45700" anchor="t" anchorCtr="0">
            <a:spAutoFit/>
          </a:bodyPr>
          <a:lstStyle/>
          <a:p>
            <a:pPr marL="685800" marR="0" lvl="1" indent="-228600" algn="l" rtl="0">
              <a:lnSpc>
                <a:spcPct val="90000"/>
              </a:lnSpc>
              <a:spcBef>
                <a:spcPts val="0"/>
              </a:spcBef>
              <a:spcAft>
                <a:spcPts val="0"/>
              </a:spcAft>
              <a:buClr>
                <a:srgbClr val="000000"/>
              </a:buClr>
              <a:buSzPts val="2400"/>
              <a:buFont typeface="Helvetica Neue"/>
              <a:buChar char="-"/>
            </a:pPr>
            <a:r>
              <a:rPr lang="en-US" sz="2400" b="0" i="0" u="none" strike="noStrike" cap="none" dirty="0">
                <a:solidFill>
                  <a:srgbClr val="000000"/>
                </a:solidFill>
                <a:latin typeface="Calibri"/>
                <a:ea typeface="Calibri"/>
                <a:cs typeface="Calibri"/>
                <a:sym typeface="Calibri"/>
              </a:rPr>
              <a:t>Decomposing large problems into smaller, manageable subproblems</a:t>
            </a:r>
            <a:endParaRPr sz="2400" b="0" i="0" u="none" strike="noStrike" cap="none" dirty="0">
              <a:solidFill>
                <a:srgbClr val="000000"/>
              </a:solidFill>
              <a:latin typeface="Calibri"/>
              <a:ea typeface="Calibri"/>
              <a:cs typeface="Calibri"/>
              <a:sym typeface="Calibri"/>
            </a:endParaRPr>
          </a:p>
          <a:p>
            <a:pPr marL="685800" marR="0" lvl="1" indent="-228600" algn="l" rtl="0">
              <a:lnSpc>
                <a:spcPct val="90000"/>
              </a:lnSpc>
              <a:spcBef>
                <a:spcPts val="0"/>
              </a:spcBef>
              <a:spcAft>
                <a:spcPts val="0"/>
              </a:spcAft>
              <a:buSzPts val="2400"/>
              <a:buFont typeface="Calibri"/>
              <a:buChar char="-"/>
            </a:pPr>
            <a:r>
              <a:rPr lang="en-US" sz="2400" dirty="0">
                <a:latin typeface="Calibri"/>
                <a:ea typeface="Calibri"/>
                <a:cs typeface="Calibri"/>
                <a:sym typeface="Calibri"/>
              </a:rPr>
              <a:t>File I/O</a:t>
            </a:r>
            <a:endParaRPr sz="2400" dirty="0">
              <a:latin typeface="Calibri"/>
              <a:ea typeface="Calibri"/>
              <a:cs typeface="Calibri"/>
              <a:sym typeface="Calibri"/>
            </a:endParaRPr>
          </a:p>
          <a:p>
            <a:pPr marL="685800" marR="0" lvl="1" indent="-228600" algn="l" rtl="0">
              <a:lnSpc>
                <a:spcPct val="90000"/>
              </a:lnSpc>
              <a:spcBef>
                <a:spcPts val="500"/>
              </a:spcBef>
              <a:spcAft>
                <a:spcPts val="0"/>
              </a:spcAft>
              <a:buClr>
                <a:srgbClr val="000000"/>
              </a:buClr>
              <a:buSzPts val="2400"/>
              <a:buFont typeface="Helvetica Neue"/>
              <a:buChar char="-"/>
            </a:pPr>
            <a:r>
              <a:rPr lang="en-US" sz="2400" b="0" i="0" u="none" strike="noStrike" cap="none" dirty="0">
                <a:solidFill>
                  <a:srgbClr val="000000"/>
                </a:solidFill>
                <a:latin typeface="Calibri"/>
                <a:ea typeface="Calibri"/>
                <a:cs typeface="Calibri"/>
                <a:sym typeface="Calibri"/>
              </a:rPr>
              <a:t>Using data structures</a:t>
            </a:r>
            <a:endParaRPr dirty="0"/>
          </a:p>
          <a:p>
            <a:pPr marL="1143000" marR="0" lvl="2" indent="-228600" algn="l" rtl="0">
              <a:lnSpc>
                <a:spcPct val="90000"/>
              </a:lnSpc>
              <a:spcBef>
                <a:spcPts val="500"/>
              </a:spcBef>
              <a:spcAft>
                <a:spcPts val="0"/>
              </a:spcAft>
              <a:buClr>
                <a:srgbClr val="000000"/>
              </a:buClr>
              <a:buSzPts val="2000"/>
              <a:buFont typeface="Helvetica Neue"/>
              <a:buChar char="-"/>
            </a:pPr>
            <a:r>
              <a:rPr lang="en-US" sz="2000" b="0" i="0" u="none" strike="noStrike" cap="none" dirty="0">
                <a:solidFill>
                  <a:srgbClr val="000000"/>
                </a:solidFill>
                <a:latin typeface="Calibri"/>
                <a:ea typeface="Calibri"/>
                <a:cs typeface="Calibri"/>
                <a:sym typeface="Calibri"/>
              </a:rPr>
              <a:t>List</a:t>
            </a:r>
            <a:endParaRPr dirty="0"/>
          </a:p>
          <a:p>
            <a:pPr marL="1143000" marR="0" lvl="2" indent="-228600" algn="l" rtl="0">
              <a:lnSpc>
                <a:spcPct val="90000"/>
              </a:lnSpc>
              <a:spcBef>
                <a:spcPts val="500"/>
              </a:spcBef>
              <a:spcAft>
                <a:spcPts val="0"/>
              </a:spcAft>
              <a:buClr>
                <a:srgbClr val="000000"/>
              </a:buClr>
              <a:buSzPts val="2000"/>
              <a:buFont typeface="Helvetica Neue"/>
              <a:buChar char="-"/>
            </a:pPr>
            <a:r>
              <a:rPr lang="en-US" sz="2000" b="0" i="0" u="none" strike="noStrike" cap="none" dirty="0">
                <a:solidFill>
                  <a:srgbClr val="000000"/>
                </a:solidFill>
                <a:latin typeface="Calibri"/>
                <a:ea typeface="Calibri"/>
                <a:cs typeface="Calibri"/>
                <a:sym typeface="Calibri"/>
              </a:rPr>
              <a:t>Stacks / Queues</a:t>
            </a:r>
            <a:endParaRPr dirty="0"/>
          </a:p>
          <a:p>
            <a:pPr marL="1143000" marR="0" lvl="2" indent="-228600" algn="l" rtl="0">
              <a:lnSpc>
                <a:spcPct val="90000"/>
              </a:lnSpc>
              <a:spcBef>
                <a:spcPts val="500"/>
              </a:spcBef>
              <a:spcAft>
                <a:spcPts val="0"/>
              </a:spcAft>
              <a:buClr>
                <a:srgbClr val="000000"/>
              </a:buClr>
              <a:buSzPts val="2000"/>
              <a:buFont typeface="Helvetica Neue"/>
              <a:buChar char="-"/>
            </a:pPr>
            <a:r>
              <a:rPr lang="en-US" sz="2000" b="0" i="0" u="none" strike="noStrike" cap="none" dirty="0">
                <a:solidFill>
                  <a:srgbClr val="000000"/>
                </a:solidFill>
                <a:latin typeface="Calibri"/>
                <a:ea typeface="Calibri"/>
                <a:cs typeface="Calibri"/>
                <a:sym typeface="Calibri"/>
              </a:rPr>
              <a:t>Sets</a:t>
            </a:r>
            <a:endParaRPr dirty="0"/>
          </a:p>
          <a:p>
            <a:pPr marL="1143000" marR="0" lvl="2" indent="-228600" algn="l" rtl="0">
              <a:lnSpc>
                <a:spcPct val="90000"/>
              </a:lnSpc>
              <a:spcBef>
                <a:spcPts val="500"/>
              </a:spcBef>
              <a:spcAft>
                <a:spcPts val="0"/>
              </a:spcAft>
              <a:buClr>
                <a:srgbClr val="000000"/>
              </a:buClr>
              <a:buSzPts val="2000"/>
              <a:buFont typeface="Helvetica Neue"/>
              <a:buChar char="-"/>
            </a:pPr>
            <a:r>
              <a:rPr lang="en-US" sz="2000" b="0" i="0" u="none" strike="noStrike" cap="none" dirty="0">
                <a:solidFill>
                  <a:srgbClr val="000000"/>
                </a:solidFill>
                <a:latin typeface="Calibri"/>
                <a:ea typeface="Calibri"/>
                <a:cs typeface="Calibri"/>
                <a:sym typeface="Calibri"/>
              </a:rPr>
              <a:t>Maps</a:t>
            </a:r>
            <a:endParaRPr dirty="0"/>
          </a:p>
          <a:p>
            <a:pPr marL="685800" marR="0" lvl="1" indent="-228600" algn="l" rtl="0">
              <a:lnSpc>
                <a:spcPct val="90000"/>
              </a:lnSpc>
              <a:spcBef>
                <a:spcPts val="500"/>
              </a:spcBef>
              <a:spcAft>
                <a:spcPts val="0"/>
              </a:spcAft>
              <a:buClr>
                <a:srgbClr val="000000"/>
              </a:buClr>
              <a:buSzPts val="2400"/>
              <a:buFont typeface="Helvetica Neue"/>
              <a:buChar char="-"/>
            </a:pPr>
            <a:r>
              <a:rPr lang="en-US" sz="2400" b="0" i="0" u="none" strike="noStrike" cap="none" dirty="0">
                <a:solidFill>
                  <a:srgbClr val="000000"/>
                </a:solidFill>
                <a:latin typeface="Calibri"/>
                <a:ea typeface="Calibri"/>
                <a:cs typeface="Calibri"/>
                <a:sym typeface="Calibri"/>
              </a:rPr>
              <a:t>Object Oriented Programming</a:t>
            </a:r>
            <a:endParaRPr dirty="0"/>
          </a:p>
          <a:p>
            <a:pPr marL="1143000" marR="0" lvl="2" indent="-228600" algn="l" rtl="0">
              <a:lnSpc>
                <a:spcPct val="90000"/>
              </a:lnSpc>
              <a:spcBef>
                <a:spcPts val="500"/>
              </a:spcBef>
              <a:spcAft>
                <a:spcPts val="0"/>
              </a:spcAft>
              <a:buClr>
                <a:srgbClr val="000000"/>
              </a:buClr>
              <a:buSzPts val="2000"/>
              <a:buFont typeface="Helvetica Neue"/>
              <a:buChar char="-"/>
            </a:pPr>
            <a:r>
              <a:rPr lang="en-US" sz="2000" b="0" i="0" u="none" strike="noStrike" cap="none" dirty="0">
                <a:solidFill>
                  <a:srgbClr val="000000"/>
                </a:solidFill>
                <a:latin typeface="Calibri"/>
                <a:ea typeface="Calibri"/>
                <a:cs typeface="Calibri"/>
                <a:sym typeface="Calibri"/>
              </a:rPr>
              <a:t>Interfaces </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
                                        </p:tgtEl>
                                        <p:attrNameLst>
                                          <p:attrName>style.visibility</p:attrName>
                                        </p:attrNameLst>
                                      </p:cBhvr>
                                      <p:to>
                                        <p:strVal val="visible"/>
                                      </p:to>
                                    </p:set>
                                    <p:animEffect transition="in" filter="fade">
                                      <p:cBhvr>
                                        <p:cTn id="7" dur="1000"/>
                                        <p:tgtEl>
                                          <p:spTgt spid="134"/>
                                        </p:tgtEl>
                                      </p:cBhvr>
                                    </p:animEffect>
                                  </p:childTnLst>
                                </p:cTn>
                              </p:par>
                              <p:par>
                                <p:cTn id="8" presetID="10" presetClass="entr" presetSubtype="0" fill="hold" nodeType="withEffect">
                                  <p:stCondLst>
                                    <p:cond delay="0"/>
                                  </p:stCondLst>
                                  <p:childTnLst>
                                    <p:set>
                                      <p:cBhvr>
                                        <p:cTn id="9" dur="1" fill="hold">
                                          <p:stCondLst>
                                            <p:cond delay="0"/>
                                          </p:stCondLst>
                                        </p:cTn>
                                        <p:tgtEl>
                                          <p:spTgt spid="135"/>
                                        </p:tgtEl>
                                        <p:attrNameLst>
                                          <p:attrName>style.visibility</p:attrName>
                                        </p:attrNameLst>
                                      </p:cBhvr>
                                      <p:to>
                                        <p:strVal val="visible"/>
                                      </p:to>
                                    </p:set>
                                    <p:animEffect transition="in" filter="fade">
                                      <p:cBhvr>
                                        <p:cTn id="10" dur="1000"/>
                                        <p:tgtEl>
                                          <p:spTgt spid="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6"/>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a:t>Prerequisite Knowledge</a:t>
            </a:r>
            <a:endParaRPr/>
          </a:p>
        </p:txBody>
      </p:sp>
      <p:sp>
        <p:nvSpPr>
          <p:cNvPr id="141" name="Google Shape;141;p6"/>
          <p:cNvSpPr txBox="1">
            <a:spLocks noGrp="1"/>
          </p:cNvSpPr>
          <p:nvPr>
            <p:ph type="body" idx="1"/>
          </p:nvPr>
        </p:nvSpPr>
        <p:spPr>
          <a:xfrm>
            <a:off x="575353" y="1371600"/>
            <a:ext cx="11510151" cy="4805363"/>
          </a:xfrm>
          <a:prstGeom prst="rect">
            <a:avLst/>
          </a:prstGeom>
          <a:noFill/>
          <a:ln>
            <a:noFill/>
          </a:ln>
        </p:spPr>
        <p:txBody>
          <a:bodyPr spcFirstLastPara="1" wrap="square" lIns="45700" tIns="45700" rIns="45700" bIns="45700" anchor="t" anchorCtr="0">
            <a:normAutofit/>
          </a:bodyPr>
          <a:lstStyle/>
          <a:p>
            <a:pPr marL="224027" lvl="0" indent="-224027" algn="l" rtl="0">
              <a:lnSpc>
                <a:spcPct val="90000"/>
              </a:lnSpc>
              <a:spcBef>
                <a:spcPts val="0"/>
              </a:spcBef>
              <a:spcAft>
                <a:spcPts val="0"/>
              </a:spcAft>
              <a:buClr>
                <a:srgbClr val="000000"/>
              </a:buClr>
              <a:buSzPts val="2450"/>
              <a:buChar char="•"/>
            </a:pPr>
            <a:r>
              <a:rPr lang="en-US" sz="2450" dirty="0"/>
              <a:t>Students entering CSE 122 are coming from many of different backgrounds</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UW: CSE 121 or other intro programming course</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Community College: Intro Programming Course</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High School Programming Course (e.g., UWHS, AP CS, IB CS, etc.)</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Self-taught or other previous experience</a:t>
            </a:r>
            <a:endParaRPr dirty="0"/>
          </a:p>
          <a:p>
            <a:pPr marL="224026" lvl="0" indent="-224026" algn="l" rtl="0">
              <a:lnSpc>
                <a:spcPct val="90000"/>
              </a:lnSpc>
              <a:spcBef>
                <a:spcPts val="900"/>
              </a:spcBef>
              <a:spcAft>
                <a:spcPts val="0"/>
              </a:spcAft>
              <a:buClr>
                <a:srgbClr val="000000"/>
              </a:buClr>
              <a:buSzPts val="2450"/>
              <a:buChar char="•"/>
            </a:pPr>
            <a:r>
              <a:rPr lang="en-US" sz="2450" dirty="0"/>
              <a:t>Importantly: CSE 122 is in Java, but we </a:t>
            </a:r>
            <a:r>
              <a:rPr lang="en-US" sz="2450" b="1" dirty="0"/>
              <a:t>do not expect prior experience in Java!</a:t>
            </a:r>
            <a:r>
              <a:rPr lang="en-US" b="1" dirty="0"/>
              <a:t> </a:t>
            </a:r>
            <a:r>
              <a:rPr lang="en-US" sz="2450" dirty="0"/>
              <a:t>Do expect knowing the list of CSE 121 topics in some language.</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Students who do not have experience in Java will be focusing on practicing the programming skills you know in a new language!</a:t>
            </a:r>
            <a:endParaRPr dirty="0"/>
          </a:p>
          <a:p>
            <a:pPr marL="672084" lvl="1" indent="-224026" algn="l" rtl="0">
              <a:lnSpc>
                <a:spcPct val="90000"/>
              </a:lnSpc>
              <a:spcBef>
                <a:spcPts val="400"/>
              </a:spcBef>
              <a:spcAft>
                <a:spcPts val="0"/>
              </a:spcAft>
              <a:buClr>
                <a:srgbClr val="000000"/>
              </a:buClr>
              <a:buSzPts val="2156"/>
              <a:buFont typeface="Helvetica Neue"/>
              <a:buChar char="-"/>
            </a:pPr>
            <a:r>
              <a:rPr lang="en-US" sz="2156" dirty="0"/>
              <a:t>You will find the </a:t>
            </a:r>
            <a:r>
              <a:rPr lang="en-US" sz="2150" u="sng" dirty="0">
                <a:solidFill>
                  <a:srgbClr val="0563C1"/>
                </a:solidFill>
                <a:hlinkClick r:id="rId3">
                  <a:extLst>
                    <a:ext uri="{A12FA001-AC4F-418D-AE19-62706E023703}">
                      <ahyp:hlinkClr xmlns:ahyp="http://schemas.microsoft.com/office/drawing/2018/hyperlinkcolor" val="tx"/>
                    </a:ext>
                  </a:extLst>
                </a:hlinkClick>
              </a:rPr>
              <a:t>Java Tutorial</a:t>
            </a:r>
            <a:r>
              <a:rPr lang="en-US" sz="2156" dirty="0"/>
              <a:t> and Creative Project 0 very helpful!</a:t>
            </a:r>
            <a:endParaRPr dirty="0"/>
          </a:p>
          <a:p>
            <a:pPr marL="224027" lvl="0" indent="-224027" algn="l" rtl="0">
              <a:lnSpc>
                <a:spcPct val="90000"/>
              </a:lnSpc>
              <a:spcBef>
                <a:spcPts val="900"/>
              </a:spcBef>
              <a:spcAft>
                <a:spcPts val="0"/>
              </a:spcAft>
              <a:buClr>
                <a:srgbClr val="000000"/>
              </a:buClr>
              <a:buSzPts val="2450"/>
              <a:buChar char="•"/>
            </a:pPr>
            <a:r>
              <a:rPr lang="en-US" sz="2450" dirty="0"/>
              <a:t>If you want to know if this class is the right fit for you, take the </a:t>
            </a:r>
            <a:r>
              <a:rPr lang="en-US" sz="2450" u="sng" dirty="0">
                <a:solidFill>
                  <a:srgbClr val="0563C1"/>
                </a:solidFill>
                <a:hlinkClick r:id="rId4">
                  <a:extLst>
                    <a:ext uri="{A12FA001-AC4F-418D-AE19-62706E023703}">
                      <ahyp:hlinkClr xmlns:ahyp="http://schemas.microsoft.com/office/drawing/2018/hyperlinkcolor" val="tx"/>
                    </a:ext>
                  </a:extLst>
                </a:hlinkClick>
              </a:rPr>
              <a:t>Allen School Self-Placement Test</a:t>
            </a:r>
            <a:endParaRPr sz="245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7"/>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Why 122? (1/2)</a:t>
            </a:r>
            <a:endParaRPr dirty="0"/>
          </a:p>
        </p:txBody>
      </p:sp>
      <p:sp>
        <p:nvSpPr>
          <p:cNvPr id="147" name="Google Shape;147;p7"/>
          <p:cNvSpPr txBox="1">
            <a:spLocks noGrp="1"/>
          </p:cNvSpPr>
          <p:nvPr>
            <p:ph type="body" idx="1"/>
          </p:nvPr>
        </p:nvSpPr>
        <p:spPr>
          <a:xfrm>
            <a:off x="838200" y="1371600"/>
            <a:ext cx="10515600" cy="4805363"/>
          </a:xfrm>
          <a:prstGeom prst="rect">
            <a:avLst/>
          </a:prstGeom>
          <a:noFill/>
          <a:ln>
            <a:noFill/>
          </a:ln>
        </p:spPr>
        <p:txBody>
          <a:bodyPr spcFirstLastPara="1" wrap="square" lIns="45700" tIns="45700" rIns="45700" bIns="45700" anchor="t" anchorCtr="0">
            <a:normAutofit/>
          </a:bodyPr>
          <a:lstStyle/>
          <a:p>
            <a:pPr marL="0" marR="0" lvl="0" indent="0" algn="l" rtl="0">
              <a:lnSpc>
                <a:spcPct val="90000"/>
              </a:lnSpc>
              <a:spcBef>
                <a:spcPts val="0"/>
              </a:spcBef>
              <a:spcAft>
                <a:spcPts val="0"/>
              </a:spcAft>
              <a:buClr>
                <a:srgbClr val="000000"/>
              </a:buClr>
              <a:buSzPts val="2800"/>
              <a:buFont typeface="Arial"/>
              <a:buNone/>
            </a:pPr>
            <a:r>
              <a:rPr lang="en-US" sz="2800" b="0" i="0" u="none" strike="noStrike" cap="none">
                <a:solidFill>
                  <a:srgbClr val="000000"/>
                </a:solidFill>
                <a:latin typeface="Calibri"/>
                <a:ea typeface="Calibri"/>
                <a:cs typeface="Calibri"/>
                <a:sym typeface="Calibri"/>
              </a:rPr>
              <a:t>1. Build a strong foundation of data structures that will let you tackle the biggest problems in computing</a:t>
            </a:r>
            <a:endParaRPr/>
          </a:p>
        </p:txBody>
      </p:sp>
      <p:grpSp>
        <p:nvGrpSpPr>
          <p:cNvPr id="148" name="Google Shape;148;p7"/>
          <p:cNvGrpSpPr/>
          <p:nvPr/>
        </p:nvGrpSpPr>
        <p:grpSpPr>
          <a:xfrm>
            <a:off x="5507102" y="2566740"/>
            <a:ext cx="2096101" cy="1056602"/>
            <a:chOff x="5450377" y="3377288"/>
            <a:chExt cx="2096101" cy="1056602"/>
          </a:xfrm>
        </p:grpSpPr>
        <p:sp>
          <p:nvSpPr>
            <p:cNvPr id="149" name="Google Shape;149;p7"/>
            <p:cNvSpPr/>
            <p:nvPr/>
          </p:nvSpPr>
          <p:spPr>
            <a:xfrm>
              <a:off x="5450377" y="3377288"/>
              <a:ext cx="2096101" cy="1056602"/>
            </a:xfrm>
            <a:prstGeom prst="rect">
              <a:avLst/>
            </a:prstGeom>
            <a:solidFill>
              <a:schemeClr val="accent1"/>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0" name="Google Shape;150;p7"/>
            <p:cNvSpPr txBox="1"/>
            <p:nvPr/>
          </p:nvSpPr>
          <p:spPr>
            <a:xfrm>
              <a:off x="5496097" y="3720125"/>
              <a:ext cx="2004600" cy="369300"/>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122 Data Structures</a:t>
              </a:r>
              <a:endParaRPr/>
            </a:p>
          </p:txBody>
        </p:sp>
      </p:grpSp>
      <p:sp>
        <p:nvSpPr>
          <p:cNvPr id="151" name="Google Shape;151;p7"/>
          <p:cNvSpPr/>
          <p:nvPr/>
        </p:nvSpPr>
        <p:spPr>
          <a:xfrm>
            <a:off x="7877418" y="2913557"/>
            <a:ext cx="450300" cy="363000"/>
          </a:xfrm>
          <a:prstGeom prst="rightArrow">
            <a:avLst>
              <a:gd name="adj1" fmla="val 50000"/>
              <a:gd name="adj2" fmla="val 50000"/>
            </a:avLst>
          </a:prstGeom>
          <a:solidFill>
            <a:srgbClr val="6C58C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2" name="Google Shape;152;p7"/>
          <p:cNvSpPr/>
          <p:nvPr/>
        </p:nvSpPr>
        <p:spPr>
          <a:xfrm rot="10800000">
            <a:off x="4782578" y="2913548"/>
            <a:ext cx="450300" cy="363000"/>
          </a:xfrm>
          <a:prstGeom prst="rightArrow">
            <a:avLst>
              <a:gd name="adj1" fmla="val 50000"/>
              <a:gd name="adj2" fmla="val 50000"/>
            </a:avLst>
          </a:prstGeom>
          <a:solidFill>
            <a:srgbClr val="6C58C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53" name="Google Shape;153;p7"/>
          <p:cNvSpPr/>
          <p:nvPr/>
        </p:nvSpPr>
        <p:spPr>
          <a:xfrm rot="5400000">
            <a:off x="6273240" y="3810232"/>
            <a:ext cx="450300" cy="363000"/>
          </a:xfrm>
          <a:prstGeom prst="rightArrow">
            <a:avLst>
              <a:gd name="adj1" fmla="val 50000"/>
              <a:gd name="adj2" fmla="val 50000"/>
            </a:avLst>
          </a:prstGeom>
          <a:solidFill>
            <a:srgbClr val="6C58C0"/>
          </a:solidFill>
          <a:ln>
            <a:noFill/>
          </a:ln>
        </p:spPr>
        <p:txBody>
          <a:bodyPr spcFirstLastPara="1" wrap="square" lIns="45700" tIns="45700" rIns="45700"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pic>
        <p:nvPicPr>
          <p:cNvPr id="154" name="Google Shape;154;p7" descr="Picture 6"/>
          <p:cNvPicPr preferRelativeResize="0"/>
          <p:nvPr/>
        </p:nvPicPr>
        <p:blipFill rotWithShape="1">
          <a:blip r:embed="rId3">
            <a:alphaModFix/>
          </a:blip>
          <a:srcRect/>
          <a:stretch/>
        </p:blipFill>
        <p:spPr>
          <a:xfrm>
            <a:off x="8601951" y="2339748"/>
            <a:ext cx="3099553" cy="2939033"/>
          </a:xfrm>
          <a:prstGeom prst="rect">
            <a:avLst/>
          </a:prstGeom>
          <a:noFill/>
          <a:ln>
            <a:noFill/>
          </a:ln>
        </p:spPr>
      </p:pic>
      <p:pic>
        <p:nvPicPr>
          <p:cNvPr id="155" name="Google Shape;155;p7"/>
          <p:cNvPicPr preferRelativeResize="0"/>
          <p:nvPr/>
        </p:nvPicPr>
        <p:blipFill>
          <a:blip r:embed="rId4">
            <a:alphaModFix/>
          </a:blip>
          <a:stretch>
            <a:fillRect/>
          </a:stretch>
        </p:blipFill>
        <p:spPr>
          <a:xfrm>
            <a:off x="5134478" y="4360103"/>
            <a:ext cx="2841345" cy="2224775"/>
          </a:xfrm>
          <a:prstGeom prst="rect">
            <a:avLst/>
          </a:prstGeom>
          <a:noFill/>
          <a:ln>
            <a:noFill/>
          </a:ln>
        </p:spPr>
      </p:pic>
      <p:pic>
        <p:nvPicPr>
          <p:cNvPr id="156" name="Google Shape;156;p7"/>
          <p:cNvPicPr preferRelativeResize="0"/>
          <p:nvPr/>
        </p:nvPicPr>
        <p:blipFill>
          <a:blip r:embed="rId5">
            <a:alphaModFix/>
          </a:blip>
          <a:stretch>
            <a:fillRect/>
          </a:stretch>
        </p:blipFill>
        <p:spPr>
          <a:xfrm>
            <a:off x="1185901" y="2339758"/>
            <a:ext cx="3495276" cy="301687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sp>
        <p:nvSpPr>
          <p:cNvPr id="161" name="Google Shape;161;p8"/>
          <p:cNvSpPr txBox="1">
            <a:spLocks noGrp="1"/>
          </p:cNvSpPr>
          <p:nvPr>
            <p:ph type="title"/>
          </p:nvPr>
        </p:nvSpPr>
        <p:spPr>
          <a:xfrm>
            <a:off x="838200" y="456565"/>
            <a:ext cx="10515600" cy="762636"/>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356"/>
              <a:buFont typeface="Calibri"/>
              <a:buNone/>
            </a:pPr>
            <a:r>
              <a:rPr lang="en-US" sz="4356" dirty="0"/>
              <a:t>Why 122? (2/2)</a:t>
            </a:r>
            <a:endParaRPr dirty="0"/>
          </a:p>
        </p:txBody>
      </p:sp>
      <p:sp>
        <p:nvSpPr>
          <p:cNvPr id="162" name="Google Shape;162;p8"/>
          <p:cNvSpPr txBox="1">
            <a:spLocks noGrp="1"/>
          </p:cNvSpPr>
          <p:nvPr>
            <p:ph type="body" idx="1"/>
          </p:nvPr>
        </p:nvSpPr>
        <p:spPr>
          <a:xfrm>
            <a:off x="838200" y="1371602"/>
            <a:ext cx="10515600" cy="1087395"/>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Clr>
                <a:srgbClr val="000000"/>
              </a:buClr>
              <a:buSzPts val="2500"/>
              <a:buNone/>
            </a:pPr>
            <a:r>
              <a:rPr lang="en-US" sz="2500"/>
              <a:t>2. Learn an important structural pattern for representing </a:t>
            </a:r>
            <a:r>
              <a:rPr lang="en-US" sz="2500" b="1"/>
              <a:t>objects</a:t>
            </a:r>
            <a:r>
              <a:rPr lang="en-US" b="1"/>
              <a:t> </a:t>
            </a:r>
            <a:r>
              <a:rPr lang="en-US" sz="2500"/>
              <a:t>in code to make our code more </a:t>
            </a:r>
            <a:r>
              <a:rPr lang="en-US" sz="2500" b="1"/>
              <a:t>reusable</a:t>
            </a:r>
            <a:r>
              <a:rPr lang="en-US" sz="2500"/>
              <a:t> and </a:t>
            </a:r>
            <a:r>
              <a:rPr lang="en-US" sz="2500" b="1"/>
              <a:t>maintainable</a:t>
            </a:r>
            <a:r>
              <a:rPr lang="en-US" sz="2500"/>
              <a:t> and </a:t>
            </a:r>
            <a:r>
              <a:rPr lang="en-US" sz="2500" b="1"/>
              <a:t>easier to understand.</a:t>
            </a:r>
            <a:endParaRPr sz="2500"/>
          </a:p>
        </p:txBody>
      </p:sp>
      <p:sp>
        <p:nvSpPr>
          <p:cNvPr id="163" name="Google Shape;163;p8"/>
          <p:cNvSpPr txBox="1"/>
          <p:nvPr/>
        </p:nvSpPr>
        <p:spPr>
          <a:xfrm>
            <a:off x="883919" y="2714195"/>
            <a:ext cx="5166362" cy="2772203"/>
          </a:xfrm>
          <a:prstGeom prst="rect">
            <a:avLst/>
          </a:prstGeom>
          <a:noFill/>
          <a:ln>
            <a:noFill/>
          </a:ln>
        </p:spPr>
        <p:txBody>
          <a:bodyPr spcFirstLastPara="1" wrap="square" lIns="45700" tIns="45700" rIns="45700" bIns="45700" anchor="t" anchorCtr="0">
            <a:normAutofit/>
          </a:bodyPr>
          <a:lstStyle/>
          <a:p>
            <a:pPr marL="226313" marR="0" lvl="0" indent="-226313" algn="l" rtl="0">
              <a:lnSpc>
                <a:spcPct val="90000"/>
              </a:lnSpc>
              <a:spcBef>
                <a:spcPts val="0"/>
              </a:spcBef>
              <a:spcAft>
                <a:spcPts val="0"/>
              </a:spcAft>
              <a:buClr>
                <a:srgbClr val="000000"/>
              </a:buClr>
              <a:buSzPts val="2772"/>
              <a:buFont typeface="Arial"/>
              <a:buChar char="•"/>
            </a:pPr>
            <a:r>
              <a:rPr lang="en-US" sz="2772" b="0" i="0" u="none" strike="noStrike" cap="none" dirty="0">
                <a:solidFill>
                  <a:srgbClr val="000000"/>
                </a:solidFill>
                <a:latin typeface="Calibri"/>
                <a:ea typeface="Calibri"/>
                <a:cs typeface="Calibri"/>
                <a:sym typeface="Calibri"/>
              </a:rPr>
              <a:t>Java is designed around this idea of </a:t>
            </a:r>
            <a:r>
              <a:rPr lang="en-US" sz="2772" b="1" i="1" u="none" strike="noStrike" cap="none" dirty="0">
                <a:solidFill>
                  <a:srgbClr val="000000"/>
                </a:solidFill>
                <a:latin typeface="Calibri"/>
                <a:ea typeface="Calibri"/>
                <a:cs typeface="Calibri"/>
                <a:sym typeface="Calibri"/>
              </a:rPr>
              <a:t>objects</a:t>
            </a:r>
            <a:r>
              <a:rPr lang="en-US" sz="2772" b="0" i="0" u="none" strike="noStrike" cap="none" dirty="0">
                <a:solidFill>
                  <a:srgbClr val="000000"/>
                </a:solidFill>
                <a:latin typeface="Calibri"/>
                <a:ea typeface="Calibri"/>
                <a:cs typeface="Calibri"/>
                <a:sym typeface="Calibri"/>
              </a:rPr>
              <a:t>. We haven’t been leveraging that yet!</a:t>
            </a:r>
            <a:endParaRPr dirty="0"/>
          </a:p>
          <a:p>
            <a:pPr marL="226313" marR="0" lvl="0" indent="-50291" algn="l" rtl="0">
              <a:lnSpc>
                <a:spcPct val="90000"/>
              </a:lnSpc>
              <a:spcBef>
                <a:spcPts val="900"/>
              </a:spcBef>
              <a:spcAft>
                <a:spcPts val="0"/>
              </a:spcAft>
              <a:buClr>
                <a:srgbClr val="000000"/>
              </a:buClr>
              <a:buSzPts val="2772"/>
              <a:buFont typeface="Arial"/>
              <a:buNone/>
            </a:pPr>
            <a:endParaRPr sz="2772" b="0" i="0" u="none" strike="noStrike" cap="none" dirty="0">
              <a:solidFill>
                <a:srgbClr val="000000"/>
              </a:solidFill>
              <a:latin typeface="Calibri"/>
              <a:ea typeface="Calibri"/>
              <a:cs typeface="Calibri"/>
              <a:sym typeface="Calibri"/>
            </a:endParaRPr>
          </a:p>
          <a:p>
            <a:pPr marL="226313" marR="0" lvl="0" indent="-226313" algn="l" rtl="0">
              <a:lnSpc>
                <a:spcPct val="90000"/>
              </a:lnSpc>
              <a:spcBef>
                <a:spcPts val="900"/>
              </a:spcBef>
              <a:spcAft>
                <a:spcPts val="0"/>
              </a:spcAft>
              <a:buClr>
                <a:srgbClr val="000000"/>
              </a:buClr>
              <a:buSzPts val="2772"/>
              <a:buFont typeface="Arial"/>
              <a:buChar char="•"/>
            </a:pPr>
            <a:r>
              <a:rPr lang="en-US" sz="2772" b="0" i="0" u="none" strike="noStrike" cap="none" dirty="0">
                <a:solidFill>
                  <a:srgbClr val="000000"/>
                </a:solidFill>
                <a:latin typeface="Calibri"/>
                <a:ea typeface="Calibri"/>
                <a:cs typeface="Calibri"/>
                <a:sym typeface="Calibri"/>
              </a:rPr>
              <a:t>Used in almost every real-world software project.</a:t>
            </a:r>
            <a:endParaRPr dirty="0"/>
          </a:p>
        </p:txBody>
      </p:sp>
      <p:pic>
        <p:nvPicPr>
          <p:cNvPr id="164" name="Google Shape;164;p8" descr="Picture 2"/>
          <p:cNvPicPr preferRelativeResize="0"/>
          <p:nvPr/>
        </p:nvPicPr>
        <p:blipFill rotWithShape="1">
          <a:blip r:embed="rId3">
            <a:alphaModFix/>
          </a:blip>
          <a:srcRect/>
          <a:stretch/>
        </p:blipFill>
        <p:spPr>
          <a:xfrm>
            <a:off x="7460421" y="2458996"/>
            <a:ext cx="3893380" cy="4112322"/>
          </a:xfrm>
          <a:prstGeom prst="rect">
            <a:avLst/>
          </a:prstGeom>
          <a:noFill/>
          <a:ln>
            <a:noFill/>
          </a:ln>
        </p:spPr>
      </p:pic>
    </p:spTree>
  </p:cSld>
  <p:clrMapOvr>
    <a:masterClrMapping/>
  </p:clrMapOvr>
</p:sld>
</file>

<file path=ppt/theme/theme1.xml><?xml version="1.0" encoding="utf-8"?>
<a:theme xmlns:a="http://schemas.openxmlformats.org/drawingml/2006/main" name="CSE 373 Summer 2020">
  <a:themeElements>
    <a:clrScheme name="CSE 373 Summer 2020">
      <a:dk1>
        <a:srgbClr val="000000"/>
      </a:dk1>
      <a:lt1>
        <a:srgbClr val="FFFFFF"/>
      </a:lt1>
      <a:dk2>
        <a:srgbClr val="A7A7A7"/>
      </a:dk2>
      <a:lt2>
        <a:srgbClr val="535353"/>
      </a:lt2>
      <a:accent1>
        <a:srgbClr val="2E235D"/>
      </a:accent1>
      <a:accent2>
        <a:srgbClr val="E83C60"/>
      </a:accent2>
      <a:accent3>
        <a:srgbClr val="2699A9"/>
      </a:accent3>
      <a:accent4>
        <a:srgbClr val="FFC000"/>
      </a:accent4>
      <a:accent5>
        <a:srgbClr val="EE8A64"/>
      </a:accent5>
      <a:accent6>
        <a:srgbClr val="09A9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SE 373 Summer 2020">
  <a:themeElements>
    <a:clrScheme name="CSE 373 Summer 2020">
      <a:dk1>
        <a:srgbClr val="000000"/>
      </a:dk1>
      <a:lt1>
        <a:srgbClr val="FFFFFF"/>
      </a:lt1>
      <a:dk2>
        <a:srgbClr val="A7A7A7"/>
      </a:dk2>
      <a:lt2>
        <a:srgbClr val="535353"/>
      </a:lt2>
      <a:accent1>
        <a:srgbClr val="2E235D"/>
      </a:accent1>
      <a:accent2>
        <a:srgbClr val="E83C60"/>
      </a:accent2>
      <a:accent3>
        <a:srgbClr val="2699A9"/>
      </a:accent3>
      <a:accent4>
        <a:srgbClr val="FFC000"/>
      </a:accent4>
      <a:accent5>
        <a:srgbClr val="EE8A64"/>
      </a:accent5>
      <a:accent6>
        <a:srgbClr val="09A98A"/>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2345</TotalTime>
  <Words>2246</Words>
  <Application>Microsoft Office PowerPoint</Application>
  <PresentationFormat>Widescreen</PresentationFormat>
  <Paragraphs>390</Paragraphs>
  <Slides>31</Slides>
  <Notes>28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31</vt:i4>
      </vt:variant>
    </vt:vector>
  </HeadingPairs>
  <TitlesOfParts>
    <vt:vector size="41" baseType="lpstr">
      <vt:lpstr>Noto Sans Symbols</vt:lpstr>
      <vt:lpstr>Calibri</vt:lpstr>
      <vt:lpstr>Arial</vt:lpstr>
      <vt:lpstr>Inter</vt:lpstr>
      <vt:lpstr>Montserrat ExtraBold</vt:lpstr>
      <vt:lpstr>Montserrat</vt:lpstr>
      <vt:lpstr>Helvetica Neue</vt:lpstr>
      <vt:lpstr>Montserrat SemiBold</vt:lpstr>
      <vt:lpstr>Courier New</vt:lpstr>
      <vt:lpstr>CSE 373 Summer 2020</vt:lpstr>
      <vt:lpstr>Welcome!</vt:lpstr>
      <vt:lpstr>Lecture Outline</vt:lpstr>
      <vt:lpstr>Course Staff</vt:lpstr>
      <vt:lpstr>Students</vt:lpstr>
      <vt:lpstr>CSE 12x Behavioral Expectations</vt:lpstr>
      <vt:lpstr>What is this Class?</vt:lpstr>
      <vt:lpstr>Prerequisite Knowledge</vt:lpstr>
      <vt:lpstr>Why 122? (1/2)</vt:lpstr>
      <vt:lpstr>Why 122? (2/2)</vt:lpstr>
      <vt:lpstr>Lecture Outline</vt:lpstr>
      <vt:lpstr>Course Components</vt:lpstr>
      <vt:lpstr>Course Website (1/2)</vt:lpstr>
      <vt:lpstr>Course Website (2/2)</vt:lpstr>
      <vt:lpstr>Other Course Tools</vt:lpstr>
      <vt:lpstr>Lecture Outline</vt:lpstr>
      <vt:lpstr>Graded Course Components</vt:lpstr>
      <vt:lpstr>Course Grades</vt:lpstr>
      <vt:lpstr>Lecture Outline</vt:lpstr>
      <vt:lpstr>Resubmissions</vt:lpstr>
      <vt:lpstr>Collaboration &amp; Resources</vt:lpstr>
      <vt:lpstr>Textbook </vt:lpstr>
      <vt:lpstr>Lecture Outline</vt:lpstr>
      <vt:lpstr>How Learning Works</vt:lpstr>
      <vt:lpstr>Metacognition</vt:lpstr>
      <vt:lpstr>Getting Help</vt:lpstr>
      <vt:lpstr>Help Us Improve!</vt:lpstr>
      <vt:lpstr>The World Around CSE 122</vt:lpstr>
      <vt:lpstr>Lecture Outline</vt:lpstr>
      <vt:lpstr>Hello World</vt:lpstr>
      <vt:lpstr>Review Java Syntax</vt:lpstr>
      <vt:lpstr>“Homework” for Next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cp:lastModifiedBy>Adrian Salguero</cp:lastModifiedBy>
  <cp:revision>53</cp:revision>
  <dcterms:modified xsi:type="dcterms:W3CDTF">2026-01-07T23:36:05Z</dcterms:modified>
</cp:coreProperties>
</file>