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85" r:id="rId3"/>
    <p:sldId id="324" r:id="rId4"/>
    <p:sldId id="399" r:id="rId5"/>
    <p:sldId id="400" r:id="rId6"/>
    <p:sldId id="414" r:id="rId7"/>
    <p:sldId id="418" r:id="rId8"/>
    <p:sldId id="419" r:id="rId9"/>
    <p:sldId id="420" r:id="rId10"/>
    <p:sldId id="421" r:id="rId11"/>
    <p:sldId id="422" r:id="rId12"/>
    <p:sldId id="423" r:id="rId13"/>
    <p:sldId id="424" r:id="rId14"/>
    <p:sldId id="415" r:id="rId15"/>
    <p:sldId id="401" r:id="rId16"/>
    <p:sldId id="409" r:id="rId17"/>
    <p:sldId id="352" r:id="rId18"/>
    <p:sldId id="416" r:id="rId19"/>
    <p:sldId id="411" r:id="rId20"/>
    <p:sldId id="397" r:id="rId21"/>
    <p:sldId id="417" r:id="rId22"/>
    <p:sldId id="412" r:id="rId23"/>
    <p:sldId id="406" r:id="rId24"/>
    <p:sldId id="382" r:id="rId25"/>
    <p:sldId id="403" r:id="rId26"/>
    <p:sldId id="392" r:id="rId27"/>
    <p:sldId id="394" r:id="rId28"/>
    <p:sldId id="393" r:id="rId29"/>
    <p:sldId id="40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5C71387-6F25-40BE-A9C7-2DE5AC23F89B}">
          <p14:sldIdLst>
            <p14:sldId id="256"/>
            <p14:sldId id="285"/>
            <p14:sldId id="324"/>
            <p14:sldId id="399"/>
            <p14:sldId id="400"/>
            <p14:sldId id="414"/>
            <p14:sldId id="418"/>
            <p14:sldId id="419"/>
            <p14:sldId id="420"/>
            <p14:sldId id="421"/>
            <p14:sldId id="422"/>
            <p14:sldId id="423"/>
            <p14:sldId id="424"/>
            <p14:sldId id="415"/>
            <p14:sldId id="401"/>
            <p14:sldId id="409"/>
            <p14:sldId id="352"/>
            <p14:sldId id="416"/>
            <p14:sldId id="411"/>
            <p14:sldId id="397"/>
            <p14:sldId id="417"/>
            <p14:sldId id="412"/>
            <p14:sldId id="406"/>
            <p14:sldId id="382"/>
            <p14:sldId id="403"/>
            <p14:sldId id="392"/>
            <p14:sldId id="394"/>
            <p14:sldId id="393"/>
            <p14:sldId id="40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nats" initials="m" lastIdx="1" clrIdx="0">
    <p:extLst>
      <p:ext uri="{19B8F6BF-5375-455C-9EA6-DF929625EA0E}">
        <p15:presenceInfo xmlns:p15="http://schemas.microsoft.com/office/powerpoint/2012/main" userId="S-1-5-21-2454115528-2111753937-1836222636-10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0F80"/>
    <a:srgbClr val="795E26"/>
    <a:srgbClr val="FF40FF"/>
    <a:srgbClr val="266FEF"/>
    <a:srgbClr val="54A0FF"/>
    <a:srgbClr val="7F38B5"/>
    <a:srgbClr val="C00001"/>
    <a:srgbClr val="FF9300"/>
    <a:srgbClr val="2E235D"/>
    <a:srgbClr val="F7B7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5A70D5-29F7-4FAC-9506-9F5082224715}" v="5" dt="2026-02-17T19:46:43.5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1361"/>
  </p:normalViewPr>
  <p:slideViewPr>
    <p:cSldViewPr snapToGrid="0" snapToObjects="1">
      <p:cViewPr varScale="1">
        <p:scale>
          <a:sx n="96" d="100"/>
          <a:sy n="96" d="100"/>
        </p:scale>
        <p:origin x="200" y="632"/>
      </p:cViewPr>
      <p:guideLst/>
    </p:cSldViewPr>
  </p:slideViewPr>
  <p:outlineViewPr>
    <p:cViewPr>
      <p:scale>
        <a:sx n="33" d="100"/>
        <a:sy n="33" d="100"/>
      </p:scale>
      <p:origin x="0" y="-180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B3A00-37AE-DF4F-846D-B0E493D1DDE8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0FC8D-3FAB-384B-A523-F958535F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39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0FC8D-3FAB-384B-A523-F958535FCC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0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E575A9-56CD-5A42-B9C7-1068F9228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7" y="4013370"/>
            <a:ext cx="6212925" cy="1954786"/>
          </a:xfrm>
        </p:spPr>
        <p:txBody>
          <a:bodyPr anchor="t">
            <a:noAutofit/>
          </a:bodyPr>
          <a:lstStyle>
            <a:lvl1pPr>
              <a:defRPr sz="6000" b="0" i="0">
                <a:solidFill>
                  <a:srgbClr val="F0F0F0"/>
                </a:solidFill>
                <a:latin typeface="Montserrat SemiBold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B47C65-C622-BE47-AE97-E148F4F3EA4E}"/>
              </a:ext>
            </a:extLst>
          </p:cNvPr>
          <p:cNvSpPr txBox="1"/>
          <p:nvPr userDrawn="1"/>
        </p:nvSpPr>
        <p:spPr>
          <a:xfrm>
            <a:off x="292977" y="3182200"/>
            <a:ext cx="315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spc="100" baseline="0" dirty="0">
                <a:solidFill>
                  <a:srgbClr val="F0F0F0"/>
                </a:solidFill>
                <a:latin typeface="Montserrat ExtraBold" pitchFamily="2" charset="77"/>
              </a:rPr>
              <a:t>CSE 122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0E59AED-1ABF-8D47-B5D7-C50109AB6669}"/>
              </a:ext>
            </a:extLst>
          </p:cNvPr>
          <p:cNvSpPr/>
          <p:nvPr userDrawn="1"/>
        </p:nvSpPr>
        <p:spPr>
          <a:xfrm>
            <a:off x="7119063" y="1251643"/>
            <a:ext cx="5250244" cy="5153775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6C7426B-729E-F7D5-0736-3AD7D1926A0A}"/>
              </a:ext>
            </a:extLst>
          </p:cNvPr>
          <p:cNvSpPr/>
          <p:nvPr userDrawn="1"/>
        </p:nvSpPr>
        <p:spPr>
          <a:xfrm>
            <a:off x="-369625" y="5494620"/>
            <a:ext cx="4632957" cy="1688781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808DAC-636A-06AC-ADA9-6F6514C7FCE0}"/>
              </a:ext>
            </a:extLst>
          </p:cNvPr>
          <p:cNvSpPr/>
          <p:nvPr userDrawn="1"/>
        </p:nvSpPr>
        <p:spPr>
          <a:xfrm>
            <a:off x="71163" y="5574803"/>
            <a:ext cx="2250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b="1" i="0" dirty="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Questions during Class?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DE38F8-AD40-1DC7-1944-4682FDD989B1}"/>
              </a:ext>
            </a:extLst>
          </p:cNvPr>
          <p:cNvSpPr/>
          <p:nvPr userDrawn="1"/>
        </p:nvSpPr>
        <p:spPr>
          <a:xfrm>
            <a:off x="72629" y="5851802"/>
            <a:ext cx="24321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Raise hand or send here</a:t>
            </a:r>
          </a:p>
          <a:p>
            <a:endParaRPr lang="en-US" sz="1200" b="1" i="0" dirty="0">
              <a:solidFill>
                <a:schemeClr val="tx1">
                  <a:lumMod val="65000"/>
                  <a:lumOff val="35000"/>
                </a:schemeClr>
              </a:solidFill>
              <a:latin typeface="Montserrat SemiBold" pitchFamily="2" charset="77"/>
            </a:endParaRPr>
          </a:p>
          <a:p>
            <a:r>
              <a:rPr lang="en-US" sz="20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sli.do    #cse122 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F316C5E-94E4-1E69-FEBC-BC7B29D56913}"/>
              </a:ext>
            </a:extLst>
          </p:cNvPr>
          <p:cNvSpPr/>
          <p:nvPr userDrawn="1"/>
        </p:nvSpPr>
        <p:spPr>
          <a:xfrm>
            <a:off x="2950313" y="5594680"/>
            <a:ext cx="1218438" cy="1223089"/>
          </a:xfrm>
          <a:prstGeom prst="roundRect">
            <a:avLst>
              <a:gd name="adj" fmla="val 4591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3691A52-72D3-4C80-90E9-21C6C4208F13}"/>
              </a:ext>
            </a:extLst>
          </p:cNvPr>
          <p:cNvCxnSpPr/>
          <p:nvPr userDrawn="1"/>
        </p:nvCxnSpPr>
        <p:spPr>
          <a:xfrm>
            <a:off x="7273280" y="4293369"/>
            <a:ext cx="4468305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Google Shape;47;p21">
            <a:extLst>
              <a:ext uri="{FF2B5EF4-FFF2-40B4-BE49-F238E27FC236}">
                <a16:creationId xmlns:a16="http://schemas.microsoft.com/office/drawing/2014/main" id="{E475762B-3273-1BE9-F027-5336AC497FEE}"/>
              </a:ext>
            </a:extLst>
          </p:cNvPr>
          <p:cNvSpPr/>
          <p:nvPr userDrawn="1"/>
        </p:nvSpPr>
        <p:spPr>
          <a:xfrm>
            <a:off x="3003546" y="5652102"/>
            <a:ext cx="1111254" cy="11144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D903A36-AE50-575D-3A68-E8F84E09518F}"/>
              </a:ext>
            </a:extLst>
          </p:cNvPr>
          <p:cNvSpPr/>
          <p:nvPr userDrawn="1"/>
        </p:nvSpPr>
        <p:spPr>
          <a:xfrm>
            <a:off x="420128" y="2753848"/>
            <a:ext cx="1269523" cy="420130"/>
          </a:xfrm>
          <a:prstGeom prst="roundRect">
            <a:avLst/>
          </a:prstGeom>
          <a:solidFill>
            <a:srgbClr val="FA82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spc="300" dirty="0">
                <a:latin typeface="Montserrat" pitchFamily="2" charset="77"/>
              </a:rPr>
              <a:t>LEC 09</a:t>
            </a:r>
          </a:p>
        </p:txBody>
      </p:sp>
      <p:sp>
        <p:nvSpPr>
          <p:cNvPr id="12" name="Google Shape;98;p1">
            <a:extLst>
              <a:ext uri="{FF2B5EF4-FFF2-40B4-BE49-F238E27FC236}">
                <a16:creationId xmlns:a16="http://schemas.microsoft.com/office/drawing/2014/main" id="{975D7B59-BE52-90FA-F186-958BD99C84B5}"/>
              </a:ext>
            </a:extLst>
          </p:cNvPr>
          <p:cNvSpPr txBox="1"/>
          <p:nvPr userDrawn="1"/>
        </p:nvSpPr>
        <p:spPr>
          <a:xfrm>
            <a:off x="8287568" y="4425060"/>
            <a:ext cx="355600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Connor</a:t>
            </a:r>
          </a:p>
        </p:txBody>
      </p:sp>
      <p:sp>
        <p:nvSpPr>
          <p:cNvPr id="13" name="Google Shape;99;p1">
            <a:extLst>
              <a:ext uri="{FF2B5EF4-FFF2-40B4-BE49-F238E27FC236}">
                <a16:creationId xmlns:a16="http://schemas.microsoft.com/office/drawing/2014/main" id="{C6BF45B3-869D-3916-99A5-878A1CB4A4CB}"/>
              </a:ext>
            </a:extLst>
          </p:cNvPr>
          <p:cNvSpPr txBox="1"/>
          <p:nvPr userDrawn="1"/>
        </p:nvSpPr>
        <p:spPr>
          <a:xfrm>
            <a:off x="8287568" y="4764874"/>
            <a:ext cx="3737319" cy="1651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40" tIns="91425" rIns="91425" bIns="91425" numCol="4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Wesley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Dani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Rohan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Yang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Connor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Ivory &amp; Colin</a:t>
            </a:r>
          </a:p>
          <a:p>
            <a:pPr lvl="0">
              <a:lnSpc>
                <a:spcPct val="115000"/>
              </a:lnSpc>
            </a:pPr>
            <a:endParaRPr lang="en-US" sz="1000" dirty="0">
              <a:solidFill>
                <a:schemeClr val="bg2">
                  <a:lumMod val="50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" name="Google Shape;96;p1">
            <a:extLst>
              <a:ext uri="{FF2B5EF4-FFF2-40B4-BE49-F238E27FC236}">
                <a16:creationId xmlns:a16="http://schemas.microsoft.com/office/drawing/2014/main" id="{73675CF7-E8BD-F057-AD06-2EE8ED7A840F}"/>
              </a:ext>
            </a:extLst>
          </p:cNvPr>
          <p:cNvSpPr txBox="1"/>
          <p:nvPr userDrawn="1"/>
        </p:nvSpPr>
        <p:spPr>
          <a:xfrm>
            <a:off x="7197729" y="4453148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Instructor:</a:t>
            </a:r>
            <a:endParaRPr sz="1200" dirty="0">
              <a:solidFill>
                <a:schemeClr val="bg2">
                  <a:lumMod val="50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3" name="Google Shape;97;p1">
            <a:extLst>
              <a:ext uri="{FF2B5EF4-FFF2-40B4-BE49-F238E27FC236}">
                <a16:creationId xmlns:a16="http://schemas.microsoft.com/office/drawing/2014/main" id="{74E4DEFA-F986-299C-F71E-90B65E16B7E7}"/>
              </a:ext>
            </a:extLst>
          </p:cNvPr>
          <p:cNvSpPr txBox="1"/>
          <p:nvPr userDrawn="1"/>
        </p:nvSpPr>
        <p:spPr>
          <a:xfrm>
            <a:off x="7197729" y="4713760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1200" dirty="0">
              <a:solidFill>
                <a:schemeClr val="bg2">
                  <a:lumMod val="50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3828369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788E2-53AC-E040-9733-D210E855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0CAD9-D825-5C41-812F-1D2BA3804933}"/>
              </a:ext>
            </a:extLst>
          </p:cNvPr>
          <p:cNvSpPr txBox="1"/>
          <p:nvPr userDrawn="1"/>
        </p:nvSpPr>
        <p:spPr>
          <a:xfrm>
            <a:off x="568410" y="469557"/>
            <a:ext cx="2014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1727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6B8B3-3837-584A-94CD-BA26A8EF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6CF4A-8D26-7E47-BE24-56CAFA2BF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DA4DA-0832-AD49-906C-ED72A76C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10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tice: Th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3AA407-1DA0-3243-8E37-6DD02AC469B7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B2FB86-FF62-31DF-F83C-54AC220C7122}"/>
              </a:ext>
            </a:extLst>
          </p:cNvPr>
          <p:cNvSpPr txBox="1"/>
          <p:nvPr userDrawn="1"/>
        </p:nvSpPr>
        <p:spPr>
          <a:xfrm>
            <a:off x="1106916" y="300371"/>
            <a:ext cx="37417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Think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7D0B743-6487-A3F6-EBE7-3E0368CD2E7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flipH="1">
            <a:off x="154039" y="300371"/>
            <a:ext cx="684160" cy="781897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F486DBF-0D75-55DB-9928-3E596B345D51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5B7D14-FA34-B2D9-C621-221E813EEED7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051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itce: P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A96D726-B7B5-E5FD-95E9-944FA8727D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54039" y="300371"/>
            <a:ext cx="961802" cy="76944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0FA711B-19AB-5E1A-7C37-14ED2D5431ED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2366A2-C9D8-2580-7B79-3B1F6DDAB802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61646E-9F5C-9C61-C30B-3DF312AA0AE9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522D9B-890F-87AE-E16B-BD76B76C8428}"/>
              </a:ext>
            </a:extLst>
          </p:cNvPr>
          <p:cNvSpPr txBox="1"/>
          <p:nvPr userDrawn="1"/>
        </p:nvSpPr>
        <p:spPr>
          <a:xfrm>
            <a:off x="1106916" y="300371"/>
            <a:ext cx="3357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Pair</a:t>
            </a:r>
          </a:p>
        </p:txBody>
      </p:sp>
    </p:spTree>
    <p:extLst>
      <p:ext uri="{BB962C8B-B14F-4D97-AF65-F5344CB8AC3E}">
        <p14:creationId xmlns:p14="http://schemas.microsoft.com/office/powerpoint/2010/main" val="4039598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3D231-F19F-A840-B5BC-F29C9E521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0AC8BA-BD64-6945-A342-22D204834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23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D3693-0064-BB4F-9EC2-569D40495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8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21F5BC6-21D7-A224-979B-32CA4764D746}"/>
              </a:ext>
            </a:extLst>
          </p:cNvPr>
          <p:cNvSpPr/>
          <p:nvPr userDrawn="1"/>
        </p:nvSpPr>
        <p:spPr>
          <a:xfrm>
            <a:off x="-89452" y="-2819"/>
            <a:ext cx="12503426" cy="23955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B460B4-70F4-B145-8648-892BD7385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73FE4-2A2D-D54E-9CA7-3BE743A50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0E522-6C81-E146-9573-8B2A26576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rgbClr val="2E235D"/>
                </a:solidFill>
              </a:defRPr>
            </a:lvl1pPr>
          </a:lstStyle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82E279-6D9E-BC4A-A9B9-46E4512D586D}"/>
              </a:ext>
            </a:extLst>
          </p:cNvPr>
          <p:cNvSpPr txBox="1"/>
          <p:nvPr userDrawn="1"/>
        </p:nvSpPr>
        <p:spPr>
          <a:xfrm>
            <a:off x="3089828" y="-2819"/>
            <a:ext cx="6191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09: More Constructors and Encapsulation</a:t>
            </a:r>
          </a:p>
          <a:p>
            <a:pPr algn="ctr"/>
            <a:endParaRPr lang="en-US" sz="900" b="1" i="0" dirty="0">
              <a:solidFill>
                <a:schemeClr val="bg1"/>
              </a:solidFill>
              <a:latin typeface="Montserrat SemiBold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FE99CA-5D9E-B047-6560-71538B11ABA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63" y="29972"/>
            <a:ext cx="2150721" cy="1690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CE206CC-C33D-0CF2-C91F-7BACF3E3B483}"/>
              </a:ext>
            </a:extLst>
          </p:cNvPr>
          <p:cNvSpPr txBox="1"/>
          <p:nvPr userDrawn="1"/>
        </p:nvSpPr>
        <p:spPr>
          <a:xfrm>
            <a:off x="8369161" y="10264"/>
            <a:ext cx="1622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CSE 122 Summer 2026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65A3DE-D558-457D-4274-41AE65543C30}"/>
              </a:ext>
            </a:extLst>
          </p:cNvPr>
          <p:cNvSpPr txBox="1"/>
          <p:nvPr userDrawn="1"/>
        </p:nvSpPr>
        <p:spPr>
          <a:xfrm>
            <a:off x="10539812" y="15965"/>
            <a:ext cx="1622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i="0" dirty="0" err="1">
                <a:solidFill>
                  <a:schemeClr val="bg1"/>
                </a:solidFill>
                <a:latin typeface="Montserrat SemiBold" pitchFamily="2" charset="77"/>
              </a:rPr>
              <a:t>sli.do</a:t>
            </a:r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 #cse122</a:t>
            </a:r>
          </a:p>
        </p:txBody>
      </p:sp>
    </p:spTree>
    <p:extLst>
      <p:ext uri="{BB962C8B-B14F-4D97-AF65-F5344CB8AC3E}">
        <p14:creationId xmlns:p14="http://schemas.microsoft.com/office/powerpoint/2010/main" val="846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6" r:id="rId4"/>
    <p:sldLayoutId id="2147483657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3E336-7FEF-924C-B9A0-DBFB9A4D8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332" y="4125093"/>
            <a:ext cx="6816827" cy="1954786"/>
          </a:xfrm>
        </p:spPr>
        <p:txBody>
          <a:bodyPr/>
          <a:lstStyle/>
          <a:p>
            <a:r>
              <a:rPr lang="en-US" sz="3400" dirty="0"/>
              <a:t>More Constructors, Encapsulation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B3FA4D-2EA7-2844-8846-AA5A5AC61268}"/>
              </a:ext>
            </a:extLst>
          </p:cNvPr>
          <p:cNvSpPr txBox="1"/>
          <p:nvPr/>
        </p:nvSpPr>
        <p:spPr>
          <a:xfrm>
            <a:off x="7379594" y="1403798"/>
            <a:ext cx="46314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spc="80" dirty="0">
                <a:solidFill>
                  <a:schemeClr val="bg1">
                    <a:lumMod val="65000"/>
                  </a:schemeClr>
                </a:solidFill>
                <a:latin typeface="Montserrat SemiBold" pitchFamily="2" charset="77"/>
              </a:rPr>
              <a:t>BEFORE WE START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4889B-5A77-0FA5-9782-25BAE045C4BD}"/>
              </a:ext>
            </a:extLst>
          </p:cNvPr>
          <p:cNvSpPr txBox="1"/>
          <p:nvPr/>
        </p:nvSpPr>
        <p:spPr>
          <a:xfrm>
            <a:off x="7249042" y="1840355"/>
            <a:ext cx="47557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Slido</a:t>
            </a:r>
            <a:r>
              <a:rPr lang="en-US" sz="2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vote &amp; chat with neighbors:</a:t>
            </a:r>
          </a:p>
          <a:p>
            <a:pPr algn="ctr"/>
            <a:endParaRPr lang="en-US" sz="2200" b="1" i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your favorite Ed announcement pet photo?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A9482C-FBAA-95CF-1538-464B8B6F7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4107" y="5644111"/>
            <a:ext cx="1120571" cy="112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297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236A0-73D8-88E1-80C6-BFF3059E8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2F6893B-FF94-EBE2-9214-7F82F76C8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593114"/>
            <a:ext cx="10515600" cy="762635"/>
          </a:xfrm>
        </p:spPr>
        <p:txBody>
          <a:bodyPr>
            <a:normAutofit fontScale="90000"/>
          </a:bodyPr>
          <a:lstStyle/>
          <a:p>
            <a:r>
              <a:rPr lang="en-US" dirty="0"/>
              <a:t>What do c1 and c2 hold after the following code is executed?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650B89-DBF9-6ED3-B194-C6B8A28D32C1}"/>
              </a:ext>
            </a:extLst>
          </p:cNvPr>
          <p:cNvSpPr txBox="1"/>
          <p:nvPr/>
        </p:nvSpPr>
        <p:spPr>
          <a:xfrm>
            <a:off x="6768352" y="2355749"/>
            <a:ext cx="5423647" cy="3483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[]		c2: 1, []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[“tub”]	c2: 100,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[“tub”]	c2: 1,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[]		c2: 100,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100, []         c2: 1, [“tub”]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E5D32A-9E70-FA6D-BD82-D7D206D4E73D}"/>
              </a:ext>
            </a:extLst>
          </p:cNvPr>
          <p:cNvSpPr txBox="1"/>
          <p:nvPr/>
        </p:nvSpPr>
        <p:spPr>
          <a:xfrm>
            <a:off x="338538" y="2885592"/>
            <a:ext cx="64298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c1.items.add(“tub”)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endParaRPr lang="en-US" sz="2400" dirty="0">
              <a:solidFill>
                <a:srgbClr val="001080"/>
              </a:solidFill>
              <a:latin typeface="Consolas" panose="020B0609020204030204" pitchFamily="49" charset="0"/>
            </a:endParaRP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c1.capacity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4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267F99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c2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c1;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c2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capacity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100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c1.capacity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</a:t>
            </a:r>
            <a:r>
              <a:rPr lang="en-US" sz="2400" dirty="0">
                <a:latin typeface="Consolas" panose="020B0609020204030204" pitchFamily="49" charset="0"/>
              </a:rPr>
              <a:t>;</a:t>
            </a:r>
            <a:endParaRPr lang="en-US" sz="240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780970-5F32-FF54-CE2F-0DE7303551FB}"/>
              </a:ext>
            </a:extLst>
          </p:cNvPr>
          <p:cNvSpPr txBox="1"/>
          <p:nvPr/>
        </p:nvSpPr>
        <p:spPr>
          <a:xfrm>
            <a:off x="1546398" y="5839010"/>
            <a:ext cx="265102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1080"/>
                </a:solidFill>
              </a:rPr>
              <a:t>c1: 1, [“tub”] </a:t>
            </a:r>
            <a:endParaRPr lang="en-US" sz="3000" dirty="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802F43A4-6537-A9AA-46F9-2052DC2164F7}"/>
              </a:ext>
            </a:extLst>
          </p:cNvPr>
          <p:cNvSpPr/>
          <p:nvPr/>
        </p:nvSpPr>
        <p:spPr>
          <a:xfrm>
            <a:off x="49426" y="4039203"/>
            <a:ext cx="373137" cy="318073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25DF05-D5DA-23D5-E9EA-C738C4D5EB94}"/>
              </a:ext>
            </a:extLst>
          </p:cNvPr>
          <p:cNvSpPr txBox="1"/>
          <p:nvPr/>
        </p:nvSpPr>
        <p:spPr>
          <a:xfrm>
            <a:off x="5775593" y="5839080"/>
            <a:ext cx="626308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1080"/>
                </a:solidFill>
              </a:rPr>
              <a:t>c2</a:t>
            </a:r>
            <a:endParaRPr lang="en-US" sz="3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9E51381-08F4-6C6B-99EC-6B3DB20F2168}"/>
              </a:ext>
            </a:extLst>
          </p:cNvPr>
          <p:cNvCxnSpPr>
            <a:cxnSpLocks/>
            <a:stCxn id="5" idx="1"/>
          </p:cNvCxnSpPr>
          <p:nvPr/>
        </p:nvCxnSpPr>
        <p:spPr>
          <a:xfrm flipH="1" flipV="1">
            <a:off x="3789802" y="6116009"/>
            <a:ext cx="1985791" cy="7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40B0DDFC-0FA2-DB62-640C-83EB4BB31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0820" y="300636"/>
            <a:ext cx="762635" cy="76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755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909DB-11E6-F077-B60A-4080D75B3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C31E2A13-8CC0-0C9C-50E8-F2BF5D96E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593114"/>
            <a:ext cx="10515600" cy="762635"/>
          </a:xfrm>
        </p:spPr>
        <p:txBody>
          <a:bodyPr>
            <a:normAutofit fontScale="90000"/>
          </a:bodyPr>
          <a:lstStyle/>
          <a:p>
            <a:r>
              <a:rPr lang="en-US" dirty="0"/>
              <a:t>What do c1 and c2 hold after the following code is executed?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9A688E-1B98-30FD-39DA-D0B21B00340F}"/>
              </a:ext>
            </a:extLst>
          </p:cNvPr>
          <p:cNvSpPr txBox="1"/>
          <p:nvPr/>
        </p:nvSpPr>
        <p:spPr>
          <a:xfrm>
            <a:off x="6768352" y="2355749"/>
            <a:ext cx="5423647" cy="3483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[]		c2: 1, []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[“tub”]	c2: 100,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[“tub”]	c2: 1,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[]		c2: 100,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100, []         c2: 1, [“tub”]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35223B4-6670-F8B5-7CE2-69DCD60AEC8F}"/>
              </a:ext>
            </a:extLst>
          </p:cNvPr>
          <p:cNvSpPr txBox="1"/>
          <p:nvPr/>
        </p:nvSpPr>
        <p:spPr>
          <a:xfrm>
            <a:off x="338538" y="2885592"/>
            <a:ext cx="64298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c1.items.add(“tub”)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endParaRPr lang="en-US" sz="2400" dirty="0">
              <a:solidFill>
                <a:srgbClr val="001080"/>
              </a:solidFill>
              <a:latin typeface="Consolas" panose="020B0609020204030204" pitchFamily="49" charset="0"/>
            </a:endParaRP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c1.capacity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4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267F99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c2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c1;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c2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capacity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100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c1.capacity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</a:t>
            </a:r>
            <a:r>
              <a:rPr lang="en-US" sz="2400" dirty="0">
                <a:latin typeface="Consolas" panose="020B0609020204030204" pitchFamily="49" charset="0"/>
              </a:rPr>
              <a:t>;</a:t>
            </a:r>
            <a:endParaRPr lang="en-US" sz="240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3C061E5-5896-53DD-43DF-B592B743282F}"/>
              </a:ext>
            </a:extLst>
          </p:cNvPr>
          <p:cNvSpPr txBox="1"/>
          <p:nvPr/>
        </p:nvSpPr>
        <p:spPr>
          <a:xfrm>
            <a:off x="1546398" y="5839010"/>
            <a:ext cx="265102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1080"/>
                </a:solidFill>
              </a:rPr>
              <a:t>c1: 100, [“tub”] </a:t>
            </a:r>
            <a:endParaRPr lang="en-US" sz="3000" dirty="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2A159C14-258D-263C-4A28-97370B229B06}"/>
              </a:ext>
            </a:extLst>
          </p:cNvPr>
          <p:cNvSpPr/>
          <p:nvPr/>
        </p:nvSpPr>
        <p:spPr>
          <a:xfrm>
            <a:off x="49426" y="4413779"/>
            <a:ext cx="373137" cy="318073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640CD4-9CDC-427E-0E69-82DD27F020A2}"/>
              </a:ext>
            </a:extLst>
          </p:cNvPr>
          <p:cNvSpPr txBox="1"/>
          <p:nvPr/>
        </p:nvSpPr>
        <p:spPr>
          <a:xfrm>
            <a:off x="5775593" y="5839080"/>
            <a:ext cx="626308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1080"/>
                </a:solidFill>
              </a:rPr>
              <a:t>c2</a:t>
            </a:r>
            <a:endParaRPr lang="en-US" sz="3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5F7B7C3-1669-D9C6-B2A0-4FA2CC2D737D}"/>
              </a:ext>
            </a:extLst>
          </p:cNvPr>
          <p:cNvCxnSpPr>
            <a:cxnSpLocks/>
            <a:stCxn id="5" idx="1"/>
            <a:endCxn id="27" idx="3"/>
          </p:cNvCxnSpPr>
          <p:nvPr/>
        </p:nvCxnSpPr>
        <p:spPr>
          <a:xfrm flipH="1" flipV="1">
            <a:off x="4197427" y="6116009"/>
            <a:ext cx="1578166" cy="7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152064D9-C7D7-E967-30F2-4D360A111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0820" y="300636"/>
            <a:ext cx="762635" cy="76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72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9D0EF-D1B7-8A8F-00F4-490F0455E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5DDB37D7-9A54-0532-BC21-E448C6867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593114"/>
            <a:ext cx="10515600" cy="762635"/>
          </a:xfrm>
        </p:spPr>
        <p:txBody>
          <a:bodyPr>
            <a:normAutofit fontScale="90000"/>
          </a:bodyPr>
          <a:lstStyle/>
          <a:p>
            <a:r>
              <a:rPr lang="en-US" dirty="0"/>
              <a:t>What do c1 and c2 hold after the following code is executed?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C771C6-6336-B57B-7691-765E667707B1}"/>
              </a:ext>
            </a:extLst>
          </p:cNvPr>
          <p:cNvSpPr txBox="1"/>
          <p:nvPr/>
        </p:nvSpPr>
        <p:spPr>
          <a:xfrm>
            <a:off x="6768352" y="2355749"/>
            <a:ext cx="5423647" cy="3483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[]		c2: 1, []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[“tub”]	c2: 100,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[“tub”]	c2: 1,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[]		c2: 100,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100, []         c2: 1, [“tub”]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5DCBF19-3C87-B2F6-0494-82DD83898BB8}"/>
              </a:ext>
            </a:extLst>
          </p:cNvPr>
          <p:cNvSpPr txBox="1"/>
          <p:nvPr/>
        </p:nvSpPr>
        <p:spPr>
          <a:xfrm>
            <a:off x="338538" y="2885592"/>
            <a:ext cx="64298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c1.items.add(“tub”)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endParaRPr lang="en-US" sz="2400" dirty="0">
              <a:solidFill>
                <a:srgbClr val="001080"/>
              </a:solidFill>
              <a:latin typeface="Consolas" panose="020B0609020204030204" pitchFamily="49" charset="0"/>
            </a:endParaRP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c1.capacity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4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267F99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c2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c1;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c2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capacity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100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c1.capacity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</a:t>
            </a:r>
            <a:r>
              <a:rPr lang="en-US" sz="2400" dirty="0">
                <a:latin typeface="Consolas" panose="020B0609020204030204" pitchFamily="49" charset="0"/>
              </a:rPr>
              <a:t>;</a:t>
            </a:r>
            <a:endParaRPr lang="en-US" sz="240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717FDB0-1369-71A0-B904-B27E0E661033}"/>
              </a:ext>
            </a:extLst>
          </p:cNvPr>
          <p:cNvSpPr txBox="1"/>
          <p:nvPr/>
        </p:nvSpPr>
        <p:spPr>
          <a:xfrm>
            <a:off x="1546398" y="5839010"/>
            <a:ext cx="265102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1080"/>
                </a:solidFill>
              </a:rPr>
              <a:t>c1: 0, []</a:t>
            </a:r>
            <a:endParaRPr lang="en-US" sz="3000" dirty="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569F666D-C2D0-4B10-BA93-AF3EB6D0639B}"/>
              </a:ext>
            </a:extLst>
          </p:cNvPr>
          <p:cNvSpPr/>
          <p:nvPr/>
        </p:nvSpPr>
        <p:spPr>
          <a:xfrm>
            <a:off x="49426" y="4766320"/>
            <a:ext cx="373137" cy="318073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5BE6F0-89D3-ED22-310D-4930FDF82199}"/>
              </a:ext>
            </a:extLst>
          </p:cNvPr>
          <p:cNvSpPr txBox="1"/>
          <p:nvPr/>
        </p:nvSpPr>
        <p:spPr>
          <a:xfrm>
            <a:off x="5775593" y="5839080"/>
            <a:ext cx="626308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1080"/>
                </a:solidFill>
              </a:rPr>
              <a:t>c2: 100, [“tub”] </a:t>
            </a:r>
            <a:endParaRPr lang="en-US" sz="3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E3DC6E-A41D-5408-AE5C-2D3AE4F74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0820" y="300636"/>
            <a:ext cx="762635" cy="76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61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DDCFC-D3B5-AD92-28BA-92F60EB4D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89E51A91-C9A6-7CB8-AB87-CB2F101D8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593114"/>
            <a:ext cx="10515600" cy="762635"/>
          </a:xfrm>
        </p:spPr>
        <p:txBody>
          <a:bodyPr>
            <a:normAutofit fontScale="90000"/>
          </a:bodyPr>
          <a:lstStyle/>
          <a:p>
            <a:r>
              <a:rPr lang="en-US" dirty="0"/>
              <a:t>What do c1 and c2 hold after the following code is executed?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4E813E-E496-5167-1F47-B30B717A4949}"/>
              </a:ext>
            </a:extLst>
          </p:cNvPr>
          <p:cNvSpPr txBox="1"/>
          <p:nvPr/>
        </p:nvSpPr>
        <p:spPr>
          <a:xfrm>
            <a:off x="6768352" y="2355749"/>
            <a:ext cx="5423647" cy="3483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[]		c2: 1, []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[“tub”]	c2: 100,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[“tub”]	c2: 1,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[]		c2: 100,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100, []         c2: 1, [“tub”]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02845C-C9E4-D872-536E-7CB84DA09834}"/>
              </a:ext>
            </a:extLst>
          </p:cNvPr>
          <p:cNvSpPr txBox="1"/>
          <p:nvPr/>
        </p:nvSpPr>
        <p:spPr>
          <a:xfrm>
            <a:off x="338538" y="2885592"/>
            <a:ext cx="64298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c1.items.add(“tub”)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endParaRPr lang="en-US" sz="2400" dirty="0">
              <a:solidFill>
                <a:srgbClr val="001080"/>
              </a:solidFill>
              <a:latin typeface="Consolas" panose="020B0609020204030204" pitchFamily="49" charset="0"/>
            </a:endParaRP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c1.capacity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4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267F99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c2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c1;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c2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capacity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100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c1.capacity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</a:t>
            </a:r>
            <a:r>
              <a:rPr lang="en-US" sz="2400" dirty="0">
                <a:latin typeface="Consolas" panose="020B0609020204030204" pitchFamily="49" charset="0"/>
              </a:rPr>
              <a:t>;</a:t>
            </a:r>
            <a:endParaRPr lang="en-US" sz="240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82FB169-C8BF-5680-9E72-13D146150BAB}"/>
              </a:ext>
            </a:extLst>
          </p:cNvPr>
          <p:cNvSpPr txBox="1"/>
          <p:nvPr/>
        </p:nvSpPr>
        <p:spPr>
          <a:xfrm>
            <a:off x="1546398" y="5839010"/>
            <a:ext cx="265102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1080"/>
                </a:solidFill>
              </a:rPr>
              <a:t>c1: 1, []</a:t>
            </a:r>
            <a:endParaRPr lang="en-US" sz="3000" dirty="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FB4F1416-165E-4BE4-740A-403E963AF9C3}"/>
              </a:ext>
            </a:extLst>
          </p:cNvPr>
          <p:cNvSpPr/>
          <p:nvPr/>
        </p:nvSpPr>
        <p:spPr>
          <a:xfrm>
            <a:off x="49426" y="5162928"/>
            <a:ext cx="373137" cy="318073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171E6F-42FD-B061-0D1F-5BB6C31CE553}"/>
              </a:ext>
            </a:extLst>
          </p:cNvPr>
          <p:cNvSpPr txBox="1"/>
          <p:nvPr/>
        </p:nvSpPr>
        <p:spPr>
          <a:xfrm>
            <a:off x="5775593" y="5839080"/>
            <a:ext cx="626308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1080"/>
                </a:solidFill>
              </a:rPr>
              <a:t>c2: 100, [“tub”] </a:t>
            </a:r>
            <a:endParaRPr lang="en-US" sz="3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30369F-9BA0-5BB2-D19C-8E50159EF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0820" y="300636"/>
            <a:ext cx="762635" cy="76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894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366AC7F-7112-2B5A-9202-2BE95CA70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36515-2F88-B124-D22C-236BCC7B5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593114"/>
            <a:ext cx="10515600" cy="762635"/>
          </a:xfrm>
        </p:spPr>
        <p:txBody>
          <a:bodyPr>
            <a:normAutofit fontScale="90000"/>
          </a:bodyPr>
          <a:lstStyle/>
          <a:p>
            <a:r>
              <a:rPr lang="en-US" dirty="0"/>
              <a:t>What do c1 and c2 hold after the following code is executed?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4CBFCC-2324-1E91-13C4-F7C43820BEBE}"/>
              </a:ext>
            </a:extLst>
          </p:cNvPr>
          <p:cNvSpPr txBox="1"/>
          <p:nvPr/>
        </p:nvSpPr>
        <p:spPr>
          <a:xfrm>
            <a:off x="7092571" y="2361291"/>
            <a:ext cx="4943302" cy="3483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>
                <a:solidFill>
                  <a:schemeClr val="accent1"/>
                </a:solidFill>
              </a:rPr>
              <a:t> </a:t>
            </a:r>
            <a:r>
              <a:rPr lang="en-US" sz="3000" dirty="0"/>
              <a:t>p: (3, 10)		p2: (3, 10)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>
                <a:solidFill>
                  <a:schemeClr val="accent1"/>
                </a:solidFill>
              </a:rPr>
              <a:t> </a:t>
            </a:r>
            <a:r>
              <a:rPr lang="en-US" sz="3000" dirty="0"/>
              <a:t>p: (3, -99)	p2: (3, 100)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>
                <a:solidFill>
                  <a:schemeClr val="accent1"/>
                </a:solidFill>
              </a:rPr>
              <a:t> </a:t>
            </a:r>
            <a:r>
              <a:rPr lang="en-US" sz="3000" dirty="0"/>
              <a:t>p: (0, -99)	p2: (3, 100)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>
                <a:solidFill>
                  <a:schemeClr val="accent1"/>
                </a:solidFill>
              </a:rPr>
              <a:t> </a:t>
            </a:r>
            <a:r>
              <a:rPr lang="en-US" sz="3000" dirty="0"/>
              <a:t>p: (3, -99)	p2: (0, 100)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>
                <a:solidFill>
                  <a:schemeClr val="accent1"/>
                </a:solidFill>
              </a:rPr>
              <a:t> </a:t>
            </a:r>
            <a:r>
              <a:rPr lang="en-US" sz="3000" dirty="0"/>
              <a:t>p: (0, -99)	p2: (3, 10)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6C0681-DC8E-A1E3-CBDF-387D2C5EBC6A}"/>
              </a:ext>
            </a:extLst>
          </p:cNvPr>
          <p:cNvSpPr txBox="1"/>
          <p:nvPr/>
        </p:nvSpPr>
        <p:spPr>
          <a:xfrm>
            <a:off x="598515" y="2809702"/>
            <a:ext cx="73578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c1.items.add(“</a:t>
            </a:r>
            <a:r>
              <a:rPr lang="en-US" sz="2400" dirty="0" err="1">
                <a:solidFill>
                  <a:srgbClr val="001080"/>
                </a:solidFill>
                <a:latin typeface="Consolas" panose="020B0609020204030204" pitchFamily="49" charset="0"/>
              </a:rPr>
              <a:t>Yapple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”);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c1.capacity = 1</a:t>
            </a:r>
            <a:endParaRPr lang="en-US" sz="2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24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267F99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c2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c1;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c2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capacity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 </a:t>
            </a:r>
            <a:r>
              <a:rPr lang="en-US" sz="2400" dirty="0">
                <a:latin typeface="Consolas" panose="020B0609020204030204" pitchFamily="49" charset="0"/>
              </a:rPr>
              <a:t>100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c1.capacity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</a:t>
            </a:r>
            <a:r>
              <a:rPr lang="en-US" sz="2400" dirty="0">
                <a:latin typeface="Consolas" panose="020B0609020204030204" pitchFamily="49" charset="0"/>
              </a:rPr>
              <a:t> 1;</a:t>
            </a:r>
            <a:endParaRPr lang="en-US" sz="240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0FEEE0-BF2F-8F21-E749-EE28D6E91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275" y="300635"/>
            <a:ext cx="767032" cy="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264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C2D11657-1861-4A3F-84A6-75759F2AA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593114"/>
            <a:ext cx="10515600" cy="762635"/>
          </a:xfrm>
        </p:spPr>
        <p:txBody>
          <a:bodyPr>
            <a:normAutofit fontScale="90000"/>
          </a:bodyPr>
          <a:lstStyle/>
          <a:p>
            <a:r>
              <a:rPr lang="en-US" dirty="0"/>
              <a:t>What do p and p2 hold after the following code is executed?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B17AFD-D496-473D-BD25-38CF329827E9}"/>
              </a:ext>
            </a:extLst>
          </p:cNvPr>
          <p:cNvSpPr txBox="1"/>
          <p:nvPr/>
        </p:nvSpPr>
        <p:spPr>
          <a:xfrm>
            <a:off x="598516" y="2809702"/>
            <a:ext cx="510401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267F99"/>
                </a:solidFill>
                <a:latin typeface="Consolas" panose="020B0609020204030204" pitchFamily="49" charset="0"/>
              </a:rPr>
              <a:t>Point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800" dirty="0">
                <a:solidFill>
                  <a:srgbClr val="001080"/>
                </a:solidFill>
                <a:latin typeface="Consolas" panose="020B0609020204030204" pitchFamily="49" charset="0"/>
              </a:rPr>
              <a:t>p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8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800" dirty="0">
                <a:solidFill>
                  <a:srgbClr val="795E26"/>
                </a:solidFill>
                <a:latin typeface="Consolas" panose="020B0609020204030204" pitchFamily="49" charset="0"/>
              </a:rPr>
              <a:t>Point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800" dirty="0" err="1">
                <a:solidFill>
                  <a:srgbClr val="001080"/>
                </a:solidFill>
                <a:latin typeface="Consolas" panose="020B0609020204030204" pitchFamily="49" charset="0"/>
              </a:rPr>
              <a:t>p</a:t>
            </a:r>
            <a:r>
              <a:rPr lang="en-US" sz="2800" dirty="0" err="1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2800" dirty="0" err="1">
                <a:solidFill>
                  <a:srgbClr val="001080"/>
                </a:solidFill>
                <a:latin typeface="Consolas" panose="020B0609020204030204" pitchFamily="49" charset="0"/>
              </a:rPr>
              <a:t>x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800" dirty="0">
                <a:latin typeface="Consolas" panose="020B0609020204030204" pitchFamily="49" charset="0"/>
              </a:rPr>
              <a:t>3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800" dirty="0" err="1">
                <a:solidFill>
                  <a:srgbClr val="001080"/>
                </a:solidFill>
                <a:latin typeface="Consolas" panose="020B0609020204030204" pitchFamily="49" charset="0"/>
              </a:rPr>
              <a:t>p</a:t>
            </a:r>
            <a:r>
              <a:rPr lang="en-US" sz="2800" dirty="0" err="1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2800" dirty="0" err="1">
                <a:solidFill>
                  <a:srgbClr val="001080"/>
                </a:solidFill>
                <a:latin typeface="Consolas" panose="020B0609020204030204" pitchFamily="49" charset="0"/>
              </a:rPr>
              <a:t>y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800" dirty="0">
                <a:latin typeface="Consolas" panose="020B0609020204030204" pitchFamily="49" charset="0"/>
              </a:rPr>
              <a:t>10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800" dirty="0">
                <a:solidFill>
                  <a:srgbClr val="267F99"/>
                </a:solidFill>
                <a:latin typeface="Consolas" panose="020B0609020204030204" pitchFamily="49" charset="0"/>
              </a:rPr>
              <a:t>Point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800" dirty="0">
                <a:solidFill>
                  <a:srgbClr val="001080"/>
                </a:solidFill>
                <a:latin typeface="Consolas" panose="020B0609020204030204" pitchFamily="49" charset="0"/>
              </a:rPr>
              <a:t>p2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 = p;</a:t>
            </a:r>
          </a:p>
          <a:p>
            <a:r>
              <a:rPr lang="en-US" sz="2800" dirty="0">
                <a:solidFill>
                  <a:srgbClr val="001080"/>
                </a:solidFill>
                <a:latin typeface="Consolas" panose="020B0609020204030204" pitchFamily="49" charset="0"/>
              </a:rPr>
              <a:t>p2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2800" dirty="0">
                <a:solidFill>
                  <a:srgbClr val="001080"/>
                </a:solidFill>
                <a:latin typeface="Consolas" panose="020B0609020204030204" pitchFamily="49" charset="0"/>
              </a:rPr>
              <a:t>y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800" dirty="0">
                <a:latin typeface="Consolas" panose="020B0609020204030204" pitchFamily="49" charset="0"/>
              </a:rPr>
              <a:t>100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800" dirty="0">
                <a:solidFill>
                  <a:srgbClr val="001080"/>
                </a:solidFill>
                <a:latin typeface="Consolas" panose="020B0609020204030204" pitchFamily="49" charset="0"/>
              </a:rPr>
              <a:t>p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8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800" dirty="0">
                <a:solidFill>
                  <a:srgbClr val="795E26"/>
                </a:solidFill>
                <a:latin typeface="Consolas" panose="020B0609020204030204" pitchFamily="49" charset="0"/>
              </a:rPr>
              <a:t>Point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800" dirty="0" err="1">
                <a:solidFill>
                  <a:srgbClr val="001080"/>
                </a:solidFill>
                <a:latin typeface="Consolas" panose="020B0609020204030204" pitchFamily="49" charset="0"/>
              </a:rPr>
              <a:t>p</a:t>
            </a:r>
            <a:r>
              <a:rPr lang="en-US" sz="2800" dirty="0" err="1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2800" dirty="0" err="1">
                <a:solidFill>
                  <a:srgbClr val="001080"/>
                </a:solidFill>
                <a:latin typeface="Consolas" panose="020B0609020204030204" pitchFamily="49" charset="0"/>
              </a:rPr>
              <a:t>y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800" dirty="0">
                <a:latin typeface="Consolas" panose="020B0609020204030204" pitchFamily="49" charset="0"/>
              </a:rPr>
              <a:t>-99;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E15C73-DD7C-4656-96A0-5A2C118DF197}"/>
              </a:ext>
            </a:extLst>
          </p:cNvPr>
          <p:cNvSpPr txBox="1"/>
          <p:nvPr/>
        </p:nvSpPr>
        <p:spPr>
          <a:xfrm>
            <a:off x="6871855" y="2361291"/>
            <a:ext cx="4943302" cy="3483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>
                <a:solidFill>
                  <a:schemeClr val="accent1"/>
                </a:solidFill>
              </a:rPr>
              <a:t> </a:t>
            </a:r>
            <a:r>
              <a:rPr lang="en-US" sz="3000" dirty="0"/>
              <a:t>p: (3, 10)		p2: (3, 10)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>
                <a:solidFill>
                  <a:schemeClr val="accent1"/>
                </a:solidFill>
              </a:rPr>
              <a:t> </a:t>
            </a:r>
            <a:r>
              <a:rPr lang="en-US" sz="3000" dirty="0"/>
              <a:t>p: (3, -99)	p2: (3, 100)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>
                <a:solidFill>
                  <a:schemeClr val="accent1"/>
                </a:solidFill>
              </a:rPr>
              <a:t> </a:t>
            </a:r>
            <a:r>
              <a:rPr lang="en-US" sz="3000" dirty="0"/>
              <a:t>p: (0, -99)	p2: (3, 100)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>
                <a:solidFill>
                  <a:schemeClr val="accent1"/>
                </a:solidFill>
              </a:rPr>
              <a:t> </a:t>
            </a:r>
            <a:r>
              <a:rPr lang="en-US" sz="3000" dirty="0"/>
              <a:t>p: (3, -99)	p2: (0, 100)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>
                <a:solidFill>
                  <a:schemeClr val="accent1"/>
                </a:solidFill>
              </a:rPr>
              <a:t> </a:t>
            </a:r>
            <a:r>
              <a:rPr lang="en-US" sz="3000" dirty="0"/>
              <a:t>p: (0, -99)	p2: (3, 10)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A0CA692F-A1A0-3680-4FAF-B18FCF4D7716}"/>
              </a:ext>
            </a:extLst>
          </p:cNvPr>
          <p:cNvSpPr/>
          <p:nvPr/>
        </p:nvSpPr>
        <p:spPr>
          <a:xfrm>
            <a:off x="220980" y="2956560"/>
            <a:ext cx="377536" cy="26670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118630D6-F470-0F55-1FD0-367C0C44CDC0}"/>
              </a:ext>
            </a:extLst>
          </p:cNvPr>
          <p:cNvSpPr/>
          <p:nvPr/>
        </p:nvSpPr>
        <p:spPr>
          <a:xfrm>
            <a:off x="220980" y="3429000"/>
            <a:ext cx="377536" cy="266700"/>
          </a:xfrm>
          <a:prstGeom prst="rightArrow">
            <a:avLst/>
          </a:prstGeom>
          <a:solidFill>
            <a:srgbClr val="FF40FF"/>
          </a:solidFill>
          <a:ln>
            <a:solidFill>
              <a:srgbClr val="FF4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CE2A0DA7-49F9-E086-417F-49D6500C09C3}"/>
              </a:ext>
            </a:extLst>
          </p:cNvPr>
          <p:cNvSpPr/>
          <p:nvPr/>
        </p:nvSpPr>
        <p:spPr>
          <a:xfrm>
            <a:off x="220980" y="3836221"/>
            <a:ext cx="377536" cy="2667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1B9E2B7D-4EF9-1E1E-95B1-D46D24A5D7CD}"/>
              </a:ext>
            </a:extLst>
          </p:cNvPr>
          <p:cNvSpPr/>
          <p:nvPr/>
        </p:nvSpPr>
        <p:spPr>
          <a:xfrm>
            <a:off x="220980" y="5550284"/>
            <a:ext cx="377536" cy="266700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931497FC-8DC4-EBBD-43A3-343B34B302BB}"/>
              </a:ext>
            </a:extLst>
          </p:cNvPr>
          <p:cNvSpPr/>
          <p:nvPr/>
        </p:nvSpPr>
        <p:spPr>
          <a:xfrm>
            <a:off x="220980" y="4673623"/>
            <a:ext cx="377536" cy="26670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3266362C-2310-BD88-2D24-FDE10296D0A2}"/>
              </a:ext>
            </a:extLst>
          </p:cNvPr>
          <p:cNvSpPr/>
          <p:nvPr/>
        </p:nvSpPr>
        <p:spPr>
          <a:xfrm>
            <a:off x="220980" y="4230624"/>
            <a:ext cx="377536" cy="2667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7E8D8D26-E52E-CAAD-2B8E-4B0ABFC33F68}"/>
              </a:ext>
            </a:extLst>
          </p:cNvPr>
          <p:cNvSpPr/>
          <p:nvPr/>
        </p:nvSpPr>
        <p:spPr>
          <a:xfrm>
            <a:off x="220980" y="5127577"/>
            <a:ext cx="377536" cy="266700"/>
          </a:xfrm>
          <a:prstGeom prst="rightArrow">
            <a:avLst/>
          </a:prstGeom>
          <a:solidFill>
            <a:srgbClr val="FF9300"/>
          </a:solidFill>
          <a:ln>
            <a:solidFill>
              <a:srgbClr val="FF9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EA395E-DF42-1159-5195-0AAA6C17B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2423" y="293213"/>
            <a:ext cx="762635" cy="76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93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/>
              <a:t>Warm Up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Constructors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en-US" dirty="0"/>
              <a:t>Encapsulation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3208417" y="2778940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627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Constructors are called when we first create a new instance of a class.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3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3600" dirty="0">
                <a:solidFill>
                  <a:srgbClr val="001080"/>
                </a:solidFill>
                <a:latin typeface="Consolas" panose="020B0609020204030204" pitchFamily="49" charset="0"/>
              </a:rPr>
              <a:t>cart</a:t>
            </a:r>
            <a:r>
              <a:rPr lang="en-US" sz="36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3600" dirty="0">
                <a:solidFill>
                  <a:srgbClr val="FF40FF"/>
                </a:solidFill>
                <a:latin typeface="Consolas" panose="020B0609020204030204" pitchFamily="49" charset="0"/>
              </a:rPr>
              <a:t>new</a:t>
            </a:r>
            <a:r>
              <a:rPr lang="en-US" sz="3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36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36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If we don’t write any constructors, Java provides one that takes no parameters and just sets each field to its default value. </a:t>
            </a:r>
          </a:p>
        </p:txBody>
      </p:sp>
    </p:spTree>
    <p:extLst>
      <p:ext uri="{BB962C8B-B14F-4D97-AF65-F5344CB8AC3E}">
        <p14:creationId xmlns:p14="http://schemas.microsoft.com/office/powerpoint/2010/main" val="2614269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17B47-1CB3-804A-5F66-EE437D79A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C4DBD-065D-0C17-3715-F72148E59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Constructor Parameters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78ACF-E22F-D0DE-E3B6-4C535D90A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Constructors can take parameters just like a method.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3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3600" dirty="0">
                <a:solidFill>
                  <a:srgbClr val="001080"/>
                </a:solidFill>
                <a:latin typeface="Consolas" panose="020B0609020204030204" pitchFamily="49" charset="0"/>
              </a:rPr>
              <a:t>cart</a:t>
            </a:r>
            <a:r>
              <a:rPr lang="en-US" sz="36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3600" dirty="0">
                <a:solidFill>
                  <a:srgbClr val="FF40FF"/>
                </a:solidFill>
                <a:latin typeface="Consolas" panose="020B0609020204030204" pitchFamily="49" charset="0"/>
              </a:rPr>
              <a:t>new</a:t>
            </a:r>
            <a:r>
              <a:rPr lang="en-US" sz="3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36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3600" dirty="0">
                <a:solidFill>
                  <a:srgbClr val="000000"/>
                </a:solidFill>
                <a:latin typeface="Consolas" panose="020B0609020204030204" pitchFamily="49" charset="0"/>
              </a:rPr>
              <a:t>(…);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It is up to you to decide what parameters make sense! </a:t>
            </a:r>
          </a:p>
        </p:txBody>
      </p:sp>
    </p:spTree>
    <p:extLst>
      <p:ext uri="{BB962C8B-B14F-4D97-AF65-F5344CB8AC3E}">
        <p14:creationId xmlns:p14="http://schemas.microsoft.com/office/powerpoint/2010/main" val="2831884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Constructor Syntax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32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3200" dirty="0">
                <a:solidFill>
                  <a:srgbClr val="267F99"/>
                </a:solidFill>
                <a:latin typeface="Consolas" panose="020B0609020204030204" pitchFamily="49" charset="0"/>
              </a:rPr>
              <a:t>int</a:t>
            </a:r>
            <a:r>
              <a:rPr 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onsolas" panose="020B0609020204030204" pitchFamily="49" charset="0"/>
              </a:rPr>
              <a:t>initialCapacity</a:t>
            </a:r>
            <a:r>
              <a:rPr 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) {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    items = </a:t>
            </a:r>
            <a:r>
              <a:rPr lang="en-US" sz="3200" dirty="0">
                <a:solidFill>
                  <a:srgbClr val="FF40FF"/>
                </a:solidFill>
                <a:latin typeface="Consolas" panose="020B0609020204030204" pitchFamily="49" charset="0"/>
              </a:rPr>
              <a:t>new</a:t>
            </a:r>
            <a:r>
              <a:rPr 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3200" dirty="0">
                <a:solidFill>
                  <a:srgbClr val="795E26"/>
                </a:solidFill>
                <a:latin typeface="Consolas" panose="020B0609020204030204" pitchFamily="49" charset="0"/>
              </a:rPr>
              <a:t>HashSet</a:t>
            </a:r>
            <a:r>
              <a:rPr 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&lt;&gt;();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    capacity = </a:t>
            </a:r>
            <a:r>
              <a:rPr lang="en-US" sz="3200" dirty="0" err="1">
                <a:solidFill>
                  <a:srgbClr val="000000"/>
                </a:solidFill>
                <a:latin typeface="Consolas" panose="020B0609020204030204" pitchFamily="49" charset="0"/>
              </a:rPr>
              <a:t>initialCapacity</a:t>
            </a:r>
            <a:r>
              <a:rPr 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If we write </a:t>
            </a:r>
            <a:r>
              <a:rPr lang="en-US" sz="3600" u="sng" dirty="0"/>
              <a:t>any</a:t>
            </a:r>
            <a:r>
              <a:rPr lang="en-US" sz="3600" i="1" dirty="0"/>
              <a:t> </a:t>
            </a:r>
            <a:r>
              <a:rPr lang="en-US" sz="3600" dirty="0"/>
              <a:t>constructors, Java no longer provides one for us. </a:t>
            </a:r>
          </a:p>
        </p:txBody>
      </p:sp>
    </p:spTree>
    <p:extLst>
      <p:ext uri="{BB962C8B-B14F-4D97-AF65-F5344CB8AC3E}">
        <p14:creationId xmlns:p14="http://schemas.microsoft.com/office/powerpoint/2010/main" val="4270105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/>
              <a:t>Warm Up</a:t>
            </a:r>
          </a:p>
          <a:p>
            <a:pPr>
              <a:spcAft>
                <a:spcPts val="1200"/>
              </a:spcAft>
            </a:pPr>
            <a:r>
              <a:rPr lang="en-US" dirty="0"/>
              <a:t>Constructors</a:t>
            </a:r>
          </a:p>
          <a:p>
            <a:pPr>
              <a:spcAft>
                <a:spcPts val="1200"/>
              </a:spcAft>
            </a:pPr>
            <a:r>
              <a:rPr lang="en-US" dirty="0"/>
              <a:t>Encapsulation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3732788" y="1458097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607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keyword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The </a:t>
            </a:r>
            <a:r>
              <a:rPr lang="en-US" sz="3600" dirty="0">
                <a:solidFill>
                  <a:srgbClr val="266FEF"/>
                </a:solidFill>
                <a:latin typeface="Consolas" panose="020B0609020204030204" pitchFamily="49" charset="0"/>
              </a:rPr>
              <a:t>this</a:t>
            </a:r>
            <a:r>
              <a:rPr lang="en-US" sz="3600" dirty="0"/>
              <a:t> keyword refers to the current object in a method or constructor.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You can use it to refer to an object’s fields</a:t>
            </a:r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en-US" sz="3600" dirty="0" err="1">
                <a:solidFill>
                  <a:srgbClr val="266FEF"/>
                </a:solidFill>
                <a:latin typeface="Consolas" panose="020B0609020204030204" pitchFamily="49" charset="0"/>
              </a:rPr>
              <a:t>this</a:t>
            </a:r>
            <a:r>
              <a:rPr lang="en-US" sz="3600" dirty="0" err="1">
                <a:latin typeface="Consolas" panose="020B0609020204030204" pitchFamily="49" charset="0"/>
              </a:rPr>
              <a:t>.capacity</a:t>
            </a:r>
            <a:r>
              <a:rPr lang="en-US" sz="3600" dirty="0"/>
              <a:t>, </a:t>
            </a:r>
            <a:r>
              <a:rPr lang="en-US" sz="3600" dirty="0" err="1">
                <a:solidFill>
                  <a:srgbClr val="266FEF"/>
                </a:solidFill>
                <a:latin typeface="Consolas" panose="020B0609020204030204" pitchFamily="49" charset="0"/>
              </a:rPr>
              <a:t>this</a:t>
            </a:r>
            <a:r>
              <a:rPr lang="en-US" sz="3600" dirty="0" err="1">
                <a:latin typeface="Consolas" panose="020B0609020204030204" pitchFamily="49" charset="0"/>
              </a:rPr>
              <a:t>.items</a:t>
            </a:r>
            <a:endParaRPr lang="en-US" sz="3600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18846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313F3-6D7F-E61B-FA75-FDC621CCE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59D90-9B6A-1514-F72D-559AB1000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Constructors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FEA5B-D6B1-8B01-07D1-0A7809AC0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2813"/>
            <a:ext cx="10515600" cy="35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Java allows you to define more than 1 constructor for a class!</a:t>
            </a:r>
            <a:endParaRPr lang="en-US" sz="36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When you call </a:t>
            </a:r>
            <a:r>
              <a:rPr lang="en-US" sz="3600" dirty="0">
                <a:solidFill>
                  <a:srgbClr val="FF40FF"/>
                </a:solidFill>
                <a:latin typeface="Consolas" panose="020B0609020204030204" pitchFamily="49" charset="0"/>
              </a:rPr>
              <a:t>new</a:t>
            </a:r>
            <a:r>
              <a:rPr lang="en-US" sz="3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36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3600" dirty="0">
                <a:solidFill>
                  <a:srgbClr val="000000"/>
                </a:solidFill>
                <a:latin typeface="Consolas" panose="020B0609020204030204" pitchFamily="49" charset="0"/>
              </a:rPr>
              <a:t>(…)</a:t>
            </a:r>
            <a:r>
              <a:rPr lang="en-US" sz="3600" dirty="0"/>
              <a:t>, Java chooses the constructor that matches your arguments.</a:t>
            </a:r>
          </a:p>
        </p:txBody>
      </p:sp>
    </p:spTree>
    <p:extLst>
      <p:ext uri="{BB962C8B-B14F-4D97-AF65-F5344CB8AC3E}">
        <p14:creationId xmlns:p14="http://schemas.microsoft.com/office/powerpoint/2010/main" val="2822178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keyword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The </a:t>
            </a:r>
            <a:r>
              <a:rPr lang="en-US" sz="3600" dirty="0">
                <a:solidFill>
                  <a:schemeClr val="accent3"/>
                </a:solidFill>
                <a:latin typeface="Consolas" panose="020B0609020204030204" pitchFamily="49" charset="0"/>
              </a:rPr>
              <a:t>this</a:t>
            </a:r>
            <a:r>
              <a:rPr lang="en-US" sz="3600" dirty="0"/>
              <a:t> keyword refers to the current object in a method or constructor.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You can use it to refer to an object’s fields</a:t>
            </a:r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en-US" sz="3600" dirty="0">
                <a:solidFill>
                  <a:schemeClr val="accent3"/>
                </a:solidFill>
                <a:latin typeface="Consolas" panose="020B0609020204030204" pitchFamily="49" charset="0"/>
              </a:rPr>
              <a:t> </a:t>
            </a:r>
            <a:r>
              <a:rPr lang="en-US" sz="3600" dirty="0" err="1">
                <a:solidFill>
                  <a:schemeClr val="accent3"/>
                </a:solidFill>
                <a:latin typeface="Consolas" panose="020B0609020204030204" pitchFamily="49" charset="0"/>
              </a:rPr>
              <a:t>this</a:t>
            </a:r>
            <a:r>
              <a:rPr lang="en-US" sz="3600" dirty="0" err="1">
                <a:latin typeface="Consolas" panose="020B0609020204030204" pitchFamily="49" charset="0"/>
              </a:rPr>
              <a:t>.capacity</a:t>
            </a:r>
            <a:r>
              <a:rPr lang="en-US" sz="3600" dirty="0"/>
              <a:t>, </a:t>
            </a:r>
            <a:r>
              <a:rPr lang="en-US" sz="3600" dirty="0" err="1">
                <a:solidFill>
                  <a:schemeClr val="accent3"/>
                </a:solidFill>
                <a:latin typeface="Consolas" panose="020B0609020204030204" pitchFamily="49" charset="0"/>
              </a:rPr>
              <a:t>this</a:t>
            </a:r>
            <a:r>
              <a:rPr lang="en-US" sz="3600" dirty="0" err="1">
                <a:latin typeface="Consolas" panose="020B0609020204030204" pitchFamily="49" charset="0"/>
              </a:rPr>
              <a:t>.items</a:t>
            </a:r>
            <a:endParaRPr lang="en-US" sz="3600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You can use it to call one constructor from another</a:t>
            </a:r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en-US" sz="3600" dirty="0">
                <a:solidFill>
                  <a:schemeClr val="accent3"/>
                </a:solidFill>
                <a:latin typeface="Consolas" panose="020B0609020204030204" pitchFamily="49" charset="0"/>
              </a:rPr>
              <a:t> this</a:t>
            </a:r>
            <a:r>
              <a:rPr lang="en-US" sz="3600" dirty="0">
                <a:latin typeface="Consolas" panose="020B0609020204030204" pitchFamily="49" charset="0"/>
              </a:rPr>
              <a:t>(3)</a:t>
            </a:r>
          </a:p>
        </p:txBody>
      </p:sp>
    </p:spTree>
    <p:extLst>
      <p:ext uri="{BB962C8B-B14F-4D97-AF65-F5344CB8AC3E}">
        <p14:creationId xmlns:p14="http://schemas.microsoft.com/office/powerpoint/2010/main" val="1846283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/>
              <a:t>Warm Up</a:t>
            </a:r>
          </a:p>
          <a:p>
            <a:pPr>
              <a:spcAft>
                <a:spcPts val="1200"/>
              </a:spcAft>
            </a:pPr>
            <a:r>
              <a:rPr lang="en-US" dirty="0"/>
              <a:t>Constructors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Encapsulation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3365723" y="3465362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0672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The separation of ideas from details, meaning that we can </a:t>
            </a:r>
            <a:r>
              <a:rPr lang="en-US" sz="4000" u="sng" dirty="0"/>
              <a:t>use</a:t>
            </a:r>
            <a:r>
              <a:rPr lang="en-US" sz="4000" dirty="0"/>
              <a:t> something without knowing exactly </a:t>
            </a:r>
            <a:r>
              <a:rPr lang="en-US" sz="4000" u="sng" dirty="0"/>
              <a:t>how</a:t>
            </a:r>
            <a:r>
              <a:rPr lang="en-US" sz="4000" dirty="0"/>
              <a:t> it works. 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You were able use the </a:t>
            </a:r>
            <a:r>
              <a:rPr lang="en-US" sz="4000" dirty="0">
                <a:latin typeface="Consolas" panose="020B0609020204030204" pitchFamily="49" charset="0"/>
              </a:rPr>
              <a:t>Scanner</a:t>
            </a:r>
            <a:r>
              <a:rPr lang="en-US" sz="4000" dirty="0"/>
              <a:t> class without understanding how it works internally!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358780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Client v. Implementor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We have been the</a:t>
            </a:r>
            <a:r>
              <a:rPr lang="en-US" sz="4000" i="1" dirty="0"/>
              <a:t> </a:t>
            </a:r>
            <a:r>
              <a:rPr lang="en-US" sz="4000" u="sng" dirty="0"/>
              <a:t>clients</a:t>
            </a:r>
            <a:r>
              <a:rPr lang="en-US" sz="4000" dirty="0"/>
              <a:t> of many objects this quarter! 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Now we will become the </a:t>
            </a:r>
            <a:r>
              <a:rPr lang="en-US" sz="4000" u="sng" dirty="0"/>
              <a:t>implementors</a:t>
            </a:r>
            <a:r>
              <a:rPr lang="en-US" sz="4000" i="1" dirty="0"/>
              <a:t> </a:t>
            </a:r>
            <a:r>
              <a:rPr lang="en-US" sz="4000" dirty="0"/>
              <a:t>of our own objects! </a:t>
            </a:r>
          </a:p>
        </p:txBody>
      </p:sp>
    </p:spTree>
    <p:extLst>
      <p:ext uri="{BB962C8B-B14F-4D97-AF65-F5344CB8AC3E}">
        <p14:creationId xmlns:p14="http://schemas.microsoft.com/office/powerpoint/2010/main" val="11450083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Encapsulation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Objects </a:t>
            </a:r>
            <a:r>
              <a:rPr lang="en-US" sz="3600" b="1" dirty="0"/>
              <a:t>encapsulate</a:t>
            </a:r>
            <a:r>
              <a:rPr lang="en-US" sz="3600" dirty="0"/>
              <a:t> state and expose behavior. 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b="1" dirty="0"/>
              <a:t>Encapsulation</a:t>
            </a:r>
            <a:r>
              <a:rPr lang="en-US" sz="3600" dirty="0"/>
              <a:t> is hiding implementation details of an object from its clients. (Clients = chaos, y’all.)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/>
              <a:t>Encapsulation provides </a:t>
            </a:r>
            <a:r>
              <a:rPr lang="en-US" sz="3600" i="1" dirty="0"/>
              <a:t>abstraction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905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The </a:t>
            </a:r>
            <a:r>
              <a:rPr lang="en-US" sz="3600" dirty="0">
                <a:solidFill>
                  <a:schemeClr val="accent2"/>
                </a:solidFill>
                <a:latin typeface="Consolas" panose="020B0609020204030204" pitchFamily="49" charset="0"/>
              </a:rPr>
              <a:t>private</a:t>
            </a:r>
            <a:r>
              <a:rPr lang="en-US" sz="3600" dirty="0">
                <a:solidFill>
                  <a:schemeClr val="accent2"/>
                </a:solidFill>
              </a:rPr>
              <a:t> </a:t>
            </a:r>
            <a:r>
              <a:rPr lang="en-US" sz="3600" dirty="0"/>
              <a:t>keyword is an </a:t>
            </a:r>
            <a:r>
              <a:rPr lang="en-US" sz="3600" b="1" dirty="0"/>
              <a:t>access modifier</a:t>
            </a:r>
            <a:r>
              <a:rPr lang="en-US" sz="3600" i="1" dirty="0"/>
              <a:t> </a:t>
            </a:r>
            <a:r>
              <a:rPr lang="en-US" sz="3600" dirty="0"/>
              <a:t>(like </a:t>
            </a:r>
            <a:r>
              <a:rPr lang="en-US" sz="3600" dirty="0">
                <a:latin typeface="Consolas" panose="020B0609020204030204" pitchFamily="49" charset="0"/>
              </a:rPr>
              <a:t>public</a:t>
            </a:r>
            <a:r>
              <a:rPr lang="en-US" sz="3600" dirty="0"/>
              <a:t>)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Fields declared </a:t>
            </a:r>
            <a:r>
              <a:rPr lang="en-US" sz="3600" dirty="0">
                <a:solidFill>
                  <a:schemeClr val="accent2"/>
                </a:solidFill>
                <a:latin typeface="Consolas" panose="020B0609020204030204" pitchFamily="49" charset="0"/>
              </a:rPr>
              <a:t>private</a:t>
            </a:r>
            <a:r>
              <a:rPr lang="en-US" sz="3600" dirty="0">
                <a:solidFill>
                  <a:schemeClr val="accent2"/>
                </a:solidFill>
              </a:rPr>
              <a:t> </a:t>
            </a:r>
            <a:r>
              <a:rPr lang="en-US" sz="3600" dirty="0"/>
              <a:t>cannot be accessed by any code outside of the class.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We </a:t>
            </a:r>
            <a:r>
              <a:rPr lang="en-US" sz="3600" u="sng" dirty="0"/>
              <a:t>always</a:t>
            </a:r>
            <a:r>
              <a:rPr lang="en-US" sz="3600" b="1" dirty="0"/>
              <a:t> </a:t>
            </a:r>
            <a:r>
              <a:rPr lang="en-US" sz="3600" dirty="0"/>
              <a:t>want to encapsulate our objects’ fields by declaring them </a:t>
            </a:r>
            <a:r>
              <a:rPr lang="en-US" sz="3600" dirty="0">
                <a:solidFill>
                  <a:schemeClr val="accent2"/>
                </a:solidFill>
                <a:latin typeface="Consolas" panose="020B0609020204030204" pitchFamily="49" charset="0"/>
              </a:rPr>
              <a:t>private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617159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Accessors and Mutators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Declaring fields as private removes all access from the user. 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If we want to give some back, we can define instance methods. 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9C9E860-651D-45B1-8B8C-5D6063AE53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458875"/>
              </p:ext>
            </p:extLst>
          </p:nvPr>
        </p:nvGraphicFramePr>
        <p:xfrm>
          <a:off x="972589" y="3662205"/>
          <a:ext cx="10437091" cy="2137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1710">
                  <a:extLst>
                    <a:ext uri="{9D8B030D-6E8A-4147-A177-3AD203B41FA5}">
                      <a16:colId xmlns:a16="http://schemas.microsoft.com/office/drawing/2014/main" val="3944959879"/>
                    </a:ext>
                  </a:extLst>
                </a:gridCol>
                <a:gridCol w="5765381">
                  <a:extLst>
                    <a:ext uri="{9D8B030D-6E8A-4147-A177-3AD203B41FA5}">
                      <a16:colId xmlns:a16="http://schemas.microsoft.com/office/drawing/2014/main" val="48658348"/>
                    </a:ext>
                  </a:extLst>
                </a:gridCol>
              </a:tblGrid>
              <a:tr h="71235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Accessors (“getters”)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Mutators (“setters”)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4082704"/>
                  </a:ext>
                </a:extLst>
              </a:tr>
              <a:tr h="71235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onsolas" panose="020B0609020204030204" pitchFamily="49" charset="0"/>
                        </a:rPr>
                        <a:t>getItems</a:t>
                      </a:r>
                      <a:r>
                        <a:rPr lang="en-US" sz="2400" dirty="0">
                          <a:latin typeface="Consolas" panose="020B0609020204030204" pitchFamily="49" charset="0"/>
                        </a:rPr>
                        <a:t>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onsolas" panose="020B0609020204030204" pitchFamily="49" charset="0"/>
                        </a:rPr>
                        <a:t>setItems</a:t>
                      </a:r>
                      <a:r>
                        <a:rPr lang="en-US" sz="2400" dirty="0">
                          <a:latin typeface="Consolas" panose="020B0609020204030204" pitchFamily="49" charset="0"/>
                        </a:rPr>
                        <a:t>(Set&lt;String&gt; items)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2251010"/>
                  </a:ext>
                </a:extLst>
              </a:tr>
              <a:tr h="71235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onsolas" panose="020B0609020204030204" pitchFamily="49" charset="0"/>
                        </a:rPr>
                        <a:t>getCapacity</a:t>
                      </a:r>
                      <a:r>
                        <a:rPr lang="en-US" sz="2400" dirty="0">
                          <a:latin typeface="Consolas" panose="020B0609020204030204" pitchFamily="49" charset="0"/>
                        </a:rPr>
                        <a:t>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onsolas" panose="020B0609020204030204" pitchFamily="49" charset="0"/>
                        </a:rPr>
                        <a:t>setCapacity</a:t>
                      </a:r>
                      <a:r>
                        <a:rPr lang="en-US" sz="2400" dirty="0">
                          <a:latin typeface="Consolas" panose="020B0609020204030204" pitchFamily="49" charset="0"/>
                        </a:rPr>
                        <a:t>(int capacity)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575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24714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Encapsulation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While users can still access and modify our </a:t>
            </a:r>
            <a:r>
              <a:rPr lang="en-US" sz="3200" dirty="0" err="1"/>
              <a:t>ShoppingCart’s</a:t>
            </a:r>
            <a:r>
              <a:rPr lang="en-US" sz="3200" dirty="0"/>
              <a:t> fields with the instance methods we defined, </a:t>
            </a:r>
            <a:r>
              <a:rPr lang="en-US" sz="3200" i="1" dirty="0"/>
              <a:t>we have control of how they do so</a:t>
            </a:r>
            <a:r>
              <a:rPr lang="en-US" sz="3200" dirty="0"/>
              <a:t>. 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Example: Can only accept a capacity with a positive value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Another Example: Can swap out our underlying implementation to use queues instead! </a:t>
            </a:r>
          </a:p>
        </p:txBody>
      </p:sp>
    </p:spTree>
    <p:extLst>
      <p:ext uri="{BB962C8B-B14F-4D97-AF65-F5344CB8AC3E}">
        <p14:creationId xmlns:p14="http://schemas.microsoft.com/office/powerpoint/2010/main" val="1347984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D5913-F37F-40C7-AF10-284F41771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r>
              <a:rPr lang="en-US" sz="3200" dirty="0"/>
              <a:t>Reminder: P2 has an extended deadline!</a:t>
            </a:r>
          </a:p>
          <a:p>
            <a:pPr lvl="1"/>
            <a:r>
              <a:rPr lang="en-US" sz="2800" dirty="0"/>
              <a:t>Make sure to submit by August 4</a:t>
            </a:r>
            <a:r>
              <a:rPr lang="en-US" sz="2800" baseline="30000" dirty="0"/>
              <a:t>th</a:t>
            </a:r>
            <a:r>
              <a:rPr lang="en-US" sz="2800" dirty="0"/>
              <a:t> 11:59pm PT</a:t>
            </a:r>
          </a:p>
          <a:p>
            <a:r>
              <a:rPr lang="en-US" sz="3200" dirty="0"/>
              <a:t>Quiz 1 was yesterday; grades will be released sometime before Quiz 2!</a:t>
            </a:r>
          </a:p>
          <a:p>
            <a:pPr lvl="1"/>
            <a:r>
              <a:rPr lang="en-US" dirty="0"/>
              <a:t>Quiz 2 on Thursday, August 13</a:t>
            </a:r>
            <a:r>
              <a:rPr lang="en-US" baseline="30000" dirty="0"/>
              <a:t>th</a:t>
            </a:r>
            <a:r>
              <a:rPr lang="en-US" dirty="0"/>
              <a:t>! (Nested Collections, Objects, and Interfaces)</a:t>
            </a:r>
          </a:p>
          <a:p>
            <a:r>
              <a:rPr lang="en-US" sz="3200" dirty="0"/>
              <a:t>Course gradebook released &amp; announced on Ed</a:t>
            </a:r>
          </a:p>
        </p:txBody>
      </p:sp>
    </p:spTree>
    <p:extLst>
      <p:ext uri="{BB962C8B-B14F-4D97-AF65-F5344CB8AC3E}">
        <p14:creationId xmlns:p14="http://schemas.microsoft.com/office/powerpoint/2010/main" val="2673783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Warm Up</a:t>
            </a:r>
          </a:p>
          <a:p>
            <a:pPr>
              <a:spcAft>
                <a:spcPts val="1200"/>
              </a:spcAft>
            </a:pPr>
            <a:r>
              <a:rPr lang="en-US" dirty="0"/>
              <a:t>Constructors</a:t>
            </a:r>
          </a:p>
          <a:p>
            <a:pPr>
              <a:spcAft>
                <a:spcPts val="1200"/>
              </a:spcAft>
            </a:pPr>
            <a:r>
              <a:rPr lang="en-US" dirty="0"/>
              <a:t>Encapsulation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2670062" y="2117576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55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EE887-43D8-41AC-9DEA-F6C9D38B7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593114"/>
            <a:ext cx="10515600" cy="762635"/>
          </a:xfrm>
        </p:spPr>
        <p:txBody>
          <a:bodyPr>
            <a:normAutofit fontScale="90000"/>
          </a:bodyPr>
          <a:lstStyle/>
          <a:p>
            <a:r>
              <a:rPr lang="en-US" dirty="0"/>
              <a:t>What do c1 and c2 hold after the following code is executed?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EDA779-7E36-4DD3-A785-225F915503D0}"/>
              </a:ext>
            </a:extLst>
          </p:cNvPr>
          <p:cNvSpPr txBox="1"/>
          <p:nvPr/>
        </p:nvSpPr>
        <p:spPr>
          <a:xfrm>
            <a:off x="6768352" y="2355749"/>
            <a:ext cx="5423647" cy="3483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[]		c2: 1, []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[“tub”]	c2: 100,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[“tub”]	c2: 1,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[]		c2: 100,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100, []         c2: 1, [“tub”]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56C754-85F9-45FB-4391-8F51FA1E5F3D}"/>
              </a:ext>
            </a:extLst>
          </p:cNvPr>
          <p:cNvSpPr txBox="1"/>
          <p:nvPr/>
        </p:nvSpPr>
        <p:spPr>
          <a:xfrm>
            <a:off x="338538" y="2885592"/>
            <a:ext cx="64298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c1.items.add(“tub”)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endParaRPr lang="en-US" sz="2400" dirty="0">
              <a:solidFill>
                <a:srgbClr val="001080"/>
              </a:solidFill>
              <a:latin typeface="Consolas" panose="020B0609020204030204" pitchFamily="49" charset="0"/>
            </a:endParaRP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c1.capacity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 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4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267F99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c2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c1;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c2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capacity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100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c1.capacity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</a:t>
            </a:r>
            <a:r>
              <a:rPr lang="en-US" sz="2400" dirty="0">
                <a:latin typeface="Consolas" panose="020B0609020204030204" pitchFamily="49" charset="0"/>
              </a:rPr>
              <a:t>;</a:t>
            </a:r>
            <a:endParaRPr lang="en-US" sz="240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8BF1F0-92D4-742C-6F72-6850EC818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0820" y="300636"/>
            <a:ext cx="762635" cy="76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969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C2D11657-1861-4A3F-84A6-75759F2AA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593114"/>
            <a:ext cx="10515600" cy="762635"/>
          </a:xfrm>
        </p:spPr>
        <p:txBody>
          <a:bodyPr>
            <a:normAutofit fontScale="90000"/>
          </a:bodyPr>
          <a:lstStyle/>
          <a:p>
            <a:r>
              <a:rPr lang="en-US" dirty="0"/>
              <a:t>What do c1 and c2 hold after the following code is executed?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36206A-29D8-0386-5845-AD2281349CD3}"/>
              </a:ext>
            </a:extLst>
          </p:cNvPr>
          <p:cNvSpPr txBox="1"/>
          <p:nvPr/>
        </p:nvSpPr>
        <p:spPr>
          <a:xfrm>
            <a:off x="6768352" y="2355749"/>
            <a:ext cx="5423647" cy="3483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[]		c2: 1, []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[“tub”]	c2: 100,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[“tub”]	c2: 1,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[]		c2: 100,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100, []         c2: 1, [“tub”]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1AC44D-9E6B-50E7-A591-3B41DBCA7B7E}"/>
              </a:ext>
            </a:extLst>
          </p:cNvPr>
          <p:cNvSpPr txBox="1"/>
          <p:nvPr/>
        </p:nvSpPr>
        <p:spPr>
          <a:xfrm>
            <a:off x="338538" y="2885592"/>
            <a:ext cx="64298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c1.items.add(“tub”)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endParaRPr lang="en-US" sz="2400" dirty="0">
              <a:solidFill>
                <a:srgbClr val="001080"/>
              </a:solidFill>
              <a:latin typeface="Consolas" panose="020B0609020204030204" pitchFamily="49" charset="0"/>
            </a:endParaRP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c1.capacity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4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267F99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c2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c1;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c2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capacity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100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c1.capacity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</a:t>
            </a:r>
            <a:r>
              <a:rPr lang="en-US" sz="2400" dirty="0">
                <a:latin typeface="Consolas" panose="020B0609020204030204" pitchFamily="49" charset="0"/>
              </a:rPr>
              <a:t>;</a:t>
            </a:r>
            <a:endParaRPr lang="en-US" sz="240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85496C-234D-7A53-FAD2-EAA676F5E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0820" y="300636"/>
            <a:ext cx="762635" cy="76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636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84233-FBEB-D13D-6C0F-931C8CA11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2DE356C3-D752-7315-1ADE-4ABDD3B97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593114"/>
            <a:ext cx="10515600" cy="762635"/>
          </a:xfrm>
        </p:spPr>
        <p:txBody>
          <a:bodyPr>
            <a:normAutofit fontScale="90000"/>
          </a:bodyPr>
          <a:lstStyle/>
          <a:p>
            <a:r>
              <a:rPr lang="en-US" dirty="0"/>
              <a:t>What do c1 and c2 hold after the following code is executed?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8E0BB0-28B2-5F6A-F878-1D41316F6F82}"/>
              </a:ext>
            </a:extLst>
          </p:cNvPr>
          <p:cNvSpPr txBox="1"/>
          <p:nvPr/>
        </p:nvSpPr>
        <p:spPr>
          <a:xfrm>
            <a:off x="6768352" y="2355749"/>
            <a:ext cx="5423647" cy="3483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[]		c2: 1, []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[“tub”]	c2: 100,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[“tub”]	c2: 1,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[]		c2: 100,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100, []         c2: 1, [“tub”]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B5DDA6-8BDB-3322-F769-218C86C22AC0}"/>
              </a:ext>
            </a:extLst>
          </p:cNvPr>
          <p:cNvSpPr txBox="1"/>
          <p:nvPr/>
        </p:nvSpPr>
        <p:spPr>
          <a:xfrm>
            <a:off x="338538" y="2885592"/>
            <a:ext cx="64298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c1.items.add(“tub”)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endParaRPr lang="en-US" sz="2400" dirty="0">
              <a:solidFill>
                <a:srgbClr val="001080"/>
              </a:solidFill>
              <a:latin typeface="Consolas" panose="020B0609020204030204" pitchFamily="49" charset="0"/>
            </a:endParaRP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c1.capacity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4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267F99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c2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c1;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c2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capacity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100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c1.capacity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</a:t>
            </a:r>
            <a:r>
              <a:rPr lang="en-US" sz="2400" dirty="0">
                <a:latin typeface="Consolas" panose="020B0609020204030204" pitchFamily="49" charset="0"/>
              </a:rPr>
              <a:t>;</a:t>
            </a:r>
            <a:endParaRPr lang="en-US" sz="240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FBCCCD3-4DAF-3C4F-E757-7CE0856BF9CC}"/>
              </a:ext>
            </a:extLst>
          </p:cNvPr>
          <p:cNvSpPr txBox="1"/>
          <p:nvPr/>
        </p:nvSpPr>
        <p:spPr>
          <a:xfrm>
            <a:off x="1546399" y="5839010"/>
            <a:ext cx="168056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1080"/>
                </a:solidFill>
              </a:rPr>
              <a:t>c1: 0, [] </a:t>
            </a:r>
            <a:endParaRPr lang="en-US" sz="3000" dirty="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ECFEC49F-7E62-3449-23B1-421EA9D691B3}"/>
              </a:ext>
            </a:extLst>
          </p:cNvPr>
          <p:cNvSpPr/>
          <p:nvPr/>
        </p:nvSpPr>
        <p:spPr>
          <a:xfrm>
            <a:off x="49426" y="2970564"/>
            <a:ext cx="373137" cy="318073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DF259F-E96C-F3BE-F550-6DCA08D70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0820" y="300636"/>
            <a:ext cx="762635" cy="76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803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133E8-2AA1-8438-43B8-914B8DD34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DBFB9F2A-A48B-DF33-DA4F-222026F26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593114"/>
            <a:ext cx="10515600" cy="762635"/>
          </a:xfrm>
        </p:spPr>
        <p:txBody>
          <a:bodyPr>
            <a:normAutofit fontScale="90000"/>
          </a:bodyPr>
          <a:lstStyle/>
          <a:p>
            <a:r>
              <a:rPr lang="en-US" dirty="0"/>
              <a:t>What do c1 and c2 hold after the following code is executed?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5AAA02-3C3B-810A-901E-B7BE485C6B99}"/>
              </a:ext>
            </a:extLst>
          </p:cNvPr>
          <p:cNvSpPr txBox="1"/>
          <p:nvPr/>
        </p:nvSpPr>
        <p:spPr>
          <a:xfrm>
            <a:off x="6768352" y="2355749"/>
            <a:ext cx="5423647" cy="3483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[]		c2: 1, []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[“tub”]	c2: 100,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[“tub”]	c2: 1,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[]		c2: 100,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100, []         c2: 1, [“tub”]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7B28876-A25F-3845-5DEF-DB804DED3716}"/>
              </a:ext>
            </a:extLst>
          </p:cNvPr>
          <p:cNvSpPr txBox="1"/>
          <p:nvPr/>
        </p:nvSpPr>
        <p:spPr>
          <a:xfrm>
            <a:off x="338538" y="2885592"/>
            <a:ext cx="64298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c1.items.add(“tub”)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endParaRPr lang="en-US" sz="2400" dirty="0">
              <a:solidFill>
                <a:srgbClr val="001080"/>
              </a:solidFill>
              <a:latin typeface="Consolas" panose="020B0609020204030204" pitchFamily="49" charset="0"/>
            </a:endParaRP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c1.capacity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4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267F99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c2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c1;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c2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capacity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100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c1.capacity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</a:t>
            </a:r>
            <a:r>
              <a:rPr lang="en-US" sz="2400" dirty="0">
                <a:latin typeface="Consolas" panose="020B0609020204030204" pitchFamily="49" charset="0"/>
              </a:rPr>
              <a:t>;</a:t>
            </a:r>
            <a:endParaRPr lang="en-US" sz="240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87EFDE-7CE3-FB3E-3508-B8DC5A698360}"/>
              </a:ext>
            </a:extLst>
          </p:cNvPr>
          <p:cNvSpPr txBox="1"/>
          <p:nvPr/>
        </p:nvSpPr>
        <p:spPr>
          <a:xfrm>
            <a:off x="1546398" y="5839010"/>
            <a:ext cx="265102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1080"/>
                </a:solidFill>
              </a:rPr>
              <a:t>c1: 0, [“tub”] </a:t>
            </a:r>
            <a:endParaRPr lang="en-US" sz="3000" dirty="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75598DF6-9B1F-E92D-916C-593C42FF83C4}"/>
              </a:ext>
            </a:extLst>
          </p:cNvPr>
          <p:cNvSpPr/>
          <p:nvPr/>
        </p:nvSpPr>
        <p:spPr>
          <a:xfrm>
            <a:off x="49426" y="3345138"/>
            <a:ext cx="373137" cy="318073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B73F45-3073-520E-599D-7096FA533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0820" y="300636"/>
            <a:ext cx="762635" cy="76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832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487DE-2211-95EC-0AB6-D7307DC1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8CE4865-E22C-ADF3-35E1-8DA3EE46B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593114"/>
            <a:ext cx="10515600" cy="762635"/>
          </a:xfrm>
        </p:spPr>
        <p:txBody>
          <a:bodyPr>
            <a:normAutofit fontScale="90000"/>
          </a:bodyPr>
          <a:lstStyle/>
          <a:p>
            <a:r>
              <a:rPr lang="en-US" dirty="0"/>
              <a:t>What do c1 and c2 hold after the following code is executed?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9EB0CB-C80F-7BED-021C-CA83DB4012C7}"/>
              </a:ext>
            </a:extLst>
          </p:cNvPr>
          <p:cNvSpPr txBox="1"/>
          <p:nvPr/>
        </p:nvSpPr>
        <p:spPr>
          <a:xfrm>
            <a:off x="6768352" y="2355749"/>
            <a:ext cx="5423647" cy="3483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[]		c2: 1, []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[“tub”]	c2: 100,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[“tub”]	c2: 1,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1, []		c2: 100, [“tub”]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3000" b="1" dirty="0"/>
              <a:t> </a:t>
            </a:r>
            <a:r>
              <a:rPr lang="en-US" sz="3000" dirty="0"/>
              <a:t>c1: 100, []         c2: 1, [“tub”]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A33169-4079-4EEE-0CFF-64AD6B3CD816}"/>
              </a:ext>
            </a:extLst>
          </p:cNvPr>
          <p:cNvSpPr txBox="1"/>
          <p:nvPr/>
        </p:nvSpPr>
        <p:spPr>
          <a:xfrm>
            <a:off x="338538" y="2885592"/>
            <a:ext cx="64298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c1.items.add(“tub”)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endParaRPr lang="en-US" sz="2400" dirty="0">
              <a:solidFill>
                <a:srgbClr val="001080"/>
              </a:solidFill>
              <a:latin typeface="Consolas" panose="020B0609020204030204" pitchFamily="49" charset="0"/>
            </a:endParaRP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c1.capacity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400" dirty="0" err="1">
                <a:solidFill>
                  <a:srgbClr val="267F99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267F99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c2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c1;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c2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capacity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100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795E26"/>
                </a:solidFill>
                <a:latin typeface="Consolas" panose="020B0609020204030204" pitchFamily="49" charset="0"/>
              </a:rPr>
              <a:t>ShoppingCart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c1.capacity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=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F0F80"/>
                </a:solidFill>
                <a:latin typeface="Consolas" panose="020B0609020204030204" pitchFamily="49" charset="0"/>
              </a:rPr>
              <a:t>1</a:t>
            </a:r>
            <a:r>
              <a:rPr lang="en-US" sz="2400" dirty="0">
                <a:latin typeface="Consolas" panose="020B0609020204030204" pitchFamily="49" charset="0"/>
              </a:rPr>
              <a:t>;</a:t>
            </a:r>
            <a:endParaRPr lang="en-US" sz="240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29C4A8B-FC64-0361-723A-253B524EF2D4}"/>
              </a:ext>
            </a:extLst>
          </p:cNvPr>
          <p:cNvSpPr txBox="1"/>
          <p:nvPr/>
        </p:nvSpPr>
        <p:spPr>
          <a:xfrm>
            <a:off x="1546398" y="5839010"/>
            <a:ext cx="265102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1080"/>
                </a:solidFill>
              </a:rPr>
              <a:t>c1: 1, [“tub”] </a:t>
            </a:r>
            <a:endParaRPr lang="en-US" sz="3000" dirty="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727ADA5E-DA6A-C9BC-7F5B-47E39C700B1C}"/>
              </a:ext>
            </a:extLst>
          </p:cNvPr>
          <p:cNvSpPr/>
          <p:nvPr/>
        </p:nvSpPr>
        <p:spPr>
          <a:xfrm>
            <a:off x="49426" y="3686662"/>
            <a:ext cx="373137" cy="318073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71AFFF-AA03-26EC-A731-78B110212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0820" y="300636"/>
            <a:ext cx="762635" cy="76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388041"/>
      </p:ext>
    </p:extLst>
  </p:cSld>
  <p:clrMapOvr>
    <a:masterClrMapping/>
  </p:clrMapOvr>
</p:sld>
</file>

<file path=ppt/theme/theme1.xml><?xml version="1.0" encoding="utf-8"?>
<a:theme xmlns:a="http://schemas.openxmlformats.org/drawingml/2006/main" name="CSE 373 Summer 2020">
  <a:themeElements>
    <a:clrScheme name="CSE 373 20s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23089</TotalTime>
  <Words>2058</Words>
  <Application>Microsoft Macintosh PowerPoint</Application>
  <PresentationFormat>Widescreen</PresentationFormat>
  <Paragraphs>258</Paragraphs>
  <Slides>29</Slides>
  <Notes>1</Notes>
  <HiddenSlides>2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System Font Regular</vt:lpstr>
      <vt:lpstr>Arial</vt:lpstr>
      <vt:lpstr>Calibri</vt:lpstr>
      <vt:lpstr>Consolas</vt:lpstr>
      <vt:lpstr>Montserrat</vt:lpstr>
      <vt:lpstr>Montserrat ExtraBold</vt:lpstr>
      <vt:lpstr>Montserrat SemiBold</vt:lpstr>
      <vt:lpstr>CSE 373 Summer 2020</vt:lpstr>
      <vt:lpstr>More Constructors, Encapsulation</vt:lpstr>
      <vt:lpstr>Lecture Outline</vt:lpstr>
      <vt:lpstr>Announcements</vt:lpstr>
      <vt:lpstr>Lecture Outline</vt:lpstr>
      <vt:lpstr>What do c1 and c2 hold after the following code is executed?</vt:lpstr>
      <vt:lpstr>What do c1 and c2 hold after the following code is executed?</vt:lpstr>
      <vt:lpstr>What do c1 and c2 hold after the following code is executed?</vt:lpstr>
      <vt:lpstr>What do c1 and c2 hold after the following code is executed?</vt:lpstr>
      <vt:lpstr>What do c1 and c2 hold after the following code is executed?</vt:lpstr>
      <vt:lpstr>What do c1 and c2 hold after the following code is executed?</vt:lpstr>
      <vt:lpstr>What do c1 and c2 hold after the following code is executed?</vt:lpstr>
      <vt:lpstr>What do c1 and c2 hold after the following code is executed?</vt:lpstr>
      <vt:lpstr>What do c1 and c2 hold after the following code is executed?</vt:lpstr>
      <vt:lpstr>What do c1 and c2 hold after the following code is executed?</vt:lpstr>
      <vt:lpstr>What do p and p2 hold after the following code is executed?</vt:lpstr>
      <vt:lpstr>Lecture Outline</vt:lpstr>
      <vt:lpstr>Constructors</vt:lpstr>
      <vt:lpstr>Constructor Parameters</vt:lpstr>
      <vt:lpstr>Constructor Syntax</vt:lpstr>
      <vt:lpstr>this keyword</vt:lpstr>
      <vt:lpstr>Multiple Constructors</vt:lpstr>
      <vt:lpstr>this keyword</vt:lpstr>
      <vt:lpstr>Lecture Outline</vt:lpstr>
      <vt:lpstr>Abstraction</vt:lpstr>
      <vt:lpstr>Client v. Implementor</vt:lpstr>
      <vt:lpstr>Encapsulation</vt:lpstr>
      <vt:lpstr>private</vt:lpstr>
      <vt:lpstr>Accessors and Mutators</vt:lpstr>
      <vt:lpstr>Encapsulation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S Johnston</dc:creator>
  <cp:lastModifiedBy>Connor R Sun</cp:lastModifiedBy>
  <cp:revision>369</cp:revision>
  <cp:lastPrinted>2026-07-28T06:35:22Z</cp:lastPrinted>
  <dcterms:created xsi:type="dcterms:W3CDTF">2020-06-13T06:27:42Z</dcterms:created>
  <dcterms:modified xsi:type="dcterms:W3CDTF">2026-07-29T17:24:54Z</dcterms:modified>
</cp:coreProperties>
</file>