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85" r:id="rId3"/>
    <p:sldId id="324" r:id="rId4"/>
    <p:sldId id="414" r:id="rId5"/>
    <p:sldId id="342" r:id="rId6"/>
    <p:sldId id="391" r:id="rId7"/>
    <p:sldId id="392" r:id="rId8"/>
    <p:sldId id="394" r:id="rId9"/>
    <p:sldId id="393" r:id="rId10"/>
    <p:sldId id="417" r:id="rId11"/>
    <p:sldId id="415" r:id="rId12"/>
    <p:sldId id="352" r:id="rId13"/>
    <p:sldId id="421" r:id="rId14"/>
    <p:sldId id="259" r:id="rId15"/>
    <p:sldId id="263" r:id="rId16"/>
    <p:sldId id="42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C71387-6F25-40BE-A9C7-2DE5AC23F89B}">
          <p14:sldIdLst>
            <p14:sldId id="256"/>
            <p14:sldId id="285"/>
            <p14:sldId id="324"/>
            <p14:sldId id="414"/>
            <p14:sldId id="342"/>
            <p14:sldId id="391"/>
            <p14:sldId id="392"/>
            <p14:sldId id="394"/>
            <p14:sldId id="393"/>
            <p14:sldId id="417"/>
            <p14:sldId id="415"/>
            <p14:sldId id="352"/>
            <p14:sldId id="421"/>
            <p14:sldId id="259"/>
            <p14:sldId id="263"/>
            <p14:sldId id="4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F92"/>
    <a:srgbClr val="54A0FF"/>
    <a:srgbClr val="0FB9B1"/>
    <a:srgbClr val="EF5777"/>
    <a:srgbClr val="FAFAFA"/>
    <a:srgbClr val="F5F5F5"/>
    <a:srgbClr val="F7B731"/>
    <a:srgbClr val="FA8231"/>
    <a:srgbClr val="4E408B"/>
    <a:srgbClr val="433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0" autoAdjust="0"/>
    <p:restoredTop sz="91335"/>
  </p:normalViewPr>
  <p:slideViewPr>
    <p:cSldViewPr snapToGrid="0" snapToObjects="1">
      <p:cViewPr>
        <p:scale>
          <a:sx n="105" d="100"/>
          <a:sy n="105" d="100"/>
        </p:scale>
        <p:origin x="1600" y="304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122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08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0E59AED-1ABF-8D47-B5D7-C50109AB6669}"/>
              </a:ext>
            </a:extLst>
          </p:cNvPr>
          <p:cNvSpPr/>
          <p:nvPr userDrawn="1"/>
        </p:nvSpPr>
        <p:spPr>
          <a:xfrm>
            <a:off x="7119063" y="1251643"/>
            <a:ext cx="5250244" cy="5153775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#cse122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316C5E-94E4-1E69-FEBC-BC7B29D56913}"/>
              </a:ext>
            </a:extLst>
          </p:cNvPr>
          <p:cNvSpPr/>
          <p:nvPr userDrawn="1"/>
        </p:nvSpPr>
        <p:spPr>
          <a:xfrm>
            <a:off x="2950313" y="5594680"/>
            <a:ext cx="1218438" cy="1223089"/>
          </a:xfrm>
          <a:prstGeom prst="roundRect">
            <a:avLst>
              <a:gd name="adj" fmla="val 582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4510C7-1D1D-46D4-A1AA-10E044DC5164}"/>
              </a:ext>
            </a:extLst>
          </p:cNvPr>
          <p:cNvCxnSpPr/>
          <p:nvPr userDrawn="1"/>
        </p:nvCxnSpPr>
        <p:spPr>
          <a:xfrm>
            <a:off x="7273280" y="4293369"/>
            <a:ext cx="446830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Google Shape;47;p21">
            <a:extLst>
              <a:ext uri="{FF2B5EF4-FFF2-40B4-BE49-F238E27FC236}">
                <a16:creationId xmlns:a16="http://schemas.microsoft.com/office/drawing/2014/main" id="{019C9F65-140F-2D88-FF82-6D005137C1B6}"/>
              </a:ext>
            </a:extLst>
          </p:cNvPr>
          <p:cNvSpPr/>
          <p:nvPr userDrawn="1"/>
        </p:nvSpPr>
        <p:spPr>
          <a:xfrm>
            <a:off x="3003546" y="5652102"/>
            <a:ext cx="1111254" cy="11144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6;p1">
            <a:extLst>
              <a:ext uri="{FF2B5EF4-FFF2-40B4-BE49-F238E27FC236}">
                <a16:creationId xmlns:a16="http://schemas.microsoft.com/office/drawing/2014/main" id="{054BCF67-9028-46D0-F6A9-148EB6FB7651}"/>
              </a:ext>
            </a:extLst>
          </p:cNvPr>
          <p:cNvSpPr txBox="1"/>
          <p:nvPr userDrawn="1"/>
        </p:nvSpPr>
        <p:spPr>
          <a:xfrm>
            <a:off x="7197729" y="4453148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622932FC-7C1F-B9F4-320F-BE324998B5BB}"/>
              </a:ext>
            </a:extLst>
          </p:cNvPr>
          <p:cNvSpPr txBox="1"/>
          <p:nvPr userDrawn="1"/>
        </p:nvSpPr>
        <p:spPr>
          <a:xfrm>
            <a:off x="7197729" y="4713760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" name="Google Shape;98;p1">
            <a:extLst>
              <a:ext uri="{FF2B5EF4-FFF2-40B4-BE49-F238E27FC236}">
                <a16:creationId xmlns:a16="http://schemas.microsoft.com/office/drawing/2014/main" id="{852F182F-8681-EA5A-B9DB-47D14995EAA0}"/>
              </a:ext>
            </a:extLst>
          </p:cNvPr>
          <p:cNvSpPr txBox="1"/>
          <p:nvPr userDrawn="1"/>
        </p:nvSpPr>
        <p:spPr>
          <a:xfrm>
            <a:off x="8287568" y="4425060"/>
            <a:ext cx="35560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Ivory &amp; Colin</a:t>
            </a:r>
          </a:p>
        </p:txBody>
      </p:sp>
      <p:sp>
        <p:nvSpPr>
          <p:cNvPr id="20" name="Google Shape;99;p1">
            <a:extLst>
              <a:ext uri="{FF2B5EF4-FFF2-40B4-BE49-F238E27FC236}">
                <a16:creationId xmlns:a16="http://schemas.microsoft.com/office/drawing/2014/main" id="{5B98DC39-5927-C181-75CB-DFC3BE58499A}"/>
              </a:ext>
            </a:extLst>
          </p:cNvPr>
          <p:cNvSpPr txBox="1"/>
          <p:nvPr userDrawn="1"/>
        </p:nvSpPr>
        <p:spPr>
          <a:xfrm>
            <a:off x="8287568" y="4764874"/>
            <a:ext cx="3737319" cy="165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91425" rIns="91425" bIns="91425" numCol="4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Wesley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Dani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Rohan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Yang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08: Introduction to Objects</a:t>
            </a:r>
          </a:p>
          <a:p>
            <a:pPr algn="ctr"/>
            <a:endParaRPr lang="en-US" sz="900" b="1" i="0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D309FF-8395-97D8-C199-2E62D341887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5141B3-9467-DE4E-4077-87C53E702BE7}"/>
              </a:ext>
            </a:extLst>
          </p:cNvPr>
          <p:cNvSpPr txBox="1"/>
          <p:nvPr userDrawn="1"/>
        </p:nvSpPr>
        <p:spPr>
          <a:xfrm>
            <a:off x="8369161" y="10264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122 Summer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41DD7-62D1-EAAB-E80C-CC3706AFABD1}"/>
              </a:ext>
            </a:extLst>
          </p:cNvPr>
          <p:cNvSpPr txBox="1"/>
          <p:nvPr userDrawn="1"/>
        </p:nvSpPr>
        <p:spPr>
          <a:xfrm>
            <a:off x="10539812" y="15965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 err="1">
                <a:solidFill>
                  <a:schemeClr val="bg1"/>
                </a:solidFill>
                <a:latin typeface="Montserrat SemiBold" pitchFamily="2" charset="77"/>
              </a:rPr>
              <a:t>sli.do</a:t>
            </a:r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 #cse122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svg"/><Relationship Id="rId18" Type="http://schemas.openxmlformats.org/officeDocument/2006/relationships/image" Target="../media/image29.png"/><Relationship Id="rId3" Type="http://schemas.openxmlformats.org/officeDocument/2006/relationships/image" Target="../media/image22.svg"/><Relationship Id="rId21" Type="http://schemas.openxmlformats.org/officeDocument/2006/relationships/image" Target="../media/image18.svg"/><Relationship Id="rId7" Type="http://schemas.openxmlformats.org/officeDocument/2006/relationships/image" Target="../media/image24.svg"/><Relationship Id="rId12" Type="http://schemas.openxmlformats.org/officeDocument/2006/relationships/image" Target="../media/image13.png"/><Relationship Id="rId17" Type="http://schemas.openxmlformats.org/officeDocument/2006/relationships/image" Target="../media/image16.svg"/><Relationship Id="rId25" Type="http://schemas.openxmlformats.org/officeDocument/2006/relationships/image" Target="../media/image20.svg"/><Relationship Id="rId2" Type="http://schemas.openxmlformats.org/officeDocument/2006/relationships/image" Target="../media/image21.pn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6.svg"/><Relationship Id="rId24" Type="http://schemas.openxmlformats.org/officeDocument/2006/relationships/image" Target="../media/image19.png"/><Relationship Id="rId5" Type="http://schemas.openxmlformats.org/officeDocument/2006/relationships/image" Target="../media/image10.svg"/><Relationship Id="rId15" Type="http://schemas.openxmlformats.org/officeDocument/2006/relationships/image" Target="../media/image28.svg"/><Relationship Id="rId23" Type="http://schemas.openxmlformats.org/officeDocument/2006/relationships/image" Target="../media/image32.svg"/><Relationship Id="rId10" Type="http://schemas.openxmlformats.org/officeDocument/2006/relationships/image" Target="../media/image25.png"/><Relationship Id="rId19" Type="http://schemas.openxmlformats.org/officeDocument/2006/relationships/image" Target="../media/image30.svg"/><Relationship Id="rId4" Type="http://schemas.openxmlformats.org/officeDocument/2006/relationships/image" Target="../media/image9.png"/><Relationship Id="rId9" Type="http://schemas.openxmlformats.org/officeDocument/2006/relationships/image" Target="../media/image12.svg"/><Relationship Id="rId14" Type="http://schemas.openxmlformats.org/officeDocument/2006/relationships/image" Target="../media/image27.png"/><Relationship Id="rId22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E336-7FEF-924C-B9A0-DBFB9A4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33" y="4183572"/>
            <a:ext cx="6591226" cy="1954786"/>
          </a:xfrm>
        </p:spPr>
        <p:txBody>
          <a:bodyPr/>
          <a:lstStyle/>
          <a:p>
            <a:r>
              <a:rPr lang="en-US" sz="3600" dirty="0"/>
              <a:t>Introduction to Objects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40A5DD-90C5-8F48-BFF7-AE8301DF7CEF}"/>
              </a:ext>
            </a:extLst>
          </p:cNvPr>
          <p:cNvSpPr txBox="1"/>
          <p:nvPr/>
        </p:nvSpPr>
        <p:spPr>
          <a:xfrm>
            <a:off x="7456906" y="2225075"/>
            <a:ext cx="44768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Slido</a:t>
            </a:r>
            <a:r>
              <a:rPr lang="en-U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vote &amp; chat with neighbors:</a:t>
            </a:r>
          </a:p>
          <a:p>
            <a:pPr algn="ctr"/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your favorite places to study on/near campus?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3FA4D-2EA7-2844-8846-AA5A5AC61268}"/>
              </a:ext>
            </a:extLst>
          </p:cNvPr>
          <p:cNvSpPr txBox="1"/>
          <p:nvPr/>
        </p:nvSpPr>
        <p:spPr>
          <a:xfrm>
            <a:off x="7379594" y="1403798"/>
            <a:ext cx="4631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80" dirty="0">
                <a:solidFill>
                  <a:schemeClr val="bg1">
                    <a:lumMod val="65000"/>
                  </a:schemeClr>
                </a:solidFill>
                <a:latin typeface="Montserrat SemiBold" pitchFamily="2" charset="77"/>
              </a:rPr>
              <a:t>BEFORE WE START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5A125-BDF1-EC36-20FC-08181D00D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516" y="5640390"/>
            <a:ext cx="1126957" cy="112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97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8D505CA4-02D3-C826-0E07-FC3C76D6285C}"/>
              </a:ext>
            </a:extLst>
          </p:cNvPr>
          <p:cNvSpPr/>
          <p:nvPr/>
        </p:nvSpPr>
        <p:spPr>
          <a:xfrm>
            <a:off x="4546854" y="4662574"/>
            <a:ext cx="1569492" cy="1419367"/>
          </a:xfrm>
          <a:prstGeom prst="ellipse">
            <a:avLst/>
          </a:prstGeom>
          <a:solidFill>
            <a:srgbClr val="FFC000"/>
          </a:solidFill>
          <a:effectLst>
            <a:softEdge rad="317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 Methods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D1552F8-9EE3-88D7-13DC-DA093D743B71}"/>
              </a:ext>
            </a:extLst>
          </p:cNvPr>
          <p:cNvSpPr/>
          <p:nvPr/>
        </p:nvSpPr>
        <p:spPr>
          <a:xfrm>
            <a:off x="6680454" y="4662574"/>
            <a:ext cx="1569492" cy="1419367"/>
          </a:xfrm>
          <a:prstGeom prst="ellipse">
            <a:avLst/>
          </a:prstGeom>
          <a:solidFill>
            <a:srgbClr val="FFC000"/>
          </a:solidFill>
          <a:effectLst>
            <a:softEdge rad="317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en-US" sz="3200" b="1" dirty="0"/>
              <a:t>Instance methods </a:t>
            </a:r>
            <a:r>
              <a:rPr lang="en-US" sz="3200" dirty="0"/>
              <a:t>are defined in a class</a:t>
            </a:r>
          </a:p>
          <a:p>
            <a:r>
              <a:rPr lang="en-US" sz="3200" dirty="0"/>
              <a:t>Calling an instance method on a particular </a:t>
            </a:r>
            <a:r>
              <a:rPr lang="en-US" sz="3200" i="1" dirty="0"/>
              <a:t>instance </a:t>
            </a:r>
            <a:r>
              <a:rPr lang="en-US" sz="3200" dirty="0"/>
              <a:t>of the class will have effects only on </a:t>
            </a:r>
            <a:r>
              <a:rPr lang="en-US" sz="3200" u="sng" dirty="0"/>
              <a:t>that</a:t>
            </a:r>
            <a:r>
              <a:rPr lang="en-US" sz="3200" i="1" dirty="0"/>
              <a:t> </a:t>
            </a:r>
            <a:r>
              <a:rPr lang="en-US" sz="3200" dirty="0"/>
              <a:t>instance</a:t>
            </a:r>
          </a:p>
        </p:txBody>
      </p:sp>
      <p:pic>
        <p:nvPicPr>
          <p:cNvPr id="6" name="Graphic 5" descr="Lamp">
            <a:extLst>
              <a:ext uri="{FF2B5EF4-FFF2-40B4-BE49-F238E27FC236}">
                <a16:creationId xmlns:a16="http://schemas.microsoft.com/office/drawing/2014/main" id="{1EEF0B7A-5AE2-417F-8E77-CFAFCCD32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0800" y="5167541"/>
            <a:ext cx="914400" cy="914400"/>
          </a:xfrm>
          <a:prstGeom prst="rect">
            <a:avLst/>
          </a:prstGeom>
        </p:spPr>
      </p:pic>
      <p:pic>
        <p:nvPicPr>
          <p:cNvPr id="13" name="Graphic 12" descr="Home">
            <a:extLst>
              <a:ext uri="{FF2B5EF4-FFF2-40B4-BE49-F238E27FC236}">
                <a16:creationId xmlns:a16="http://schemas.microsoft.com/office/drawing/2014/main" id="{8008ACE4-3095-489F-A18A-43C183614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40800" y="3941989"/>
            <a:ext cx="914400" cy="914400"/>
          </a:xfrm>
          <a:prstGeom prst="rect">
            <a:avLst/>
          </a:prstGeom>
        </p:spPr>
      </p:pic>
      <p:pic>
        <p:nvPicPr>
          <p:cNvPr id="15" name="Graphic 14" descr="Lamp">
            <a:extLst>
              <a:ext uri="{FF2B5EF4-FFF2-40B4-BE49-F238E27FC236}">
                <a16:creationId xmlns:a16="http://schemas.microsoft.com/office/drawing/2014/main" id="{F5B62657-A8CA-4E02-BBA9-865682590B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07600" y="5167541"/>
            <a:ext cx="914400" cy="914400"/>
          </a:xfrm>
          <a:prstGeom prst="rect">
            <a:avLst/>
          </a:prstGeom>
        </p:spPr>
      </p:pic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FCF443BD-2B19-40F0-87C2-EBB9BEAABF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07600" y="3941989"/>
            <a:ext cx="914400" cy="914400"/>
          </a:xfrm>
          <a:prstGeom prst="rect">
            <a:avLst/>
          </a:prstGeom>
        </p:spPr>
      </p:pic>
      <p:pic>
        <p:nvPicPr>
          <p:cNvPr id="17" name="Graphic 16" descr="Lamp">
            <a:extLst>
              <a:ext uri="{FF2B5EF4-FFF2-40B4-BE49-F238E27FC236}">
                <a16:creationId xmlns:a16="http://schemas.microsoft.com/office/drawing/2014/main" id="{7A286994-C54B-4ADE-A294-31585624C4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74400" y="5167541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0C22A86B-CD95-460F-9AD6-3A0EE6D567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74400" y="3941989"/>
            <a:ext cx="914400" cy="914400"/>
          </a:xfrm>
          <a:prstGeom prst="rect">
            <a:avLst/>
          </a:prstGeom>
        </p:spPr>
      </p:pic>
      <p:pic>
        <p:nvPicPr>
          <p:cNvPr id="19" name="Graphic 18" descr="Lamp">
            <a:extLst>
              <a:ext uri="{FF2B5EF4-FFF2-40B4-BE49-F238E27FC236}">
                <a16:creationId xmlns:a16="http://schemas.microsoft.com/office/drawing/2014/main" id="{F1B3C406-1E90-46D5-8B32-4959320589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41200" y="5167541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2A9AF6E2-2E89-4828-ADD8-C831EBF8F07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41200" y="3941989"/>
            <a:ext cx="914400" cy="914400"/>
          </a:xfrm>
          <a:prstGeom prst="rect">
            <a:avLst/>
          </a:prstGeom>
        </p:spPr>
      </p:pic>
      <p:pic>
        <p:nvPicPr>
          <p:cNvPr id="21" name="Graphic 20" descr="Lamp">
            <a:extLst>
              <a:ext uri="{FF2B5EF4-FFF2-40B4-BE49-F238E27FC236}">
                <a16:creationId xmlns:a16="http://schemas.microsoft.com/office/drawing/2014/main" id="{C6F70221-AA39-43A6-A54C-C7D1CB684C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08000" y="5167541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47463535-6C4C-4BFB-816F-A258FFE9745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008000" y="3941989"/>
            <a:ext cx="914400" cy="914400"/>
          </a:xfrm>
          <a:prstGeom prst="rect">
            <a:avLst/>
          </a:prstGeom>
        </p:spPr>
      </p:pic>
      <p:pic>
        <p:nvPicPr>
          <p:cNvPr id="23" name="Graphic 22" descr="Lamp">
            <a:extLst>
              <a:ext uri="{FF2B5EF4-FFF2-40B4-BE49-F238E27FC236}">
                <a16:creationId xmlns:a16="http://schemas.microsoft.com/office/drawing/2014/main" id="{A18F3F0C-D516-4AC8-AFF1-18BDE629E8B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074800" y="5167541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8F67067F-A737-465F-82DD-C07694B53FB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4800" y="39419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2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(3/4)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OOP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Example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Nullish</a:t>
            </a:r>
            <a:r>
              <a:rPr lang="en-US" dirty="0"/>
              <a:t> Nuance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2552380" y="2802284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a Shopping Cart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How would we do this given what we knew last week?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</a:rPr>
              <a:t>Maybe </a:t>
            </a:r>
            <a:r>
              <a:rPr lang="en-US" sz="3600" dirty="0">
                <a:solidFill>
                  <a:schemeClr val="accent2"/>
                </a:solidFill>
                <a:latin typeface="Consolas" panose="020B0609020204030204" pitchFamily="49" charset="0"/>
              </a:rPr>
              <a:t>int capacity</a:t>
            </a:r>
            <a:r>
              <a:rPr lang="en-US" sz="3600" dirty="0">
                <a:solidFill>
                  <a:schemeClr val="accent2"/>
                </a:solidFill>
              </a:rPr>
              <a:t>, </a:t>
            </a:r>
            <a:r>
              <a:rPr lang="en-US" sz="36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List&lt;String&gt; items</a:t>
            </a:r>
            <a:r>
              <a:rPr lang="en-US" sz="3600" dirty="0">
                <a:solidFill>
                  <a:schemeClr val="accent2"/>
                </a:solidFill>
              </a:rPr>
              <a:t>? </a:t>
            </a:r>
          </a:p>
          <a:p>
            <a:pPr marL="0" indent="0">
              <a:buNone/>
            </a:pPr>
            <a:r>
              <a:rPr lang="en-US" sz="3600" dirty="0"/>
              <a:t>                             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Maybe    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</a:rPr>
              <a:t>Set&lt;String&gt;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?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9C21AB-2FB1-A426-69A9-C421763A1EA1}"/>
              </a:ext>
            </a:extLst>
          </p:cNvPr>
          <p:cNvCxnSpPr>
            <a:cxnSpLocks/>
          </p:cNvCxnSpPr>
          <p:nvPr/>
        </p:nvCxnSpPr>
        <p:spPr>
          <a:xfrm>
            <a:off x="5478308" y="2888857"/>
            <a:ext cx="3107342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10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D5E29-51A0-C0DD-6616-F6A950677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17A35-F293-3DDB-F556-DBF144C1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a Shopping Cart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35FEB-7D2E-6BC5-48B8-4CF02B914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How would we do this given what we knew last week?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</a:rPr>
              <a:t>Maybe </a:t>
            </a:r>
            <a:r>
              <a:rPr lang="en-US" sz="3600" dirty="0">
                <a:solidFill>
                  <a:schemeClr val="accent2"/>
                </a:solidFill>
                <a:latin typeface="Consolas" panose="020B0609020204030204" pitchFamily="49" charset="0"/>
              </a:rPr>
              <a:t>int capacity</a:t>
            </a:r>
            <a:r>
              <a:rPr lang="en-US" sz="3600" dirty="0">
                <a:solidFill>
                  <a:schemeClr val="accent2"/>
                </a:solidFill>
              </a:rPr>
              <a:t>, </a:t>
            </a:r>
            <a:r>
              <a:rPr lang="en-US" sz="36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List&lt;String&gt; items</a:t>
            </a:r>
            <a:r>
              <a:rPr lang="en-US" sz="3600" dirty="0">
                <a:solidFill>
                  <a:schemeClr val="accent2"/>
                </a:solidFill>
              </a:rPr>
              <a:t>? </a:t>
            </a:r>
          </a:p>
          <a:p>
            <a:pPr marL="0" indent="0">
              <a:buNone/>
            </a:pPr>
            <a:r>
              <a:rPr lang="en-US" sz="3600" dirty="0"/>
              <a:t>                             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Maybe     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</a:rPr>
              <a:t>Set&lt;String&gt;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?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165D23-33F4-280A-E08B-3AFDB15F2DF8}"/>
              </a:ext>
            </a:extLst>
          </p:cNvPr>
          <p:cNvSpPr/>
          <p:nvPr/>
        </p:nvSpPr>
        <p:spPr>
          <a:xfrm>
            <a:off x="1674600" y="1464974"/>
            <a:ext cx="8473978" cy="185673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7030A0"/>
                </a:solidFill>
              </a:rPr>
              <a:t>Let’s make a class instead!</a:t>
            </a:r>
          </a:p>
        </p:txBody>
      </p:sp>
    </p:spTree>
    <p:extLst>
      <p:ext uri="{BB962C8B-B14F-4D97-AF65-F5344CB8AC3E}">
        <p14:creationId xmlns:p14="http://schemas.microsoft.com/office/powerpoint/2010/main" val="277548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Lecture Outline (4/4)</a:t>
            </a:r>
            <a:endParaRPr dirty="0"/>
          </a:p>
        </p:txBody>
      </p:sp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OOP</a:t>
            </a:r>
          </a:p>
          <a:p>
            <a:pPr>
              <a:spcAft>
                <a:spcPts val="1200"/>
              </a:spcAft>
            </a:pPr>
            <a:r>
              <a:rPr lang="en-US" dirty="0"/>
              <a:t>Example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</a:pPr>
            <a:r>
              <a:rPr lang="en-US" b="1" dirty="0" err="1">
                <a:solidFill>
                  <a:schemeClr val="accent5"/>
                </a:solidFill>
              </a:rPr>
              <a:t>Nullish</a:t>
            </a:r>
            <a:r>
              <a:rPr lang="en-US" b="1" dirty="0">
                <a:solidFill>
                  <a:schemeClr val="accent5"/>
                </a:solidFill>
              </a:rPr>
              <a:t> Nuance</a:t>
            </a:r>
            <a:endParaRPr dirty="0"/>
          </a:p>
        </p:txBody>
      </p:sp>
      <p:sp>
        <p:nvSpPr>
          <p:cNvPr id="92" name="Google Shape;92;p12"/>
          <p:cNvSpPr/>
          <p:nvPr/>
        </p:nvSpPr>
        <p:spPr>
          <a:xfrm rot="10800000">
            <a:off x="3515504" y="3727981"/>
            <a:ext cx="444843" cy="308919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</a:pPr>
            <a:r>
              <a:rPr lang="en-US" dirty="0" err="1">
                <a:solidFill>
                  <a:schemeClr val="tx1"/>
                </a:solidFill>
              </a:rPr>
              <a:t>Nullish</a:t>
            </a:r>
            <a:r>
              <a:rPr lang="en-US" dirty="0">
                <a:solidFill>
                  <a:schemeClr val="tx1"/>
                </a:solidFill>
              </a:rPr>
              <a:t> Nuance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17" name="Google Shape;117;p16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dirty="0"/>
              <a:t>In Java, a reference type* may or may </a:t>
            </a:r>
            <a:r>
              <a:rPr lang="en-US" sz="3600" u="sng" dirty="0"/>
              <a:t>not</a:t>
            </a:r>
            <a:r>
              <a:rPr lang="en-US" sz="3600" dirty="0"/>
              <a:t> contain a value</a:t>
            </a:r>
            <a:endParaRPr lang="en-US" sz="3200" dirty="0"/>
          </a:p>
          <a:p>
            <a:pPr marL="228600" lvl="0" indent="-228600">
              <a:buSzPts val="3200"/>
            </a:pPr>
            <a:r>
              <a:rPr lang="en-US" sz="3200" dirty="0"/>
              <a:t>By definition, </a:t>
            </a:r>
            <a:r>
              <a:rPr lang="en-US" sz="3200" dirty="0">
                <a:solidFill>
                  <a:schemeClr val="accent2"/>
                </a:solidFill>
                <a:latin typeface="Consolas"/>
                <a:ea typeface="Consolas"/>
                <a:cs typeface="Consolas"/>
                <a:sym typeface="Consolas"/>
              </a:rPr>
              <a:t>null</a:t>
            </a:r>
            <a:r>
              <a:rPr lang="en-US" sz="3200" dirty="0"/>
              <a:t> refers to the complete absence of an object </a:t>
            </a:r>
          </a:p>
          <a:p>
            <a:pPr marL="685800" lvl="1" indent="-228600">
              <a:buSzPts val="3200"/>
            </a:pPr>
            <a:r>
              <a:rPr lang="en-US" sz="2800" dirty="0"/>
              <a:t>Note this is not the same as empty (e.g.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"")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800" dirty="0"/>
              <a:t>not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!!</a:t>
            </a:r>
          </a:p>
          <a:p>
            <a:pPr marL="228600" lvl="0" indent="-228600">
              <a:buSzPts val="3200"/>
            </a:pPr>
            <a:r>
              <a:rPr lang="en-US" sz="3200" dirty="0"/>
              <a:t>In classes, </a:t>
            </a:r>
            <a:r>
              <a:rPr lang="en-US" sz="3200" dirty="0">
                <a:solidFill>
                  <a:schemeClr val="accent2"/>
                </a:solidFill>
                <a:latin typeface="Consolas"/>
                <a:ea typeface="Consolas"/>
                <a:cs typeface="Consolas"/>
                <a:sym typeface="Consolas"/>
              </a:rPr>
              <a:t>null</a:t>
            </a:r>
            <a:r>
              <a:rPr lang="en-US" sz="3200" dirty="0"/>
              <a:t> is the default value of a reference type field unless otherwise stated</a:t>
            </a:r>
          </a:p>
          <a:p>
            <a:pPr marL="457200" lvl="1" indent="0">
              <a:buSzPts val="3200"/>
              <a:buNone/>
            </a:pPr>
            <a:endParaRPr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7D2DFA-1F6A-AA37-2C1E-6210100E3CFD}"/>
              </a:ext>
            </a:extLst>
          </p:cNvPr>
          <p:cNvSpPr txBox="1"/>
          <p:nvPr/>
        </p:nvSpPr>
        <p:spPr>
          <a:xfrm>
            <a:off x="838200" y="5653743"/>
            <a:ext cx="446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*Objects, Strings, Arrays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7DCFE-5396-5031-13F1-9E7B3BE7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5BB31-A366-AF4E-72CB-C544805A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E6C1E-14A8-CFEA-CDD9-D44EDC034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Constructors</a:t>
            </a:r>
            <a:r>
              <a:rPr lang="en-US" sz="3200" dirty="0"/>
              <a:t> create (or construct) a new instance of a class</a:t>
            </a:r>
            <a:endParaRPr lang="en-US" sz="2800" i="1" dirty="0"/>
          </a:p>
          <a:p>
            <a:endParaRPr lang="en-US" sz="3200" dirty="0"/>
          </a:p>
          <a:p>
            <a:r>
              <a:rPr lang="en-US" sz="3200" dirty="0"/>
              <a:t>Java provides a default constructor “for free” that sets all fields to a default value</a:t>
            </a:r>
            <a:endParaRPr lang="en-US" sz="2800" i="1" dirty="0"/>
          </a:p>
          <a:p>
            <a:pPr lvl="1"/>
            <a:endParaRPr lang="en-US" sz="2800" dirty="0"/>
          </a:p>
          <a:p>
            <a:pPr marL="0" indent="0">
              <a:buNone/>
            </a:pPr>
            <a:r>
              <a:rPr lang="en-US" sz="3200" dirty="0"/>
              <a:t>We’ll talk more about constructors next time too!</a:t>
            </a:r>
            <a:endParaRPr lang="en-US" sz="32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419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(1/4)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OOP</a:t>
            </a:r>
          </a:p>
          <a:p>
            <a:pPr>
              <a:spcAft>
                <a:spcPts val="1200"/>
              </a:spcAft>
            </a:pPr>
            <a:r>
              <a:rPr lang="en-US" dirty="0"/>
              <a:t>Example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Nullish</a:t>
            </a:r>
            <a:r>
              <a:rPr lang="en-US" dirty="0"/>
              <a:t> Nuance</a:t>
            </a:r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732788" y="145809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60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812694" cy="4805363"/>
          </a:xfrm>
        </p:spPr>
        <p:txBody>
          <a:bodyPr>
            <a:normAutofit/>
          </a:bodyPr>
          <a:lstStyle/>
          <a:p>
            <a:r>
              <a:rPr lang="en-US" sz="3600" dirty="0"/>
              <a:t>Programming Assignment 2 (P2) releasing today!</a:t>
            </a:r>
          </a:p>
          <a:p>
            <a:pPr lvl="1"/>
            <a:r>
              <a:rPr lang="en-US" sz="2800" dirty="0"/>
              <a:t>Due Tuesday, August 4</a:t>
            </a:r>
            <a:r>
              <a:rPr lang="en-US" sz="2800" baseline="30000" dirty="0"/>
              <a:t>th</a:t>
            </a:r>
            <a:r>
              <a:rPr lang="en-US" sz="2800" dirty="0"/>
              <a:t> by 11:59pm PT</a:t>
            </a:r>
          </a:p>
          <a:p>
            <a:pPr lvl="1"/>
            <a:r>
              <a:rPr lang="en-US" sz="2800" dirty="0"/>
              <a:t>Note: This is an extended deadline</a:t>
            </a:r>
          </a:p>
          <a:p>
            <a:r>
              <a:rPr lang="en-US" sz="3200" dirty="0"/>
              <a:t>Quiz 1 next Tuesday, July 28</a:t>
            </a:r>
            <a:r>
              <a:rPr lang="en-US" sz="3200" baseline="30000" dirty="0"/>
              <a:t>th</a:t>
            </a:r>
            <a:r>
              <a:rPr lang="en-US" sz="3200" dirty="0"/>
              <a:t> in your registered quiz section!</a:t>
            </a:r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(2/4)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OOP</a:t>
            </a:r>
          </a:p>
          <a:p>
            <a:pPr>
              <a:spcAft>
                <a:spcPts val="1200"/>
              </a:spcAft>
            </a:pPr>
            <a:r>
              <a:rPr lang="en-US" dirty="0"/>
              <a:t>Example</a:t>
            </a:r>
          </a:p>
          <a:p>
            <a:pPr>
              <a:spcAft>
                <a:spcPts val="1200"/>
              </a:spcAft>
            </a:pPr>
            <a:r>
              <a:rPr lang="en-US" dirty="0" err="1"/>
              <a:t>Nullish</a:t>
            </a:r>
            <a:r>
              <a:rPr lang="en-US" dirty="0"/>
              <a:t> Nuance</a:t>
            </a:r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1969023" y="2132530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Oriented Programming (OOP)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029835"/>
          </a:xfrm>
        </p:spPr>
        <p:txBody>
          <a:bodyPr>
            <a:normAutofit/>
          </a:bodyPr>
          <a:lstStyle/>
          <a:p>
            <a:r>
              <a:rPr lang="en-US" sz="3600" b="1" dirty="0"/>
              <a:t>Procedural programming</a:t>
            </a:r>
            <a:r>
              <a:rPr lang="en-US" sz="3600" dirty="0"/>
              <a:t>: Programs that perform their behavior as a series of steps to be carried out</a:t>
            </a:r>
          </a:p>
          <a:p>
            <a:pPr lvl="1"/>
            <a:r>
              <a:rPr lang="en-US" sz="3200" dirty="0"/>
              <a:t>Classes that </a:t>
            </a:r>
            <a:r>
              <a:rPr lang="en-US" sz="3200" u="sng" dirty="0"/>
              <a:t>do</a:t>
            </a:r>
            <a:r>
              <a:rPr lang="en-US" sz="3200" i="1" dirty="0"/>
              <a:t> </a:t>
            </a:r>
            <a:r>
              <a:rPr lang="en-US" sz="3200" dirty="0"/>
              <a:t>things</a:t>
            </a:r>
          </a:p>
          <a:p>
            <a:endParaRPr lang="en-US" sz="3600" dirty="0"/>
          </a:p>
          <a:p>
            <a:r>
              <a:rPr lang="en-US" sz="3600" b="1" dirty="0"/>
              <a:t>Object-oriented programming (OOP): </a:t>
            </a:r>
            <a:r>
              <a:rPr lang="en-US" sz="3600" dirty="0"/>
              <a:t>Programs that perform their behavior as interactions between objects</a:t>
            </a:r>
          </a:p>
          <a:p>
            <a:pPr lvl="1"/>
            <a:r>
              <a:rPr lang="en-US" sz="3200" dirty="0"/>
              <a:t>Classes that </a:t>
            </a:r>
            <a:r>
              <a:rPr lang="en-US" sz="3200" u="sng" dirty="0"/>
              <a:t>represent</a:t>
            </a:r>
            <a:r>
              <a:rPr lang="en-US" sz="3200" i="1" dirty="0"/>
              <a:t> </a:t>
            </a:r>
            <a:r>
              <a:rPr lang="en-US" sz="3200" dirty="0"/>
              <a:t>things</a:t>
            </a:r>
          </a:p>
          <a:p>
            <a:pPr lvl="1"/>
            <a:r>
              <a:rPr lang="en-US" sz="3200" dirty="0"/>
              <a:t>We’re going to start writing our own objects! </a:t>
            </a:r>
          </a:p>
        </p:txBody>
      </p:sp>
    </p:spTree>
    <p:extLst>
      <p:ext uri="{BB962C8B-B14F-4D97-AF65-F5344CB8AC3E}">
        <p14:creationId xmlns:p14="http://schemas.microsoft.com/office/powerpoint/2010/main" val="28724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&amp;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/>
              <a:t>Classes</a:t>
            </a:r>
            <a:r>
              <a:rPr lang="en-US" sz="3200" dirty="0"/>
              <a:t> can define the </a:t>
            </a:r>
            <a:r>
              <a:rPr lang="en-US" sz="3200" u="sng" dirty="0"/>
              <a:t>template</a:t>
            </a:r>
            <a:r>
              <a:rPr lang="en-US" sz="3200" i="1" dirty="0"/>
              <a:t> </a:t>
            </a:r>
            <a:r>
              <a:rPr lang="en-US" sz="3200" dirty="0"/>
              <a:t>for an object</a:t>
            </a:r>
          </a:p>
          <a:p>
            <a:pPr lvl="1"/>
            <a:r>
              <a:rPr lang="en-US" sz="2800" dirty="0"/>
              <a:t>📰 Like the blueprint for a house!</a:t>
            </a:r>
          </a:p>
          <a:p>
            <a:pPr marL="457200" lvl="1" indent="0">
              <a:buNone/>
            </a:pPr>
            <a:r>
              <a:rPr lang="en-US" sz="2800" dirty="0"/>
              <a:t>    </a:t>
            </a:r>
            <a:r>
              <a:rPr lang="en-US" sz="2800" i="1" dirty="0"/>
              <a:t>“What does it mean to be this thing?”</a:t>
            </a:r>
          </a:p>
          <a:p>
            <a:endParaRPr lang="en-US" sz="3200" dirty="0"/>
          </a:p>
          <a:p>
            <a:r>
              <a:rPr lang="en-US" sz="3200" b="1" dirty="0"/>
              <a:t>Objects</a:t>
            </a:r>
            <a:r>
              <a:rPr lang="en-US" sz="3200" dirty="0"/>
              <a:t> are the actual </a:t>
            </a:r>
            <a:r>
              <a:rPr lang="en-US" sz="3200" u="sng" dirty="0"/>
              <a:t>instances</a:t>
            </a:r>
            <a:r>
              <a:rPr lang="en-US" sz="3200" i="1" dirty="0"/>
              <a:t> </a:t>
            </a:r>
            <a:r>
              <a:rPr lang="en-US" sz="3200" dirty="0"/>
              <a:t>of the class </a:t>
            </a:r>
          </a:p>
          <a:p>
            <a:pPr lvl="1"/>
            <a:r>
              <a:rPr lang="en-US" sz="2800" dirty="0"/>
              <a:t>🏠 Like the actual house built from the blueprint!</a:t>
            </a:r>
          </a:p>
          <a:p>
            <a:pPr marL="457200" lvl="1" indent="0">
              <a:buNone/>
            </a:pPr>
            <a:r>
              <a:rPr lang="en-US" sz="2800" dirty="0"/>
              <a:t>    </a:t>
            </a:r>
            <a:r>
              <a:rPr lang="en-US" sz="2800" i="1" dirty="0"/>
              <a:t>“It is an example of this thing!” </a:t>
            </a:r>
          </a:p>
          <a:p>
            <a:pPr lvl="1"/>
            <a:endParaRPr lang="en-US" sz="2800" dirty="0"/>
          </a:p>
          <a:p>
            <a:pPr marL="0" indent="0">
              <a:buNone/>
            </a:pPr>
            <a:r>
              <a:rPr lang="en-US" sz="3200" dirty="0"/>
              <a:t>We create a new instance of a class with the </a:t>
            </a:r>
            <a:r>
              <a:rPr lang="en-US" sz="3200" dirty="0">
                <a:solidFill>
                  <a:schemeClr val="accent2"/>
                </a:solidFill>
                <a:latin typeface="Consolas" panose="020B0609020204030204" pitchFamily="49" charset="0"/>
              </a:rPr>
              <a:t>new</a:t>
            </a:r>
            <a:r>
              <a:rPr lang="en-US" sz="3200" dirty="0"/>
              <a:t> keyword </a:t>
            </a:r>
          </a:p>
          <a:p>
            <a:pPr marL="0" indent="0">
              <a:buNone/>
            </a:pPr>
            <a:r>
              <a:rPr lang="en-US" sz="3200" dirty="0"/>
              <a:t>e.g., </a:t>
            </a:r>
            <a:r>
              <a:rPr lang="en-US" sz="3200" dirty="0">
                <a:latin typeface="Consolas" panose="020B0609020204030204" pitchFamily="49" charset="0"/>
              </a:rPr>
              <a:t>Scanner console = </a:t>
            </a:r>
            <a:r>
              <a:rPr lang="en-US" sz="3200" b="1" dirty="0">
                <a:solidFill>
                  <a:schemeClr val="accent2"/>
                </a:solidFill>
                <a:latin typeface="Consolas" panose="020B0609020204030204" pitchFamily="49" charset="0"/>
              </a:rPr>
              <a:t>new</a:t>
            </a:r>
            <a:r>
              <a:rPr lang="en-US" sz="3200" dirty="0">
                <a:latin typeface="Consolas" panose="020B0609020204030204" pitchFamily="49" charset="0"/>
              </a:rPr>
              <a:t> Scanner(System.in);</a:t>
            </a:r>
          </a:p>
        </p:txBody>
      </p:sp>
    </p:spTree>
    <p:extLst>
      <p:ext uri="{BB962C8B-B14F-4D97-AF65-F5344CB8AC3E}">
        <p14:creationId xmlns:p14="http://schemas.microsoft.com/office/powerpoint/2010/main" val="1306728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State &amp;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029835"/>
          </a:xfrm>
        </p:spPr>
        <p:txBody>
          <a:bodyPr>
            <a:normAutofit fontScale="92500"/>
          </a:bodyPr>
          <a:lstStyle/>
          <a:p>
            <a:r>
              <a:rPr lang="en-US" sz="3600" b="1" dirty="0"/>
              <a:t>Objects</a:t>
            </a:r>
            <a:r>
              <a:rPr lang="en-US" sz="3600" dirty="0"/>
              <a:t> can tie related </a:t>
            </a:r>
            <a:r>
              <a:rPr lang="en-US" sz="3600" i="1" dirty="0"/>
              <a:t>state </a:t>
            </a:r>
            <a:r>
              <a:rPr lang="en-US" sz="3600" dirty="0"/>
              <a:t>and </a:t>
            </a:r>
            <a:r>
              <a:rPr lang="en-US" sz="3600" i="1" dirty="0"/>
              <a:t>behavior </a:t>
            </a:r>
            <a:r>
              <a:rPr lang="en-US" sz="3600" dirty="0"/>
              <a:t>together</a:t>
            </a:r>
          </a:p>
          <a:p>
            <a:endParaRPr lang="en-US" sz="3600" dirty="0"/>
          </a:p>
          <a:p>
            <a:r>
              <a:rPr lang="en-US" sz="3600" b="1" dirty="0"/>
              <a:t>State</a:t>
            </a:r>
            <a:r>
              <a:rPr lang="en-US" sz="3600" i="1" dirty="0"/>
              <a:t> </a:t>
            </a:r>
            <a:r>
              <a:rPr lang="en-US" sz="3600" dirty="0"/>
              <a:t>is defined by the object’s </a:t>
            </a:r>
            <a:r>
              <a:rPr lang="en-US" sz="3600" i="1" dirty="0"/>
              <a:t>fields </a:t>
            </a:r>
            <a:r>
              <a:rPr lang="en-US" sz="3600" dirty="0"/>
              <a:t>or </a:t>
            </a:r>
            <a:r>
              <a:rPr lang="en-US" sz="3600" i="1" dirty="0"/>
              <a:t>instance variables</a:t>
            </a:r>
          </a:p>
          <a:p>
            <a:pPr lvl="1"/>
            <a:r>
              <a:rPr lang="en-US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Scanner</a:t>
            </a:r>
            <a:r>
              <a:rPr lang="en-US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’s state may include what it’s scanning, where it is in the input, etc. </a:t>
            </a:r>
          </a:p>
          <a:p>
            <a:pPr marL="0" indent="0">
              <a:buNone/>
            </a:pPr>
            <a:endParaRPr lang="en-US" sz="3600" i="1" dirty="0"/>
          </a:p>
          <a:p>
            <a:r>
              <a:rPr lang="en-US" sz="3600" b="1" dirty="0"/>
              <a:t>Behavior</a:t>
            </a:r>
            <a:r>
              <a:rPr lang="en-US" sz="3600" i="1" dirty="0"/>
              <a:t> </a:t>
            </a:r>
            <a:r>
              <a:rPr lang="en-US" sz="3600" dirty="0"/>
              <a:t>is defined by the object’s </a:t>
            </a:r>
            <a:r>
              <a:rPr lang="en-US" sz="3600" i="1" dirty="0"/>
              <a:t>instance methods</a:t>
            </a:r>
          </a:p>
          <a:p>
            <a:pPr lvl="1"/>
            <a:r>
              <a:rPr lang="en-US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Scanner</a:t>
            </a:r>
            <a:r>
              <a:rPr lang="en-US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’s behavior includes “getting the next token and returning it as an </a:t>
            </a:r>
            <a:r>
              <a:rPr lang="en-US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int</a:t>
            </a:r>
            <a:r>
              <a:rPr lang="en-US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”, “returning whether there is a next token or not”, etc. </a:t>
            </a:r>
          </a:p>
          <a:p>
            <a:pPr lvl="1"/>
            <a:r>
              <a:rPr lang="en-US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i="1" dirty="0">
                <a:solidFill>
                  <a:srgbClr val="FF2F92"/>
                </a:solidFill>
              </a:rPr>
              <a:t>…Next time!</a:t>
            </a:r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5905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Class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486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267F99"/>
                </a:solidFill>
                <a:latin typeface="Consolas" panose="020B0609020204030204" pitchFamily="49" charset="0"/>
              </a:rPr>
              <a:t>MyObject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1800" dirty="0">
                <a:solidFill>
                  <a:srgbClr val="008000"/>
                </a:solidFill>
                <a:latin typeface="Consolas" panose="020B0609020204030204" pitchFamily="49" charset="0"/>
              </a:rPr>
              <a:t>// fields (or instance variables)</a:t>
            </a:r>
            <a:endParaRPr lang="en-US" sz="18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type1 fieldName1;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type2 fieldName2;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...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1800" dirty="0">
                <a:solidFill>
                  <a:srgbClr val="008000"/>
                </a:solidFill>
                <a:latin typeface="Consolas" panose="020B0609020204030204" pitchFamily="49" charset="0"/>
              </a:rPr>
              <a:t>// constructor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0FB9B1"/>
                </a:solidFill>
                <a:latin typeface="Consolas" panose="020B0609020204030204" pitchFamily="49" charset="0"/>
              </a:rPr>
              <a:t>MyObject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() {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...</a:t>
            </a:r>
            <a:b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1800" dirty="0">
                <a:solidFill>
                  <a:srgbClr val="008000"/>
                </a:solidFill>
                <a:latin typeface="Consolas" panose="020B0609020204030204" pitchFamily="49" charset="0"/>
              </a:rPr>
              <a:t>// instance methods</a:t>
            </a:r>
            <a:endParaRPr lang="en-US" sz="18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returnType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795E26"/>
                </a:solidFill>
                <a:latin typeface="Consolas" panose="020B0609020204030204" pitchFamily="49" charset="0"/>
              </a:rPr>
              <a:t>methodName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(...) {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...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}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6171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en-US" sz="3200" dirty="0"/>
              <a:t>Fields are also referred to as </a:t>
            </a:r>
            <a:r>
              <a:rPr lang="en-US" sz="3200" b="1" dirty="0"/>
              <a:t>instance variables</a:t>
            </a:r>
            <a:endParaRPr lang="en-US" b="1" dirty="0"/>
          </a:p>
          <a:p>
            <a:endParaRPr lang="en-US" sz="1400" dirty="0"/>
          </a:p>
          <a:p>
            <a:r>
              <a:rPr lang="en-US" sz="3200" dirty="0"/>
              <a:t>Fields are defined in a class, where each instance</a:t>
            </a:r>
            <a:r>
              <a:rPr lang="en-US" sz="3200" i="1" dirty="0"/>
              <a:t> </a:t>
            </a:r>
            <a:r>
              <a:rPr lang="en-US" sz="3200" dirty="0"/>
              <a:t>of the class has their own copy of the fields </a:t>
            </a:r>
          </a:p>
          <a:p>
            <a:pPr lvl="1"/>
            <a:r>
              <a:rPr lang="en-US" sz="2800" dirty="0"/>
              <a:t>Hence </a:t>
            </a:r>
            <a:r>
              <a:rPr lang="en-US" sz="2800" i="1" dirty="0"/>
              <a:t>instance </a:t>
            </a:r>
            <a:r>
              <a:rPr lang="en-US" sz="2800" dirty="0"/>
              <a:t>variable! It’s a variable tied to a </a:t>
            </a:r>
            <a:r>
              <a:rPr lang="en-US" sz="2800" b="1" dirty="0"/>
              <a:t>specific</a:t>
            </a:r>
            <a:r>
              <a:rPr lang="en-US" sz="2800" dirty="0"/>
              <a:t> instance of the class! </a:t>
            </a:r>
          </a:p>
        </p:txBody>
      </p:sp>
      <p:pic>
        <p:nvPicPr>
          <p:cNvPr id="1026" name="Picture 2" descr="House Blueprint - Openclipart">
            <a:extLst>
              <a:ext uri="{FF2B5EF4-FFF2-40B4-BE49-F238E27FC236}">
                <a16:creationId xmlns:a16="http://schemas.microsoft.com/office/drawing/2014/main" id="{254B8985-B9B0-4A03-BE06-07A8FE50E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3" y="4677410"/>
            <a:ext cx="265747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Home">
            <a:extLst>
              <a:ext uri="{FF2B5EF4-FFF2-40B4-BE49-F238E27FC236}">
                <a16:creationId xmlns:a16="http://schemas.microsoft.com/office/drawing/2014/main" id="{394327CC-82C2-4720-A98A-1F57D1743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2851" y="4973897"/>
            <a:ext cx="914400" cy="914400"/>
          </a:xfrm>
          <a:prstGeom prst="rect">
            <a:avLst/>
          </a:prstGeom>
        </p:spPr>
      </p:pic>
      <p:pic>
        <p:nvPicPr>
          <p:cNvPr id="7" name="Graphic 6" descr="Home">
            <a:extLst>
              <a:ext uri="{FF2B5EF4-FFF2-40B4-BE49-F238E27FC236}">
                <a16:creationId xmlns:a16="http://schemas.microsoft.com/office/drawing/2014/main" id="{41C9A8B4-D6F5-4AD0-B58B-5CE7DD2120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65284" y="4973897"/>
            <a:ext cx="914400" cy="914400"/>
          </a:xfrm>
          <a:prstGeom prst="rect">
            <a:avLst/>
          </a:prstGeom>
        </p:spPr>
      </p:pic>
      <p:pic>
        <p:nvPicPr>
          <p:cNvPr id="8" name="Graphic 7" descr="Home">
            <a:extLst>
              <a:ext uri="{FF2B5EF4-FFF2-40B4-BE49-F238E27FC236}">
                <a16:creationId xmlns:a16="http://schemas.microsoft.com/office/drawing/2014/main" id="{0AD76BD1-4845-49C2-929F-5EA74659C5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7717" y="4973897"/>
            <a:ext cx="914400" cy="914400"/>
          </a:xfrm>
          <a:prstGeom prst="rect">
            <a:avLst/>
          </a:prstGeom>
        </p:spPr>
      </p:pic>
      <p:pic>
        <p:nvPicPr>
          <p:cNvPr id="9" name="Graphic 8" descr="Home">
            <a:extLst>
              <a:ext uri="{FF2B5EF4-FFF2-40B4-BE49-F238E27FC236}">
                <a16:creationId xmlns:a16="http://schemas.microsoft.com/office/drawing/2014/main" id="{BB78D8DA-689E-45FF-99B3-EAD449EF23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90150" y="4973897"/>
            <a:ext cx="914400" cy="914400"/>
          </a:xfrm>
          <a:prstGeom prst="rect">
            <a:avLst/>
          </a:prstGeom>
        </p:spPr>
      </p:pic>
      <p:pic>
        <p:nvPicPr>
          <p:cNvPr id="10" name="Graphic 9" descr="Home">
            <a:extLst>
              <a:ext uri="{FF2B5EF4-FFF2-40B4-BE49-F238E27FC236}">
                <a16:creationId xmlns:a16="http://schemas.microsoft.com/office/drawing/2014/main" id="{6C8A4FCC-56F9-46E2-BA60-31C3DA080C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02583" y="4973897"/>
            <a:ext cx="914400" cy="914400"/>
          </a:xfrm>
          <a:prstGeom prst="rect">
            <a:avLst/>
          </a:prstGeom>
        </p:spPr>
      </p:pic>
      <p:pic>
        <p:nvPicPr>
          <p:cNvPr id="11" name="Graphic 10" descr="Home">
            <a:extLst>
              <a:ext uri="{FF2B5EF4-FFF2-40B4-BE49-F238E27FC236}">
                <a16:creationId xmlns:a16="http://schemas.microsoft.com/office/drawing/2014/main" id="{66F93503-251E-4D25-8306-61EE1A68B1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015016" y="49738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47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23529</TotalTime>
  <Words>631</Words>
  <Application>Microsoft Macintosh PowerPoint</Application>
  <PresentationFormat>Widescreen</PresentationFormat>
  <Paragraphs>103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System Font Regular</vt:lpstr>
      <vt:lpstr>Arial</vt:lpstr>
      <vt:lpstr>Calibri</vt:lpstr>
      <vt:lpstr>Consolas</vt:lpstr>
      <vt:lpstr>Montserrat</vt:lpstr>
      <vt:lpstr>Montserrat ExtraBold</vt:lpstr>
      <vt:lpstr>Montserrat SemiBold</vt:lpstr>
      <vt:lpstr>CSE 373 Summer 2020</vt:lpstr>
      <vt:lpstr>Introduction to Objects</vt:lpstr>
      <vt:lpstr>Lecture Outline (1/4)</vt:lpstr>
      <vt:lpstr>Announcements</vt:lpstr>
      <vt:lpstr>Lecture Outline (2/4)</vt:lpstr>
      <vt:lpstr>Object Oriented Programming (OOP)</vt:lpstr>
      <vt:lpstr>Classes &amp; Objects</vt:lpstr>
      <vt:lpstr>Object State &amp; Behavior</vt:lpstr>
      <vt:lpstr>Object Class Syntax</vt:lpstr>
      <vt:lpstr>Instance Variables</vt:lpstr>
      <vt:lpstr>Instance Methods</vt:lpstr>
      <vt:lpstr>Lecture Outline (3/4)</vt:lpstr>
      <vt:lpstr>Representing a Shopping Cart (1/2)</vt:lpstr>
      <vt:lpstr>Representing a Shopping Cart (2/2)</vt:lpstr>
      <vt:lpstr>Lecture Outline (4/4)</vt:lpstr>
      <vt:lpstr>Nullish Nuance</vt:lpstr>
      <vt:lpstr>Constructors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Aaron S Johnston</dc:creator>
  <cp:keywords/>
  <dc:description/>
  <cp:lastModifiedBy>Colin Lim</cp:lastModifiedBy>
  <cp:revision>355</cp:revision>
  <cp:lastPrinted>2022-09-27T21:33:44Z</cp:lastPrinted>
  <dcterms:created xsi:type="dcterms:W3CDTF">2020-06-13T06:27:42Z</dcterms:created>
  <dcterms:modified xsi:type="dcterms:W3CDTF">2026-07-24T03:48:38Z</dcterms:modified>
  <cp:category/>
</cp:coreProperties>
</file>