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421" r:id="rId2"/>
    <p:sldId id="397" r:id="rId3"/>
    <p:sldId id="399" r:id="rId4"/>
    <p:sldId id="401" r:id="rId5"/>
    <p:sldId id="398" r:id="rId6"/>
    <p:sldId id="427" r:id="rId7"/>
    <p:sldId id="430" r:id="rId8"/>
    <p:sldId id="432" r:id="rId9"/>
    <p:sldId id="404" r:id="rId10"/>
    <p:sldId id="405" r:id="rId11"/>
    <p:sldId id="431" r:id="rId12"/>
    <p:sldId id="407" r:id="rId13"/>
    <p:sldId id="426" r:id="rId14"/>
    <p:sldId id="409" r:id="rId15"/>
    <p:sldId id="406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A5C71387-6F25-40BE-A9C7-2DE5AC23F89B}">
          <p14:sldIdLst>
            <p14:sldId id="421"/>
            <p14:sldId id="397"/>
            <p14:sldId id="399"/>
            <p14:sldId id="401"/>
            <p14:sldId id="398"/>
            <p14:sldId id="427"/>
            <p14:sldId id="430"/>
            <p14:sldId id="432"/>
            <p14:sldId id="404"/>
            <p14:sldId id="405"/>
            <p14:sldId id="431"/>
            <p14:sldId id="407"/>
            <p14:sldId id="426"/>
            <p14:sldId id="409"/>
            <p14:sldId id="40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nats" initials="m" lastIdx="1" clrIdx="0">
    <p:extLst>
      <p:ext uri="{19B8F6BF-5375-455C-9EA6-DF929625EA0E}">
        <p15:presenceInfo xmlns:p15="http://schemas.microsoft.com/office/powerpoint/2012/main" userId="S-1-5-21-2454115528-2111753937-1836222636-101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8231"/>
    <a:srgbClr val="000000"/>
    <a:srgbClr val="B8E3A8"/>
    <a:srgbClr val="ACFCE3"/>
    <a:srgbClr val="E7B4EB"/>
    <a:srgbClr val="B7C3F9"/>
    <a:srgbClr val="F2EFEF"/>
    <a:srgbClr val="FF2F92"/>
    <a:srgbClr val="EFDEEE"/>
    <a:srgbClr val="BF9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733" autoAdjust="0"/>
    <p:restoredTop sz="91361"/>
  </p:normalViewPr>
  <p:slideViewPr>
    <p:cSldViewPr snapToGrid="0" snapToObjects="1">
      <p:cViewPr>
        <p:scale>
          <a:sx n="96" d="100"/>
          <a:sy n="96" d="100"/>
        </p:scale>
        <p:origin x="1336" y="744"/>
      </p:cViewPr>
      <p:guideLst/>
    </p:cSldViewPr>
  </p:slideViewPr>
  <p:outlineViewPr>
    <p:cViewPr>
      <p:scale>
        <a:sx n="33" d="100"/>
        <a:sy n="33" d="100"/>
      </p:scale>
      <p:origin x="-4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8B3A00-37AE-DF4F-846D-B0E493D1DDE8}" type="datetimeFigureOut">
              <a:rPr lang="en-US" smtClean="0"/>
              <a:t>7/21/26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60FC8D-3FAB-384B-A523-F958535FCC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039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7FD2082-700D-4FCA-E7BF-262E5D705B2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236757"/>
            <a:ext cx="12367880" cy="7082690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39E575A9-56CD-5A42-B9C7-1068F9228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977" y="4013370"/>
            <a:ext cx="6212925" cy="1954786"/>
          </a:xfrm>
        </p:spPr>
        <p:txBody>
          <a:bodyPr anchor="t">
            <a:noAutofit/>
          </a:bodyPr>
          <a:lstStyle>
            <a:lvl1pPr>
              <a:defRPr sz="6000" b="0" i="0">
                <a:solidFill>
                  <a:srgbClr val="F0F0F0"/>
                </a:solidFill>
                <a:latin typeface="Montserrat SemiBold" pitchFamily="2" charset="77"/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AB47C65-C622-BE47-AE97-E148F4F3EA4E}"/>
              </a:ext>
            </a:extLst>
          </p:cNvPr>
          <p:cNvSpPr txBox="1"/>
          <p:nvPr userDrawn="1"/>
        </p:nvSpPr>
        <p:spPr>
          <a:xfrm>
            <a:off x="292977" y="3182200"/>
            <a:ext cx="3154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0" spc="100" baseline="0" dirty="0">
                <a:solidFill>
                  <a:srgbClr val="F0F0F0"/>
                </a:solidFill>
                <a:latin typeface="Montserrat ExtraBold" pitchFamily="2" charset="77"/>
              </a:rPr>
              <a:t>CSE 122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F7A9EB4D-77DA-A446-AC45-F12975CF7B81}"/>
              </a:ext>
            </a:extLst>
          </p:cNvPr>
          <p:cNvSpPr/>
          <p:nvPr userDrawn="1"/>
        </p:nvSpPr>
        <p:spPr>
          <a:xfrm>
            <a:off x="420128" y="2753848"/>
            <a:ext cx="1269523" cy="420130"/>
          </a:xfrm>
          <a:prstGeom prst="roundRect">
            <a:avLst/>
          </a:prstGeom>
          <a:solidFill>
            <a:srgbClr val="FA82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0" i="0" spc="300" dirty="0">
                <a:latin typeface="Montserrat" pitchFamily="2" charset="77"/>
              </a:rPr>
              <a:t>LEC 7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F0E59AED-1ABF-8D47-B5D7-C50109AB6669}"/>
              </a:ext>
            </a:extLst>
          </p:cNvPr>
          <p:cNvSpPr/>
          <p:nvPr userDrawn="1"/>
        </p:nvSpPr>
        <p:spPr>
          <a:xfrm>
            <a:off x="7119063" y="1251643"/>
            <a:ext cx="5250244" cy="5606357"/>
          </a:xfrm>
          <a:prstGeom prst="roundRect">
            <a:avLst>
              <a:gd name="adj" fmla="val 1114"/>
            </a:avLst>
          </a:prstGeom>
          <a:solidFill>
            <a:srgbClr val="FAFAFA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9E204213-5282-9748-829A-B0CF9968EAE3}"/>
              </a:ext>
            </a:extLst>
          </p:cNvPr>
          <p:cNvCxnSpPr/>
          <p:nvPr userDrawn="1"/>
        </p:nvCxnSpPr>
        <p:spPr>
          <a:xfrm>
            <a:off x="7452794" y="4551419"/>
            <a:ext cx="4468305" cy="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06C7426B-729E-F7D5-0736-3AD7D1926A0A}"/>
              </a:ext>
            </a:extLst>
          </p:cNvPr>
          <p:cNvSpPr/>
          <p:nvPr userDrawn="1"/>
        </p:nvSpPr>
        <p:spPr>
          <a:xfrm>
            <a:off x="-369625" y="5494620"/>
            <a:ext cx="4632957" cy="1688781"/>
          </a:xfrm>
          <a:prstGeom prst="roundRect">
            <a:avLst>
              <a:gd name="adj" fmla="val 9433"/>
            </a:avLst>
          </a:prstGeom>
          <a:solidFill>
            <a:srgbClr val="FAFAFA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4808DAC-636A-06AC-ADA9-6F6514C7FCE0}"/>
              </a:ext>
            </a:extLst>
          </p:cNvPr>
          <p:cNvSpPr/>
          <p:nvPr userDrawn="1"/>
        </p:nvSpPr>
        <p:spPr>
          <a:xfrm>
            <a:off x="71163" y="5574803"/>
            <a:ext cx="225067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1200" b="1" i="0" dirty="0">
                <a:solidFill>
                  <a:schemeClr val="bg1">
                    <a:lumMod val="65000"/>
                  </a:schemeClr>
                </a:solidFill>
                <a:latin typeface="Montserrat" pitchFamily="2" charset="77"/>
              </a:rPr>
              <a:t>Questions during Class?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9DE38F8-AD40-1DC7-1944-4682FDD989B1}"/>
              </a:ext>
            </a:extLst>
          </p:cNvPr>
          <p:cNvSpPr/>
          <p:nvPr userDrawn="1"/>
        </p:nvSpPr>
        <p:spPr>
          <a:xfrm>
            <a:off x="72629" y="5851802"/>
            <a:ext cx="243211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i="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SemiBold" pitchFamily="2" charset="77"/>
              </a:rPr>
              <a:t>Raise hand or send here</a:t>
            </a:r>
          </a:p>
          <a:p>
            <a:endParaRPr lang="en-US" sz="1200" b="1" i="0" dirty="0">
              <a:solidFill>
                <a:schemeClr val="tx1">
                  <a:lumMod val="65000"/>
                  <a:lumOff val="35000"/>
                </a:schemeClr>
              </a:solidFill>
              <a:latin typeface="Montserrat SemiBold" pitchFamily="2" charset="77"/>
            </a:endParaRPr>
          </a:p>
          <a:p>
            <a:r>
              <a:rPr lang="en-US" sz="2000" b="0" i="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SemiBold" pitchFamily="2" charset="77"/>
              </a:rPr>
              <a:t>sli.do    #cse122 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0F316C5E-94E4-1E69-FEBC-BC7B29D56913}"/>
              </a:ext>
            </a:extLst>
          </p:cNvPr>
          <p:cNvSpPr/>
          <p:nvPr userDrawn="1"/>
        </p:nvSpPr>
        <p:spPr>
          <a:xfrm>
            <a:off x="2950313" y="5594680"/>
            <a:ext cx="1218438" cy="1223089"/>
          </a:xfrm>
          <a:prstGeom prst="roundRect">
            <a:avLst>
              <a:gd name="adj" fmla="val 6661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Google Shape;96;p1">
            <a:extLst>
              <a:ext uri="{FF2B5EF4-FFF2-40B4-BE49-F238E27FC236}">
                <a16:creationId xmlns:a16="http://schemas.microsoft.com/office/drawing/2014/main" id="{9D28497A-FDE5-0DD5-419B-F4BCBE0F8481}"/>
              </a:ext>
            </a:extLst>
          </p:cNvPr>
          <p:cNvSpPr txBox="1"/>
          <p:nvPr userDrawn="1"/>
        </p:nvSpPr>
        <p:spPr>
          <a:xfrm>
            <a:off x="7226456" y="4566262"/>
            <a:ext cx="1152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Instructor:</a:t>
            </a:r>
            <a:endParaRPr sz="1200" dirty="0">
              <a:solidFill>
                <a:schemeClr val="bg2">
                  <a:lumMod val="50000"/>
                </a:schemeClr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16" name="Google Shape;97;p1">
            <a:extLst>
              <a:ext uri="{FF2B5EF4-FFF2-40B4-BE49-F238E27FC236}">
                <a16:creationId xmlns:a16="http://schemas.microsoft.com/office/drawing/2014/main" id="{9DD782E4-022F-FE2A-EA90-E890746AEFFC}"/>
              </a:ext>
            </a:extLst>
          </p:cNvPr>
          <p:cNvSpPr txBox="1"/>
          <p:nvPr userDrawn="1"/>
        </p:nvSpPr>
        <p:spPr>
          <a:xfrm>
            <a:off x="7226456" y="4826874"/>
            <a:ext cx="1152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bg2">
                    <a:lumMod val="50000"/>
                  </a:schemeClr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TAs:</a:t>
            </a:r>
            <a:endParaRPr sz="1200">
              <a:solidFill>
                <a:schemeClr val="bg2">
                  <a:lumMod val="50000"/>
                </a:schemeClr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22" name="Google Shape;47;p21">
            <a:extLst>
              <a:ext uri="{FF2B5EF4-FFF2-40B4-BE49-F238E27FC236}">
                <a16:creationId xmlns:a16="http://schemas.microsoft.com/office/drawing/2014/main" id="{47D5629D-2F08-31C9-FA7B-F5965A6763C1}"/>
              </a:ext>
            </a:extLst>
          </p:cNvPr>
          <p:cNvSpPr/>
          <p:nvPr userDrawn="1"/>
        </p:nvSpPr>
        <p:spPr>
          <a:xfrm>
            <a:off x="3003546" y="5652102"/>
            <a:ext cx="1111254" cy="11144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98;p1">
            <a:extLst>
              <a:ext uri="{FF2B5EF4-FFF2-40B4-BE49-F238E27FC236}">
                <a16:creationId xmlns:a16="http://schemas.microsoft.com/office/drawing/2014/main" id="{835AD3A0-A719-667C-435F-09B30B36A086}"/>
              </a:ext>
            </a:extLst>
          </p:cNvPr>
          <p:cNvSpPr txBox="1"/>
          <p:nvPr userDrawn="1"/>
        </p:nvSpPr>
        <p:spPr>
          <a:xfrm>
            <a:off x="8316295" y="4553778"/>
            <a:ext cx="3556009" cy="400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Ivory &amp; Colin</a:t>
            </a:r>
            <a:endParaRPr sz="1400" dirty="0">
              <a:solidFill>
                <a:schemeClr val="bg2">
                  <a:lumMod val="50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7" name="Google Shape;99;p1">
            <a:extLst>
              <a:ext uri="{FF2B5EF4-FFF2-40B4-BE49-F238E27FC236}">
                <a16:creationId xmlns:a16="http://schemas.microsoft.com/office/drawing/2014/main" id="{0676382C-27C3-85DD-65E0-4EAB8F231244}"/>
              </a:ext>
            </a:extLst>
          </p:cNvPr>
          <p:cNvSpPr txBox="1"/>
          <p:nvPr userDrawn="1"/>
        </p:nvSpPr>
        <p:spPr>
          <a:xfrm>
            <a:off x="8275471" y="4835425"/>
            <a:ext cx="3737319" cy="1651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40" tIns="91425" rIns="91425" bIns="91425" numCol="4" anchor="t" anchorCtr="0">
            <a:noAutofit/>
          </a:bodyPr>
          <a:lstStyle/>
          <a:p>
            <a:pPr lvl="0">
              <a:lnSpc>
                <a:spcPct val="115000"/>
              </a:lnSpc>
            </a:pPr>
            <a:r>
              <a:rPr lang="en-US" sz="1000" dirty="0">
                <a:solidFill>
                  <a:schemeClr val="bg2">
                    <a:lumMod val="50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Connor</a:t>
            </a:r>
          </a:p>
          <a:p>
            <a:pPr lvl="0">
              <a:lnSpc>
                <a:spcPct val="115000"/>
              </a:lnSpc>
            </a:pPr>
            <a:r>
              <a:rPr lang="en-US" sz="1000" dirty="0">
                <a:solidFill>
                  <a:schemeClr val="bg2">
                    <a:lumMod val="50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Wesley</a:t>
            </a:r>
          </a:p>
          <a:p>
            <a:pPr lvl="0">
              <a:lnSpc>
                <a:spcPct val="115000"/>
              </a:lnSpc>
            </a:pPr>
            <a:r>
              <a:rPr lang="en-US" sz="1000" dirty="0">
                <a:solidFill>
                  <a:schemeClr val="bg2">
                    <a:lumMod val="50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Yang</a:t>
            </a:r>
          </a:p>
          <a:p>
            <a:pPr lvl="0">
              <a:lnSpc>
                <a:spcPct val="115000"/>
              </a:lnSpc>
            </a:pPr>
            <a:r>
              <a:rPr lang="en-US" sz="1000" dirty="0">
                <a:solidFill>
                  <a:schemeClr val="bg2">
                    <a:lumMod val="50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Dani</a:t>
            </a:r>
          </a:p>
          <a:p>
            <a:pPr lvl="0">
              <a:lnSpc>
                <a:spcPct val="115000"/>
              </a:lnSpc>
            </a:pPr>
            <a:r>
              <a:rPr lang="en-US" sz="1000" dirty="0">
                <a:solidFill>
                  <a:schemeClr val="bg2">
                    <a:lumMod val="50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Rohan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D6D019E-5DD2-E485-9760-14DEF8366B7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003546" y="5646501"/>
            <a:ext cx="1124506" cy="1124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3696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2788E2-53AC-E040-9733-D210E8554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10CAD9-D825-5C41-812F-1D2BA3804933}"/>
              </a:ext>
            </a:extLst>
          </p:cNvPr>
          <p:cNvSpPr txBox="1"/>
          <p:nvPr userDrawn="1"/>
        </p:nvSpPr>
        <p:spPr>
          <a:xfrm>
            <a:off x="568410" y="469557"/>
            <a:ext cx="20141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i="0" dirty="0">
                <a:latin typeface="Calibri" panose="020F0502020204030204" pitchFamily="34" charset="0"/>
                <a:cs typeface="Calibri" panose="020F0502020204030204" pitchFamily="34" charset="0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2517276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A6B8B3-3837-584A-94CD-BA26A8EFF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A6CF4A-8D26-7E47-BE24-56CAFA2BFD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2DA4DA-0832-AD49-906C-ED72A76C7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810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ctice: Th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91B53D-D190-0D4A-BA39-A8F17D8FE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388066"/>
            <a:ext cx="10515600" cy="76263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0F8F08A-57D8-194E-8383-EB3BBBF69B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536DF9B-F95B-9446-A8D9-E083A46274F8}"/>
              </a:ext>
            </a:extLst>
          </p:cNvPr>
          <p:cNvSpPr/>
          <p:nvPr userDrawn="1"/>
        </p:nvSpPr>
        <p:spPr>
          <a:xfrm>
            <a:off x="-29763" y="231050"/>
            <a:ext cx="12221763" cy="984404"/>
          </a:xfrm>
          <a:prstGeom prst="rect">
            <a:avLst/>
          </a:prstGeom>
          <a:solidFill>
            <a:srgbClr val="2E235D"/>
          </a:solidFill>
          <a:ln w="12700">
            <a:solidFill>
              <a:srgbClr val="2E23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DB3AA407-1DA0-3243-8E37-6DD02AC469B7}"/>
              </a:ext>
            </a:extLst>
          </p:cNvPr>
          <p:cNvSpPr/>
          <p:nvPr userDrawn="1"/>
        </p:nvSpPr>
        <p:spPr>
          <a:xfrm>
            <a:off x="8365340" y="393723"/>
            <a:ext cx="3380431" cy="556054"/>
          </a:xfrm>
          <a:prstGeom prst="roundRect">
            <a:avLst/>
          </a:prstGeom>
          <a:solidFill>
            <a:srgbClr val="4E408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i="0" dirty="0" err="1">
                <a:latin typeface="Calibri" panose="020F0502020204030204" pitchFamily="34" charset="0"/>
                <a:cs typeface="Calibri" panose="020F0502020204030204" pitchFamily="34" charset="0"/>
              </a:rPr>
              <a:t>sli.do</a:t>
            </a:r>
            <a:r>
              <a:rPr lang="en-US" sz="2200" b="1" i="0" dirty="0">
                <a:latin typeface="Calibri" panose="020F0502020204030204" pitchFamily="34" charset="0"/>
                <a:cs typeface="Calibri" panose="020F0502020204030204" pitchFamily="34" charset="0"/>
              </a:rPr>
              <a:t>      #cse122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8B2FB86-FF62-31DF-F83C-54AC220C7122}"/>
              </a:ext>
            </a:extLst>
          </p:cNvPr>
          <p:cNvSpPr txBox="1"/>
          <p:nvPr userDrawn="1"/>
        </p:nvSpPr>
        <p:spPr>
          <a:xfrm>
            <a:off x="1106916" y="300371"/>
            <a:ext cx="374173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</a:rPr>
              <a:t>Practice : Think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7D0B743-6487-A3F6-EBE7-3E0368CD2E7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 flipH="1">
            <a:off x="154039" y="300371"/>
            <a:ext cx="684160" cy="781897"/>
          </a:xfrm>
          <a:prstGeom prst="rect">
            <a:avLst/>
          </a:prstGeom>
        </p:spPr>
      </p:pic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1F486DBF-0D75-55DB-9928-3E596B345D51}"/>
              </a:ext>
            </a:extLst>
          </p:cNvPr>
          <p:cNvSpPr/>
          <p:nvPr userDrawn="1"/>
        </p:nvSpPr>
        <p:spPr>
          <a:xfrm>
            <a:off x="7256995" y="195215"/>
            <a:ext cx="960120" cy="960120"/>
          </a:xfrm>
          <a:prstGeom prst="roundRect">
            <a:avLst/>
          </a:prstGeom>
          <a:solidFill>
            <a:srgbClr val="4E408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D5B7D14-FA34-B2D9-C621-221E813EEED7}"/>
              </a:ext>
            </a:extLst>
          </p:cNvPr>
          <p:cNvSpPr/>
          <p:nvPr userDrawn="1"/>
        </p:nvSpPr>
        <p:spPr>
          <a:xfrm>
            <a:off x="7362151" y="300371"/>
            <a:ext cx="749808" cy="7498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F1D1A8C-119A-5D11-08C1-1A969055AAF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362151" y="300371"/>
            <a:ext cx="749808" cy="749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0515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citce: Pai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91B53D-D190-0D4A-BA39-A8F17D8FE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388066"/>
            <a:ext cx="10515600" cy="76263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0F8F08A-57D8-194E-8383-EB3BBBF69B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536DF9B-F95B-9446-A8D9-E083A46274F8}"/>
              </a:ext>
            </a:extLst>
          </p:cNvPr>
          <p:cNvSpPr/>
          <p:nvPr userDrawn="1"/>
        </p:nvSpPr>
        <p:spPr>
          <a:xfrm>
            <a:off x="-29763" y="231050"/>
            <a:ext cx="12221763" cy="984404"/>
          </a:xfrm>
          <a:prstGeom prst="rect">
            <a:avLst/>
          </a:prstGeom>
          <a:solidFill>
            <a:srgbClr val="2E235D"/>
          </a:solidFill>
          <a:ln w="12700">
            <a:solidFill>
              <a:srgbClr val="2E23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5A96D726-B7B5-E5FD-95E9-944FA8727D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54039" y="300371"/>
            <a:ext cx="961802" cy="769442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80FA711B-19AB-5E1A-7C37-14ED2D5431ED}"/>
              </a:ext>
            </a:extLst>
          </p:cNvPr>
          <p:cNvSpPr/>
          <p:nvPr userDrawn="1"/>
        </p:nvSpPr>
        <p:spPr>
          <a:xfrm>
            <a:off x="8365340" y="393723"/>
            <a:ext cx="3380431" cy="556054"/>
          </a:xfrm>
          <a:prstGeom prst="roundRect">
            <a:avLst/>
          </a:prstGeom>
          <a:solidFill>
            <a:srgbClr val="4E408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i="0" dirty="0" err="1">
                <a:latin typeface="Calibri" panose="020F0502020204030204" pitchFamily="34" charset="0"/>
                <a:cs typeface="Calibri" panose="020F0502020204030204" pitchFamily="34" charset="0"/>
              </a:rPr>
              <a:t>sli.do</a:t>
            </a:r>
            <a:r>
              <a:rPr lang="en-US" sz="2200" b="1" i="0" dirty="0">
                <a:latin typeface="Calibri" panose="020F0502020204030204" pitchFamily="34" charset="0"/>
                <a:cs typeface="Calibri" panose="020F0502020204030204" pitchFamily="34" charset="0"/>
              </a:rPr>
              <a:t>      #cse122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92366A2-C9D8-2580-7B79-3B1F6DDAB802}"/>
              </a:ext>
            </a:extLst>
          </p:cNvPr>
          <p:cNvSpPr/>
          <p:nvPr userDrawn="1"/>
        </p:nvSpPr>
        <p:spPr>
          <a:xfrm>
            <a:off x="7256995" y="195215"/>
            <a:ext cx="960120" cy="960120"/>
          </a:xfrm>
          <a:prstGeom prst="roundRect">
            <a:avLst/>
          </a:prstGeom>
          <a:solidFill>
            <a:srgbClr val="4E408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261646E-9F5C-9C61-C30B-3DF312AA0AE9}"/>
              </a:ext>
            </a:extLst>
          </p:cNvPr>
          <p:cNvSpPr/>
          <p:nvPr userDrawn="1"/>
        </p:nvSpPr>
        <p:spPr>
          <a:xfrm>
            <a:off x="7362151" y="300371"/>
            <a:ext cx="749808" cy="7498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4522D9B-890F-87AE-E16B-BD76B76C8428}"/>
              </a:ext>
            </a:extLst>
          </p:cNvPr>
          <p:cNvSpPr txBox="1"/>
          <p:nvPr userDrawn="1"/>
        </p:nvSpPr>
        <p:spPr>
          <a:xfrm>
            <a:off x="1106916" y="300371"/>
            <a:ext cx="335765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</a:rPr>
              <a:t>Practice : Pair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B54292D-4BF3-EC1C-1624-1B267D57D2A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362151" y="296846"/>
            <a:ext cx="749808" cy="749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598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C3D231-F19F-A840-B5BC-F29C9E5212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0AC8BA-BD64-6945-A342-22D204834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0230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2D3693-0064-BB4F-9EC2-569D40495A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486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B460B4-70F4-B145-8648-892BD7385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6565"/>
            <a:ext cx="10515600" cy="7626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173FE4-2A2D-D54E-9CA7-3BE743A500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371600"/>
            <a:ext cx="10515600" cy="4805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20E522-6C81-E146-9573-8B2A265760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87150" y="6329363"/>
            <a:ext cx="5524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rgbClr val="2E235D"/>
                </a:solidFill>
              </a:defRPr>
            </a:lvl1pPr>
          </a:lstStyle>
          <a:p>
            <a:fld id="{B84CCEFC-A9FF-8249-A3D3-21FB7B7CCB8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7829BDB-00F0-1A4D-85ED-E7EECB1665B0}"/>
              </a:ext>
            </a:extLst>
          </p:cNvPr>
          <p:cNvSpPr/>
          <p:nvPr userDrawn="1"/>
        </p:nvSpPr>
        <p:spPr>
          <a:xfrm>
            <a:off x="-89452" y="-2819"/>
            <a:ext cx="12503426" cy="239554"/>
          </a:xfrm>
          <a:prstGeom prst="rect">
            <a:avLst/>
          </a:prstGeom>
          <a:solidFill>
            <a:srgbClr val="2E235D"/>
          </a:solidFill>
          <a:ln w="12700">
            <a:solidFill>
              <a:srgbClr val="2E23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2F99840-7979-4642-ADBB-375B21C7BD95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763" y="29972"/>
            <a:ext cx="2150721" cy="16903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16FF7FA-8B99-C643-9479-91C32ACC4F6F}"/>
              </a:ext>
            </a:extLst>
          </p:cNvPr>
          <p:cNvSpPr txBox="1"/>
          <p:nvPr userDrawn="1"/>
        </p:nvSpPr>
        <p:spPr>
          <a:xfrm>
            <a:off x="8369161" y="10264"/>
            <a:ext cx="16224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 b="1" i="0" dirty="0">
                <a:solidFill>
                  <a:schemeClr val="bg1"/>
                </a:solidFill>
                <a:latin typeface="Montserrat SemiBold" pitchFamily="2" charset="77"/>
              </a:rPr>
              <a:t>CSE 122 Summer 2026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982E279-6D9E-BC4A-A9B9-46E4512D586D}"/>
              </a:ext>
            </a:extLst>
          </p:cNvPr>
          <p:cNvSpPr txBox="1"/>
          <p:nvPr userDrawn="1"/>
        </p:nvSpPr>
        <p:spPr>
          <a:xfrm>
            <a:off x="3000376" y="-2819"/>
            <a:ext cx="619124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i="0" dirty="0">
                <a:solidFill>
                  <a:schemeClr val="bg1"/>
                </a:solidFill>
                <a:latin typeface="Montserrat SemiBold" pitchFamily="2" charset="77"/>
              </a:rPr>
              <a:t>LEC 7: Nested Collections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839F8FE-1DCB-0C41-CE68-A374F17B9644}"/>
              </a:ext>
            </a:extLst>
          </p:cNvPr>
          <p:cNvSpPr txBox="1"/>
          <p:nvPr userDrawn="1"/>
        </p:nvSpPr>
        <p:spPr>
          <a:xfrm>
            <a:off x="10539812" y="15965"/>
            <a:ext cx="16224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 b="1" i="0" dirty="0" err="1">
                <a:solidFill>
                  <a:schemeClr val="bg1"/>
                </a:solidFill>
                <a:latin typeface="Montserrat SemiBold" pitchFamily="2" charset="77"/>
              </a:rPr>
              <a:t>sli.do</a:t>
            </a:r>
            <a:r>
              <a:rPr lang="en-US" sz="900" b="1" i="0" dirty="0">
                <a:solidFill>
                  <a:schemeClr val="bg1"/>
                </a:solidFill>
                <a:latin typeface="Montserrat SemiBold" pitchFamily="2" charset="77"/>
              </a:rPr>
              <a:t> #cse122</a:t>
            </a:r>
          </a:p>
        </p:txBody>
      </p:sp>
    </p:spTree>
    <p:extLst>
      <p:ext uri="{BB962C8B-B14F-4D97-AF65-F5344CB8AC3E}">
        <p14:creationId xmlns:p14="http://schemas.microsoft.com/office/powerpoint/2010/main" val="8468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6" r:id="rId4"/>
    <p:sldLayoutId id="2147483657" r:id="rId5"/>
    <p:sldLayoutId id="2147483654" r:id="rId6"/>
    <p:sldLayoutId id="2147483655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en.wikipedia.org/wiki/Tf%E2%80%93idf" TargetMode="Externa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4028BB-1840-49D3-8C47-1961404427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263" y="4013370"/>
            <a:ext cx="6212925" cy="1954786"/>
          </a:xfrm>
        </p:spPr>
        <p:txBody>
          <a:bodyPr/>
          <a:lstStyle/>
          <a:p>
            <a:r>
              <a:rPr lang="en-US" sz="4800" dirty="0"/>
              <a:t>Nested Collections</a:t>
            </a:r>
          </a:p>
        </p:txBody>
      </p:sp>
      <p:sp>
        <p:nvSpPr>
          <p:cNvPr id="4" name="Google Shape;67;g2cdfb2db708_0_4">
            <a:extLst>
              <a:ext uri="{FF2B5EF4-FFF2-40B4-BE49-F238E27FC236}">
                <a16:creationId xmlns:a16="http://schemas.microsoft.com/office/drawing/2014/main" id="{5336F757-18AD-4416-8511-C59D23FF8AD2}"/>
              </a:ext>
            </a:extLst>
          </p:cNvPr>
          <p:cNvSpPr txBox="1"/>
          <p:nvPr/>
        </p:nvSpPr>
        <p:spPr>
          <a:xfrm>
            <a:off x="7456906" y="2225075"/>
            <a:ext cx="4476900" cy="1446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i="1" dirty="0" err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Slido</a:t>
            </a:r>
            <a:r>
              <a:rPr lang="en-US" sz="2200" b="1" i="1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vote &amp; chat with neighbors: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2200" b="1" i="1" dirty="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algn="ctr"/>
            <a:r>
              <a:rPr lang="en-US" sz="2200" i="1" dirty="0">
                <a:solidFill>
                  <a:srgbClr val="3F3F3F"/>
                </a:solidFill>
                <a:ea typeface="Calibri"/>
                <a:cs typeface="Calibri"/>
                <a:sym typeface="Calibri"/>
              </a:rPr>
              <a:t>The weather is hot, what’re your plans to cool off?</a:t>
            </a:r>
            <a:endParaRPr lang="en-US" sz="2200" i="1" dirty="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635165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48144F4-DB74-64EB-A021-53F9B51D92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542708"/>
            <a:ext cx="10515600" cy="762635"/>
          </a:xfrm>
        </p:spPr>
        <p:txBody>
          <a:bodyPr>
            <a:normAutofit fontScale="90000"/>
          </a:bodyPr>
          <a:lstStyle/>
          <a:p>
            <a:r>
              <a:rPr lang="en-US" dirty="0"/>
              <a:t>Suppose map had the following items. What would its items be after running this code?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7F6B763-F365-4EAF-3920-BE9E61AB474B}"/>
              </a:ext>
            </a:extLst>
          </p:cNvPr>
          <p:cNvSpPr txBox="1"/>
          <p:nvPr/>
        </p:nvSpPr>
        <p:spPr>
          <a:xfrm>
            <a:off x="838199" y="2699400"/>
            <a:ext cx="7212496" cy="369332"/>
          </a:xfrm>
          <a:prstGeom prst="rect">
            <a:avLst/>
          </a:prstGeom>
          <a:solidFill>
            <a:srgbClr val="FAFAFA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map: {”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KeyA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"=[1, 2], ”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KeyB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"=[3], ”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KeyC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"=[4, 5, 6]}</a:t>
            </a:r>
            <a:endParaRPr lang="en-US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447534-978C-DA8D-08A4-7F87B4396A7C}"/>
              </a:ext>
            </a:extLst>
          </p:cNvPr>
          <p:cNvSpPr txBox="1"/>
          <p:nvPr/>
        </p:nvSpPr>
        <p:spPr>
          <a:xfrm>
            <a:off x="838199" y="3249220"/>
            <a:ext cx="7212496" cy="1477328"/>
          </a:xfrm>
          <a:prstGeom prst="rect">
            <a:avLst/>
          </a:prstGeom>
          <a:solidFill>
            <a:srgbClr val="FAFAFA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Set&lt;</a:t>
            </a:r>
            <a:r>
              <a:rPr lang="en-US" dirty="0">
                <a:solidFill>
                  <a:srgbClr val="007E8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Integer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&gt;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nums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map.get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>
                <a:solidFill>
                  <a:srgbClr val="067D17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dirty="0" err="1">
                <a:solidFill>
                  <a:srgbClr val="067D17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KeyA</a:t>
            </a:r>
            <a:r>
              <a:rPr lang="en-US" dirty="0">
                <a:solidFill>
                  <a:srgbClr val="067D17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b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nums.add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>
                <a:solidFill>
                  <a:srgbClr val="1750E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b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map.put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>
                <a:solidFill>
                  <a:srgbClr val="067D17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dirty="0" err="1">
                <a:solidFill>
                  <a:srgbClr val="067D17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KeyB</a:t>
            </a:r>
            <a:r>
              <a:rPr lang="en-US" dirty="0">
                <a:solidFill>
                  <a:srgbClr val="067D17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nums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b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map.get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>
                <a:solidFill>
                  <a:srgbClr val="067D17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dirty="0" err="1">
                <a:solidFill>
                  <a:srgbClr val="067D17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KeyA</a:t>
            </a:r>
            <a:r>
              <a:rPr lang="en-US" dirty="0">
                <a:solidFill>
                  <a:srgbClr val="067D17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).add(</a:t>
            </a:r>
            <a:r>
              <a:rPr lang="en-US" dirty="0">
                <a:solidFill>
                  <a:srgbClr val="1750E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8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b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map.get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>
                <a:solidFill>
                  <a:srgbClr val="067D17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dirty="0" err="1">
                <a:solidFill>
                  <a:srgbClr val="067D17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KeyB</a:t>
            </a:r>
            <a:r>
              <a:rPr lang="en-US" dirty="0">
                <a:solidFill>
                  <a:srgbClr val="067D17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).add(</a:t>
            </a:r>
            <a:r>
              <a:rPr lang="en-US" dirty="0">
                <a:solidFill>
                  <a:srgbClr val="1750E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9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endParaRPr lang="en-US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BC69685-5DFD-A37E-F05E-5206C952E550}"/>
              </a:ext>
            </a:extLst>
          </p:cNvPr>
          <p:cNvSpPr txBox="1"/>
          <p:nvPr/>
        </p:nvSpPr>
        <p:spPr>
          <a:xfrm>
            <a:off x="838199" y="4969566"/>
            <a:ext cx="1084142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 algn="l">
              <a:buFont typeface="+mj-lt"/>
              <a:buAutoNum type="alphaUcPeriod"/>
            </a:pPr>
            <a:r>
              <a:rPr lang="en-US" sz="2000" b="1" i="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{"</a:t>
            </a:r>
            <a:r>
              <a:rPr lang="en-US" sz="2000" b="1" i="0" dirty="0" err="1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KeyA</a:t>
            </a:r>
            <a:r>
              <a:rPr lang="en-US" sz="2000" b="1" i="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"=[1, 2],          "</a:t>
            </a:r>
            <a:r>
              <a:rPr lang="en-US" sz="2000" b="1" i="0" dirty="0" err="1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KeyB</a:t>
            </a:r>
            <a:r>
              <a:rPr lang="en-US" sz="2000" b="1" i="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"=[1, 2, 7],       "</a:t>
            </a:r>
            <a:r>
              <a:rPr lang="en-US" sz="2000" b="1" i="0" dirty="0" err="1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KeyC</a:t>
            </a:r>
            <a:r>
              <a:rPr lang="en-US" sz="2000" b="1" i="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"=[4, 5, 6]}</a:t>
            </a:r>
          </a:p>
          <a:p>
            <a:pPr marL="342900" indent="-342900" algn="l">
              <a:buFont typeface="+mj-lt"/>
              <a:buAutoNum type="alphaUcPeriod"/>
            </a:pPr>
            <a:r>
              <a:rPr lang="en-US" sz="2000" b="1" i="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{"</a:t>
            </a:r>
            <a:r>
              <a:rPr lang="en-US" sz="2000" b="1" i="0" dirty="0" err="1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KeyA</a:t>
            </a:r>
            <a:r>
              <a:rPr lang="en-US" sz="2000" b="1" i="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"=[1, 2, 8],       "</a:t>
            </a:r>
            <a:r>
              <a:rPr lang="en-US" sz="2000" b="1" i="0" dirty="0" err="1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KeyB</a:t>
            </a:r>
            <a:r>
              <a:rPr lang="en-US" sz="2000" b="1" i="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"=[1, 2, 7, 9],    "</a:t>
            </a:r>
            <a:r>
              <a:rPr lang="en-US" sz="2000" b="1" i="0" dirty="0" err="1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KeyC</a:t>
            </a:r>
            <a:r>
              <a:rPr lang="en-US" sz="2000" b="1" i="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"=[4, 5, 6]}</a:t>
            </a:r>
          </a:p>
          <a:p>
            <a:pPr marL="342900" indent="-342900" algn="l">
              <a:buFont typeface="+mj-lt"/>
              <a:buAutoNum type="alphaUcPeriod"/>
            </a:pPr>
            <a:r>
              <a:rPr lang="en-US" sz="2000" b="1" i="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{"</a:t>
            </a:r>
            <a:r>
              <a:rPr lang="en-US" sz="2000" b="1" i="0" dirty="0" err="1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KeyA</a:t>
            </a:r>
            <a:r>
              <a:rPr lang="en-US" sz="2000" b="1" i="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"=[1, 2, 7, 8],    "</a:t>
            </a:r>
            <a:r>
              <a:rPr lang="en-US" sz="2000" b="1" i="0" dirty="0" err="1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KeyB</a:t>
            </a:r>
            <a:r>
              <a:rPr lang="en-US" sz="2000" b="1" i="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"=[1, 2, 7, 9],    "</a:t>
            </a:r>
            <a:r>
              <a:rPr lang="en-US" sz="2000" b="1" i="0" dirty="0" err="1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KeyC</a:t>
            </a:r>
            <a:r>
              <a:rPr lang="en-US" sz="2000" b="1" i="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"=[4, 5, 6]}</a:t>
            </a:r>
          </a:p>
          <a:p>
            <a:pPr marL="342900" indent="-342900" algn="l">
              <a:buFont typeface="+mj-lt"/>
              <a:buAutoNum type="alphaUcPeriod"/>
            </a:pPr>
            <a:r>
              <a:rPr lang="en-US" sz="2000" b="1" i="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{"</a:t>
            </a:r>
            <a:r>
              <a:rPr lang="en-US" sz="2000" b="1" i="0" dirty="0" err="1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KeyA</a:t>
            </a:r>
            <a:r>
              <a:rPr lang="en-US" sz="2000" b="1" i="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"=[1, 2, 7, 8, 9], "</a:t>
            </a:r>
            <a:r>
              <a:rPr lang="en-US" sz="2000" b="1" i="0" dirty="0" err="1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KeyB</a:t>
            </a:r>
            <a:r>
              <a:rPr lang="en-US" sz="2000" b="1" i="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"=[1, 2, 7, 8, 9], "</a:t>
            </a:r>
            <a:r>
              <a:rPr lang="en-US" sz="2000" b="1" i="0" dirty="0" err="1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KeyC</a:t>
            </a:r>
            <a:r>
              <a:rPr lang="en-US" sz="2000" b="1" i="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"=[4, 5, 6]}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EC3BC9-8DC6-CC54-0963-21C9A8BABEEF}"/>
              </a:ext>
            </a:extLst>
          </p:cNvPr>
          <p:cNvSpPr txBox="1"/>
          <p:nvPr/>
        </p:nvSpPr>
        <p:spPr>
          <a:xfrm>
            <a:off x="8809431" y="3109538"/>
            <a:ext cx="908269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 err="1"/>
              <a:t>KeyA</a:t>
            </a:r>
            <a:r>
              <a:rPr lang="en-US" sz="2400" dirty="0"/>
              <a:t>:</a:t>
            </a:r>
          </a:p>
        </p:txBody>
      </p:sp>
      <p:sp>
        <p:nvSpPr>
          <p:cNvPr id="10" name="Right Arrow 9">
            <a:extLst>
              <a:ext uri="{FF2B5EF4-FFF2-40B4-BE49-F238E27FC236}">
                <a16:creationId xmlns:a16="http://schemas.microsoft.com/office/drawing/2014/main" id="{86431CCE-A15F-2088-A169-EAB6A017ACBF}"/>
              </a:ext>
            </a:extLst>
          </p:cNvPr>
          <p:cNvSpPr/>
          <p:nvPr/>
        </p:nvSpPr>
        <p:spPr>
          <a:xfrm>
            <a:off x="397981" y="3300277"/>
            <a:ext cx="376775" cy="217449"/>
          </a:xfrm>
          <a:prstGeom prst="rightArrow">
            <a:avLst/>
          </a:prstGeom>
          <a:solidFill>
            <a:srgbClr val="FF2F92"/>
          </a:solidFill>
          <a:ln>
            <a:solidFill>
              <a:srgbClr val="FF2F9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2F92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4B5663C-D010-445F-D45C-4FFF0291BC30}"/>
              </a:ext>
            </a:extLst>
          </p:cNvPr>
          <p:cNvSpPr txBox="1"/>
          <p:nvPr/>
        </p:nvSpPr>
        <p:spPr>
          <a:xfrm>
            <a:off x="9078380" y="2407198"/>
            <a:ext cx="9082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FF2F92"/>
                </a:solidFill>
              </a:rPr>
              <a:t>nums</a:t>
            </a:r>
            <a:r>
              <a:rPr lang="en-US" sz="2400" dirty="0">
                <a:solidFill>
                  <a:srgbClr val="FF2F92"/>
                </a:solidFill>
              </a:rPr>
              <a:t>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15C52E6-D69F-A032-3C31-377763D47A9D}"/>
              </a:ext>
            </a:extLst>
          </p:cNvPr>
          <p:cNvSpPr txBox="1"/>
          <p:nvPr/>
        </p:nvSpPr>
        <p:spPr>
          <a:xfrm>
            <a:off x="8809431" y="3666054"/>
            <a:ext cx="908269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 err="1"/>
              <a:t>KeyB</a:t>
            </a:r>
            <a:r>
              <a:rPr lang="en-US" sz="2400" dirty="0"/>
              <a:t>:</a:t>
            </a:r>
          </a:p>
        </p:txBody>
      </p:sp>
      <p:sp>
        <p:nvSpPr>
          <p:cNvPr id="20" name="Right Arrow 19">
            <a:extLst>
              <a:ext uri="{FF2B5EF4-FFF2-40B4-BE49-F238E27FC236}">
                <a16:creationId xmlns:a16="http://schemas.microsoft.com/office/drawing/2014/main" id="{F242B316-7EFD-B51F-B378-223AB07170CD}"/>
              </a:ext>
            </a:extLst>
          </p:cNvPr>
          <p:cNvSpPr/>
          <p:nvPr/>
        </p:nvSpPr>
        <p:spPr>
          <a:xfrm>
            <a:off x="395771" y="3597090"/>
            <a:ext cx="376775" cy="217449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ight Arrow 20">
            <a:extLst>
              <a:ext uri="{FF2B5EF4-FFF2-40B4-BE49-F238E27FC236}">
                <a16:creationId xmlns:a16="http://schemas.microsoft.com/office/drawing/2014/main" id="{662C8E96-03BC-F9A0-D978-D5E7A8C1D3F5}"/>
              </a:ext>
            </a:extLst>
          </p:cNvPr>
          <p:cNvSpPr/>
          <p:nvPr/>
        </p:nvSpPr>
        <p:spPr>
          <a:xfrm>
            <a:off x="395770" y="3860450"/>
            <a:ext cx="376775" cy="217449"/>
          </a:xfrm>
          <a:prstGeom prst="rightArrow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ight Arrow 21">
            <a:extLst>
              <a:ext uri="{FF2B5EF4-FFF2-40B4-BE49-F238E27FC236}">
                <a16:creationId xmlns:a16="http://schemas.microsoft.com/office/drawing/2014/main" id="{5040ED1E-F35B-7F6F-34CF-9AABE3E2BAC3}"/>
              </a:ext>
            </a:extLst>
          </p:cNvPr>
          <p:cNvSpPr/>
          <p:nvPr/>
        </p:nvSpPr>
        <p:spPr>
          <a:xfrm>
            <a:off x="395769" y="4141843"/>
            <a:ext cx="376775" cy="217449"/>
          </a:xfrm>
          <a:prstGeom prst="rightArrow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ight Arrow 22">
            <a:extLst>
              <a:ext uri="{FF2B5EF4-FFF2-40B4-BE49-F238E27FC236}">
                <a16:creationId xmlns:a16="http://schemas.microsoft.com/office/drawing/2014/main" id="{267E6161-112B-4DCB-D388-932B9D8BAA9C}"/>
              </a:ext>
            </a:extLst>
          </p:cNvPr>
          <p:cNvSpPr/>
          <p:nvPr/>
        </p:nvSpPr>
        <p:spPr>
          <a:xfrm>
            <a:off x="395768" y="4424541"/>
            <a:ext cx="376775" cy="217449"/>
          </a:xfrm>
          <a:prstGeom prst="rightArrow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DCE572B-2462-473B-644F-C674C8E5AD13}"/>
              </a:ext>
            </a:extLst>
          </p:cNvPr>
          <p:cNvSpPr txBox="1"/>
          <p:nvPr/>
        </p:nvSpPr>
        <p:spPr>
          <a:xfrm>
            <a:off x="8809431" y="4263615"/>
            <a:ext cx="908269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 err="1"/>
              <a:t>KeyC</a:t>
            </a:r>
            <a:r>
              <a:rPr lang="en-US" sz="2400" dirty="0"/>
              <a:t>: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862A808-FE5C-4058-55CB-4000388D6372}"/>
              </a:ext>
            </a:extLst>
          </p:cNvPr>
          <p:cNvSpPr txBox="1"/>
          <p:nvPr/>
        </p:nvSpPr>
        <p:spPr>
          <a:xfrm>
            <a:off x="9717700" y="3103895"/>
            <a:ext cx="8716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[1, 2]</a:t>
            </a:r>
            <a:endParaRPr lang="en-US" sz="20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CCB8589-3B85-CD34-100F-D122CD118815}"/>
              </a:ext>
            </a:extLst>
          </p:cNvPr>
          <p:cNvSpPr txBox="1"/>
          <p:nvPr/>
        </p:nvSpPr>
        <p:spPr>
          <a:xfrm>
            <a:off x="9717700" y="4231049"/>
            <a:ext cx="12043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[4, 5, 6]</a:t>
            </a:r>
            <a:endParaRPr lang="en-US" sz="20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878D366-8E97-5BB9-BC45-3FF100427E9F}"/>
              </a:ext>
            </a:extLst>
          </p:cNvPr>
          <p:cNvSpPr txBox="1"/>
          <p:nvPr/>
        </p:nvSpPr>
        <p:spPr>
          <a:xfrm>
            <a:off x="9712161" y="3109270"/>
            <a:ext cx="1131951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/>
              <a:t>[1, 2, 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7</a:t>
            </a:r>
            <a:r>
              <a:rPr lang="en-US" sz="2400" dirty="0"/>
              <a:t>]</a:t>
            </a:r>
            <a:endParaRPr lang="en-US" sz="20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DEFBEFB-41B9-6863-788A-5B6FBD84D368}"/>
              </a:ext>
            </a:extLst>
          </p:cNvPr>
          <p:cNvSpPr txBox="1"/>
          <p:nvPr/>
        </p:nvSpPr>
        <p:spPr>
          <a:xfrm>
            <a:off x="9723239" y="3103895"/>
            <a:ext cx="1451035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/>
              <a:t>[1, 2, 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7</a:t>
            </a:r>
            <a:r>
              <a:rPr lang="en-US" sz="2400" dirty="0"/>
              <a:t>, </a:t>
            </a:r>
            <a:r>
              <a:rPr lang="en-US" sz="2400" dirty="0">
                <a:solidFill>
                  <a:srgbClr val="7030A0"/>
                </a:solidFill>
              </a:rPr>
              <a:t>8</a:t>
            </a:r>
            <a:r>
              <a:rPr lang="en-US" sz="2400" dirty="0"/>
              <a:t>]</a:t>
            </a:r>
            <a:endParaRPr lang="en-US" sz="20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682DC6B-A564-9E43-0CF2-A6D0F38C7E6F}"/>
              </a:ext>
            </a:extLst>
          </p:cNvPr>
          <p:cNvSpPr txBox="1"/>
          <p:nvPr/>
        </p:nvSpPr>
        <p:spPr>
          <a:xfrm>
            <a:off x="9723239" y="3113338"/>
            <a:ext cx="174723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/>
              <a:t>[1, 2, 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7</a:t>
            </a:r>
            <a:r>
              <a:rPr lang="en-US" sz="2400" dirty="0"/>
              <a:t>, </a:t>
            </a:r>
            <a:r>
              <a:rPr lang="en-US" sz="2400" dirty="0">
                <a:solidFill>
                  <a:srgbClr val="7030A0"/>
                </a:solidFill>
              </a:rPr>
              <a:t>8</a:t>
            </a:r>
            <a:r>
              <a:rPr lang="en-US" sz="2400" dirty="0"/>
              <a:t>, </a:t>
            </a:r>
            <a:r>
              <a:rPr lang="en-US" sz="2400" dirty="0">
                <a:solidFill>
                  <a:srgbClr val="0070C0"/>
                </a:solidFill>
              </a:rPr>
              <a:t>9</a:t>
            </a:r>
            <a:r>
              <a:rPr lang="en-US" sz="2400" dirty="0"/>
              <a:t>]</a:t>
            </a:r>
            <a:endParaRPr lang="en-US" sz="2000" dirty="0"/>
          </a:p>
        </p:txBody>
      </p:sp>
      <p:cxnSp>
        <p:nvCxnSpPr>
          <p:cNvPr id="9" name="Curved Connector 8">
            <a:extLst>
              <a:ext uri="{FF2B5EF4-FFF2-40B4-BE49-F238E27FC236}">
                <a16:creationId xmlns:a16="http://schemas.microsoft.com/office/drawing/2014/main" id="{73B2CFFF-56A9-4DDC-F39C-DCB4C082E426}"/>
              </a:ext>
            </a:extLst>
          </p:cNvPr>
          <p:cNvCxnSpPr>
            <a:cxnSpLocks/>
            <a:stCxn id="11" idx="3"/>
          </p:cNvCxnSpPr>
          <p:nvPr/>
        </p:nvCxnSpPr>
        <p:spPr>
          <a:xfrm>
            <a:off x="9986649" y="2638031"/>
            <a:ext cx="197507" cy="473850"/>
          </a:xfrm>
          <a:prstGeom prst="curvedConnector2">
            <a:avLst/>
          </a:prstGeom>
          <a:ln w="38100">
            <a:solidFill>
              <a:srgbClr val="FF2F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6C9A9A09-CC43-0F02-A5EE-5F66C71B6DAE}"/>
              </a:ext>
            </a:extLst>
          </p:cNvPr>
          <p:cNvSpPr txBox="1"/>
          <p:nvPr/>
        </p:nvSpPr>
        <p:spPr>
          <a:xfrm>
            <a:off x="9712161" y="3672193"/>
            <a:ext cx="174723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/>
              <a:t>[3]</a:t>
            </a:r>
            <a:endParaRPr lang="en-US" sz="2000" dirty="0"/>
          </a:p>
        </p:txBody>
      </p:sp>
      <p:cxnSp>
        <p:nvCxnSpPr>
          <p:cNvPr id="14" name="Curved Connector 13">
            <a:extLst>
              <a:ext uri="{FF2B5EF4-FFF2-40B4-BE49-F238E27FC236}">
                <a16:creationId xmlns:a16="http://schemas.microsoft.com/office/drawing/2014/main" id="{13B3A867-916B-271E-438C-3399B1706194}"/>
              </a:ext>
            </a:extLst>
          </p:cNvPr>
          <p:cNvCxnSpPr>
            <a:cxnSpLocks/>
            <a:stCxn id="18" idx="3"/>
          </p:cNvCxnSpPr>
          <p:nvPr/>
        </p:nvCxnSpPr>
        <p:spPr>
          <a:xfrm flipV="1">
            <a:off x="9717700" y="3517726"/>
            <a:ext cx="553236" cy="379161"/>
          </a:xfrm>
          <a:prstGeom prst="curvedConnector3">
            <a:avLst>
              <a:gd name="adj1" fmla="val 99138"/>
            </a:avLst>
          </a:prstGeom>
          <a:ln w="38100">
            <a:solidFill>
              <a:srgbClr val="BF9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9775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20" grpId="0" animBg="1"/>
      <p:bldP spid="21" grpId="0" animBg="1"/>
      <p:bldP spid="22" grpId="0" animBg="1"/>
      <p:bldP spid="23" grpId="0" animBg="1"/>
      <p:bldP spid="28" grpId="0" animBg="1"/>
      <p:bldP spid="30" grpId="0" animBg="1"/>
      <p:bldP spid="31" grpId="0" animBg="1"/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527406-2822-1CCF-75F2-62D081495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CA21CC-EE12-A04B-5C2C-A9CB510F5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 (3/4)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8AA8EC-48E8-8B65-DDE6-557FF03630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200"/>
              </a:spcAft>
            </a:pPr>
            <a:r>
              <a:rPr lang="en-US" dirty="0"/>
              <a:t>Announcements</a:t>
            </a:r>
          </a:p>
          <a:p>
            <a:pPr>
              <a:spcAft>
                <a:spcPts val="1200"/>
              </a:spcAft>
            </a:pPr>
            <a:r>
              <a:rPr lang="en-US" dirty="0"/>
              <a:t>Recap: Nested Collections</a:t>
            </a:r>
          </a:p>
          <a:p>
            <a:pPr>
              <a:spcAft>
                <a:spcPts val="1200"/>
              </a:spcAft>
            </a:pPr>
            <a:r>
              <a:rPr lang="en-US" b="1" dirty="0">
                <a:solidFill>
                  <a:schemeClr val="accent5"/>
                </a:solidFill>
              </a:rPr>
              <a:t>Practice: Search Engines</a:t>
            </a:r>
          </a:p>
          <a:p>
            <a:pPr>
              <a:spcAft>
                <a:spcPts val="1200"/>
              </a:spcAft>
            </a:pPr>
            <a:r>
              <a:rPr lang="en-US" dirty="0"/>
              <a:t>Practice: Social Network</a:t>
            </a:r>
          </a:p>
        </p:txBody>
      </p:sp>
      <p:sp>
        <p:nvSpPr>
          <p:cNvPr id="4" name="Pentagon 3">
            <a:extLst>
              <a:ext uri="{FF2B5EF4-FFF2-40B4-BE49-F238E27FC236}">
                <a16:creationId xmlns:a16="http://schemas.microsoft.com/office/drawing/2014/main" id="{5F3E4C11-4466-0E7E-6D7C-99BB3065D17D}"/>
              </a:ext>
            </a:extLst>
          </p:cNvPr>
          <p:cNvSpPr/>
          <p:nvPr/>
        </p:nvSpPr>
        <p:spPr>
          <a:xfrm rot="10800000">
            <a:off x="4863188" y="2765749"/>
            <a:ext cx="444843" cy="308919"/>
          </a:xfrm>
          <a:prstGeom prst="homePlat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2475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92F1B5-FDA2-5CA7-1A8E-4B40ABC95C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Background</a:t>
            </a:r>
            <a:r>
              <a:rPr lang="en-US" dirty="0"/>
              <a:t>: Search Engines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A0C713-E834-D8A5-123C-FEB0D057B0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 </a:t>
            </a:r>
            <a:r>
              <a:rPr lang="en-US" b="1" dirty="0"/>
              <a:t>search engine </a:t>
            </a:r>
            <a:r>
              <a:rPr lang="en-US" dirty="0"/>
              <a:t>receives a </a:t>
            </a:r>
            <a:r>
              <a:rPr lang="en-US" b="1" dirty="0"/>
              <a:t>query </a:t>
            </a:r>
            <a:r>
              <a:rPr lang="en-US" dirty="0"/>
              <a:t>and returns a set of relevant </a:t>
            </a:r>
            <a:r>
              <a:rPr lang="en-US" b="1" dirty="0"/>
              <a:t>documents. </a:t>
            </a:r>
            <a:r>
              <a:rPr lang="en-US" dirty="0"/>
              <a:t>Examples: Google, Mac Finder, more.</a:t>
            </a:r>
          </a:p>
          <a:p>
            <a:pPr lvl="1"/>
            <a:r>
              <a:rPr lang="en-US" dirty="0"/>
              <a:t>Queries often can have more </a:t>
            </a:r>
          </a:p>
          <a:p>
            <a:r>
              <a:rPr lang="en-US" dirty="0"/>
              <a:t>A search engine involves two main components</a:t>
            </a:r>
          </a:p>
          <a:p>
            <a:pPr lvl="1"/>
            <a:r>
              <a:rPr lang="en-US" dirty="0"/>
              <a:t>An</a:t>
            </a:r>
            <a:r>
              <a:rPr lang="en-US" b="1" dirty="0"/>
              <a:t> index </a:t>
            </a:r>
            <a:r>
              <a:rPr lang="en-US" dirty="0"/>
              <a:t>to efficiently find the set of documents for a query</a:t>
            </a:r>
          </a:p>
          <a:p>
            <a:pPr lvl="2"/>
            <a:r>
              <a:rPr lang="en-US" dirty="0"/>
              <a:t>Will focus on “single word queries” for today’s example</a:t>
            </a:r>
          </a:p>
          <a:p>
            <a:pPr lvl="1"/>
            <a:r>
              <a:rPr lang="en-US" dirty="0"/>
              <a:t>A </a:t>
            </a:r>
            <a:r>
              <a:rPr lang="en-US" b="1" dirty="0"/>
              <a:t>ranking algorithm </a:t>
            </a:r>
            <a:r>
              <a:rPr lang="en-US" dirty="0"/>
              <a:t>to order the documents from most to least relevant</a:t>
            </a:r>
          </a:p>
          <a:p>
            <a:pPr lvl="2"/>
            <a:r>
              <a:rPr lang="en-US" dirty="0"/>
              <a:t>Not the focus of this example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Goal: Precompute a data structure that helps find the relevant documents for a given query</a:t>
            </a:r>
          </a:p>
        </p:txBody>
      </p:sp>
    </p:spTree>
    <p:extLst>
      <p:ext uri="{BB962C8B-B14F-4D97-AF65-F5344CB8AC3E}">
        <p14:creationId xmlns:p14="http://schemas.microsoft.com/office/powerpoint/2010/main" val="9271061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298825-AF14-450E-C1E4-9E95B0E22A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6F43D8-DFDC-FB71-D97D-3EB7901775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Inverted Index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E51A86-47B4-4AEB-27A1-8714B15E63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1"/>
            <a:ext cx="10515600" cy="2018654"/>
          </a:xfrm>
        </p:spPr>
        <p:txBody>
          <a:bodyPr/>
          <a:lstStyle/>
          <a:p>
            <a:r>
              <a:rPr lang="en-US" dirty="0"/>
              <a:t>An </a:t>
            </a:r>
            <a:r>
              <a:rPr lang="en-US" b="1" dirty="0"/>
              <a:t>inverted index </a:t>
            </a:r>
            <a:r>
              <a:rPr lang="en-US" dirty="0"/>
              <a:t>is a Mapping from possible query words to the set of documents that contain that word</a:t>
            </a:r>
          </a:p>
          <a:p>
            <a:pPr lvl="1"/>
            <a:r>
              <a:rPr lang="en-US" sz="2300" dirty="0"/>
              <a:t>Answers the question:</a:t>
            </a:r>
            <a:br>
              <a:rPr lang="en-US" sz="2300" dirty="0"/>
            </a:br>
            <a:r>
              <a:rPr lang="en-US" sz="2300" dirty="0"/>
              <a:t>“What documents contain the word ‘burritos’?”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DA5EDF8-80CD-0A92-6410-C2C5462F067A}"/>
              </a:ext>
            </a:extLst>
          </p:cNvPr>
          <p:cNvSpPr/>
          <p:nvPr/>
        </p:nvSpPr>
        <p:spPr>
          <a:xfrm>
            <a:off x="4906744" y="3177633"/>
            <a:ext cx="7083707" cy="3588152"/>
          </a:xfrm>
          <a:prstGeom prst="roundRect">
            <a:avLst>
              <a:gd name="adj" fmla="val 4731"/>
            </a:avLst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B3464C7-75DA-D4F9-03AF-1A6642F284B1}"/>
              </a:ext>
            </a:extLst>
          </p:cNvPr>
          <p:cNvSpPr txBox="1"/>
          <p:nvPr/>
        </p:nvSpPr>
        <p:spPr>
          <a:xfrm>
            <a:off x="7374080" y="2808301"/>
            <a:ext cx="28589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Inverted Index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9B594A3B-BD05-DBD1-6F4B-CAF1F880DADA}"/>
              </a:ext>
            </a:extLst>
          </p:cNvPr>
          <p:cNvSpPr/>
          <p:nvPr/>
        </p:nvSpPr>
        <p:spPr>
          <a:xfrm>
            <a:off x="7383724" y="3538434"/>
            <a:ext cx="4490980" cy="486136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9873F4EB-A6DA-416C-221D-95086F199D40}"/>
              </a:ext>
            </a:extLst>
          </p:cNvPr>
          <p:cNvSpPr/>
          <p:nvPr/>
        </p:nvSpPr>
        <p:spPr>
          <a:xfrm>
            <a:off x="7374080" y="4150834"/>
            <a:ext cx="4490980" cy="486136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1E4CF01C-C5B0-7FDB-0ED6-EB642E8155CD}"/>
              </a:ext>
            </a:extLst>
          </p:cNvPr>
          <p:cNvSpPr/>
          <p:nvPr/>
        </p:nvSpPr>
        <p:spPr>
          <a:xfrm>
            <a:off x="7374080" y="4764358"/>
            <a:ext cx="4490980" cy="486136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7542B496-8F2C-24B5-D4CB-B17D29B7F602}"/>
              </a:ext>
            </a:extLst>
          </p:cNvPr>
          <p:cNvSpPr/>
          <p:nvPr/>
        </p:nvSpPr>
        <p:spPr>
          <a:xfrm>
            <a:off x="7383724" y="5377882"/>
            <a:ext cx="4490980" cy="486136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471C78CA-BC89-5F67-2BFE-C2C76DDFEDB5}"/>
              </a:ext>
            </a:extLst>
          </p:cNvPr>
          <p:cNvSpPr/>
          <p:nvPr/>
        </p:nvSpPr>
        <p:spPr>
          <a:xfrm>
            <a:off x="7383724" y="5990282"/>
            <a:ext cx="4481336" cy="486136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8A0A05B-553E-985B-9955-5019145BE22C}"/>
              </a:ext>
            </a:extLst>
          </p:cNvPr>
          <p:cNvSpPr txBox="1"/>
          <p:nvPr/>
        </p:nvSpPr>
        <p:spPr>
          <a:xfrm>
            <a:off x="5748792" y="3549545"/>
            <a:ext cx="8681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/>
              <a:t>I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204442B-114A-18B2-E12B-041AAF6AB46E}"/>
              </a:ext>
            </a:extLst>
          </p:cNvPr>
          <p:cNvSpPr txBox="1"/>
          <p:nvPr/>
        </p:nvSpPr>
        <p:spPr>
          <a:xfrm>
            <a:off x="5754586" y="4163069"/>
            <a:ext cx="8681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/>
              <a:t>love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6997110-9E0A-EAF2-DD50-CDDC575AD059}"/>
              </a:ext>
            </a:extLst>
          </p:cNvPr>
          <p:cNvSpPr txBox="1"/>
          <p:nvPr/>
        </p:nvSpPr>
        <p:spPr>
          <a:xfrm>
            <a:off x="5748792" y="4776593"/>
            <a:ext cx="8681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/>
              <a:t>tacos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892F690-8163-777C-8112-BC65BD7FCA71}"/>
              </a:ext>
            </a:extLst>
          </p:cNvPr>
          <p:cNvSpPr txBox="1"/>
          <p:nvPr/>
        </p:nvSpPr>
        <p:spPr>
          <a:xfrm>
            <a:off x="5404932" y="5390117"/>
            <a:ext cx="11950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/>
              <a:t>burritos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30C666A-5908-994F-A11E-D1184C2C26A9}"/>
              </a:ext>
            </a:extLst>
          </p:cNvPr>
          <p:cNvSpPr txBox="1"/>
          <p:nvPr/>
        </p:nvSpPr>
        <p:spPr>
          <a:xfrm>
            <a:off x="5312335" y="6003640"/>
            <a:ext cx="12876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 err="1"/>
              <a:t>tlayudas</a:t>
            </a:r>
            <a:endParaRPr lang="en-US" sz="2400" dirty="0"/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A082301-A318-37DF-3FDD-C32944568839}"/>
              </a:ext>
            </a:extLst>
          </p:cNvPr>
          <p:cNvCxnSpPr>
            <a:cxnSpLocks/>
            <a:stCxn id="12" idx="3"/>
            <a:endCxn id="7" idx="1"/>
          </p:cNvCxnSpPr>
          <p:nvPr/>
        </p:nvCxnSpPr>
        <p:spPr>
          <a:xfrm>
            <a:off x="6616894" y="3780378"/>
            <a:ext cx="766830" cy="112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27442978-3D43-96E9-A8A3-594C6403AD34}"/>
              </a:ext>
            </a:extLst>
          </p:cNvPr>
          <p:cNvCxnSpPr>
            <a:cxnSpLocks/>
            <a:stCxn id="13" idx="3"/>
            <a:endCxn id="8" idx="1"/>
          </p:cNvCxnSpPr>
          <p:nvPr/>
        </p:nvCxnSpPr>
        <p:spPr>
          <a:xfrm>
            <a:off x="6622688" y="4393902"/>
            <a:ext cx="751392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0A5CB061-4D7C-2150-4918-6141122952D5}"/>
              </a:ext>
            </a:extLst>
          </p:cNvPr>
          <p:cNvCxnSpPr>
            <a:cxnSpLocks/>
            <a:stCxn id="18" idx="3"/>
            <a:endCxn id="9" idx="1"/>
          </p:cNvCxnSpPr>
          <p:nvPr/>
        </p:nvCxnSpPr>
        <p:spPr>
          <a:xfrm>
            <a:off x="6616894" y="5007426"/>
            <a:ext cx="757186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A4B4A6F6-7E25-DD9F-F4FA-C96B803EC1F0}"/>
              </a:ext>
            </a:extLst>
          </p:cNvPr>
          <p:cNvCxnSpPr>
            <a:cxnSpLocks/>
            <a:stCxn id="19" idx="3"/>
            <a:endCxn id="10" idx="1"/>
          </p:cNvCxnSpPr>
          <p:nvPr/>
        </p:nvCxnSpPr>
        <p:spPr>
          <a:xfrm>
            <a:off x="6600029" y="5620950"/>
            <a:ext cx="783695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6353C610-45B1-189F-0600-CBAFE69C0A4E}"/>
              </a:ext>
            </a:extLst>
          </p:cNvPr>
          <p:cNvCxnSpPr>
            <a:cxnSpLocks/>
            <a:stCxn id="20" idx="3"/>
            <a:endCxn id="11" idx="1"/>
          </p:cNvCxnSpPr>
          <p:nvPr/>
        </p:nvCxnSpPr>
        <p:spPr>
          <a:xfrm flipV="1">
            <a:off x="6600029" y="6233350"/>
            <a:ext cx="783695" cy="112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ounded Rectangle 41">
            <a:extLst>
              <a:ext uri="{FF2B5EF4-FFF2-40B4-BE49-F238E27FC236}">
                <a16:creationId xmlns:a16="http://schemas.microsoft.com/office/drawing/2014/main" id="{D68E1C89-8EA0-11FB-A832-CEB79EB36A11}"/>
              </a:ext>
            </a:extLst>
          </p:cNvPr>
          <p:cNvSpPr/>
          <p:nvPr/>
        </p:nvSpPr>
        <p:spPr>
          <a:xfrm>
            <a:off x="2008572" y="3773646"/>
            <a:ext cx="2010138" cy="649144"/>
          </a:xfrm>
          <a:prstGeom prst="roundRect">
            <a:avLst/>
          </a:prstGeom>
          <a:solidFill>
            <a:srgbClr val="E7B4E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 love tacos</a:t>
            </a:r>
          </a:p>
        </p:txBody>
      </p:sp>
      <p:sp>
        <p:nvSpPr>
          <p:cNvPr id="43" name="Rounded Rectangle 42">
            <a:extLst>
              <a:ext uri="{FF2B5EF4-FFF2-40B4-BE49-F238E27FC236}">
                <a16:creationId xmlns:a16="http://schemas.microsoft.com/office/drawing/2014/main" id="{94E870FA-4E5A-4063-2EC2-7BA863D95CF7}"/>
              </a:ext>
            </a:extLst>
          </p:cNvPr>
          <p:cNvSpPr/>
          <p:nvPr/>
        </p:nvSpPr>
        <p:spPr>
          <a:xfrm>
            <a:off x="1998925" y="4740801"/>
            <a:ext cx="2010138" cy="649144"/>
          </a:xfrm>
          <a:prstGeom prst="roundRect">
            <a:avLst/>
          </a:prstGeom>
          <a:solidFill>
            <a:srgbClr val="ACFCE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 love burritos</a:t>
            </a:r>
          </a:p>
        </p:txBody>
      </p:sp>
      <p:sp>
        <p:nvSpPr>
          <p:cNvPr id="44" name="Rounded Rectangle 43">
            <a:extLst>
              <a:ext uri="{FF2B5EF4-FFF2-40B4-BE49-F238E27FC236}">
                <a16:creationId xmlns:a16="http://schemas.microsoft.com/office/drawing/2014/main" id="{E65823C1-5E86-DCAB-8923-A1819B111DC6}"/>
              </a:ext>
            </a:extLst>
          </p:cNvPr>
          <p:cNvSpPr/>
          <p:nvPr/>
        </p:nvSpPr>
        <p:spPr>
          <a:xfrm>
            <a:off x="2008572" y="5707957"/>
            <a:ext cx="2010138" cy="649144"/>
          </a:xfrm>
          <a:prstGeom prst="roundRect">
            <a:avLst/>
          </a:prstGeom>
          <a:solidFill>
            <a:srgbClr val="B7C3F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 love </a:t>
            </a:r>
            <a:r>
              <a:rPr lang="en-US" dirty="0" err="1">
                <a:solidFill>
                  <a:schemeClr val="tx1"/>
                </a:solidFill>
              </a:rPr>
              <a:t>tlayudas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E9D3355A-97E7-966D-7DC2-4197BF34F31A}"/>
              </a:ext>
            </a:extLst>
          </p:cNvPr>
          <p:cNvSpPr txBox="1"/>
          <p:nvPr/>
        </p:nvSpPr>
        <p:spPr>
          <a:xfrm>
            <a:off x="1998925" y="3530994"/>
            <a:ext cx="20101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Document 1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63A9A033-06BA-A570-E794-FD7BE72AE19E}"/>
              </a:ext>
            </a:extLst>
          </p:cNvPr>
          <p:cNvSpPr txBox="1"/>
          <p:nvPr/>
        </p:nvSpPr>
        <p:spPr>
          <a:xfrm>
            <a:off x="1994100" y="4515367"/>
            <a:ext cx="20101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Document 2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DC72FC20-8233-FD5B-1186-2CBB728F5314}"/>
              </a:ext>
            </a:extLst>
          </p:cNvPr>
          <p:cNvSpPr txBox="1"/>
          <p:nvPr/>
        </p:nvSpPr>
        <p:spPr>
          <a:xfrm>
            <a:off x="1991688" y="5476879"/>
            <a:ext cx="20101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Document 3</a:t>
            </a:r>
          </a:p>
        </p:txBody>
      </p:sp>
      <p:sp>
        <p:nvSpPr>
          <p:cNvPr id="48" name="Rounded Rectangle 47">
            <a:extLst>
              <a:ext uri="{FF2B5EF4-FFF2-40B4-BE49-F238E27FC236}">
                <a16:creationId xmlns:a16="http://schemas.microsoft.com/office/drawing/2014/main" id="{6C10F48E-8428-5956-B7FE-928019AB9718}"/>
              </a:ext>
            </a:extLst>
          </p:cNvPr>
          <p:cNvSpPr/>
          <p:nvPr/>
        </p:nvSpPr>
        <p:spPr>
          <a:xfrm>
            <a:off x="7428510" y="3586854"/>
            <a:ext cx="1402105" cy="401901"/>
          </a:xfrm>
          <a:prstGeom prst="roundRect">
            <a:avLst/>
          </a:prstGeom>
          <a:solidFill>
            <a:srgbClr val="E7B4E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Document 1</a:t>
            </a:r>
          </a:p>
        </p:txBody>
      </p:sp>
      <p:sp>
        <p:nvSpPr>
          <p:cNvPr id="49" name="Rounded Rectangle 48">
            <a:extLst>
              <a:ext uri="{FF2B5EF4-FFF2-40B4-BE49-F238E27FC236}">
                <a16:creationId xmlns:a16="http://schemas.microsoft.com/office/drawing/2014/main" id="{DC286264-FF4B-5CAC-3C64-8613FAF04A65}"/>
              </a:ext>
            </a:extLst>
          </p:cNvPr>
          <p:cNvSpPr/>
          <p:nvPr/>
        </p:nvSpPr>
        <p:spPr>
          <a:xfrm>
            <a:off x="7424419" y="4192950"/>
            <a:ext cx="1402105" cy="401901"/>
          </a:xfrm>
          <a:prstGeom prst="roundRect">
            <a:avLst/>
          </a:prstGeom>
          <a:solidFill>
            <a:srgbClr val="E7B4E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Document 1</a:t>
            </a:r>
          </a:p>
        </p:txBody>
      </p:sp>
      <p:sp>
        <p:nvSpPr>
          <p:cNvPr id="50" name="Rounded Rectangle 49">
            <a:extLst>
              <a:ext uri="{FF2B5EF4-FFF2-40B4-BE49-F238E27FC236}">
                <a16:creationId xmlns:a16="http://schemas.microsoft.com/office/drawing/2014/main" id="{297B811A-6D06-965F-5473-E5CED074D010}"/>
              </a:ext>
            </a:extLst>
          </p:cNvPr>
          <p:cNvSpPr/>
          <p:nvPr/>
        </p:nvSpPr>
        <p:spPr>
          <a:xfrm>
            <a:off x="8918517" y="4806476"/>
            <a:ext cx="1402105" cy="401901"/>
          </a:xfrm>
          <a:prstGeom prst="roundRect">
            <a:avLst/>
          </a:prstGeom>
          <a:solidFill>
            <a:srgbClr val="E7B4E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Document 1</a:t>
            </a:r>
          </a:p>
        </p:txBody>
      </p:sp>
      <p:sp>
        <p:nvSpPr>
          <p:cNvPr id="51" name="Rounded Rectangle 50">
            <a:extLst>
              <a:ext uri="{FF2B5EF4-FFF2-40B4-BE49-F238E27FC236}">
                <a16:creationId xmlns:a16="http://schemas.microsoft.com/office/drawing/2014/main" id="{90CF7C28-C7A5-8795-AC46-3B70C9695491}"/>
              </a:ext>
            </a:extLst>
          </p:cNvPr>
          <p:cNvSpPr/>
          <p:nvPr/>
        </p:nvSpPr>
        <p:spPr>
          <a:xfrm>
            <a:off x="8922465" y="3592592"/>
            <a:ext cx="1402105" cy="401901"/>
          </a:xfrm>
          <a:prstGeom prst="roundRect">
            <a:avLst/>
          </a:prstGeom>
          <a:solidFill>
            <a:srgbClr val="ACFCE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Document 2</a:t>
            </a:r>
          </a:p>
        </p:txBody>
      </p:sp>
      <p:sp>
        <p:nvSpPr>
          <p:cNvPr id="52" name="Rounded Rectangle 51">
            <a:extLst>
              <a:ext uri="{FF2B5EF4-FFF2-40B4-BE49-F238E27FC236}">
                <a16:creationId xmlns:a16="http://schemas.microsoft.com/office/drawing/2014/main" id="{C649B806-B1C6-5D88-C741-F57E56A3E9E7}"/>
              </a:ext>
            </a:extLst>
          </p:cNvPr>
          <p:cNvSpPr/>
          <p:nvPr/>
        </p:nvSpPr>
        <p:spPr>
          <a:xfrm>
            <a:off x="10416420" y="3586854"/>
            <a:ext cx="1402105" cy="401901"/>
          </a:xfrm>
          <a:prstGeom prst="roundRect">
            <a:avLst/>
          </a:prstGeom>
          <a:solidFill>
            <a:srgbClr val="B7C3F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Document 3</a:t>
            </a:r>
          </a:p>
        </p:txBody>
      </p:sp>
      <p:sp>
        <p:nvSpPr>
          <p:cNvPr id="58" name="Rounded Rectangle 57">
            <a:extLst>
              <a:ext uri="{FF2B5EF4-FFF2-40B4-BE49-F238E27FC236}">
                <a16:creationId xmlns:a16="http://schemas.microsoft.com/office/drawing/2014/main" id="{66956871-3D2B-3FD1-6E94-B9F7ED4D13DF}"/>
              </a:ext>
            </a:extLst>
          </p:cNvPr>
          <p:cNvSpPr/>
          <p:nvPr/>
        </p:nvSpPr>
        <p:spPr>
          <a:xfrm>
            <a:off x="8922465" y="4184373"/>
            <a:ext cx="1402105" cy="401901"/>
          </a:xfrm>
          <a:prstGeom prst="roundRect">
            <a:avLst/>
          </a:prstGeom>
          <a:solidFill>
            <a:srgbClr val="ACFCE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Document 2</a:t>
            </a:r>
          </a:p>
        </p:txBody>
      </p:sp>
      <p:sp>
        <p:nvSpPr>
          <p:cNvPr id="59" name="Rounded Rectangle 58">
            <a:extLst>
              <a:ext uri="{FF2B5EF4-FFF2-40B4-BE49-F238E27FC236}">
                <a16:creationId xmlns:a16="http://schemas.microsoft.com/office/drawing/2014/main" id="{1D492D81-1806-8EBF-8645-8EF5DC36CE84}"/>
              </a:ext>
            </a:extLst>
          </p:cNvPr>
          <p:cNvSpPr/>
          <p:nvPr/>
        </p:nvSpPr>
        <p:spPr>
          <a:xfrm>
            <a:off x="10416420" y="4192949"/>
            <a:ext cx="1402105" cy="401901"/>
          </a:xfrm>
          <a:prstGeom prst="roundRect">
            <a:avLst/>
          </a:prstGeom>
          <a:solidFill>
            <a:srgbClr val="B7C3F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Document 3</a:t>
            </a:r>
          </a:p>
        </p:txBody>
      </p:sp>
      <p:sp>
        <p:nvSpPr>
          <p:cNvPr id="60" name="Rounded Rectangle 59">
            <a:extLst>
              <a:ext uri="{FF2B5EF4-FFF2-40B4-BE49-F238E27FC236}">
                <a16:creationId xmlns:a16="http://schemas.microsoft.com/office/drawing/2014/main" id="{337D4253-CDF0-C4D3-B3EF-B8FDB48F22FC}"/>
              </a:ext>
            </a:extLst>
          </p:cNvPr>
          <p:cNvSpPr/>
          <p:nvPr/>
        </p:nvSpPr>
        <p:spPr>
          <a:xfrm>
            <a:off x="8918516" y="5432605"/>
            <a:ext cx="1402105" cy="401901"/>
          </a:xfrm>
          <a:prstGeom prst="roundRect">
            <a:avLst/>
          </a:prstGeom>
          <a:solidFill>
            <a:srgbClr val="ACFCE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Document 2</a:t>
            </a:r>
          </a:p>
        </p:txBody>
      </p:sp>
      <p:sp>
        <p:nvSpPr>
          <p:cNvPr id="61" name="Rounded Rectangle 60">
            <a:extLst>
              <a:ext uri="{FF2B5EF4-FFF2-40B4-BE49-F238E27FC236}">
                <a16:creationId xmlns:a16="http://schemas.microsoft.com/office/drawing/2014/main" id="{0EFAD6E2-5A5F-C194-7F37-C6C80FEC4DFA}"/>
              </a:ext>
            </a:extLst>
          </p:cNvPr>
          <p:cNvSpPr/>
          <p:nvPr/>
        </p:nvSpPr>
        <p:spPr>
          <a:xfrm>
            <a:off x="8925693" y="6039210"/>
            <a:ext cx="1402105" cy="401901"/>
          </a:xfrm>
          <a:prstGeom prst="roundRect">
            <a:avLst/>
          </a:prstGeom>
          <a:solidFill>
            <a:srgbClr val="B7C3F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Document 3</a:t>
            </a:r>
          </a:p>
        </p:txBody>
      </p:sp>
    </p:spTree>
    <p:extLst>
      <p:ext uri="{BB962C8B-B14F-4D97-AF65-F5344CB8AC3E}">
        <p14:creationId xmlns:p14="http://schemas.microsoft.com/office/powerpoint/2010/main" val="35963572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FC131A-4923-08A3-59D6-5923D83CD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Ranking Results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C3B6C8-637C-AE01-2AB3-17F952996B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5227983"/>
          </a:xfrm>
        </p:spPr>
        <p:txBody>
          <a:bodyPr>
            <a:normAutofit fontScale="92500"/>
          </a:bodyPr>
          <a:lstStyle/>
          <a:p>
            <a:r>
              <a:rPr lang="en-US" dirty="0"/>
              <a:t>There is no one right way to define which documents are “most relevant” There are approximations, but make decisions about what relevance means</a:t>
            </a:r>
          </a:p>
          <a:p>
            <a:r>
              <a:rPr lang="en-US" dirty="0"/>
              <a:t>Idea 1: Documents that have more hits of the query should come first</a:t>
            </a:r>
          </a:p>
          <a:p>
            <a:pPr lvl="1"/>
            <a:r>
              <a:rPr lang="en-US" dirty="0"/>
              <a:t>Pro: Simple</a:t>
            </a:r>
          </a:p>
          <a:p>
            <a:pPr lvl="1"/>
            <a:r>
              <a:rPr lang="en-US" dirty="0"/>
              <a:t>Con: Favors longer documents (query: “the dogs” will favor long documents with lots of “</a:t>
            </a:r>
            <a:r>
              <a:rPr lang="en-US" dirty="0" err="1"/>
              <a:t>the”s</a:t>
            </a:r>
            <a:r>
              <a:rPr lang="en-US" dirty="0"/>
              <a:t>)</a:t>
            </a:r>
          </a:p>
          <a:p>
            <a:r>
              <a:rPr lang="en-US" dirty="0"/>
              <a:t>Idea 2: Weight query terms based on their “uniqueness”. Often use some sort of score for “Term Frequency – Inverse Document Frequency (</a:t>
            </a:r>
            <a:r>
              <a:rPr lang="en-US" dirty="0">
                <a:hlinkClick r:id="rId2"/>
              </a:rPr>
              <a:t>TF-IDF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Pro: Doesn’t put much weight on common words like “the”</a:t>
            </a:r>
          </a:p>
          <a:p>
            <a:pPr lvl="1"/>
            <a:r>
              <a:rPr lang="en-US" dirty="0"/>
              <a:t>Cons: Complex, many choices in how to compute that yield pretty different rankings</a:t>
            </a:r>
          </a:p>
          <a:p>
            <a:r>
              <a:rPr lang="en-US" dirty="0"/>
              <a:t>Idea 3: Much more! Most companies keep their ranking algorithms very very secret </a:t>
            </a:r>
            <a:r>
              <a:rPr lang="en-US" dirty="0">
                <a:sym typeface="Wingdings" pitchFamily="2" charset="2"/>
              </a:rPr>
              <a:t>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27338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22B81-4FB1-3D4C-B5CC-F81F1C1D91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 (4/4)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7DD871-301D-734F-B5EC-A5910673E2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200"/>
              </a:spcAft>
            </a:pPr>
            <a:r>
              <a:rPr lang="en-US" dirty="0"/>
              <a:t>Announcements</a:t>
            </a:r>
          </a:p>
          <a:p>
            <a:pPr>
              <a:spcAft>
                <a:spcPts val="1200"/>
              </a:spcAft>
            </a:pPr>
            <a:r>
              <a:rPr lang="en-US" dirty="0"/>
              <a:t>Recap: Nested Collections</a:t>
            </a:r>
          </a:p>
          <a:p>
            <a:pPr>
              <a:spcAft>
                <a:spcPts val="1200"/>
              </a:spcAft>
            </a:pPr>
            <a:r>
              <a:rPr lang="en-US" dirty="0"/>
              <a:t>Practice: Search Engines</a:t>
            </a:r>
          </a:p>
          <a:p>
            <a:pPr>
              <a:spcAft>
                <a:spcPts val="1200"/>
              </a:spcAft>
            </a:pPr>
            <a:r>
              <a:rPr lang="en-US" b="1" dirty="0">
                <a:solidFill>
                  <a:schemeClr val="accent5"/>
                </a:solidFill>
              </a:rPr>
              <a:t>Practice: Social Network</a:t>
            </a:r>
          </a:p>
        </p:txBody>
      </p:sp>
      <p:sp>
        <p:nvSpPr>
          <p:cNvPr id="4" name="Pentagon 3">
            <a:extLst>
              <a:ext uri="{FF2B5EF4-FFF2-40B4-BE49-F238E27FC236}">
                <a16:creationId xmlns:a16="http://schemas.microsoft.com/office/drawing/2014/main" id="{A474EB40-D05B-4D47-ACB8-073DBA3E897B}"/>
              </a:ext>
            </a:extLst>
          </p:cNvPr>
          <p:cNvSpPr/>
          <p:nvPr/>
        </p:nvSpPr>
        <p:spPr>
          <a:xfrm rot="10800000">
            <a:off x="4831403" y="3429000"/>
            <a:ext cx="444843" cy="308919"/>
          </a:xfrm>
          <a:prstGeom prst="homePlat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0163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22B81-4FB1-3D4C-B5CC-F81F1C1D91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 (1/4)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7DD871-301D-734F-B5EC-A5910673E2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200"/>
              </a:spcAft>
            </a:pPr>
            <a:r>
              <a:rPr lang="en-US" b="1" dirty="0">
                <a:solidFill>
                  <a:schemeClr val="accent5"/>
                </a:solidFill>
              </a:rPr>
              <a:t>Announcements</a:t>
            </a:r>
          </a:p>
          <a:p>
            <a:pPr>
              <a:spcAft>
                <a:spcPts val="1200"/>
              </a:spcAft>
            </a:pPr>
            <a:r>
              <a:rPr lang="en-US" dirty="0"/>
              <a:t>Recap: Nested Collections</a:t>
            </a:r>
          </a:p>
          <a:p>
            <a:pPr>
              <a:spcAft>
                <a:spcPts val="1200"/>
              </a:spcAft>
            </a:pPr>
            <a:r>
              <a:rPr lang="en-US" dirty="0"/>
              <a:t>Practice: Search Engines</a:t>
            </a:r>
          </a:p>
          <a:p>
            <a:pPr>
              <a:spcAft>
                <a:spcPts val="1200"/>
              </a:spcAft>
            </a:pPr>
            <a:r>
              <a:rPr lang="en-US" dirty="0"/>
              <a:t>Practice: Social Network</a:t>
            </a:r>
          </a:p>
        </p:txBody>
      </p:sp>
      <p:sp>
        <p:nvSpPr>
          <p:cNvPr id="4" name="Pentagon 3">
            <a:extLst>
              <a:ext uri="{FF2B5EF4-FFF2-40B4-BE49-F238E27FC236}">
                <a16:creationId xmlns:a16="http://schemas.microsoft.com/office/drawing/2014/main" id="{A474EB40-D05B-4D47-ACB8-073DBA3E897B}"/>
              </a:ext>
            </a:extLst>
          </p:cNvPr>
          <p:cNvSpPr/>
          <p:nvPr/>
        </p:nvSpPr>
        <p:spPr>
          <a:xfrm rot="10800000">
            <a:off x="3732787" y="1458097"/>
            <a:ext cx="444843" cy="308919"/>
          </a:xfrm>
          <a:prstGeom prst="homePlat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4932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56D28A-261B-BC7A-9D28-7FE79040E1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Announcements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CDE56F-9710-C0B5-10FA-A866D2F665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Programming Assignment 1 (P1) due tomorrow, July 23</a:t>
            </a:r>
            <a:r>
              <a:rPr lang="en-US" baseline="30000" dirty="0"/>
              <a:t>rd </a:t>
            </a:r>
            <a:r>
              <a:rPr lang="en-US" dirty="0"/>
              <a:t>11:59pm!</a:t>
            </a:r>
          </a:p>
          <a:p>
            <a:r>
              <a:rPr lang="en-US" dirty="0"/>
              <a:t>Quiz 1 on July 28</a:t>
            </a:r>
            <a:r>
              <a:rPr lang="en-US" baseline="30000" dirty="0"/>
              <a:t>th</a:t>
            </a:r>
            <a:r>
              <a:rPr lang="en-US" dirty="0"/>
              <a:t> in your registered Quiz Section</a:t>
            </a:r>
            <a:endParaRPr lang="en-US" b="1" dirty="0"/>
          </a:p>
          <a:p>
            <a:pPr lvl="1"/>
            <a:r>
              <a:rPr lang="en-US" dirty="0"/>
              <a:t>Topics: (</a:t>
            </a:r>
            <a:r>
              <a:rPr lang="en-US" b="0" i="0" u="none" strike="noStrike" dirty="0">
                <a:solidFill>
                  <a:srgbClr val="212529"/>
                </a:solidFill>
                <a:latin typeface="Inter"/>
              </a:rPr>
              <a:t>Reference Semantics), Stacks and Queues, Sets, Maps</a:t>
            </a:r>
          </a:p>
          <a:p>
            <a:pPr lvl="1"/>
            <a:r>
              <a:rPr lang="en-US" dirty="0"/>
              <a:t>Practice Quiz 1 available soon</a:t>
            </a:r>
          </a:p>
          <a:p>
            <a:r>
              <a:rPr lang="en-US" dirty="0"/>
              <a:t>Resubmission Cycle 2 (R2) form released tomorrow, due July 28</a:t>
            </a:r>
            <a:r>
              <a:rPr lang="en-US" baseline="30000" dirty="0"/>
              <a:t>th</a:t>
            </a:r>
            <a:r>
              <a:rPr lang="en-US" dirty="0"/>
              <a:t> by 11:59pm PT</a:t>
            </a:r>
          </a:p>
          <a:p>
            <a:pPr lvl="1"/>
            <a:r>
              <a:rPr lang="en-US" dirty="0"/>
              <a:t>Available assignments: </a:t>
            </a:r>
            <a:r>
              <a:rPr lang="en-US" b="1" dirty="0">
                <a:solidFill>
                  <a:srgbClr val="FF2F92"/>
                </a:solidFill>
              </a:rPr>
              <a:t>C0</a:t>
            </a:r>
            <a:r>
              <a:rPr lang="en-US" dirty="0"/>
              <a:t>, P0, C1</a:t>
            </a:r>
          </a:p>
          <a:p>
            <a:pPr lvl="1"/>
            <a:r>
              <a:rPr lang="en-US" dirty="0"/>
              <a:t>Reminder: to use a resubmission cycle you need to </a:t>
            </a:r>
          </a:p>
          <a:p>
            <a:pPr lvl="2"/>
            <a:r>
              <a:rPr lang="en-US" dirty="0"/>
              <a:t>(1) submit your work (big blue "Submit" button on Ed) </a:t>
            </a:r>
          </a:p>
          <a:p>
            <a:pPr lvl="2"/>
            <a:r>
              <a:rPr lang="en-US" b="1" dirty="0"/>
              <a:t> </a:t>
            </a:r>
            <a:r>
              <a:rPr lang="en-US" b="1" u="sng" dirty="0">
                <a:solidFill>
                  <a:srgbClr val="FF2F92"/>
                </a:solidFill>
              </a:rPr>
              <a:t>AND</a:t>
            </a:r>
            <a:r>
              <a:rPr lang="en-US" dirty="0"/>
              <a:t> (2) fill out the resubmission form (linked from Ed + course calendar)</a:t>
            </a:r>
          </a:p>
        </p:txBody>
      </p:sp>
    </p:spTree>
    <p:extLst>
      <p:ext uri="{BB962C8B-B14F-4D97-AF65-F5344CB8AC3E}">
        <p14:creationId xmlns:p14="http://schemas.microsoft.com/office/powerpoint/2010/main" val="34677159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22B81-4FB1-3D4C-B5CC-F81F1C1D91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 (2/4)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7DD871-301D-734F-B5EC-A5910673E2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200"/>
              </a:spcAft>
            </a:pPr>
            <a:r>
              <a:rPr lang="en-US" dirty="0"/>
              <a:t>Announcements</a:t>
            </a:r>
          </a:p>
          <a:p>
            <a:pPr>
              <a:spcAft>
                <a:spcPts val="1200"/>
              </a:spcAft>
            </a:pPr>
            <a:r>
              <a:rPr lang="en-US" b="1" dirty="0">
                <a:solidFill>
                  <a:schemeClr val="accent5"/>
                </a:solidFill>
              </a:rPr>
              <a:t>Recap: Nested Collections</a:t>
            </a:r>
          </a:p>
          <a:p>
            <a:pPr>
              <a:spcAft>
                <a:spcPts val="1200"/>
              </a:spcAft>
            </a:pPr>
            <a:r>
              <a:rPr lang="en-US" dirty="0"/>
              <a:t>Practice: Search Engines</a:t>
            </a:r>
          </a:p>
          <a:p>
            <a:pPr>
              <a:spcAft>
                <a:spcPts val="1200"/>
              </a:spcAft>
            </a:pPr>
            <a:r>
              <a:rPr lang="en-US" dirty="0"/>
              <a:t>Practice: Social Network</a:t>
            </a:r>
          </a:p>
        </p:txBody>
      </p:sp>
      <p:sp>
        <p:nvSpPr>
          <p:cNvPr id="4" name="Pentagon 3">
            <a:extLst>
              <a:ext uri="{FF2B5EF4-FFF2-40B4-BE49-F238E27FC236}">
                <a16:creationId xmlns:a16="http://schemas.microsoft.com/office/drawing/2014/main" id="{A474EB40-D05B-4D47-ACB8-073DBA3E897B}"/>
              </a:ext>
            </a:extLst>
          </p:cNvPr>
          <p:cNvSpPr/>
          <p:nvPr/>
        </p:nvSpPr>
        <p:spPr>
          <a:xfrm rot="10800000">
            <a:off x="5135037" y="2110841"/>
            <a:ext cx="444843" cy="308919"/>
          </a:xfrm>
          <a:prstGeom prst="homePlat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5730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CA7436-971F-E051-2BA0-1F61450E79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Nested Collections (1/2)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02C5F4-7A8E-8F7D-8B98-771ED4F518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810" y="1371600"/>
            <a:ext cx="11533689" cy="3478565"/>
          </a:xfrm>
        </p:spPr>
        <p:txBody>
          <a:bodyPr>
            <a:normAutofit/>
          </a:bodyPr>
          <a:lstStyle/>
          <a:p>
            <a:r>
              <a:rPr lang="en-US" sz="3200" dirty="0"/>
              <a:t>The values inside a Map (or any data structure!) can be any type, including more </a:t>
            </a:r>
            <a:r>
              <a:rPr lang="en-US" sz="3200" u="sng" dirty="0"/>
              <a:t>data structures</a:t>
            </a:r>
          </a:p>
          <a:p>
            <a:r>
              <a:rPr lang="en-US" sz="3200" dirty="0"/>
              <a:t>Common examples:</a:t>
            </a:r>
          </a:p>
          <a:p>
            <a:pPr lvl="1"/>
            <a:r>
              <a:rPr lang="en-US" dirty="0"/>
              <a:t>Mapping: Section ➔ </a:t>
            </a:r>
            <a:r>
              <a:rPr lang="en-US" b="1" dirty="0">
                <a:solidFill>
                  <a:srgbClr val="7030A0"/>
                </a:solidFill>
              </a:rPr>
              <a:t>Set of students </a:t>
            </a:r>
            <a:r>
              <a:rPr lang="en-US" dirty="0"/>
              <a:t>in that section</a:t>
            </a:r>
          </a:p>
          <a:p>
            <a:pPr lvl="1"/>
            <a:r>
              <a:rPr lang="en-US" dirty="0"/>
              <a:t>Mapping: Recipe ➔ </a:t>
            </a:r>
            <a:r>
              <a:rPr lang="en-US" b="1" dirty="0">
                <a:solidFill>
                  <a:srgbClr val="7030A0"/>
                </a:solidFill>
              </a:rPr>
              <a:t>Set of ingredients </a:t>
            </a:r>
            <a:r>
              <a:rPr lang="en-US" dirty="0"/>
              <a:t>in that recipe</a:t>
            </a:r>
            <a:br>
              <a:rPr lang="en-US" dirty="0"/>
            </a:br>
            <a:r>
              <a:rPr lang="en-US" dirty="0"/>
              <a:t>(Or even Map&lt;String, Map&lt;String, Double&gt;&gt; for units!)</a:t>
            </a:r>
          </a:p>
        </p:txBody>
      </p:sp>
    </p:spTree>
    <p:extLst>
      <p:ext uri="{BB962C8B-B14F-4D97-AF65-F5344CB8AC3E}">
        <p14:creationId xmlns:p14="http://schemas.microsoft.com/office/powerpoint/2010/main" val="20449600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0825B4-D941-FE71-B1A7-6166DB7DA0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88B72A9-B0B1-28B7-87EB-C8B5C9F280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1753" y="837882"/>
            <a:ext cx="10283058" cy="59886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D04B253-5415-BBB5-58B1-ACABCD369E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Nested Collections (2/2)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113588D-473B-89CC-437B-B001B86D5E0F}"/>
              </a:ext>
            </a:extLst>
          </p:cNvPr>
          <p:cNvSpPr txBox="1"/>
          <p:nvPr/>
        </p:nvSpPr>
        <p:spPr>
          <a:xfrm>
            <a:off x="3615559" y="5911918"/>
            <a:ext cx="44165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Map&lt;String, Set&lt;String&gt;&gt; foods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53EED28-39BD-CDF8-49A3-DA209C3E6D9F}"/>
              </a:ext>
            </a:extLst>
          </p:cNvPr>
          <p:cNvSpPr txBox="1"/>
          <p:nvPr/>
        </p:nvSpPr>
        <p:spPr>
          <a:xfrm>
            <a:off x="2511973" y="1219200"/>
            <a:ext cx="6912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Keys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AFD5C77-865D-AA28-4299-9BAC393AA031}"/>
              </a:ext>
            </a:extLst>
          </p:cNvPr>
          <p:cNvSpPr txBox="1"/>
          <p:nvPr/>
        </p:nvSpPr>
        <p:spPr>
          <a:xfrm>
            <a:off x="5941037" y="1231185"/>
            <a:ext cx="9444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Values</a:t>
            </a:r>
          </a:p>
        </p:txBody>
      </p:sp>
    </p:spTree>
    <p:extLst>
      <p:ext uri="{BB962C8B-B14F-4D97-AF65-F5344CB8AC3E}">
        <p14:creationId xmlns:p14="http://schemas.microsoft.com/office/powerpoint/2010/main" val="1968898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3ACEDB-E11E-0795-0A5C-CD63FBED75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58158984-01FA-7645-2D35-CD3391A21E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765" y="3022503"/>
            <a:ext cx="7020165" cy="382618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CB2A0B1-F9A4-07B4-01AB-C599CA7B27D1}"/>
              </a:ext>
            </a:extLst>
          </p:cNvPr>
          <p:cNvSpPr txBox="1"/>
          <p:nvPr/>
        </p:nvSpPr>
        <p:spPr>
          <a:xfrm>
            <a:off x="6914669" y="1219200"/>
            <a:ext cx="5206216" cy="2031325"/>
          </a:xfrm>
          <a:prstGeom prst="rect">
            <a:avLst/>
          </a:prstGeom>
          <a:solidFill>
            <a:srgbClr val="FAFAFA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foods.put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>
                <a:solidFill>
                  <a:srgbClr val="067D17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”Kane Hall</a:t>
            </a:r>
            <a:r>
              <a:rPr lang="en-US" dirty="0">
                <a:solidFill>
                  <a:srgbClr val="067D17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”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</a:p>
          <a:p>
            <a:r>
              <a:rPr lang="en-US" dirty="0">
                <a:solidFill>
                  <a:srgbClr val="0033B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	new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HashSet&lt;</a:t>
            </a:r>
            <a:r>
              <a:rPr lang="en-US" dirty="0">
                <a:solidFill>
                  <a:srgbClr val="007E8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String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&gt;());</a:t>
            </a:r>
            <a:b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foods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>
                <a:solidFill>
                  <a:srgbClr val="067D17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”Kane Hall</a:t>
            </a:r>
            <a:r>
              <a:rPr lang="en-US" dirty="0">
                <a:solidFill>
                  <a:srgbClr val="067D17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”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add(</a:t>
            </a:r>
            <a:r>
              <a:rPr lang="en-US" dirty="0">
                <a:solidFill>
                  <a:srgbClr val="067D17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”</a:t>
            </a:r>
            <a:r>
              <a:rPr lang="en-US" dirty="0">
                <a:solidFill>
                  <a:srgbClr val="067D17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Connor”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b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b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Set&lt;</a:t>
            </a:r>
            <a:r>
              <a:rPr lang="en-US" dirty="0">
                <a:solidFill>
                  <a:srgbClr val="007E8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String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&gt;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kaneHall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= 	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foods.get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>
                <a:solidFill>
                  <a:srgbClr val="067D17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”Kane Hall</a:t>
            </a:r>
            <a:r>
              <a:rPr lang="en-US" dirty="0">
                <a:solidFill>
                  <a:srgbClr val="067D17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”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b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kaneHall.add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>
                <a:solidFill>
                  <a:srgbClr val="067D17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”Wesley”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endParaRPr lang="en-US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D916ED-19CA-AF34-2412-6373D5EC79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Updating Nested Collections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5470E4C-29EA-5240-395F-40FF841F2B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254" y="1371600"/>
            <a:ext cx="6165083" cy="480536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The “value” inside the Map is a </a:t>
            </a:r>
            <a:r>
              <a:rPr lang="en-US" u="sng" dirty="0"/>
              <a:t>reference</a:t>
            </a:r>
            <a:br>
              <a:rPr lang="en-US" dirty="0"/>
            </a:br>
            <a:r>
              <a:rPr lang="en-US" dirty="0"/>
              <a:t>to the data structure! </a:t>
            </a:r>
          </a:p>
          <a:p>
            <a:pPr lvl="1"/>
            <a:r>
              <a:rPr lang="en-US" sz="2000" dirty="0"/>
              <a:t>Think carefully about number of references to a particular object</a:t>
            </a:r>
          </a:p>
        </p:txBody>
      </p:sp>
      <p:sp>
        <p:nvSpPr>
          <p:cNvPr id="23" name="Right Arrow 22">
            <a:extLst>
              <a:ext uri="{FF2B5EF4-FFF2-40B4-BE49-F238E27FC236}">
                <a16:creationId xmlns:a16="http://schemas.microsoft.com/office/drawing/2014/main" id="{E4417B38-F002-15C3-04D8-62632E31F30B}"/>
              </a:ext>
            </a:extLst>
          </p:cNvPr>
          <p:cNvSpPr/>
          <p:nvPr/>
        </p:nvSpPr>
        <p:spPr>
          <a:xfrm>
            <a:off x="6645428" y="1299103"/>
            <a:ext cx="278016" cy="235974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ight Arrow 23">
            <a:extLst>
              <a:ext uri="{FF2B5EF4-FFF2-40B4-BE49-F238E27FC236}">
                <a16:creationId xmlns:a16="http://schemas.microsoft.com/office/drawing/2014/main" id="{2EDA6163-716C-AEC4-1339-C5013396C9EB}"/>
              </a:ext>
            </a:extLst>
          </p:cNvPr>
          <p:cNvSpPr/>
          <p:nvPr/>
        </p:nvSpPr>
        <p:spPr>
          <a:xfrm>
            <a:off x="6653310" y="1837822"/>
            <a:ext cx="278016" cy="235974"/>
          </a:xfrm>
          <a:prstGeom prst="rightArrow">
            <a:avLst/>
          </a:prstGeom>
          <a:solidFill>
            <a:srgbClr val="FA8231"/>
          </a:solidFill>
          <a:ln>
            <a:solidFill>
              <a:srgbClr val="FA823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ight Arrow 24">
            <a:extLst>
              <a:ext uri="{FF2B5EF4-FFF2-40B4-BE49-F238E27FC236}">
                <a16:creationId xmlns:a16="http://schemas.microsoft.com/office/drawing/2014/main" id="{AC1CB575-7589-444B-B294-F841DED35AA4}"/>
              </a:ext>
            </a:extLst>
          </p:cNvPr>
          <p:cNvSpPr/>
          <p:nvPr/>
        </p:nvSpPr>
        <p:spPr>
          <a:xfrm>
            <a:off x="6636652" y="2376541"/>
            <a:ext cx="278016" cy="235974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FA823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ight Arrow 25">
            <a:extLst>
              <a:ext uri="{FF2B5EF4-FFF2-40B4-BE49-F238E27FC236}">
                <a16:creationId xmlns:a16="http://schemas.microsoft.com/office/drawing/2014/main" id="{B5FCF71B-054A-742E-171A-A841A1FA0E4E}"/>
              </a:ext>
            </a:extLst>
          </p:cNvPr>
          <p:cNvSpPr/>
          <p:nvPr/>
        </p:nvSpPr>
        <p:spPr>
          <a:xfrm>
            <a:off x="6653310" y="2925101"/>
            <a:ext cx="278016" cy="235974"/>
          </a:xfrm>
          <a:prstGeom prst="right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45" name="Group 1044">
            <a:extLst>
              <a:ext uri="{FF2B5EF4-FFF2-40B4-BE49-F238E27FC236}">
                <a16:creationId xmlns:a16="http://schemas.microsoft.com/office/drawing/2014/main" id="{88A50541-346E-3577-44D0-D63D6545EF99}"/>
              </a:ext>
            </a:extLst>
          </p:cNvPr>
          <p:cNvGrpSpPr/>
          <p:nvPr/>
        </p:nvGrpSpPr>
        <p:grpSpPr>
          <a:xfrm>
            <a:off x="9115211" y="4103361"/>
            <a:ext cx="1858897" cy="1222142"/>
            <a:chOff x="9083695" y="4295201"/>
            <a:chExt cx="1858897" cy="1222142"/>
          </a:xfrm>
        </p:grpSpPr>
        <p:sp>
          <p:nvSpPr>
            <p:cNvPr id="1031" name="Rounded Rectangle 1030">
              <a:extLst>
                <a:ext uri="{FF2B5EF4-FFF2-40B4-BE49-F238E27FC236}">
                  <a16:creationId xmlns:a16="http://schemas.microsoft.com/office/drawing/2014/main" id="{7CB3E4E7-5462-FC62-3D42-C545FD3B9AD1}"/>
                </a:ext>
              </a:extLst>
            </p:cNvPr>
            <p:cNvSpPr/>
            <p:nvPr/>
          </p:nvSpPr>
          <p:spPr>
            <a:xfrm>
              <a:off x="10026510" y="4621092"/>
              <a:ext cx="494469" cy="496401"/>
            </a:xfrm>
            <a:prstGeom prst="roundRect">
              <a:avLst>
                <a:gd name="adj" fmla="val 50000"/>
              </a:avLst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rgbClr val="5A595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schemeClr val="tx1"/>
                </a:solidFill>
                <a:latin typeface="Nunito" pitchFamily="2" charset="77"/>
              </a:endParaRPr>
            </a:p>
          </p:txBody>
        </p:sp>
        <p:sp>
          <p:nvSpPr>
            <p:cNvPr id="1042" name="Oval 1041">
              <a:extLst>
                <a:ext uri="{FF2B5EF4-FFF2-40B4-BE49-F238E27FC236}">
                  <a16:creationId xmlns:a16="http://schemas.microsoft.com/office/drawing/2014/main" id="{0D0B8859-023A-3180-231E-F82137F0385A}"/>
                </a:ext>
              </a:extLst>
            </p:cNvPr>
            <p:cNvSpPr/>
            <p:nvPr/>
          </p:nvSpPr>
          <p:spPr>
            <a:xfrm>
              <a:off x="10213647" y="4809701"/>
              <a:ext cx="120193" cy="119182"/>
            </a:xfrm>
            <a:prstGeom prst="ellipse">
              <a:avLst/>
            </a:prstGeom>
            <a:solidFill>
              <a:srgbClr val="5A5955"/>
            </a:solidFill>
            <a:ln>
              <a:solidFill>
                <a:srgbClr val="5A595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032" name="Straight Arrow Connector 1031">
              <a:extLst>
                <a:ext uri="{FF2B5EF4-FFF2-40B4-BE49-F238E27FC236}">
                  <a16:creationId xmlns:a16="http://schemas.microsoft.com/office/drawing/2014/main" id="{FBAAD974-CFBD-9735-DDF5-5F209432D261}"/>
                </a:ext>
              </a:extLst>
            </p:cNvPr>
            <p:cNvCxnSpPr>
              <a:cxnSpLocks/>
              <a:stCxn id="1042" idx="3"/>
            </p:cNvCxnSpPr>
            <p:nvPr/>
          </p:nvCxnSpPr>
          <p:spPr>
            <a:xfrm flipH="1">
              <a:off x="9083695" y="4911429"/>
              <a:ext cx="1147554" cy="605914"/>
            </a:xfrm>
            <a:prstGeom prst="straightConnector1">
              <a:avLst/>
            </a:prstGeom>
            <a:ln w="34925">
              <a:solidFill>
                <a:srgbClr val="5A5955"/>
              </a:solidFill>
              <a:headEnd w="lg" len="lg"/>
              <a:tailEnd type="triangle" w="lg" len="lg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1044" name="TextBox 1043">
              <a:extLst>
                <a:ext uri="{FF2B5EF4-FFF2-40B4-BE49-F238E27FC236}">
                  <a16:creationId xmlns:a16="http://schemas.microsoft.com/office/drawing/2014/main" id="{52957ED8-C40B-39FA-8125-977A0EEE30FF}"/>
                </a:ext>
              </a:extLst>
            </p:cNvPr>
            <p:cNvSpPr txBox="1"/>
            <p:nvPr/>
          </p:nvSpPr>
          <p:spPr>
            <a:xfrm>
              <a:off x="9829787" y="4295201"/>
              <a:ext cx="111280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>
                  <a:latin typeface="Nunito" pitchFamily="2" charset="77"/>
                </a:rPr>
                <a:t>kaneHall</a:t>
              </a:r>
              <a:endParaRPr lang="en-US" dirty="0">
                <a:latin typeface="Nunito" pitchFamily="2" charset="77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1044E0B5-4EB9-D196-A006-1066AD4B3091}"/>
              </a:ext>
            </a:extLst>
          </p:cNvPr>
          <p:cNvGrpSpPr/>
          <p:nvPr/>
        </p:nvGrpSpPr>
        <p:grpSpPr>
          <a:xfrm>
            <a:off x="653796" y="5166806"/>
            <a:ext cx="9154039" cy="1483755"/>
            <a:chOff x="653796" y="5166806"/>
            <a:chExt cx="9154039" cy="1483755"/>
          </a:xfrm>
        </p:grpSpPr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3FC92BE3-361F-6445-4E93-CBE6986EDCE9}"/>
                </a:ext>
              </a:extLst>
            </p:cNvPr>
            <p:cNvSpPr/>
            <p:nvPr/>
          </p:nvSpPr>
          <p:spPr>
            <a:xfrm>
              <a:off x="653796" y="5870796"/>
              <a:ext cx="1153983" cy="427037"/>
            </a:xfrm>
            <a:prstGeom prst="roundRect">
              <a:avLst>
                <a:gd name="adj" fmla="val 50000"/>
              </a:avLst>
            </a:prstGeom>
            <a:solidFill>
              <a:srgbClr val="B6C3F9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  <a:latin typeface="Nunito" pitchFamily="2" charset="77"/>
                </a:rPr>
                <a:t>“Kane Hall”</a:t>
              </a:r>
            </a:p>
          </p:txBody>
        </p: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AD253A44-238C-204B-CB4A-8573BF67DE3F}"/>
                </a:ext>
              </a:extLst>
            </p:cNvPr>
            <p:cNvCxnSpPr>
              <a:cxnSpLocks/>
              <a:stCxn id="9" idx="3"/>
            </p:cNvCxnSpPr>
            <p:nvPr/>
          </p:nvCxnSpPr>
          <p:spPr>
            <a:xfrm>
              <a:off x="1807779" y="6084315"/>
              <a:ext cx="1545021" cy="92648"/>
            </a:xfrm>
            <a:prstGeom prst="straightConnector1">
              <a:avLst/>
            </a:prstGeom>
            <a:ln w="38100" cap="flat" cmpd="sng" algn="ctr">
              <a:solidFill>
                <a:srgbClr val="FA8231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0384062A-F102-4DC9-8E64-B5EF06C763A3}"/>
                </a:ext>
              </a:extLst>
            </p:cNvPr>
            <p:cNvSpPr/>
            <p:nvPr/>
          </p:nvSpPr>
          <p:spPr>
            <a:xfrm>
              <a:off x="3389339" y="6015488"/>
              <a:ext cx="411480" cy="385947"/>
            </a:xfrm>
            <a:prstGeom prst="ellipse">
              <a:avLst/>
            </a:prstGeom>
            <a:solidFill>
              <a:srgbClr val="E7B4EB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BEAEE67C-D923-D8B2-CB20-20902ABFE4FE}"/>
                </a:ext>
              </a:extLst>
            </p:cNvPr>
            <p:cNvSpPr/>
            <p:nvPr/>
          </p:nvSpPr>
          <p:spPr>
            <a:xfrm>
              <a:off x="3529080" y="6139881"/>
              <a:ext cx="137160" cy="137160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416CD378-49C0-B32F-6F33-BF70199CD8FE}"/>
                </a:ext>
              </a:extLst>
            </p:cNvPr>
            <p:cNvCxnSpPr>
              <a:cxnSpLocks/>
              <a:stCxn id="16" idx="6"/>
            </p:cNvCxnSpPr>
            <p:nvPr/>
          </p:nvCxnSpPr>
          <p:spPr>
            <a:xfrm flipV="1">
              <a:off x="3800819" y="6208461"/>
              <a:ext cx="3565752" cy="1"/>
            </a:xfrm>
            <a:prstGeom prst="straightConnector1">
              <a:avLst/>
            </a:prstGeom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21" name="Cloud 20">
              <a:extLst>
                <a:ext uri="{FF2B5EF4-FFF2-40B4-BE49-F238E27FC236}">
                  <a16:creationId xmlns:a16="http://schemas.microsoft.com/office/drawing/2014/main" id="{CACB0CC3-3D4B-0A5E-D9BA-269AE03E564A}"/>
                </a:ext>
              </a:extLst>
            </p:cNvPr>
            <p:cNvSpPr/>
            <p:nvPr/>
          </p:nvSpPr>
          <p:spPr>
            <a:xfrm rot="960000">
              <a:off x="7008182" y="5166806"/>
              <a:ext cx="2799653" cy="1483755"/>
            </a:xfrm>
            <a:prstGeom prst="cloud">
              <a:avLst/>
            </a:prstGeom>
            <a:solidFill>
              <a:srgbClr val="000000">
                <a:alpha val="4000"/>
              </a:srgb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2" name="Flowchart: Terminator 28">
            <a:extLst>
              <a:ext uri="{FF2B5EF4-FFF2-40B4-BE49-F238E27FC236}">
                <a16:creationId xmlns:a16="http://schemas.microsoft.com/office/drawing/2014/main" id="{5A1CA5AA-0F68-E8AD-5775-F7F8C28A4612}"/>
              </a:ext>
            </a:extLst>
          </p:cNvPr>
          <p:cNvSpPr/>
          <p:nvPr/>
        </p:nvSpPr>
        <p:spPr>
          <a:xfrm>
            <a:off x="7464222" y="5470401"/>
            <a:ext cx="1284889" cy="419231"/>
          </a:xfrm>
          <a:prstGeom prst="flowChartTerminator">
            <a:avLst/>
          </a:prstGeom>
          <a:solidFill>
            <a:srgbClr val="B8E3A8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Nunito"/>
                <a:ea typeface="Calibri"/>
                <a:cs typeface="Arial"/>
              </a:rPr>
              <a:t>"Connor"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7" name="Flowchart: Terminator 28">
            <a:extLst>
              <a:ext uri="{FF2B5EF4-FFF2-40B4-BE49-F238E27FC236}">
                <a16:creationId xmlns:a16="http://schemas.microsoft.com/office/drawing/2014/main" id="{23D8F295-5003-79F4-CBA8-B0EEDB81B73B}"/>
              </a:ext>
            </a:extLst>
          </p:cNvPr>
          <p:cNvSpPr/>
          <p:nvPr/>
        </p:nvSpPr>
        <p:spPr>
          <a:xfrm>
            <a:off x="8060525" y="5976282"/>
            <a:ext cx="1284889" cy="419231"/>
          </a:xfrm>
          <a:prstGeom prst="flowChartTerminator">
            <a:avLst/>
          </a:prstGeom>
          <a:solidFill>
            <a:srgbClr val="B8E3A8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Nunito"/>
                <a:cs typeface="Arial"/>
              </a:rPr>
              <a:t>“Wesley”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5540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  <p:bldP spid="26" grpId="0" animBg="1"/>
      <p:bldP spid="22" grpId="0" animBg="1"/>
      <p:bldP spid="2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051C7DE2-6CBE-5DCC-8848-B75FAEE048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loud 4">
            <a:extLst>
              <a:ext uri="{FF2B5EF4-FFF2-40B4-BE49-F238E27FC236}">
                <a16:creationId xmlns:a16="http://schemas.microsoft.com/office/drawing/2014/main" id="{1B9A3221-738B-0321-29F1-3024E01141AE}"/>
              </a:ext>
            </a:extLst>
          </p:cNvPr>
          <p:cNvSpPr/>
          <p:nvPr/>
        </p:nvSpPr>
        <p:spPr>
          <a:xfrm rot="16980000">
            <a:off x="59070" y="1771868"/>
            <a:ext cx="4970494" cy="3823527"/>
          </a:xfrm>
          <a:prstGeom prst="cloud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lowchart: Terminator 5">
            <a:extLst>
              <a:ext uri="{FF2B5EF4-FFF2-40B4-BE49-F238E27FC236}">
                <a16:creationId xmlns:a16="http://schemas.microsoft.com/office/drawing/2014/main" id="{0A39568C-2B18-378F-C1C6-CEDD81C4530C}"/>
              </a:ext>
            </a:extLst>
          </p:cNvPr>
          <p:cNvSpPr/>
          <p:nvPr/>
        </p:nvSpPr>
        <p:spPr>
          <a:xfrm>
            <a:off x="1482403" y="1833667"/>
            <a:ext cx="1800742" cy="689427"/>
          </a:xfrm>
          <a:prstGeom prst="flowChartTerminator">
            <a:avLst/>
          </a:prstGeom>
          <a:solidFill>
            <a:srgbClr val="B7C3F9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Nunito"/>
                <a:ea typeface="Calibri"/>
                <a:cs typeface="Arial"/>
              </a:rPr>
              <a:t>"Carmelo's Tacos"</a:t>
            </a:r>
            <a:endParaRPr lang="en-US" dirty="0">
              <a:solidFill>
                <a:schemeClr val="tx1"/>
              </a:solidFill>
              <a:latin typeface="Nunito"/>
              <a:cs typeface="Arial"/>
            </a:endParaRPr>
          </a:p>
        </p:txBody>
      </p:sp>
      <p:sp>
        <p:nvSpPr>
          <p:cNvPr id="7" name="Flowchart: Terminator 6">
            <a:extLst>
              <a:ext uri="{FF2B5EF4-FFF2-40B4-BE49-F238E27FC236}">
                <a16:creationId xmlns:a16="http://schemas.microsoft.com/office/drawing/2014/main" id="{0B06A7FC-EEEF-709A-E3C7-4ED76C959AB3}"/>
              </a:ext>
            </a:extLst>
          </p:cNvPr>
          <p:cNvSpPr/>
          <p:nvPr/>
        </p:nvSpPr>
        <p:spPr>
          <a:xfrm>
            <a:off x="1961374" y="2980295"/>
            <a:ext cx="1800742" cy="689427"/>
          </a:xfrm>
          <a:prstGeom prst="flowChartTerminator">
            <a:avLst/>
          </a:prstGeom>
          <a:solidFill>
            <a:srgbClr val="B7C3F9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Nunito"/>
                <a:ea typeface="Calibri"/>
                <a:cs typeface="Arial"/>
              </a:rPr>
              <a:t>"Sizzle &amp; Crunch"</a:t>
            </a:r>
            <a:endParaRPr lang="en-US" dirty="0">
              <a:solidFill>
                <a:schemeClr val="tx1"/>
              </a:solidFill>
              <a:latin typeface="Nunito"/>
              <a:cs typeface="Arial"/>
            </a:endParaRPr>
          </a:p>
        </p:txBody>
      </p:sp>
      <p:sp>
        <p:nvSpPr>
          <p:cNvPr id="8" name="Flowchart: Terminator 7">
            <a:extLst>
              <a:ext uri="{FF2B5EF4-FFF2-40B4-BE49-F238E27FC236}">
                <a16:creationId xmlns:a16="http://schemas.microsoft.com/office/drawing/2014/main" id="{78F4731C-BDB9-F644-6571-A9BDA7167C45}"/>
              </a:ext>
            </a:extLst>
          </p:cNvPr>
          <p:cNvSpPr/>
          <p:nvPr/>
        </p:nvSpPr>
        <p:spPr>
          <a:xfrm>
            <a:off x="1649316" y="4126923"/>
            <a:ext cx="1800742" cy="689427"/>
          </a:xfrm>
          <a:prstGeom prst="flowChartTerminator">
            <a:avLst/>
          </a:prstGeom>
          <a:solidFill>
            <a:srgbClr val="B7C3F9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Nunito"/>
                <a:ea typeface="Calibri"/>
                <a:cs typeface="Arial"/>
              </a:rPr>
              <a:t>"Jai Thai"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Flowchart: Terminator 8">
            <a:extLst>
              <a:ext uri="{FF2B5EF4-FFF2-40B4-BE49-F238E27FC236}">
                <a16:creationId xmlns:a16="http://schemas.microsoft.com/office/drawing/2014/main" id="{E7F963B4-6B27-A005-F90D-92CC81E74161}"/>
              </a:ext>
            </a:extLst>
          </p:cNvPr>
          <p:cNvSpPr/>
          <p:nvPr/>
        </p:nvSpPr>
        <p:spPr>
          <a:xfrm rot="5400000">
            <a:off x="3799422" y="2502720"/>
            <a:ext cx="5135314" cy="2408598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50BAF34-834D-94D5-A836-CF3B1259560F}"/>
              </a:ext>
            </a:extLst>
          </p:cNvPr>
          <p:cNvGrpSpPr/>
          <p:nvPr/>
        </p:nvGrpSpPr>
        <p:grpSpPr>
          <a:xfrm>
            <a:off x="6043326" y="1837123"/>
            <a:ext cx="643834" cy="640413"/>
            <a:chOff x="6144926" y="2417695"/>
            <a:chExt cx="643834" cy="640413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E610E5B7-FF73-919D-CDF8-CB70F1C95343}"/>
                </a:ext>
              </a:extLst>
            </p:cNvPr>
            <p:cNvSpPr/>
            <p:nvPr/>
          </p:nvSpPr>
          <p:spPr>
            <a:xfrm>
              <a:off x="6144926" y="2417695"/>
              <a:ext cx="643834" cy="640413"/>
            </a:xfrm>
            <a:prstGeom prst="ellipse">
              <a:avLst/>
            </a:prstGeom>
            <a:solidFill>
              <a:srgbClr val="E7B4EB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E0E04937-3D47-DCEE-B194-49E5BA1DF0FB}"/>
                </a:ext>
              </a:extLst>
            </p:cNvPr>
            <p:cNvSpPr/>
            <p:nvPr/>
          </p:nvSpPr>
          <p:spPr>
            <a:xfrm>
              <a:off x="6355382" y="2628151"/>
              <a:ext cx="227275" cy="226423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62D7F77-4313-F55E-ACE6-4E2AB1DD83CC}"/>
              </a:ext>
            </a:extLst>
          </p:cNvPr>
          <p:cNvGrpSpPr/>
          <p:nvPr/>
        </p:nvGrpSpPr>
        <p:grpSpPr>
          <a:xfrm>
            <a:off x="6043325" y="3099865"/>
            <a:ext cx="643834" cy="640413"/>
            <a:chOff x="6144926" y="2417695"/>
            <a:chExt cx="643834" cy="640413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7D7E4FC-FCE1-26FA-01F7-171A4AD5D580}"/>
                </a:ext>
              </a:extLst>
            </p:cNvPr>
            <p:cNvSpPr/>
            <p:nvPr/>
          </p:nvSpPr>
          <p:spPr>
            <a:xfrm>
              <a:off x="6144926" y="2417695"/>
              <a:ext cx="643834" cy="640413"/>
            </a:xfrm>
            <a:prstGeom prst="ellipse">
              <a:avLst/>
            </a:prstGeom>
            <a:solidFill>
              <a:srgbClr val="E7B4EB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EDAC2955-D323-4BFD-62DD-386DAEA0EDE2}"/>
                </a:ext>
              </a:extLst>
            </p:cNvPr>
            <p:cNvSpPr/>
            <p:nvPr/>
          </p:nvSpPr>
          <p:spPr>
            <a:xfrm>
              <a:off x="6355382" y="2628151"/>
              <a:ext cx="227275" cy="226423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47EF711-4752-F06F-33A7-E418A0E8B41B}"/>
              </a:ext>
            </a:extLst>
          </p:cNvPr>
          <p:cNvGrpSpPr/>
          <p:nvPr/>
        </p:nvGrpSpPr>
        <p:grpSpPr>
          <a:xfrm>
            <a:off x="6043324" y="4304549"/>
            <a:ext cx="643834" cy="640413"/>
            <a:chOff x="6144926" y="2417695"/>
            <a:chExt cx="643834" cy="640413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25842892-F2D4-6C3D-D8B5-1BFDE8EC4C78}"/>
                </a:ext>
              </a:extLst>
            </p:cNvPr>
            <p:cNvSpPr/>
            <p:nvPr/>
          </p:nvSpPr>
          <p:spPr>
            <a:xfrm>
              <a:off x="6144926" y="2417695"/>
              <a:ext cx="643834" cy="640413"/>
            </a:xfrm>
            <a:prstGeom prst="ellipse">
              <a:avLst/>
            </a:prstGeom>
            <a:solidFill>
              <a:srgbClr val="E7B4EB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2064F907-FAB6-2448-BFB6-9E2A5F8B1D0A}"/>
                </a:ext>
              </a:extLst>
            </p:cNvPr>
            <p:cNvSpPr/>
            <p:nvPr/>
          </p:nvSpPr>
          <p:spPr>
            <a:xfrm>
              <a:off x="6355382" y="2628151"/>
              <a:ext cx="227275" cy="226423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Cloud 21">
            <a:extLst>
              <a:ext uri="{FF2B5EF4-FFF2-40B4-BE49-F238E27FC236}">
                <a16:creationId xmlns:a16="http://schemas.microsoft.com/office/drawing/2014/main" id="{83B9E198-DEE3-C810-33DE-D505635172B0}"/>
              </a:ext>
            </a:extLst>
          </p:cNvPr>
          <p:cNvSpPr/>
          <p:nvPr/>
        </p:nvSpPr>
        <p:spPr>
          <a:xfrm rot="420000">
            <a:off x="8128721" y="595391"/>
            <a:ext cx="3691191" cy="1602234"/>
          </a:xfrm>
          <a:prstGeom prst="cloud">
            <a:avLst/>
          </a:prstGeom>
          <a:solidFill>
            <a:srgbClr val="000000">
              <a:alpha val="4000"/>
            </a:srgb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lowchart: Terminator 22">
            <a:extLst>
              <a:ext uri="{FF2B5EF4-FFF2-40B4-BE49-F238E27FC236}">
                <a16:creationId xmlns:a16="http://schemas.microsoft.com/office/drawing/2014/main" id="{1501F1CF-FBD6-6DB1-22EC-E924DF03EEA5}"/>
              </a:ext>
            </a:extLst>
          </p:cNvPr>
          <p:cNvSpPr/>
          <p:nvPr/>
        </p:nvSpPr>
        <p:spPr>
          <a:xfrm>
            <a:off x="8514574" y="1035382"/>
            <a:ext cx="1350800" cy="667656"/>
          </a:xfrm>
          <a:prstGeom prst="flowChartTerminator">
            <a:avLst/>
          </a:prstGeom>
          <a:solidFill>
            <a:srgbClr val="B8E3A8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Nunito"/>
                <a:ea typeface="Calibri"/>
                <a:cs typeface="Arial"/>
              </a:rPr>
              <a:t>"Wesley"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24" name="Flowchart: Terminator 23">
            <a:extLst>
              <a:ext uri="{FF2B5EF4-FFF2-40B4-BE49-F238E27FC236}">
                <a16:creationId xmlns:a16="http://schemas.microsoft.com/office/drawing/2014/main" id="{5592C880-7DFB-39DC-E89D-9E2BF44F4789}"/>
              </a:ext>
            </a:extLst>
          </p:cNvPr>
          <p:cNvSpPr/>
          <p:nvPr/>
        </p:nvSpPr>
        <p:spPr>
          <a:xfrm>
            <a:off x="10060345" y="1035381"/>
            <a:ext cx="1350800" cy="667656"/>
          </a:xfrm>
          <a:prstGeom prst="flowChartTerminator">
            <a:avLst/>
          </a:prstGeom>
          <a:solidFill>
            <a:srgbClr val="B8E3A8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Nunito"/>
                <a:ea typeface="Calibri"/>
                <a:cs typeface="Arial"/>
              </a:rPr>
              <a:t>"Rohan"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25" name="Cloud 24">
            <a:extLst>
              <a:ext uri="{FF2B5EF4-FFF2-40B4-BE49-F238E27FC236}">
                <a16:creationId xmlns:a16="http://schemas.microsoft.com/office/drawing/2014/main" id="{AEA8B273-C985-AD8A-0CB3-37DE9A4980EF}"/>
              </a:ext>
            </a:extLst>
          </p:cNvPr>
          <p:cNvSpPr/>
          <p:nvPr/>
        </p:nvSpPr>
        <p:spPr>
          <a:xfrm rot="960000">
            <a:off x="8546584" y="2397933"/>
            <a:ext cx="2505665" cy="1403863"/>
          </a:xfrm>
          <a:prstGeom prst="cloud">
            <a:avLst/>
          </a:prstGeom>
          <a:solidFill>
            <a:srgbClr val="000000">
              <a:alpha val="4000"/>
            </a:srgb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lowchart: Terminator 25">
            <a:extLst>
              <a:ext uri="{FF2B5EF4-FFF2-40B4-BE49-F238E27FC236}">
                <a16:creationId xmlns:a16="http://schemas.microsoft.com/office/drawing/2014/main" id="{6E0D6488-EA90-A07A-774B-1C01A852B939}"/>
              </a:ext>
            </a:extLst>
          </p:cNvPr>
          <p:cNvSpPr/>
          <p:nvPr/>
        </p:nvSpPr>
        <p:spPr>
          <a:xfrm>
            <a:off x="9091488" y="2704884"/>
            <a:ext cx="1350800" cy="667656"/>
          </a:xfrm>
          <a:prstGeom prst="flowChartTerminator">
            <a:avLst/>
          </a:prstGeom>
          <a:solidFill>
            <a:srgbClr val="B8E3A8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Nunito"/>
                <a:ea typeface="Calibri"/>
                <a:cs typeface="Arial"/>
              </a:rPr>
              <a:t>"Dani"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8" name="Cloud 27">
            <a:extLst>
              <a:ext uri="{FF2B5EF4-FFF2-40B4-BE49-F238E27FC236}">
                <a16:creationId xmlns:a16="http://schemas.microsoft.com/office/drawing/2014/main" id="{BB98BC9A-9834-A4B7-7DD2-8AFAC6DF607B}"/>
              </a:ext>
            </a:extLst>
          </p:cNvPr>
          <p:cNvSpPr/>
          <p:nvPr/>
        </p:nvSpPr>
        <p:spPr>
          <a:xfrm rot="960000">
            <a:off x="8671846" y="4071655"/>
            <a:ext cx="2417642" cy="1121294"/>
          </a:xfrm>
          <a:prstGeom prst="cloud">
            <a:avLst/>
          </a:prstGeom>
          <a:solidFill>
            <a:srgbClr val="000000">
              <a:alpha val="4000"/>
            </a:srgb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Flowchart: Terminator 28">
            <a:extLst>
              <a:ext uri="{FF2B5EF4-FFF2-40B4-BE49-F238E27FC236}">
                <a16:creationId xmlns:a16="http://schemas.microsoft.com/office/drawing/2014/main" id="{F76E529E-BE58-937A-F838-CBE7C9C0360D}"/>
              </a:ext>
            </a:extLst>
          </p:cNvPr>
          <p:cNvSpPr/>
          <p:nvPr/>
        </p:nvSpPr>
        <p:spPr>
          <a:xfrm>
            <a:off x="9091488" y="4214368"/>
            <a:ext cx="1350800" cy="667656"/>
          </a:xfrm>
          <a:prstGeom prst="flowChartTerminator">
            <a:avLst/>
          </a:prstGeom>
          <a:solidFill>
            <a:srgbClr val="B8E3A8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Nunito"/>
                <a:ea typeface="Calibri"/>
                <a:cs typeface="Arial"/>
              </a:rPr>
              <a:t>"Connor"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01E99373-B312-61E0-36CA-A6265EA55CA2}"/>
              </a:ext>
            </a:extLst>
          </p:cNvPr>
          <p:cNvCxnSpPr>
            <a:cxnSpLocks/>
            <a:endCxn id="13" idx="2"/>
          </p:cNvCxnSpPr>
          <p:nvPr/>
        </p:nvCxnSpPr>
        <p:spPr>
          <a:xfrm flipV="1">
            <a:off x="3283144" y="2157330"/>
            <a:ext cx="2761488" cy="18288"/>
          </a:xfrm>
          <a:prstGeom prst="straightConnector1">
            <a:avLst/>
          </a:prstGeom>
          <a:ln w="57150" cap="flat" cmpd="sng" algn="ctr">
            <a:solidFill>
              <a:srgbClr val="FA823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87D67192-B0A1-371A-B7D4-3C6C7FC8DEF4}"/>
              </a:ext>
            </a:extLst>
          </p:cNvPr>
          <p:cNvCxnSpPr>
            <a:cxnSpLocks/>
            <a:stCxn id="7" idx="3"/>
            <a:endCxn id="17" idx="2"/>
          </p:cNvCxnSpPr>
          <p:nvPr/>
        </p:nvCxnSpPr>
        <p:spPr>
          <a:xfrm>
            <a:off x="3762116" y="3325009"/>
            <a:ext cx="2281209" cy="95063"/>
          </a:xfrm>
          <a:prstGeom prst="straightConnector1">
            <a:avLst/>
          </a:prstGeom>
          <a:ln w="57150" cap="flat" cmpd="sng" algn="ctr">
            <a:solidFill>
              <a:srgbClr val="FA823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21C27AA5-6F86-1EBA-28DF-1390D60641D9}"/>
              </a:ext>
            </a:extLst>
          </p:cNvPr>
          <p:cNvCxnSpPr>
            <a:cxnSpLocks/>
            <a:stCxn id="8" idx="3"/>
          </p:cNvCxnSpPr>
          <p:nvPr/>
        </p:nvCxnSpPr>
        <p:spPr>
          <a:xfrm>
            <a:off x="3450058" y="4471637"/>
            <a:ext cx="2564238" cy="153118"/>
          </a:xfrm>
          <a:prstGeom prst="straightConnector1">
            <a:avLst/>
          </a:prstGeom>
          <a:ln w="57150" cap="flat" cmpd="sng" algn="ctr">
            <a:solidFill>
              <a:srgbClr val="FA823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E57B484D-59E3-A073-8DED-1AD234621BB1}"/>
              </a:ext>
            </a:extLst>
          </p:cNvPr>
          <p:cNvCxnSpPr>
            <a:cxnSpLocks/>
            <a:stCxn id="13" idx="6"/>
            <a:endCxn id="22" idx="2"/>
          </p:cNvCxnSpPr>
          <p:nvPr/>
        </p:nvCxnSpPr>
        <p:spPr>
          <a:xfrm flipV="1">
            <a:off x="6687160" y="1172982"/>
            <a:ext cx="1466682" cy="984348"/>
          </a:xfrm>
          <a:prstGeom prst="straightConnector1">
            <a:avLst/>
          </a:prstGeom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B713AAB1-C394-7FE0-D5DB-456716AC5EA9}"/>
              </a:ext>
            </a:extLst>
          </p:cNvPr>
          <p:cNvCxnSpPr>
            <a:cxnSpLocks/>
            <a:stCxn id="17" idx="6"/>
            <a:endCxn id="25" idx="2"/>
          </p:cNvCxnSpPr>
          <p:nvPr/>
        </p:nvCxnSpPr>
        <p:spPr>
          <a:xfrm flipV="1">
            <a:off x="6687159" y="2756680"/>
            <a:ext cx="1915428" cy="663392"/>
          </a:xfrm>
          <a:prstGeom prst="straightConnector1">
            <a:avLst/>
          </a:prstGeom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1A08BF4A-6E59-1996-9638-F297D89676AB}"/>
              </a:ext>
            </a:extLst>
          </p:cNvPr>
          <p:cNvCxnSpPr>
            <a:cxnSpLocks/>
            <a:stCxn id="20" idx="6"/>
            <a:endCxn id="28" idx="2"/>
          </p:cNvCxnSpPr>
          <p:nvPr/>
        </p:nvCxnSpPr>
        <p:spPr>
          <a:xfrm flipV="1">
            <a:off x="6687158" y="4301173"/>
            <a:ext cx="2038724" cy="323583"/>
          </a:xfrm>
          <a:prstGeom prst="straightConnector1">
            <a:avLst/>
          </a:prstGeom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41942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48144F4-DB74-64EB-A021-53F9B51D92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542706"/>
            <a:ext cx="10515600" cy="762635"/>
          </a:xfrm>
        </p:spPr>
        <p:txBody>
          <a:bodyPr>
            <a:normAutofit fontScale="90000"/>
          </a:bodyPr>
          <a:lstStyle/>
          <a:p>
            <a:r>
              <a:rPr lang="en-US" dirty="0"/>
              <a:t>Suppose map had the following items. What would its items be after running this code?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7F6B763-F365-4EAF-3920-BE9E61AB474B}"/>
              </a:ext>
            </a:extLst>
          </p:cNvPr>
          <p:cNvSpPr txBox="1"/>
          <p:nvPr/>
        </p:nvSpPr>
        <p:spPr>
          <a:xfrm>
            <a:off x="838199" y="2699402"/>
            <a:ext cx="7212496" cy="369332"/>
          </a:xfrm>
          <a:prstGeom prst="rect">
            <a:avLst/>
          </a:prstGeom>
          <a:solidFill>
            <a:srgbClr val="FAFAFA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map: {"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KeyA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"=[1, 2], "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KeyB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"=[3], "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KeyC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"=[4, 5, 6]}</a:t>
            </a:r>
            <a:endParaRPr lang="en-US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447534-978C-DA8D-08A4-7F87B4396A7C}"/>
              </a:ext>
            </a:extLst>
          </p:cNvPr>
          <p:cNvSpPr txBox="1"/>
          <p:nvPr/>
        </p:nvSpPr>
        <p:spPr>
          <a:xfrm>
            <a:off x="838199" y="3249222"/>
            <a:ext cx="7212496" cy="1477328"/>
          </a:xfrm>
          <a:prstGeom prst="rect">
            <a:avLst/>
          </a:prstGeom>
          <a:solidFill>
            <a:srgbClr val="FAFAFA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Set&lt;</a:t>
            </a:r>
            <a:r>
              <a:rPr lang="en-US" dirty="0">
                <a:solidFill>
                  <a:srgbClr val="007E8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Integer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&gt;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nums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map.get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>
                <a:solidFill>
                  <a:srgbClr val="067D17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dirty="0" err="1">
                <a:solidFill>
                  <a:srgbClr val="067D17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KeyA</a:t>
            </a:r>
            <a:r>
              <a:rPr lang="en-US" dirty="0">
                <a:solidFill>
                  <a:srgbClr val="067D17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b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nums.add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>
                <a:solidFill>
                  <a:srgbClr val="1750E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b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map.put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>
                <a:solidFill>
                  <a:srgbClr val="067D17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dirty="0" err="1">
                <a:solidFill>
                  <a:srgbClr val="067D17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KeyB</a:t>
            </a:r>
            <a:r>
              <a:rPr lang="en-US" dirty="0">
                <a:solidFill>
                  <a:srgbClr val="067D17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nums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b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map.get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>
                <a:solidFill>
                  <a:srgbClr val="067D17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dirty="0" err="1">
                <a:solidFill>
                  <a:srgbClr val="067D17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KeyA</a:t>
            </a:r>
            <a:r>
              <a:rPr lang="en-US" dirty="0">
                <a:solidFill>
                  <a:srgbClr val="067D17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).add(</a:t>
            </a:r>
            <a:r>
              <a:rPr lang="en-US" dirty="0">
                <a:solidFill>
                  <a:srgbClr val="1750E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8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b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map.get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>
                <a:solidFill>
                  <a:srgbClr val="067D17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dirty="0" err="1">
                <a:solidFill>
                  <a:srgbClr val="067D17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KeyB</a:t>
            </a:r>
            <a:r>
              <a:rPr lang="en-US" dirty="0">
                <a:solidFill>
                  <a:srgbClr val="067D17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).add(</a:t>
            </a:r>
            <a:r>
              <a:rPr lang="en-US" dirty="0">
                <a:solidFill>
                  <a:srgbClr val="1750E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9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endParaRPr lang="en-US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BC69685-5DFD-A37E-F05E-5206C952E550}"/>
              </a:ext>
            </a:extLst>
          </p:cNvPr>
          <p:cNvSpPr txBox="1"/>
          <p:nvPr/>
        </p:nvSpPr>
        <p:spPr>
          <a:xfrm>
            <a:off x="838199" y="4969566"/>
            <a:ext cx="1068754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 algn="l">
              <a:buFont typeface="+mj-lt"/>
              <a:buAutoNum type="alphaUcPeriod"/>
            </a:pPr>
            <a:r>
              <a:rPr lang="en-US" sz="2000" b="1" i="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{"</a:t>
            </a:r>
            <a:r>
              <a:rPr lang="en-US" sz="2000" b="1" i="0" dirty="0" err="1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KeyA</a:t>
            </a:r>
            <a:r>
              <a:rPr lang="en-US" sz="2000" b="1" i="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"=[1, 2],          "</a:t>
            </a:r>
            <a:r>
              <a:rPr lang="en-US" sz="2000" b="1" i="0" dirty="0" err="1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KeyB</a:t>
            </a:r>
            <a:r>
              <a:rPr lang="en-US" sz="2000" b="1" i="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"=[1, 2, 7],       "</a:t>
            </a:r>
            <a:r>
              <a:rPr lang="en-US" sz="2000" b="1" i="0" dirty="0" err="1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KeyC</a:t>
            </a:r>
            <a:r>
              <a:rPr lang="en-US" sz="2000" b="1" i="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"=[4, 5, 6]}</a:t>
            </a:r>
          </a:p>
          <a:p>
            <a:pPr marL="342900" indent="-342900" algn="l">
              <a:buFont typeface="+mj-lt"/>
              <a:buAutoNum type="alphaUcPeriod"/>
            </a:pPr>
            <a:r>
              <a:rPr lang="en-US" sz="2000" b="1" i="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{"</a:t>
            </a:r>
            <a:r>
              <a:rPr lang="en-US" sz="2000" b="1" i="0" dirty="0" err="1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KeyA</a:t>
            </a:r>
            <a:r>
              <a:rPr lang="en-US" sz="2000" b="1" i="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"=[1, 2, 8],       "</a:t>
            </a:r>
            <a:r>
              <a:rPr lang="en-US" sz="2000" b="1" i="0" dirty="0" err="1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KeyB</a:t>
            </a:r>
            <a:r>
              <a:rPr lang="en-US" sz="2000" b="1" i="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"=[1, 2, 7, 9],    "</a:t>
            </a:r>
            <a:r>
              <a:rPr lang="en-US" sz="2000" b="1" i="0" dirty="0" err="1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KeyC</a:t>
            </a:r>
            <a:r>
              <a:rPr lang="en-US" sz="2000" b="1" i="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"=[4, 5, 6]}</a:t>
            </a:r>
          </a:p>
          <a:p>
            <a:pPr marL="342900" indent="-342900" algn="l">
              <a:buFont typeface="+mj-lt"/>
              <a:buAutoNum type="alphaUcPeriod"/>
            </a:pPr>
            <a:r>
              <a:rPr lang="en-US" sz="2000" b="1" i="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{"</a:t>
            </a:r>
            <a:r>
              <a:rPr lang="en-US" sz="2000" b="1" i="0" dirty="0" err="1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KeyA</a:t>
            </a:r>
            <a:r>
              <a:rPr lang="en-US" sz="2000" b="1" i="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"=[1, 2, 7, 8],    "</a:t>
            </a:r>
            <a:r>
              <a:rPr lang="en-US" sz="2000" b="1" i="0" dirty="0" err="1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KeyB</a:t>
            </a:r>
            <a:r>
              <a:rPr lang="en-US" sz="2000" b="1" i="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"=[1, 2, 7, 9],    "</a:t>
            </a:r>
            <a:r>
              <a:rPr lang="en-US" sz="2000" b="1" i="0" dirty="0" err="1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KeyC</a:t>
            </a:r>
            <a:r>
              <a:rPr lang="en-US" sz="2000" b="1" i="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"=[4, 5, 6]}</a:t>
            </a:r>
          </a:p>
          <a:p>
            <a:pPr marL="342900" indent="-342900" algn="l">
              <a:buFont typeface="+mj-lt"/>
              <a:buAutoNum type="alphaUcPeriod"/>
            </a:pPr>
            <a:r>
              <a:rPr lang="en-US" sz="2000" b="1" i="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{"</a:t>
            </a:r>
            <a:r>
              <a:rPr lang="en-US" sz="2000" b="1" i="0" dirty="0" err="1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KeyA</a:t>
            </a:r>
            <a:r>
              <a:rPr lang="en-US" sz="2000" b="1" i="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"=[1, 2, 7, 8, 9], "</a:t>
            </a:r>
            <a:r>
              <a:rPr lang="en-US" sz="2000" b="1" i="0" dirty="0" err="1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KeyB</a:t>
            </a:r>
            <a:r>
              <a:rPr lang="en-US" sz="2000" b="1" i="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"=[1, 2, 7, 8, 9], "</a:t>
            </a:r>
            <a:r>
              <a:rPr lang="en-US" sz="2000" b="1" i="0" dirty="0" err="1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KeyC</a:t>
            </a:r>
            <a:r>
              <a:rPr lang="en-US" sz="2000" b="1" i="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"=[4, 5, 6]}</a:t>
            </a:r>
          </a:p>
        </p:txBody>
      </p:sp>
    </p:spTree>
    <p:extLst>
      <p:ext uri="{BB962C8B-B14F-4D97-AF65-F5344CB8AC3E}">
        <p14:creationId xmlns:p14="http://schemas.microsoft.com/office/powerpoint/2010/main" val="2824982875"/>
      </p:ext>
    </p:extLst>
  </p:cSld>
  <p:clrMapOvr>
    <a:masterClrMapping/>
  </p:clrMapOvr>
</p:sld>
</file>

<file path=ppt/theme/theme1.xml><?xml version="1.0" encoding="utf-8"?>
<a:theme xmlns:a="http://schemas.openxmlformats.org/drawingml/2006/main" name="CSE 373 Summer 2020">
  <a:themeElements>
    <a:clrScheme name="CSE 373 20su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2E235D"/>
      </a:accent1>
      <a:accent2>
        <a:srgbClr val="E83C60"/>
      </a:accent2>
      <a:accent3>
        <a:srgbClr val="2699A9"/>
      </a:accent3>
      <a:accent4>
        <a:srgbClr val="FFC000"/>
      </a:accent4>
      <a:accent5>
        <a:srgbClr val="EE8A64"/>
      </a:accent5>
      <a:accent6>
        <a:srgbClr val="09A98A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21658</TotalTime>
  <Words>1175</Words>
  <Application>Microsoft Macintosh PowerPoint</Application>
  <PresentationFormat>Widescreen</PresentationFormat>
  <Paragraphs>127</Paragraphs>
  <Slides>15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7" baseType="lpstr">
      <vt:lpstr>Inter</vt:lpstr>
      <vt:lpstr>System Font Regular</vt:lpstr>
      <vt:lpstr>Arial</vt:lpstr>
      <vt:lpstr>Calibri</vt:lpstr>
      <vt:lpstr>Consolas</vt:lpstr>
      <vt:lpstr>Courier New</vt:lpstr>
      <vt:lpstr>Montserrat</vt:lpstr>
      <vt:lpstr>Montserrat ExtraBold</vt:lpstr>
      <vt:lpstr>Montserrat SemiBold</vt:lpstr>
      <vt:lpstr>Nunito</vt:lpstr>
      <vt:lpstr>Wingdings</vt:lpstr>
      <vt:lpstr>CSE 373 Summer 2020</vt:lpstr>
      <vt:lpstr>Nested Collections</vt:lpstr>
      <vt:lpstr>Agenda (1/4)</vt:lpstr>
      <vt:lpstr>Announcements</vt:lpstr>
      <vt:lpstr>Agenda (2/4)</vt:lpstr>
      <vt:lpstr>Nested Collections (1/2)</vt:lpstr>
      <vt:lpstr>Nested Collections (2/2)</vt:lpstr>
      <vt:lpstr>Updating Nested Collections</vt:lpstr>
      <vt:lpstr>PowerPoint Presentation</vt:lpstr>
      <vt:lpstr>Suppose map had the following items. What would its items be after running this code?</vt:lpstr>
      <vt:lpstr>Suppose map had the following items. What would its items be after running this code?</vt:lpstr>
      <vt:lpstr>Agenda (3/4)</vt:lpstr>
      <vt:lpstr>Background: Search Engines</vt:lpstr>
      <vt:lpstr>Inverted Index</vt:lpstr>
      <vt:lpstr>Ranking Results</vt:lpstr>
      <vt:lpstr>Agenda (4/4)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Aaron S Johnston</dc:creator>
  <cp:lastModifiedBy>Colin Lim</cp:lastModifiedBy>
  <cp:revision>401</cp:revision>
  <cp:lastPrinted>2026-07-22T06:16:04Z</cp:lastPrinted>
  <dcterms:created xsi:type="dcterms:W3CDTF">2020-06-13T06:27:42Z</dcterms:created>
  <dcterms:modified xsi:type="dcterms:W3CDTF">2026-07-22T19:07:05Z</dcterms:modified>
</cp:coreProperties>
</file>