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325" r:id="rId3"/>
    <p:sldId id="340" r:id="rId4"/>
    <p:sldId id="355" r:id="rId5"/>
    <p:sldId id="338" r:id="rId6"/>
    <p:sldId id="356" r:id="rId7"/>
    <p:sldId id="312" r:id="rId8"/>
    <p:sldId id="344" r:id="rId9"/>
    <p:sldId id="346" r:id="rId10"/>
    <p:sldId id="34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A64"/>
    <a:srgbClr val="FA8231"/>
    <a:srgbClr val="EF5777"/>
    <a:srgbClr val="FAFAFA"/>
    <a:srgbClr val="F5F5F5"/>
    <a:srgbClr val="0FB9B1"/>
    <a:srgbClr val="54A0FF"/>
    <a:srgbClr val="F7B731"/>
    <a:srgbClr val="4E408B"/>
    <a:srgbClr val="4336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5F1935-71B5-5443-9D27-A4B3DD374A9B}" v="11" dt="2026-07-07T04:22:27.2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20" autoAdjust="0"/>
    <p:restoredTop sz="91335" autoAdjust="0"/>
  </p:normalViewPr>
  <p:slideViewPr>
    <p:cSldViewPr snapToGrid="0" snapToObjects="1">
      <p:cViewPr>
        <p:scale>
          <a:sx n="117" d="100"/>
          <a:sy n="117" d="100"/>
        </p:scale>
        <p:origin x="944" y="152"/>
      </p:cViewPr>
      <p:guideLst/>
    </p:cSldViewPr>
  </p:slideViewPr>
  <p:outlineViewPr>
    <p:cViewPr>
      <p:scale>
        <a:sx n="33" d="100"/>
        <a:sy n="33" d="100"/>
      </p:scale>
      <p:origin x="0" y="-429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B3A00-37AE-DF4F-846D-B0E493D1DDE8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0FC8D-3FAB-384B-A523-F958535FC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039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39E575A9-56CD-5A42-B9C7-1068F9228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977" y="4013370"/>
            <a:ext cx="6212925" cy="1954786"/>
          </a:xfrm>
        </p:spPr>
        <p:txBody>
          <a:bodyPr anchor="t">
            <a:noAutofit/>
          </a:bodyPr>
          <a:lstStyle>
            <a:lvl1pPr>
              <a:defRPr sz="6000" b="0" i="0">
                <a:solidFill>
                  <a:srgbClr val="F0F0F0"/>
                </a:solidFill>
                <a:latin typeface="Montserrat SemiBold" pitchFamily="2" charset="77"/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F7A9EB4D-77DA-A446-AC45-F12975CF7B81}"/>
              </a:ext>
            </a:extLst>
          </p:cNvPr>
          <p:cNvSpPr/>
          <p:nvPr userDrawn="1"/>
        </p:nvSpPr>
        <p:spPr>
          <a:xfrm>
            <a:off x="420128" y="2753848"/>
            <a:ext cx="1269523" cy="420130"/>
          </a:xfrm>
          <a:prstGeom prst="roundRect">
            <a:avLst/>
          </a:prstGeom>
          <a:solidFill>
            <a:srgbClr val="FA82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i="0" spc="300" dirty="0">
                <a:latin typeface="Montserrat" pitchFamily="2" charset="77"/>
              </a:rPr>
              <a:t>LEC 04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F0E59AED-1ABF-8D47-B5D7-C50109AB6669}"/>
              </a:ext>
            </a:extLst>
          </p:cNvPr>
          <p:cNvSpPr/>
          <p:nvPr userDrawn="1"/>
        </p:nvSpPr>
        <p:spPr>
          <a:xfrm>
            <a:off x="7119063" y="1251643"/>
            <a:ext cx="5250244" cy="5153775"/>
          </a:xfrm>
          <a:prstGeom prst="roundRect">
            <a:avLst>
              <a:gd name="adj" fmla="val 1114"/>
            </a:avLst>
          </a:prstGeom>
          <a:solidFill>
            <a:srgbClr val="FAFAFA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06C7426B-729E-F7D5-0736-3AD7D1926A0A}"/>
              </a:ext>
            </a:extLst>
          </p:cNvPr>
          <p:cNvSpPr/>
          <p:nvPr userDrawn="1"/>
        </p:nvSpPr>
        <p:spPr>
          <a:xfrm>
            <a:off x="-369625" y="5494620"/>
            <a:ext cx="4632957" cy="1688781"/>
          </a:xfrm>
          <a:prstGeom prst="roundRect">
            <a:avLst>
              <a:gd name="adj" fmla="val 9433"/>
            </a:avLst>
          </a:prstGeom>
          <a:solidFill>
            <a:srgbClr val="FAFAFA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808DAC-636A-06AC-ADA9-6F6514C7FCE0}"/>
              </a:ext>
            </a:extLst>
          </p:cNvPr>
          <p:cNvSpPr/>
          <p:nvPr userDrawn="1"/>
        </p:nvSpPr>
        <p:spPr>
          <a:xfrm>
            <a:off x="71163" y="5574803"/>
            <a:ext cx="225067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200" b="1" i="0" dirty="0">
                <a:solidFill>
                  <a:schemeClr val="bg1">
                    <a:lumMod val="65000"/>
                  </a:schemeClr>
                </a:solidFill>
                <a:latin typeface="Montserrat" pitchFamily="2" charset="77"/>
              </a:rPr>
              <a:t>Questions during Class?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DE38F8-AD40-1DC7-1944-4682FDD989B1}"/>
              </a:ext>
            </a:extLst>
          </p:cNvPr>
          <p:cNvSpPr/>
          <p:nvPr userDrawn="1"/>
        </p:nvSpPr>
        <p:spPr>
          <a:xfrm>
            <a:off x="72629" y="5851802"/>
            <a:ext cx="24321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itchFamily="2" charset="77"/>
              </a:rPr>
              <a:t>Raise hand or send here</a:t>
            </a:r>
          </a:p>
          <a:p>
            <a:endParaRPr lang="en-US" sz="1200" b="1" i="0" dirty="0">
              <a:solidFill>
                <a:schemeClr val="tx1">
                  <a:lumMod val="65000"/>
                  <a:lumOff val="35000"/>
                </a:schemeClr>
              </a:solidFill>
              <a:latin typeface="Montserrat SemiBold" pitchFamily="2" charset="77"/>
            </a:endParaRPr>
          </a:p>
          <a:p>
            <a:r>
              <a:rPr lang="en-US" sz="2000" b="0" i="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itchFamily="2" charset="77"/>
              </a:rPr>
              <a:t>sli.do    #cse122 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0F316C5E-94E4-1E69-FEBC-BC7B29D56913}"/>
              </a:ext>
            </a:extLst>
          </p:cNvPr>
          <p:cNvSpPr/>
          <p:nvPr userDrawn="1"/>
        </p:nvSpPr>
        <p:spPr>
          <a:xfrm>
            <a:off x="2950313" y="5594680"/>
            <a:ext cx="1218438" cy="1223089"/>
          </a:xfrm>
          <a:prstGeom prst="roundRect">
            <a:avLst>
              <a:gd name="adj" fmla="val 3325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C92A5EF-681F-4720-A694-667AF7B5E397}"/>
              </a:ext>
            </a:extLst>
          </p:cNvPr>
          <p:cNvCxnSpPr/>
          <p:nvPr userDrawn="1"/>
        </p:nvCxnSpPr>
        <p:spPr>
          <a:xfrm>
            <a:off x="7273280" y="4293369"/>
            <a:ext cx="4468305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34BBD398-E72C-4700-BA78-91F996D68B33}"/>
              </a:ext>
            </a:extLst>
          </p:cNvPr>
          <p:cNvSpPr/>
          <p:nvPr userDrawn="1"/>
        </p:nvSpPr>
        <p:spPr>
          <a:xfrm>
            <a:off x="3010892" y="5663619"/>
            <a:ext cx="1097280" cy="10972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D691932-1544-478D-9089-D490902D94C6}"/>
              </a:ext>
            </a:extLst>
          </p:cNvPr>
          <p:cNvCxnSpPr/>
          <p:nvPr userDrawn="1"/>
        </p:nvCxnSpPr>
        <p:spPr>
          <a:xfrm>
            <a:off x="7452794" y="4387419"/>
            <a:ext cx="4468305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Google Shape;96;p1">
            <a:extLst>
              <a:ext uri="{FF2B5EF4-FFF2-40B4-BE49-F238E27FC236}">
                <a16:creationId xmlns:a16="http://schemas.microsoft.com/office/drawing/2014/main" id="{D9E4AB4E-E978-4682-A3BE-37D6FF0D8C2B}"/>
              </a:ext>
            </a:extLst>
          </p:cNvPr>
          <p:cNvSpPr txBox="1"/>
          <p:nvPr userDrawn="1"/>
        </p:nvSpPr>
        <p:spPr>
          <a:xfrm>
            <a:off x="7226456" y="4395446"/>
            <a:ext cx="1152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Instructor:</a:t>
            </a:r>
            <a:endParaRPr sz="1200" dirty="0">
              <a:solidFill>
                <a:schemeClr val="bg2">
                  <a:lumMod val="50000"/>
                </a:schemeClr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3" name="Google Shape;97;p1">
            <a:extLst>
              <a:ext uri="{FF2B5EF4-FFF2-40B4-BE49-F238E27FC236}">
                <a16:creationId xmlns:a16="http://schemas.microsoft.com/office/drawing/2014/main" id="{42EEC593-6BF8-41F7-885B-17F6B0BB6B68}"/>
              </a:ext>
            </a:extLst>
          </p:cNvPr>
          <p:cNvSpPr txBox="1"/>
          <p:nvPr userDrawn="1"/>
        </p:nvSpPr>
        <p:spPr>
          <a:xfrm>
            <a:off x="7226456" y="4656058"/>
            <a:ext cx="1152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TAs:</a:t>
            </a:r>
            <a:endParaRPr sz="1200">
              <a:solidFill>
                <a:schemeClr val="bg2">
                  <a:lumMod val="50000"/>
                </a:schemeClr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" name="Google Shape;98;p1">
            <a:extLst>
              <a:ext uri="{FF2B5EF4-FFF2-40B4-BE49-F238E27FC236}">
                <a16:creationId xmlns:a16="http://schemas.microsoft.com/office/drawing/2014/main" id="{ED6A732F-D71D-405E-230A-3EF0C73697E7}"/>
              </a:ext>
            </a:extLst>
          </p:cNvPr>
          <p:cNvSpPr txBox="1"/>
          <p:nvPr userDrawn="1"/>
        </p:nvSpPr>
        <p:spPr>
          <a:xfrm>
            <a:off x="8316295" y="4367358"/>
            <a:ext cx="3556009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Ivory &amp; Colin</a:t>
            </a:r>
            <a:endParaRPr sz="1400" dirty="0">
              <a:solidFill>
                <a:schemeClr val="bg2">
                  <a:lumMod val="50000"/>
                </a:schemeClr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12" name="Google Shape;99;p1">
            <a:extLst>
              <a:ext uri="{FF2B5EF4-FFF2-40B4-BE49-F238E27FC236}">
                <a16:creationId xmlns:a16="http://schemas.microsoft.com/office/drawing/2014/main" id="{78DEE9F0-4D35-D322-BA28-5DF0A9CB9E7C}"/>
              </a:ext>
            </a:extLst>
          </p:cNvPr>
          <p:cNvSpPr txBox="1"/>
          <p:nvPr userDrawn="1"/>
        </p:nvSpPr>
        <p:spPr>
          <a:xfrm>
            <a:off x="8275471" y="4649005"/>
            <a:ext cx="3737319" cy="1651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40" tIns="91425" rIns="91425" bIns="91425" numCol="4" anchor="t" anchorCtr="0">
            <a:noAutofit/>
          </a:bodyPr>
          <a:lstStyle/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Connor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Dani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Yang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Wesley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Rohan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DCC065-A03F-0685-DEA6-C5F9E22CB22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007794" y="5663619"/>
            <a:ext cx="1097280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369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788E2-53AC-E040-9733-D210E8554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10CAD9-D825-5C41-812F-1D2BA3804933}"/>
              </a:ext>
            </a:extLst>
          </p:cNvPr>
          <p:cNvSpPr txBox="1"/>
          <p:nvPr userDrawn="1"/>
        </p:nvSpPr>
        <p:spPr>
          <a:xfrm>
            <a:off x="568410" y="469557"/>
            <a:ext cx="2014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latin typeface="Calibri" panose="020F0502020204030204" pitchFamily="34" charset="0"/>
                <a:cs typeface="Calibri" panose="020F0502020204030204" pitchFamily="34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517276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6B8B3-3837-584A-94CD-BA26A8EFF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6CF4A-8D26-7E47-BE24-56CAFA2BF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DA4DA-0832-AD49-906C-ED72A76C7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10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ctice: Th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1B53D-D190-0D4A-BA39-A8F17D8FE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388066"/>
            <a:ext cx="10515600" cy="762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F8F08A-57D8-194E-8383-EB3BBBF69B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36DF9B-F95B-9446-A8D9-E083A46274F8}"/>
              </a:ext>
            </a:extLst>
          </p:cNvPr>
          <p:cNvSpPr/>
          <p:nvPr userDrawn="1"/>
        </p:nvSpPr>
        <p:spPr>
          <a:xfrm>
            <a:off x="-29763" y="231050"/>
            <a:ext cx="12221763" cy="984404"/>
          </a:xfrm>
          <a:prstGeom prst="rect">
            <a:avLst/>
          </a:prstGeom>
          <a:solidFill>
            <a:srgbClr val="2E235D"/>
          </a:solidFill>
          <a:ln w="12700">
            <a:solidFill>
              <a:srgbClr val="2E23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B3AA407-1DA0-3243-8E37-6DD02AC469B7}"/>
              </a:ext>
            </a:extLst>
          </p:cNvPr>
          <p:cNvSpPr/>
          <p:nvPr userDrawn="1"/>
        </p:nvSpPr>
        <p:spPr>
          <a:xfrm>
            <a:off x="8365340" y="393723"/>
            <a:ext cx="3380431" cy="556054"/>
          </a:xfrm>
          <a:prstGeom prst="roundRect">
            <a:avLst/>
          </a:prstGeom>
          <a:solidFill>
            <a:srgbClr val="4E408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i="0" dirty="0">
                <a:latin typeface="Calibri" panose="020F0502020204030204" pitchFamily="34" charset="0"/>
                <a:cs typeface="Calibri" panose="020F0502020204030204" pitchFamily="34" charset="0"/>
              </a:rPr>
              <a:t>sli.do      #cse122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B2FB86-FF62-31DF-F83C-54AC220C7122}"/>
              </a:ext>
            </a:extLst>
          </p:cNvPr>
          <p:cNvSpPr txBox="1"/>
          <p:nvPr userDrawn="1"/>
        </p:nvSpPr>
        <p:spPr>
          <a:xfrm>
            <a:off x="1106916" y="300371"/>
            <a:ext cx="37417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Practice : Think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C7D0B743-6487-A3F6-EBE7-3E0368CD2E7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 flipH="1">
            <a:off x="154039" y="300371"/>
            <a:ext cx="684160" cy="781897"/>
          </a:xfrm>
          <a:prstGeom prst="rect">
            <a:avLst/>
          </a:prstGeom>
        </p:spPr>
      </p:pic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1F486DBF-0D75-55DB-9928-3E596B345D51}"/>
              </a:ext>
            </a:extLst>
          </p:cNvPr>
          <p:cNvSpPr/>
          <p:nvPr userDrawn="1"/>
        </p:nvSpPr>
        <p:spPr>
          <a:xfrm>
            <a:off x="7256995" y="195215"/>
            <a:ext cx="960120" cy="960120"/>
          </a:xfrm>
          <a:prstGeom prst="roundRect">
            <a:avLst/>
          </a:prstGeom>
          <a:solidFill>
            <a:srgbClr val="4E408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i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D5B7D14-FA34-B2D9-C621-221E813EEED7}"/>
              </a:ext>
            </a:extLst>
          </p:cNvPr>
          <p:cNvSpPr/>
          <p:nvPr userDrawn="1"/>
        </p:nvSpPr>
        <p:spPr>
          <a:xfrm>
            <a:off x="7362151" y="300371"/>
            <a:ext cx="749808" cy="7498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B21772-97E3-D264-F048-915400DC47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62151" y="290786"/>
            <a:ext cx="762806" cy="762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051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citce: Pai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1B53D-D190-0D4A-BA39-A8F17D8FE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388066"/>
            <a:ext cx="10515600" cy="762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F8F08A-57D8-194E-8383-EB3BBBF69B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36DF9B-F95B-9446-A8D9-E083A46274F8}"/>
              </a:ext>
            </a:extLst>
          </p:cNvPr>
          <p:cNvSpPr/>
          <p:nvPr userDrawn="1"/>
        </p:nvSpPr>
        <p:spPr>
          <a:xfrm>
            <a:off x="-29763" y="231050"/>
            <a:ext cx="12221763" cy="984404"/>
          </a:xfrm>
          <a:prstGeom prst="rect">
            <a:avLst/>
          </a:prstGeom>
          <a:solidFill>
            <a:srgbClr val="2E235D"/>
          </a:solidFill>
          <a:ln w="12700">
            <a:solidFill>
              <a:srgbClr val="2E23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5A96D726-B7B5-E5FD-95E9-944FA8727D3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54039" y="300371"/>
            <a:ext cx="961802" cy="769442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0FA711B-19AB-5E1A-7C37-14ED2D5431ED}"/>
              </a:ext>
            </a:extLst>
          </p:cNvPr>
          <p:cNvSpPr/>
          <p:nvPr userDrawn="1"/>
        </p:nvSpPr>
        <p:spPr>
          <a:xfrm>
            <a:off x="8365340" y="393723"/>
            <a:ext cx="3380431" cy="556054"/>
          </a:xfrm>
          <a:prstGeom prst="roundRect">
            <a:avLst/>
          </a:prstGeom>
          <a:solidFill>
            <a:srgbClr val="4E408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i="0" dirty="0">
                <a:latin typeface="Calibri" panose="020F0502020204030204" pitchFamily="34" charset="0"/>
                <a:cs typeface="Calibri" panose="020F0502020204030204" pitchFamily="34" charset="0"/>
              </a:rPr>
              <a:t>sli.do      #cse122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92366A2-C9D8-2580-7B79-3B1F6DDAB802}"/>
              </a:ext>
            </a:extLst>
          </p:cNvPr>
          <p:cNvSpPr/>
          <p:nvPr userDrawn="1"/>
        </p:nvSpPr>
        <p:spPr>
          <a:xfrm>
            <a:off x="7256995" y="195215"/>
            <a:ext cx="960120" cy="960120"/>
          </a:xfrm>
          <a:prstGeom prst="roundRect">
            <a:avLst/>
          </a:prstGeom>
          <a:solidFill>
            <a:srgbClr val="4E408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i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261646E-9F5C-9C61-C30B-3DF312AA0AE9}"/>
              </a:ext>
            </a:extLst>
          </p:cNvPr>
          <p:cNvSpPr/>
          <p:nvPr userDrawn="1"/>
        </p:nvSpPr>
        <p:spPr>
          <a:xfrm>
            <a:off x="7362151" y="300371"/>
            <a:ext cx="749808" cy="7498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4522D9B-890F-87AE-E16B-BD76B76C8428}"/>
              </a:ext>
            </a:extLst>
          </p:cNvPr>
          <p:cNvSpPr txBox="1"/>
          <p:nvPr userDrawn="1"/>
        </p:nvSpPr>
        <p:spPr>
          <a:xfrm>
            <a:off x="1106916" y="300371"/>
            <a:ext cx="33576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Practice : Pair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02F0C29-A47B-8ED8-79CA-7304CFED11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62151" y="300371"/>
            <a:ext cx="749808" cy="749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598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3D231-F19F-A840-B5BC-F29C9E521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0AC8BA-BD64-6945-A342-22D204834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23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2D3693-0064-BB4F-9EC2-569D40495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86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B460B4-70F4-B145-8648-892BD7385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6565"/>
            <a:ext cx="10515600" cy="7626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173FE4-2A2D-D54E-9CA7-3BE743A50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71600"/>
            <a:ext cx="10515600" cy="4805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0E522-6C81-E146-9573-8B2A265760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7150" y="6329363"/>
            <a:ext cx="552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rgbClr val="2E235D"/>
                </a:solidFill>
              </a:defRPr>
            </a:lvl1pPr>
          </a:lstStyle>
          <a:p>
            <a:fld id="{B84CCEFC-A9FF-8249-A3D3-21FB7B7CCB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7829BDB-00F0-1A4D-85ED-E7EECB1665B0}"/>
              </a:ext>
            </a:extLst>
          </p:cNvPr>
          <p:cNvSpPr/>
          <p:nvPr userDrawn="1"/>
        </p:nvSpPr>
        <p:spPr>
          <a:xfrm>
            <a:off x="-89452" y="-2819"/>
            <a:ext cx="12503426" cy="239554"/>
          </a:xfrm>
          <a:prstGeom prst="rect">
            <a:avLst/>
          </a:prstGeom>
          <a:solidFill>
            <a:srgbClr val="2E235D"/>
          </a:solidFill>
          <a:ln w="12700">
            <a:solidFill>
              <a:srgbClr val="2E23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82E279-6D9E-BC4A-A9B9-46E4512D586D}"/>
              </a:ext>
            </a:extLst>
          </p:cNvPr>
          <p:cNvSpPr txBox="1"/>
          <p:nvPr userDrawn="1"/>
        </p:nvSpPr>
        <p:spPr>
          <a:xfrm>
            <a:off x="3000376" y="-2819"/>
            <a:ext cx="619124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i="0" dirty="0">
                <a:solidFill>
                  <a:schemeClr val="bg1"/>
                </a:solidFill>
                <a:latin typeface="Montserrat SemiBold" pitchFamily="2" charset="77"/>
              </a:rPr>
              <a:t>LEC 04: </a:t>
            </a:r>
            <a:r>
              <a:rPr lang="en-US" sz="900" b="1" i="0" dirty="0" err="1">
                <a:solidFill>
                  <a:schemeClr val="bg1"/>
                </a:solidFill>
                <a:latin typeface="Montserrat SemiBold" pitchFamily="2" charset="77"/>
              </a:rPr>
              <a:t>ArrayList</a:t>
            </a:r>
            <a:endParaRPr lang="en-US" sz="900" b="1" i="0" dirty="0">
              <a:solidFill>
                <a:schemeClr val="bg1"/>
              </a:solidFill>
              <a:latin typeface="Montserrat SemiBold" pitchFamily="2" charset="77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3EAC7B-65C2-1B30-DA47-207276077023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763" y="29972"/>
            <a:ext cx="2150721" cy="1690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73EC0F5-7299-A940-73A9-901CCF1523A2}"/>
              </a:ext>
            </a:extLst>
          </p:cNvPr>
          <p:cNvSpPr txBox="1"/>
          <p:nvPr userDrawn="1"/>
        </p:nvSpPr>
        <p:spPr>
          <a:xfrm>
            <a:off x="8369161" y="10264"/>
            <a:ext cx="16224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i="0" dirty="0">
                <a:solidFill>
                  <a:schemeClr val="bg1"/>
                </a:solidFill>
                <a:latin typeface="Montserrat SemiBold" pitchFamily="2" charset="77"/>
              </a:rPr>
              <a:t>CSE 122 Summer 2026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DB5B0D-14EC-AD04-9232-BED2C0B8FFB2}"/>
              </a:ext>
            </a:extLst>
          </p:cNvPr>
          <p:cNvSpPr txBox="1"/>
          <p:nvPr userDrawn="1"/>
        </p:nvSpPr>
        <p:spPr>
          <a:xfrm>
            <a:off x="10539812" y="15965"/>
            <a:ext cx="16224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i="0" dirty="0" err="1">
                <a:solidFill>
                  <a:schemeClr val="bg1"/>
                </a:solidFill>
                <a:latin typeface="Montserrat SemiBold" pitchFamily="2" charset="77"/>
              </a:rPr>
              <a:t>sli.do</a:t>
            </a:r>
            <a:r>
              <a:rPr lang="en-US" sz="900" b="1" i="0" dirty="0">
                <a:solidFill>
                  <a:schemeClr val="bg1"/>
                </a:solidFill>
                <a:latin typeface="Montserrat SemiBold" pitchFamily="2" charset="77"/>
              </a:rPr>
              <a:t> #cse122</a:t>
            </a:r>
          </a:p>
        </p:txBody>
      </p:sp>
    </p:spTree>
    <p:extLst>
      <p:ext uri="{BB962C8B-B14F-4D97-AF65-F5344CB8AC3E}">
        <p14:creationId xmlns:p14="http://schemas.microsoft.com/office/powerpoint/2010/main" val="846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6" r:id="rId4"/>
    <p:sldLayoutId id="2147483657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3304DC4-F5CA-435D-BAE0-049BD3716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977" y="3567056"/>
            <a:ext cx="5885401" cy="1786068"/>
          </a:xfrm>
        </p:spPr>
        <p:txBody>
          <a:bodyPr/>
          <a:lstStyle/>
          <a:p>
            <a:r>
              <a:rPr lang="en-US" sz="4000" dirty="0" err="1"/>
              <a:t>ArrayList</a:t>
            </a:r>
            <a:br>
              <a:rPr lang="en-US" sz="4000" dirty="0"/>
            </a:br>
            <a:r>
              <a:rPr lang="en-US" sz="4000" dirty="0"/>
              <a:t>Applications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B3FA4D-2EA7-2844-8846-AA5A5AC61268}"/>
              </a:ext>
            </a:extLst>
          </p:cNvPr>
          <p:cNvSpPr txBox="1"/>
          <p:nvPr/>
        </p:nvSpPr>
        <p:spPr>
          <a:xfrm>
            <a:off x="7379594" y="1403798"/>
            <a:ext cx="46314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80" dirty="0">
                <a:solidFill>
                  <a:schemeClr val="bg1">
                    <a:lumMod val="65000"/>
                  </a:schemeClr>
                </a:solidFill>
                <a:latin typeface="Montserrat SemiBold" pitchFamily="2" charset="77"/>
              </a:rPr>
              <a:t>BEFORE WE START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40A5DD-90C5-8F48-BFF7-AE8301DF7CEF}"/>
              </a:ext>
            </a:extLst>
          </p:cNvPr>
          <p:cNvSpPr txBox="1"/>
          <p:nvPr/>
        </p:nvSpPr>
        <p:spPr>
          <a:xfrm>
            <a:off x="7456906" y="2225075"/>
            <a:ext cx="44768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Slido</a:t>
            </a:r>
            <a:r>
              <a:rPr lang="en-US" sz="2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vote &amp; chat with neighbors: </a:t>
            </a:r>
            <a:r>
              <a:rPr lang="en-US" sz="22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your favorite part of summer?</a:t>
            </a:r>
          </a:p>
        </p:txBody>
      </p:sp>
    </p:spTree>
    <p:extLst>
      <p:ext uri="{BB962C8B-B14F-4D97-AF65-F5344CB8AC3E}">
        <p14:creationId xmlns:p14="http://schemas.microsoft.com/office/powerpoint/2010/main" val="3581297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3A5B0-82C6-9A99-1597-7D918409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Bakery Favorites: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9C77E-E536-86A6-2B31-928F86478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1049000" cy="5188226"/>
          </a:xfrm>
        </p:spPr>
        <p:txBody>
          <a:bodyPr>
            <a:normAutofit/>
          </a:bodyPr>
          <a:lstStyle/>
          <a:p>
            <a:r>
              <a:rPr lang="en-US" sz="3200" dirty="0"/>
              <a:t>Load a list of favorites in from a file provided by the user.</a:t>
            </a:r>
          </a:p>
          <a:p>
            <a:r>
              <a:rPr lang="en-US" sz="3200" dirty="0"/>
              <a:t>Compare the stored list of favorites to another list of favorites provided by the user in another file.</a:t>
            </a:r>
          </a:p>
          <a:p>
            <a:r>
              <a:rPr lang="en-US" sz="3200" dirty="0"/>
              <a:t>Remove all items that contains a specific word.</a:t>
            </a:r>
          </a:p>
          <a:p>
            <a:r>
              <a:rPr lang="en-US" sz="3200" dirty="0"/>
              <a:t>Move a specific favorite down in the list.</a:t>
            </a:r>
          </a:p>
          <a:p>
            <a:r>
              <a:rPr lang="en-US" sz="3200" dirty="0"/>
              <a:t>Print the current list of favorites to console.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3C7928-D6F6-C008-392E-20A0BB1957C0}"/>
              </a:ext>
            </a:extLst>
          </p:cNvPr>
          <p:cNvSpPr txBox="1"/>
          <p:nvPr/>
        </p:nvSpPr>
        <p:spPr>
          <a:xfrm rot="20626506">
            <a:off x="2052131" y="2930992"/>
            <a:ext cx="8087737" cy="1323439"/>
          </a:xfrm>
          <a:custGeom>
            <a:avLst/>
            <a:gdLst>
              <a:gd name="csX0" fmla="*/ 0 w 8087737"/>
              <a:gd name="csY0" fmla="*/ 0 h 1323439"/>
              <a:gd name="csX1" fmla="*/ 739450 w 8087737"/>
              <a:gd name="csY1" fmla="*/ 0 h 1323439"/>
              <a:gd name="csX2" fmla="*/ 1155391 w 8087737"/>
              <a:gd name="csY2" fmla="*/ 0 h 1323439"/>
              <a:gd name="csX3" fmla="*/ 1733087 w 8087737"/>
              <a:gd name="csY3" fmla="*/ 0 h 1323439"/>
              <a:gd name="csX4" fmla="*/ 2391659 w 8087737"/>
              <a:gd name="csY4" fmla="*/ 0 h 1323439"/>
              <a:gd name="csX5" fmla="*/ 2726723 w 8087737"/>
              <a:gd name="csY5" fmla="*/ 0 h 1323439"/>
              <a:gd name="csX6" fmla="*/ 3061786 w 8087737"/>
              <a:gd name="csY6" fmla="*/ 0 h 1323439"/>
              <a:gd name="csX7" fmla="*/ 3801236 w 8087737"/>
              <a:gd name="csY7" fmla="*/ 0 h 1323439"/>
              <a:gd name="csX8" fmla="*/ 4378932 w 8087737"/>
              <a:gd name="csY8" fmla="*/ 0 h 1323439"/>
              <a:gd name="csX9" fmla="*/ 4713995 w 8087737"/>
              <a:gd name="csY9" fmla="*/ 0 h 1323439"/>
              <a:gd name="csX10" fmla="*/ 5291691 w 8087737"/>
              <a:gd name="csY10" fmla="*/ 0 h 1323439"/>
              <a:gd name="csX11" fmla="*/ 6031141 w 8087737"/>
              <a:gd name="csY11" fmla="*/ 0 h 1323439"/>
              <a:gd name="csX12" fmla="*/ 6527959 w 8087737"/>
              <a:gd name="csY12" fmla="*/ 0 h 1323439"/>
              <a:gd name="csX13" fmla="*/ 7024777 w 8087737"/>
              <a:gd name="csY13" fmla="*/ 0 h 1323439"/>
              <a:gd name="csX14" fmla="*/ 8087737 w 8087737"/>
              <a:gd name="csY14" fmla="*/ 0 h 1323439"/>
              <a:gd name="csX15" fmla="*/ 8087737 w 8087737"/>
              <a:gd name="csY15" fmla="*/ 454381 h 1323439"/>
              <a:gd name="csX16" fmla="*/ 8087737 w 8087737"/>
              <a:gd name="csY16" fmla="*/ 895527 h 1323439"/>
              <a:gd name="csX17" fmla="*/ 8087737 w 8087737"/>
              <a:gd name="csY17" fmla="*/ 1323439 h 1323439"/>
              <a:gd name="csX18" fmla="*/ 7590919 w 8087737"/>
              <a:gd name="csY18" fmla="*/ 1323439 h 1323439"/>
              <a:gd name="csX19" fmla="*/ 7174978 w 8087737"/>
              <a:gd name="csY19" fmla="*/ 1323439 h 1323439"/>
              <a:gd name="csX20" fmla="*/ 6435528 w 8087737"/>
              <a:gd name="csY20" fmla="*/ 1323439 h 1323439"/>
              <a:gd name="csX21" fmla="*/ 5857832 w 8087737"/>
              <a:gd name="csY21" fmla="*/ 1323439 h 1323439"/>
              <a:gd name="csX22" fmla="*/ 5522769 w 8087737"/>
              <a:gd name="csY22" fmla="*/ 1323439 h 1323439"/>
              <a:gd name="csX23" fmla="*/ 4945073 w 8087737"/>
              <a:gd name="csY23" fmla="*/ 1323439 h 1323439"/>
              <a:gd name="csX24" fmla="*/ 4448255 w 8087737"/>
              <a:gd name="csY24" fmla="*/ 1323439 h 1323439"/>
              <a:gd name="csX25" fmla="*/ 3951437 w 8087737"/>
              <a:gd name="csY25" fmla="*/ 1323439 h 1323439"/>
              <a:gd name="csX26" fmla="*/ 3454619 w 8087737"/>
              <a:gd name="csY26" fmla="*/ 1323439 h 1323439"/>
              <a:gd name="csX27" fmla="*/ 2957801 w 8087737"/>
              <a:gd name="csY27" fmla="*/ 1323439 h 1323439"/>
              <a:gd name="csX28" fmla="*/ 2299228 w 8087737"/>
              <a:gd name="csY28" fmla="*/ 1323439 h 1323439"/>
              <a:gd name="csX29" fmla="*/ 1721533 w 8087737"/>
              <a:gd name="csY29" fmla="*/ 1323439 h 1323439"/>
              <a:gd name="csX30" fmla="*/ 1386469 w 8087737"/>
              <a:gd name="csY30" fmla="*/ 1323439 h 1323439"/>
              <a:gd name="csX31" fmla="*/ 889651 w 8087737"/>
              <a:gd name="csY31" fmla="*/ 1323439 h 1323439"/>
              <a:gd name="csX32" fmla="*/ 0 w 8087737"/>
              <a:gd name="csY32" fmla="*/ 1323439 h 1323439"/>
              <a:gd name="csX33" fmla="*/ 0 w 8087737"/>
              <a:gd name="csY33" fmla="*/ 908761 h 1323439"/>
              <a:gd name="csX34" fmla="*/ 0 w 8087737"/>
              <a:gd name="csY34" fmla="*/ 507318 h 1323439"/>
              <a:gd name="csX35" fmla="*/ 0 w 8087737"/>
              <a:gd name="csY35" fmla="*/ 0 h 132343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8087737" h="1323439" fill="none" extrusionOk="0">
                <a:moveTo>
                  <a:pt x="0" y="0"/>
                </a:moveTo>
                <a:cubicBezTo>
                  <a:pt x="220177" y="-11198"/>
                  <a:pt x="386104" y="1968"/>
                  <a:pt x="739450" y="0"/>
                </a:cubicBezTo>
                <a:cubicBezTo>
                  <a:pt x="1092796" y="-1968"/>
                  <a:pt x="1042071" y="30436"/>
                  <a:pt x="1155391" y="0"/>
                </a:cubicBezTo>
                <a:cubicBezTo>
                  <a:pt x="1268711" y="-30436"/>
                  <a:pt x="1602360" y="18101"/>
                  <a:pt x="1733087" y="0"/>
                </a:cubicBezTo>
                <a:cubicBezTo>
                  <a:pt x="1863814" y="-18101"/>
                  <a:pt x="2203189" y="25173"/>
                  <a:pt x="2391659" y="0"/>
                </a:cubicBezTo>
                <a:cubicBezTo>
                  <a:pt x="2580129" y="-25173"/>
                  <a:pt x="2657849" y="27373"/>
                  <a:pt x="2726723" y="0"/>
                </a:cubicBezTo>
                <a:cubicBezTo>
                  <a:pt x="2795597" y="-27373"/>
                  <a:pt x="2965424" y="32374"/>
                  <a:pt x="3061786" y="0"/>
                </a:cubicBezTo>
                <a:cubicBezTo>
                  <a:pt x="3158148" y="-32374"/>
                  <a:pt x="3598438" y="18831"/>
                  <a:pt x="3801236" y="0"/>
                </a:cubicBezTo>
                <a:cubicBezTo>
                  <a:pt x="4004034" y="-18831"/>
                  <a:pt x="4200940" y="59729"/>
                  <a:pt x="4378932" y="0"/>
                </a:cubicBezTo>
                <a:cubicBezTo>
                  <a:pt x="4556924" y="-59729"/>
                  <a:pt x="4588716" y="36903"/>
                  <a:pt x="4713995" y="0"/>
                </a:cubicBezTo>
                <a:cubicBezTo>
                  <a:pt x="4839274" y="-36903"/>
                  <a:pt x="5106621" y="48888"/>
                  <a:pt x="5291691" y="0"/>
                </a:cubicBezTo>
                <a:cubicBezTo>
                  <a:pt x="5476761" y="-48888"/>
                  <a:pt x="5743003" y="80782"/>
                  <a:pt x="6031141" y="0"/>
                </a:cubicBezTo>
                <a:cubicBezTo>
                  <a:pt x="6319279" y="-80782"/>
                  <a:pt x="6396505" y="48826"/>
                  <a:pt x="6527959" y="0"/>
                </a:cubicBezTo>
                <a:cubicBezTo>
                  <a:pt x="6659413" y="-48826"/>
                  <a:pt x="6909130" y="50975"/>
                  <a:pt x="7024777" y="0"/>
                </a:cubicBezTo>
                <a:cubicBezTo>
                  <a:pt x="7140424" y="-50975"/>
                  <a:pt x="7617077" y="19973"/>
                  <a:pt x="8087737" y="0"/>
                </a:cubicBezTo>
                <a:cubicBezTo>
                  <a:pt x="8130669" y="149172"/>
                  <a:pt x="8047325" y="292549"/>
                  <a:pt x="8087737" y="454381"/>
                </a:cubicBezTo>
                <a:cubicBezTo>
                  <a:pt x="8128149" y="616213"/>
                  <a:pt x="8045567" y="754011"/>
                  <a:pt x="8087737" y="895527"/>
                </a:cubicBezTo>
                <a:cubicBezTo>
                  <a:pt x="8129907" y="1037043"/>
                  <a:pt x="8037871" y="1145693"/>
                  <a:pt x="8087737" y="1323439"/>
                </a:cubicBezTo>
                <a:cubicBezTo>
                  <a:pt x="7917244" y="1334035"/>
                  <a:pt x="7748746" y="1306289"/>
                  <a:pt x="7590919" y="1323439"/>
                </a:cubicBezTo>
                <a:cubicBezTo>
                  <a:pt x="7433092" y="1340589"/>
                  <a:pt x="7329215" y="1302732"/>
                  <a:pt x="7174978" y="1323439"/>
                </a:cubicBezTo>
                <a:cubicBezTo>
                  <a:pt x="7020741" y="1344146"/>
                  <a:pt x="6798127" y="1253536"/>
                  <a:pt x="6435528" y="1323439"/>
                </a:cubicBezTo>
                <a:cubicBezTo>
                  <a:pt x="6072929" y="1393342"/>
                  <a:pt x="5998006" y="1272740"/>
                  <a:pt x="5857832" y="1323439"/>
                </a:cubicBezTo>
                <a:cubicBezTo>
                  <a:pt x="5717658" y="1374138"/>
                  <a:pt x="5644627" y="1309037"/>
                  <a:pt x="5522769" y="1323439"/>
                </a:cubicBezTo>
                <a:cubicBezTo>
                  <a:pt x="5400911" y="1337841"/>
                  <a:pt x="5220408" y="1301329"/>
                  <a:pt x="4945073" y="1323439"/>
                </a:cubicBezTo>
                <a:cubicBezTo>
                  <a:pt x="4669738" y="1345549"/>
                  <a:pt x="4608340" y="1264372"/>
                  <a:pt x="4448255" y="1323439"/>
                </a:cubicBezTo>
                <a:cubicBezTo>
                  <a:pt x="4288170" y="1382506"/>
                  <a:pt x="4165896" y="1320950"/>
                  <a:pt x="3951437" y="1323439"/>
                </a:cubicBezTo>
                <a:cubicBezTo>
                  <a:pt x="3736978" y="1325928"/>
                  <a:pt x="3653100" y="1279474"/>
                  <a:pt x="3454619" y="1323439"/>
                </a:cubicBezTo>
                <a:cubicBezTo>
                  <a:pt x="3256138" y="1367404"/>
                  <a:pt x="3196549" y="1294003"/>
                  <a:pt x="2957801" y="1323439"/>
                </a:cubicBezTo>
                <a:cubicBezTo>
                  <a:pt x="2719053" y="1352875"/>
                  <a:pt x="2556023" y="1254235"/>
                  <a:pt x="2299228" y="1323439"/>
                </a:cubicBezTo>
                <a:cubicBezTo>
                  <a:pt x="2042433" y="1392643"/>
                  <a:pt x="1919653" y="1310692"/>
                  <a:pt x="1721533" y="1323439"/>
                </a:cubicBezTo>
                <a:cubicBezTo>
                  <a:pt x="1523413" y="1336186"/>
                  <a:pt x="1514349" y="1291745"/>
                  <a:pt x="1386469" y="1323439"/>
                </a:cubicBezTo>
                <a:cubicBezTo>
                  <a:pt x="1258589" y="1355133"/>
                  <a:pt x="1051563" y="1280667"/>
                  <a:pt x="889651" y="1323439"/>
                </a:cubicBezTo>
                <a:cubicBezTo>
                  <a:pt x="727739" y="1366211"/>
                  <a:pt x="371342" y="1224473"/>
                  <a:pt x="0" y="1323439"/>
                </a:cubicBezTo>
                <a:cubicBezTo>
                  <a:pt x="-27518" y="1234831"/>
                  <a:pt x="33511" y="1064449"/>
                  <a:pt x="0" y="908761"/>
                </a:cubicBezTo>
                <a:cubicBezTo>
                  <a:pt x="-33511" y="753073"/>
                  <a:pt x="23380" y="619132"/>
                  <a:pt x="0" y="507318"/>
                </a:cubicBezTo>
                <a:cubicBezTo>
                  <a:pt x="-23380" y="395504"/>
                  <a:pt x="39607" y="162524"/>
                  <a:pt x="0" y="0"/>
                </a:cubicBezTo>
                <a:close/>
              </a:path>
              <a:path w="8087737" h="1323439" stroke="0" extrusionOk="0">
                <a:moveTo>
                  <a:pt x="0" y="0"/>
                </a:moveTo>
                <a:cubicBezTo>
                  <a:pt x="180594" y="-18890"/>
                  <a:pt x="248610" y="33974"/>
                  <a:pt x="496818" y="0"/>
                </a:cubicBezTo>
                <a:cubicBezTo>
                  <a:pt x="745026" y="-33974"/>
                  <a:pt x="763685" y="14769"/>
                  <a:pt x="831882" y="0"/>
                </a:cubicBezTo>
                <a:cubicBezTo>
                  <a:pt x="900079" y="-14769"/>
                  <a:pt x="1248607" y="86315"/>
                  <a:pt x="1571332" y="0"/>
                </a:cubicBezTo>
                <a:cubicBezTo>
                  <a:pt x="1894057" y="-86315"/>
                  <a:pt x="1887817" y="18162"/>
                  <a:pt x="2068150" y="0"/>
                </a:cubicBezTo>
                <a:cubicBezTo>
                  <a:pt x="2248483" y="-18162"/>
                  <a:pt x="2428146" y="10927"/>
                  <a:pt x="2564968" y="0"/>
                </a:cubicBezTo>
                <a:cubicBezTo>
                  <a:pt x="2701790" y="-10927"/>
                  <a:pt x="3094317" y="43063"/>
                  <a:pt x="3304418" y="0"/>
                </a:cubicBezTo>
                <a:cubicBezTo>
                  <a:pt x="3514519" y="-43063"/>
                  <a:pt x="3514641" y="48030"/>
                  <a:pt x="3720359" y="0"/>
                </a:cubicBezTo>
                <a:cubicBezTo>
                  <a:pt x="3926077" y="-48030"/>
                  <a:pt x="4288917" y="9951"/>
                  <a:pt x="4459809" y="0"/>
                </a:cubicBezTo>
                <a:cubicBezTo>
                  <a:pt x="4630701" y="-9951"/>
                  <a:pt x="4885821" y="43048"/>
                  <a:pt x="5199260" y="0"/>
                </a:cubicBezTo>
                <a:cubicBezTo>
                  <a:pt x="5512699" y="-43048"/>
                  <a:pt x="5581109" y="6592"/>
                  <a:pt x="5776955" y="0"/>
                </a:cubicBezTo>
                <a:cubicBezTo>
                  <a:pt x="5972801" y="-6592"/>
                  <a:pt x="6319111" y="70761"/>
                  <a:pt x="6516405" y="0"/>
                </a:cubicBezTo>
                <a:cubicBezTo>
                  <a:pt x="6713699" y="-70761"/>
                  <a:pt x="6875180" y="50869"/>
                  <a:pt x="7013223" y="0"/>
                </a:cubicBezTo>
                <a:cubicBezTo>
                  <a:pt x="7151266" y="-50869"/>
                  <a:pt x="7351497" y="20931"/>
                  <a:pt x="7510041" y="0"/>
                </a:cubicBezTo>
                <a:cubicBezTo>
                  <a:pt x="7668585" y="-20931"/>
                  <a:pt x="7963573" y="39694"/>
                  <a:pt x="8087737" y="0"/>
                </a:cubicBezTo>
                <a:cubicBezTo>
                  <a:pt x="8125695" y="109632"/>
                  <a:pt x="8087003" y="258383"/>
                  <a:pt x="8087737" y="427912"/>
                </a:cubicBezTo>
                <a:cubicBezTo>
                  <a:pt x="8088471" y="597441"/>
                  <a:pt x="8067661" y="658415"/>
                  <a:pt x="8087737" y="869058"/>
                </a:cubicBezTo>
                <a:cubicBezTo>
                  <a:pt x="8107813" y="1079701"/>
                  <a:pt x="8053545" y="1213985"/>
                  <a:pt x="8087737" y="1323439"/>
                </a:cubicBezTo>
                <a:cubicBezTo>
                  <a:pt x="7913831" y="1328771"/>
                  <a:pt x="7641538" y="1311160"/>
                  <a:pt x="7429164" y="1323439"/>
                </a:cubicBezTo>
                <a:cubicBezTo>
                  <a:pt x="7216790" y="1335718"/>
                  <a:pt x="7198239" y="1283495"/>
                  <a:pt x="7094101" y="1323439"/>
                </a:cubicBezTo>
                <a:cubicBezTo>
                  <a:pt x="6989963" y="1363383"/>
                  <a:pt x="6800514" y="1289956"/>
                  <a:pt x="6678160" y="1323439"/>
                </a:cubicBezTo>
                <a:cubicBezTo>
                  <a:pt x="6555806" y="1356922"/>
                  <a:pt x="6109557" y="1290905"/>
                  <a:pt x="5938710" y="1323439"/>
                </a:cubicBezTo>
                <a:cubicBezTo>
                  <a:pt x="5767863" y="1355973"/>
                  <a:pt x="5599008" y="1299822"/>
                  <a:pt x="5361014" y="1323439"/>
                </a:cubicBezTo>
                <a:cubicBezTo>
                  <a:pt x="5123020" y="1347056"/>
                  <a:pt x="5080122" y="1303125"/>
                  <a:pt x="4945073" y="1323439"/>
                </a:cubicBezTo>
                <a:cubicBezTo>
                  <a:pt x="4810024" y="1343753"/>
                  <a:pt x="4507115" y="1288494"/>
                  <a:pt x="4367378" y="1323439"/>
                </a:cubicBezTo>
                <a:cubicBezTo>
                  <a:pt x="4227641" y="1358384"/>
                  <a:pt x="4179128" y="1284076"/>
                  <a:pt x="4032315" y="1323439"/>
                </a:cubicBezTo>
                <a:cubicBezTo>
                  <a:pt x="3885502" y="1362802"/>
                  <a:pt x="3816539" y="1304965"/>
                  <a:pt x="3697251" y="1323439"/>
                </a:cubicBezTo>
                <a:cubicBezTo>
                  <a:pt x="3577963" y="1341913"/>
                  <a:pt x="3281373" y="1258727"/>
                  <a:pt x="3119556" y="1323439"/>
                </a:cubicBezTo>
                <a:cubicBezTo>
                  <a:pt x="2957740" y="1388151"/>
                  <a:pt x="2829222" y="1317830"/>
                  <a:pt x="2703615" y="1323439"/>
                </a:cubicBezTo>
                <a:cubicBezTo>
                  <a:pt x="2578008" y="1329048"/>
                  <a:pt x="2288511" y="1294273"/>
                  <a:pt x="2045042" y="1323439"/>
                </a:cubicBezTo>
                <a:cubicBezTo>
                  <a:pt x="1801573" y="1352605"/>
                  <a:pt x="1738102" y="1296959"/>
                  <a:pt x="1629101" y="1323439"/>
                </a:cubicBezTo>
                <a:cubicBezTo>
                  <a:pt x="1520100" y="1349919"/>
                  <a:pt x="1129460" y="1317420"/>
                  <a:pt x="970528" y="1323439"/>
                </a:cubicBezTo>
                <a:cubicBezTo>
                  <a:pt x="811596" y="1329458"/>
                  <a:pt x="790915" y="1305271"/>
                  <a:pt x="635465" y="1323439"/>
                </a:cubicBezTo>
                <a:cubicBezTo>
                  <a:pt x="480015" y="1341607"/>
                  <a:pt x="191591" y="1309909"/>
                  <a:pt x="0" y="1323439"/>
                </a:cubicBezTo>
                <a:cubicBezTo>
                  <a:pt x="-10530" y="1235636"/>
                  <a:pt x="41801" y="1087593"/>
                  <a:pt x="0" y="908761"/>
                </a:cubicBezTo>
                <a:cubicBezTo>
                  <a:pt x="-41801" y="729929"/>
                  <a:pt x="52090" y="671003"/>
                  <a:pt x="0" y="441146"/>
                </a:cubicBezTo>
                <a:cubicBezTo>
                  <a:pt x="-52090" y="211289"/>
                  <a:pt x="41206" y="110517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solidFill>
              <a:schemeClr val="accent2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accent2">
                    <a:lumMod val="75000"/>
                  </a:schemeClr>
                </a:solidFill>
              </a:rPr>
              <a:t>ALREADY DONE!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20061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6D6D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6D6D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6D6D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6D6D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6D6D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22B81-4FB1-3D4C-B5CC-F81F1C1D9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 (1/3)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D871-301D-734F-B5EC-A5910673E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b="1" dirty="0">
                <a:solidFill>
                  <a:schemeClr val="accent5"/>
                </a:solidFill>
              </a:rPr>
              <a:t>Announcements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 err="1"/>
              <a:t>removeIfContains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 err="1"/>
              <a:t>ArrayList</a:t>
            </a:r>
            <a:r>
              <a:rPr lang="en-US" dirty="0"/>
              <a:t> Extended Application</a:t>
            </a:r>
          </a:p>
        </p:txBody>
      </p:sp>
      <p:sp>
        <p:nvSpPr>
          <p:cNvPr id="4" name="Pentagon 3" descr="Currently on Announcements">
            <a:extLst>
              <a:ext uri="{FF2B5EF4-FFF2-40B4-BE49-F238E27FC236}">
                <a16:creationId xmlns:a16="http://schemas.microsoft.com/office/drawing/2014/main" id="{A474EB40-D05B-4D47-ACB8-073DBA3E897B}"/>
              </a:ext>
            </a:extLst>
          </p:cNvPr>
          <p:cNvSpPr/>
          <p:nvPr/>
        </p:nvSpPr>
        <p:spPr>
          <a:xfrm rot="10800000">
            <a:off x="3750593" y="1466231"/>
            <a:ext cx="444843" cy="308919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15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F3870-2373-2B03-570C-6B3CE09FA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Announcements/Reminders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65F00-1F12-0E48-0722-69545AF48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029835"/>
          </a:xfrm>
        </p:spPr>
        <p:txBody>
          <a:bodyPr>
            <a:normAutofit/>
          </a:bodyPr>
          <a:lstStyle/>
          <a:p>
            <a:r>
              <a:rPr lang="en-US" dirty="0"/>
              <a:t>First quiz in section tomorrow, Jul 9</a:t>
            </a:r>
            <a:r>
              <a:rPr lang="en-US" baseline="30000" dirty="0"/>
              <a:t>th</a:t>
            </a:r>
            <a:endParaRPr lang="en-US" dirty="0"/>
          </a:p>
          <a:p>
            <a:pPr lvl="1"/>
            <a:r>
              <a:rPr lang="en-US" dirty="0"/>
              <a:t>Practice Quiz 0 solutions released!</a:t>
            </a:r>
          </a:p>
          <a:p>
            <a:r>
              <a:rPr lang="en-US" dirty="0"/>
              <a:t>Creative Assignment 0 grades will </a:t>
            </a:r>
            <a:r>
              <a:rPr lang="en-US"/>
              <a:t>be released </a:t>
            </a:r>
            <a:r>
              <a:rPr lang="en-US" dirty="0"/>
              <a:t>tomorrow!</a:t>
            </a:r>
          </a:p>
          <a:p>
            <a:r>
              <a:rPr lang="en-US" dirty="0"/>
              <a:t>Programming Assignment 0 (P0) due tomorrow!</a:t>
            </a:r>
          </a:p>
          <a:p>
            <a:r>
              <a:rPr lang="en-US" dirty="0"/>
              <a:t>Creative Assignment 1 (C1) out Friday!</a:t>
            </a:r>
          </a:p>
          <a:p>
            <a:pPr lvl="1"/>
            <a:r>
              <a:rPr lang="en-US" dirty="0"/>
              <a:t>Focused on </a:t>
            </a:r>
            <a:r>
              <a:rPr lang="en-US" dirty="0" err="1">
                <a:latin typeface="Consolas" panose="020B0609020204030204" pitchFamily="49" charset="0"/>
              </a:rPr>
              <a:t>ArrayList</a:t>
            </a:r>
            <a:r>
              <a:rPr lang="en-US" dirty="0" err="1"/>
              <a:t>s</a:t>
            </a:r>
            <a:endParaRPr lang="en-US" dirty="0"/>
          </a:p>
          <a:p>
            <a:pPr lvl="1"/>
            <a:r>
              <a:rPr lang="en-US" dirty="0"/>
              <a:t>Due next Thursday, Jul 16</a:t>
            </a:r>
            <a:r>
              <a:rPr lang="en-US" baseline="30000" dirty="0"/>
              <a:t>th</a:t>
            </a:r>
            <a:r>
              <a:rPr lang="en-US" dirty="0"/>
              <a:t> by 11:59pm PT</a:t>
            </a:r>
          </a:p>
          <a:p>
            <a:r>
              <a:rPr lang="en-US" dirty="0"/>
              <a:t>Reminder: Section participation in 8+ sections → Extra resub!</a:t>
            </a:r>
          </a:p>
          <a:p>
            <a:pPr lvl="1"/>
            <a:r>
              <a:rPr lang="en-US" dirty="0"/>
              <a:t>No need to do anything; TAs will track on Gradescope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962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D7381-C3CC-7A23-D98C-C6E0C6F4E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045D7-1F63-E471-E9FD-DBA9D7619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 (2/3)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73E22-CE6B-B9DD-3B0D-6E180E10D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Announcements</a:t>
            </a:r>
          </a:p>
          <a:p>
            <a:pPr>
              <a:spcAft>
                <a:spcPts val="1200"/>
              </a:spcAft>
            </a:pPr>
            <a:r>
              <a:rPr lang="en-US" b="1" dirty="0" err="1">
                <a:solidFill>
                  <a:schemeClr val="accent5"/>
                </a:solidFill>
              </a:rPr>
              <a:t>removeIfContains</a:t>
            </a:r>
            <a:endParaRPr lang="en-US" b="1" dirty="0">
              <a:solidFill>
                <a:schemeClr val="accent5"/>
              </a:solidFill>
            </a:endParaRPr>
          </a:p>
          <a:p>
            <a:pPr>
              <a:spcAft>
                <a:spcPts val="1200"/>
              </a:spcAft>
            </a:pPr>
            <a:r>
              <a:rPr lang="en-US" dirty="0" err="1"/>
              <a:t>ArrayList</a:t>
            </a:r>
            <a:r>
              <a:rPr lang="en-US" dirty="0"/>
              <a:t> Extended Application</a:t>
            </a:r>
          </a:p>
        </p:txBody>
      </p:sp>
      <p:sp>
        <p:nvSpPr>
          <p:cNvPr id="4" name="Pentagon 3" descr="Currently on Announcements">
            <a:extLst>
              <a:ext uri="{FF2B5EF4-FFF2-40B4-BE49-F238E27FC236}">
                <a16:creationId xmlns:a16="http://schemas.microsoft.com/office/drawing/2014/main" id="{FC57FA85-7B3D-9595-D8D6-5A593D974BDE}"/>
              </a:ext>
            </a:extLst>
          </p:cNvPr>
          <p:cNvSpPr/>
          <p:nvPr/>
        </p:nvSpPr>
        <p:spPr>
          <a:xfrm rot="10800000">
            <a:off x="3848564" y="2108489"/>
            <a:ext cx="444843" cy="308919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753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3A5B0-82C6-9A99-1597-7D918409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removeIfContains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9C77E-E536-86A6-2B31-928F86478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11628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b="0" i="0" dirty="0">
                <a:solidFill>
                  <a:srgbClr val="222222"/>
                </a:solidFill>
                <a:effectLst/>
              </a:rPr>
              <a:t>Write a method called </a:t>
            </a:r>
            <a:r>
              <a:rPr lang="en-US" sz="3200" b="1" i="0" dirty="0" err="1">
                <a:solidFill>
                  <a:srgbClr val="222222"/>
                </a:solidFill>
                <a:effectLst/>
              </a:rPr>
              <a:t>removeIfContains</a:t>
            </a:r>
            <a:r>
              <a:rPr lang="en-US" sz="3200" b="0" i="0" dirty="0">
                <a:solidFill>
                  <a:srgbClr val="222222"/>
                </a:solidFill>
                <a:effectLst/>
              </a:rPr>
              <a:t> that accepts a List&lt;String&gt; list and a String target as parameters and removes any elements in list that contain target.</a:t>
            </a:r>
          </a:p>
          <a:p>
            <a:pPr marL="0" indent="0" algn="l">
              <a:buNone/>
            </a:pPr>
            <a:endParaRPr lang="en-US" sz="1800" dirty="0"/>
          </a:p>
          <a:p>
            <a:pPr marL="0" indent="0" algn="l">
              <a:buNone/>
            </a:pPr>
            <a:endParaRPr lang="en-US" sz="1800" b="0" i="0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  <a:p>
            <a:pPr marL="0" indent="0" algn="l">
              <a:buNone/>
            </a:pPr>
            <a:r>
              <a:rPr lang="en-US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 example, if list contained: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["hello world", "hello!", "goodbye", "hello again"]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and target were</a:t>
            </a:r>
            <a:r>
              <a:rPr lang="en-US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"hello"</a:t>
            </a:r>
            <a:r>
              <a:rPr lang="en-US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then a call to </a:t>
            </a:r>
            <a:r>
              <a:rPr lang="en-US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removeIfContains</a:t>
            </a:r>
            <a:r>
              <a:rPr lang="en-US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(list, target) </a:t>
            </a:r>
            <a:r>
              <a:rPr lang="en-US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would modify list to be </a:t>
            </a:r>
            <a:r>
              <a:rPr lang="en-US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["goodbye"]</a:t>
            </a:r>
            <a:endParaRPr lang="en-US" sz="3000" b="1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924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D806C-B589-E7AE-27AD-B3EE6E095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63ACA-B936-281E-1E70-D7DE04EA8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 (3/3)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3BD42-9E89-A045-6C55-B97656C9C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Announcements</a:t>
            </a:r>
          </a:p>
          <a:p>
            <a:pPr>
              <a:spcAft>
                <a:spcPts val="1200"/>
              </a:spcAft>
            </a:pPr>
            <a:r>
              <a:rPr lang="en-US" dirty="0" err="1"/>
              <a:t>removeIfContains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b="1" dirty="0" err="1">
                <a:solidFill>
                  <a:schemeClr val="accent5"/>
                </a:solidFill>
              </a:rPr>
              <a:t>ArrayList</a:t>
            </a:r>
            <a:r>
              <a:rPr lang="en-US" b="1" dirty="0">
                <a:solidFill>
                  <a:schemeClr val="accent5"/>
                </a:solidFill>
              </a:rPr>
              <a:t> Extended Application</a:t>
            </a:r>
          </a:p>
        </p:txBody>
      </p:sp>
      <p:sp>
        <p:nvSpPr>
          <p:cNvPr id="4" name="Pentagon 3" descr="Currently on Announcements">
            <a:extLst>
              <a:ext uri="{FF2B5EF4-FFF2-40B4-BE49-F238E27FC236}">
                <a16:creationId xmlns:a16="http://schemas.microsoft.com/office/drawing/2014/main" id="{69072CB7-C34B-A725-67FF-2C97B011CD38}"/>
              </a:ext>
            </a:extLst>
          </p:cNvPr>
          <p:cNvSpPr/>
          <p:nvPr/>
        </p:nvSpPr>
        <p:spPr>
          <a:xfrm rot="10800000">
            <a:off x="5755307" y="2772515"/>
            <a:ext cx="444843" cy="308919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765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3A5B0-82C6-9A99-1597-7D918409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Bakery Favorites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9C77E-E536-86A6-2B31-928F86478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770704" cy="48053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900" dirty="0"/>
              <a:t>We will write a program called </a:t>
            </a:r>
            <a:r>
              <a:rPr lang="en-US" sz="3900" dirty="0">
                <a:latin typeface="Consolas" panose="020B0609020204030204" pitchFamily="49" charset="0"/>
              </a:rPr>
              <a:t>Bakery</a:t>
            </a:r>
            <a:r>
              <a:rPr lang="en-US" sz="3900" dirty="0">
                <a:latin typeface="Consolas" panose="020B0609020204030204" pitchFamily="49" charset="0"/>
                <a:cs typeface="Consolas" panose="020B0609020204030204" pitchFamily="49" charset="0"/>
              </a:rPr>
              <a:t>Favorites.java</a:t>
            </a:r>
            <a:r>
              <a:rPr lang="en-US" sz="3900" dirty="0">
                <a:cs typeface="Consolas" panose="020B0609020204030204" pitchFamily="49" charset="0"/>
              </a:rPr>
              <a:t> </a:t>
            </a:r>
            <a:r>
              <a:rPr lang="en-US" sz="3900" dirty="0"/>
              <a:t>that manages a list of favorite baked goods for a user (using an </a:t>
            </a:r>
            <a:r>
              <a:rPr lang="en-US" sz="3900" dirty="0" err="1">
                <a:latin typeface="Consolas" panose="020B0609020204030204" pitchFamily="49" charset="0"/>
              </a:rPr>
              <a:t>ArrayList</a:t>
            </a:r>
            <a:r>
              <a:rPr lang="en-US" sz="3900" dirty="0"/>
              <a:t>) and allows the user to perform various different operations on their stored list of favorite baked goods.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000" dirty="0"/>
              <a:t>Key skills used:</a:t>
            </a:r>
          </a:p>
          <a:p>
            <a:r>
              <a:rPr lang="en-US" sz="3000" dirty="0"/>
              <a:t>User Interaction (UI) loop</a:t>
            </a:r>
          </a:p>
          <a:p>
            <a:r>
              <a:rPr lang="en-US" sz="3000" dirty="0"/>
              <a:t>Iterative development strategies</a:t>
            </a:r>
          </a:p>
          <a:p>
            <a:r>
              <a:rPr lang="en-US" sz="3000" dirty="0"/>
              <a:t>Functional decomposition</a:t>
            </a:r>
          </a:p>
          <a:p>
            <a:r>
              <a:rPr lang="en-US" sz="3000" dirty="0"/>
              <a:t>Practice with </a:t>
            </a:r>
            <a:r>
              <a:rPr lang="en-US" sz="3000" dirty="0" err="1">
                <a:latin typeface="Consolas" panose="020B0609020204030204" pitchFamily="49" charset="0"/>
                <a:cs typeface="Consolas" panose="020B0609020204030204" pitchFamily="49" charset="0"/>
              </a:rPr>
              <a:t>ArrayList</a:t>
            </a:r>
            <a:r>
              <a:rPr lang="en-US" sz="3000" dirty="0"/>
              <a:t> methods!</a:t>
            </a:r>
          </a:p>
        </p:txBody>
      </p:sp>
    </p:spTree>
    <p:extLst>
      <p:ext uri="{BB962C8B-B14F-4D97-AF65-F5344CB8AC3E}">
        <p14:creationId xmlns:p14="http://schemas.microsoft.com/office/powerpoint/2010/main" val="1500288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3A5B0-82C6-9A99-1597-7D918409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Bakery Favorites: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9C77E-E536-86A6-2B31-928F86478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1049000" cy="5188226"/>
          </a:xfrm>
        </p:spPr>
        <p:txBody>
          <a:bodyPr>
            <a:normAutofit/>
          </a:bodyPr>
          <a:lstStyle/>
          <a:p>
            <a:r>
              <a:rPr lang="en-US" sz="3200" dirty="0"/>
              <a:t>Load a list of favorites in from a file provided by the user.</a:t>
            </a:r>
          </a:p>
          <a:p>
            <a:r>
              <a:rPr lang="en-US" sz="3200" dirty="0"/>
              <a:t>Compare the stored list of favorites to another list of favorites provided by the user in another file.</a:t>
            </a:r>
          </a:p>
          <a:p>
            <a:r>
              <a:rPr lang="en-US" sz="3200" dirty="0"/>
              <a:t>Remove all items that contains a specific word.</a:t>
            </a:r>
          </a:p>
          <a:p>
            <a:r>
              <a:rPr lang="en-US" sz="3200" dirty="0"/>
              <a:t>Move a specific favorite down in the list.</a:t>
            </a:r>
          </a:p>
          <a:p>
            <a:r>
              <a:rPr lang="en-US" sz="3200" dirty="0"/>
              <a:t>Print the current list of favorites to console.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58970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3A5B0-82C6-9A99-1597-7D918409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Bakery Favorites: Development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9C77E-E536-86A6-2B31-928F86478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Set up the main scaffold code</a:t>
            </a:r>
          </a:p>
          <a:p>
            <a:r>
              <a:rPr lang="en-US" sz="3200" dirty="0"/>
              <a:t>Menu loop</a:t>
            </a:r>
          </a:p>
          <a:p>
            <a:r>
              <a:rPr lang="en-US" sz="3200" dirty="0"/>
              <a:t>Develop each operation, one at a time</a:t>
            </a:r>
          </a:p>
          <a:p>
            <a:endParaRPr lang="en-US" sz="3200" dirty="0"/>
          </a:p>
          <a:p>
            <a:pPr marL="0" indent="0" algn="ctr">
              <a:buNone/>
            </a:pPr>
            <a:endParaRPr lang="en-US" sz="3200" i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i="1" dirty="0">
                <a:solidFill>
                  <a:schemeClr val="accent2">
                    <a:lumMod val="75000"/>
                  </a:schemeClr>
                </a:solidFill>
              </a:rPr>
              <a:t>You’ll see a similar development strategy in Creative Project 1’s specification — we recommend you follow it! </a:t>
            </a:r>
          </a:p>
        </p:txBody>
      </p:sp>
    </p:spTree>
    <p:extLst>
      <p:ext uri="{BB962C8B-B14F-4D97-AF65-F5344CB8AC3E}">
        <p14:creationId xmlns:p14="http://schemas.microsoft.com/office/powerpoint/2010/main" val="900371642"/>
      </p:ext>
    </p:extLst>
  </p:cSld>
  <p:clrMapOvr>
    <a:masterClrMapping/>
  </p:clrMapOvr>
</p:sld>
</file>

<file path=ppt/theme/theme1.xml><?xml version="1.0" encoding="utf-8"?>
<a:theme xmlns:a="http://schemas.openxmlformats.org/drawingml/2006/main" name="CSE 373 Summer 2020">
  <a:themeElements>
    <a:clrScheme name="CSE 373 20su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E235D"/>
      </a:accent1>
      <a:accent2>
        <a:srgbClr val="E83C60"/>
      </a:accent2>
      <a:accent3>
        <a:srgbClr val="2699A9"/>
      </a:accent3>
      <a:accent4>
        <a:srgbClr val="FFC000"/>
      </a:accent4>
      <a:accent5>
        <a:srgbClr val="EE8A64"/>
      </a:accent5>
      <a:accent6>
        <a:srgbClr val="09A98A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22287</TotalTime>
  <Words>440</Words>
  <Application>Microsoft Office PowerPoint</Application>
  <PresentationFormat>Widescreen</PresentationFormat>
  <Paragraphs>61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CSE 373 Summer 2020</vt:lpstr>
      <vt:lpstr>ArrayList Applications</vt:lpstr>
      <vt:lpstr>Lecture Outline (1/3)</vt:lpstr>
      <vt:lpstr>Announcements/Reminders</vt:lpstr>
      <vt:lpstr>Lecture Outline (2/3)</vt:lpstr>
      <vt:lpstr>removeIfContains</vt:lpstr>
      <vt:lpstr>Lecture Outline (3/3)</vt:lpstr>
      <vt:lpstr>Bakery Favorites</vt:lpstr>
      <vt:lpstr>Bakery Favorites: Operations</vt:lpstr>
      <vt:lpstr>Bakery Favorites: Development Strategy</vt:lpstr>
      <vt:lpstr>Bakery Favorites: Operations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Aaron S Johnston</dc:creator>
  <cp:keywords/>
  <dc:description/>
  <cp:lastModifiedBy>Colin Lim</cp:lastModifiedBy>
  <cp:revision>283</cp:revision>
  <cp:lastPrinted>2022-09-27T21:33:44Z</cp:lastPrinted>
  <dcterms:created xsi:type="dcterms:W3CDTF">2020-06-13T06:27:42Z</dcterms:created>
  <dcterms:modified xsi:type="dcterms:W3CDTF">2026-07-08T07:48:18Z</dcterms:modified>
  <cp:category/>
</cp:coreProperties>
</file>