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45" r:id="rId2"/>
    <p:sldId id="325" r:id="rId3"/>
    <p:sldId id="340" r:id="rId4"/>
    <p:sldId id="341" r:id="rId5"/>
    <p:sldId id="347" r:id="rId6"/>
    <p:sldId id="346" r:id="rId7"/>
    <p:sldId id="310" r:id="rId8"/>
    <p:sldId id="348" r:id="rId9"/>
    <p:sldId id="349" r:id="rId10"/>
    <p:sldId id="350" r:id="rId11"/>
    <p:sldId id="351" r:id="rId12"/>
    <p:sldId id="326" r:id="rId13"/>
    <p:sldId id="327" r:id="rId14"/>
    <p:sldId id="331" r:id="rId15"/>
    <p:sldId id="303" r:id="rId16"/>
    <p:sldId id="329" r:id="rId17"/>
    <p:sldId id="312" r:id="rId18"/>
    <p:sldId id="344" r:id="rId19"/>
    <p:sldId id="333" r:id="rId20"/>
    <p:sldId id="334" r:id="rId21"/>
    <p:sldId id="332" r:id="rId22"/>
    <p:sldId id="317" r:id="rId23"/>
    <p:sldId id="335" r:id="rId24"/>
    <p:sldId id="336" r:id="rId25"/>
    <p:sldId id="337" r:id="rId26"/>
    <p:sldId id="33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5A3"/>
    <a:srgbClr val="FA8231"/>
    <a:srgbClr val="FAFAFA"/>
    <a:srgbClr val="F5F5F5"/>
    <a:srgbClr val="EF5777"/>
    <a:srgbClr val="0FB9B1"/>
    <a:srgbClr val="54A0FF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D4C16-6780-F1B0-F7A0-8B63D3BCE870}" v="1098" dt="2026-07-01T02:40:45.827"/>
    <p1510:client id="{B92E160D-7845-D548-B951-2E2C15DA395D}" v="59" dt="2026-07-01T02:53:05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0" autoAdjust="0"/>
    <p:restoredTop sz="85085" autoAdjust="0"/>
  </p:normalViewPr>
  <p:slideViewPr>
    <p:cSldViewPr snapToGrid="0" snapToObjects="1">
      <p:cViewPr>
        <p:scale>
          <a:sx n="88" d="100"/>
          <a:sy n="88" d="100"/>
        </p:scale>
        <p:origin x="1512" y="50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6/30/26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6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 err="1">
                <a:solidFill>
                  <a:srgbClr val="F0F0F0"/>
                </a:solidFill>
                <a:latin typeface="Montserrat ExtraBold" pitchFamily="2" charset="77"/>
              </a:rPr>
              <a:t>ArrayList</a:t>
            </a:r>
            <a:endParaRPr lang="en-US" sz="3600" b="1" i="0" spc="100" baseline="0" dirty="0">
              <a:solidFill>
                <a:srgbClr val="F0F0F0"/>
              </a:solidFill>
              <a:latin typeface="Montserrat ExtraBold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15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473DDB-A81F-4FD9-98FA-2B2875A99E82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96;p1">
            <a:extLst>
              <a:ext uri="{FF2B5EF4-FFF2-40B4-BE49-F238E27FC236}">
                <a16:creationId xmlns:a16="http://schemas.microsoft.com/office/drawing/2014/main" id="{7345C3F9-95E9-445F-9EF5-7CCB5B1ACABF}"/>
              </a:ext>
            </a:extLst>
          </p:cNvPr>
          <p:cNvSpPr txBox="1"/>
          <p:nvPr userDrawn="1"/>
        </p:nvSpPr>
        <p:spPr>
          <a:xfrm>
            <a:off x="7226456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" name="Google Shape;97;p1">
            <a:extLst>
              <a:ext uri="{FF2B5EF4-FFF2-40B4-BE49-F238E27FC236}">
                <a16:creationId xmlns:a16="http://schemas.microsoft.com/office/drawing/2014/main" id="{ED95C42D-3F3F-4E44-AE72-336B2A0C8D27}"/>
              </a:ext>
            </a:extLst>
          </p:cNvPr>
          <p:cNvSpPr txBox="1"/>
          <p:nvPr userDrawn="1"/>
        </p:nvSpPr>
        <p:spPr>
          <a:xfrm>
            <a:off x="7226456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D5069D2A-F969-A80C-4284-8DA8C63312A8}"/>
              </a:ext>
            </a:extLst>
          </p:cNvPr>
          <p:cNvSpPr txBox="1"/>
          <p:nvPr userDrawn="1"/>
        </p:nvSpPr>
        <p:spPr>
          <a:xfrm>
            <a:off x="8316295" y="4367358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Ivy &amp; Colin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3F18175D-617F-F757-E5D5-BAAED61C4645}"/>
              </a:ext>
            </a:extLst>
          </p:cNvPr>
          <p:cNvSpPr txBox="1"/>
          <p:nvPr userDrawn="1"/>
        </p:nvSpPr>
        <p:spPr>
          <a:xfrm>
            <a:off x="8316295" y="4707172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B7AB1-B18B-D62A-AD64-069508C51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6994" y="5594679"/>
            <a:ext cx="1223089" cy="12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C75A1-C182-D5BD-F235-EF9CD07C20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957" y="300372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6D68B-F2D4-0023-D4FA-78BC1E7E2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957" y="300372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71D6F-4290-FB54-9742-64D4D89DB06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FE525-4962-3189-D082-19ED10749B04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Summer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EA9EC-F826-789C-9427-E743EF52C966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6wi/resources/testing_tips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1DCAC-2510-E396-1107-1D55E25431EE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5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5F079-872A-9D3E-9031-DACB4BF15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3CA650-51FF-DE1B-182F-5464B6DF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ArrayList Initialization (3/4)</a:t>
            </a:r>
            <a:endParaRPr lang="en-US"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B0C89-1E88-E3BD-FB53-1D7B0FEA681E}"/>
              </a:ext>
            </a:extLst>
          </p:cNvPr>
          <p:cNvSpPr txBox="1"/>
          <p:nvPr/>
        </p:nvSpPr>
        <p:spPr>
          <a:xfrm>
            <a:off x="1582057" y="2173514"/>
            <a:ext cx="9027885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0" u="none" strike="noStrike" baseline="0">
                <a:solidFill>
                  <a:srgbClr val="267F99"/>
                </a:solidFill>
                <a:latin typeface="Consolas"/>
              </a:rPr>
              <a:t>List</a:t>
            </a:r>
            <a:r>
              <a:rPr lang="en-US" sz="2800" i="0" u="none" strike="noStrike" baseline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2800" i="0" u="none" strike="noStrike" baseline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800" i="0" u="none" strike="noStrike" baseline="0">
                <a:solidFill>
                  <a:srgbClr val="000000"/>
                </a:solidFill>
                <a:latin typeface="Consolas"/>
              </a:rPr>
              <a:t>&gt;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sz="2800" b="0" i="0" u="none" strike="noStrike" baseline="0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 = </a:t>
            </a:r>
            <a:r>
              <a:rPr lang="en-US" sz="2800" b="0" i="0" u="none" strike="noStrike" baseline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sz="2800" b="0" i="0" u="none" strike="noStrike" baseline="0">
                <a:solidFill>
                  <a:srgbClr val="267F99"/>
                </a:solidFill>
                <a:latin typeface="Consolas"/>
              </a:rPr>
              <a:t>ArrayList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2800" b="0" i="0" u="none" strike="noStrike" baseline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&gt;();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1" name="Rectangle: Rounded Corners 10" descr="Box highlighting &quot;new&quot; right after the equals symbol">
            <a:extLst>
              <a:ext uri="{FF2B5EF4-FFF2-40B4-BE49-F238E27FC236}">
                <a16:creationId xmlns:a16="http://schemas.microsoft.com/office/drawing/2014/main" id="{89076F97-09F8-8BCA-FD3F-96889F618372}"/>
              </a:ext>
            </a:extLst>
          </p:cNvPr>
          <p:cNvSpPr/>
          <p:nvPr/>
        </p:nvSpPr>
        <p:spPr>
          <a:xfrm>
            <a:off x="5504515" y="2172166"/>
            <a:ext cx="741562" cy="593597"/>
          </a:xfrm>
          <a:prstGeom prst="roundRect">
            <a:avLst/>
          </a:prstGeom>
          <a:solidFill>
            <a:srgbClr val="D175A3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B0D44-391F-66FC-BD8B-569C5D606812}"/>
              </a:ext>
            </a:extLst>
          </p:cNvPr>
          <p:cNvSpPr txBox="1"/>
          <p:nvPr/>
        </p:nvSpPr>
        <p:spPr>
          <a:xfrm>
            <a:off x="5479144" y="3196771"/>
            <a:ext cx="20682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Calibri"/>
                <a:cs typeface="Calibri"/>
              </a:rPr>
              <a:t>new</a:t>
            </a:r>
            <a:r>
              <a:rPr lang="en-US" sz="2400">
                <a:ea typeface="Calibri"/>
                <a:cs typeface="Calibri"/>
              </a:rPr>
              <a:t> keyword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0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2720A-104B-2D45-C940-84AC27E47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501219-73FE-2EED-69F7-0346F7EB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latin typeface="Calibri"/>
                <a:ea typeface="Calibri"/>
                <a:cs typeface="Calibri"/>
              </a:rPr>
              <a:t>ArrayList</a:t>
            </a:r>
            <a:r>
              <a:rPr lang="en-US">
                <a:latin typeface="Calibri"/>
                <a:ea typeface="Calibri"/>
                <a:cs typeface="Calibri"/>
              </a:rPr>
              <a:t> Initialization (4/4)</a:t>
            </a:r>
            <a:endParaRPr lang="en-US"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77799-ADEF-0938-FE0D-CF6D2584D089}"/>
              </a:ext>
            </a:extLst>
          </p:cNvPr>
          <p:cNvSpPr txBox="1"/>
          <p:nvPr/>
        </p:nvSpPr>
        <p:spPr>
          <a:xfrm>
            <a:off x="1582057" y="2173514"/>
            <a:ext cx="9027885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0" u="none" strike="noStrike" baseline="0">
                <a:solidFill>
                  <a:srgbClr val="267F99"/>
                </a:solidFill>
                <a:latin typeface="Consolas"/>
              </a:rPr>
              <a:t>List</a:t>
            </a:r>
            <a:r>
              <a:rPr lang="en-US" sz="2800" i="0" u="none" strike="noStrike" baseline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2800" i="0" u="none" strike="noStrike" baseline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800" i="0" u="none" strike="noStrike" baseline="0">
                <a:solidFill>
                  <a:srgbClr val="000000"/>
                </a:solidFill>
                <a:latin typeface="Consolas"/>
              </a:rPr>
              <a:t>&gt;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sz="2800" b="0" i="0" u="none" strike="noStrike" baseline="0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 = </a:t>
            </a:r>
            <a:r>
              <a:rPr lang="en-US" sz="2800" b="0" i="0" u="none" strike="noStrike" baseline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sz="2800" b="0" i="0" u="none" strike="noStrike" baseline="0">
                <a:solidFill>
                  <a:srgbClr val="267F99"/>
                </a:solidFill>
                <a:latin typeface="Consolas"/>
              </a:rPr>
              <a:t>ArrayList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2800" b="0" i="0" u="none" strike="noStrike" baseline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&gt;();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1" name="Rectangle: Rounded Corners 10" descr="Box highlighting &quot;ArrayList&lt;String&gt;&quot; right after the new keyword">
            <a:extLst>
              <a:ext uri="{FF2B5EF4-FFF2-40B4-BE49-F238E27FC236}">
                <a16:creationId xmlns:a16="http://schemas.microsoft.com/office/drawing/2014/main" id="{19FEA70D-A74C-D86F-F76E-56D9758C0D9B}"/>
              </a:ext>
            </a:extLst>
          </p:cNvPr>
          <p:cNvSpPr/>
          <p:nvPr/>
        </p:nvSpPr>
        <p:spPr>
          <a:xfrm>
            <a:off x="6273772" y="2172166"/>
            <a:ext cx="3419447" cy="593597"/>
          </a:xfrm>
          <a:prstGeom prst="roundRect">
            <a:avLst/>
          </a:prstGeom>
          <a:solidFill>
            <a:srgbClr val="D175A3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059485-EE3F-763E-D8E3-AA6629010716}"/>
              </a:ext>
            </a:extLst>
          </p:cNvPr>
          <p:cNvSpPr txBox="1"/>
          <p:nvPr/>
        </p:nvSpPr>
        <p:spPr>
          <a:xfrm>
            <a:off x="6270173" y="3196771"/>
            <a:ext cx="38970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Right-hand side: </a:t>
            </a:r>
            <a:r>
              <a:rPr lang="en-US" sz="2400" b="1">
                <a:ea typeface="Calibri"/>
                <a:cs typeface="Calibri"/>
              </a:rPr>
              <a:t>actual type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8839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58426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1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 Usage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Whenever referring to “the </a:t>
            </a:r>
            <a:r>
              <a:rPr lang="en-US" dirty="0" err="1"/>
              <a:t>ArrayList</a:t>
            </a:r>
            <a:r>
              <a:rPr lang="en-US" dirty="0"/>
              <a:t>”, we are referring to the </a:t>
            </a:r>
            <a:r>
              <a:rPr lang="en-US" dirty="0" err="1"/>
              <a:t>ArrayList</a:t>
            </a:r>
            <a:r>
              <a:rPr lang="en-US" dirty="0"/>
              <a:t> we’re calling the method </a:t>
            </a:r>
            <a:r>
              <a:rPr lang="en-US" u="sng" dirty="0"/>
              <a:t>on</a:t>
            </a:r>
            <a:r>
              <a:rPr lang="en-US" dirty="0"/>
              <a:t>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B923-E3E6-44BA-83A8-9AC7A5ABAF51}"/>
              </a:ext>
            </a:extLst>
          </p:cNvPr>
          <p:cNvSpPr/>
          <p:nvPr/>
        </p:nvSpPr>
        <p:spPr>
          <a:xfrm>
            <a:off x="1004157" y="2690336"/>
            <a:ext cx="10703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 what is the output?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A3081-95E1-D31C-10DB-B40D7601A256}"/>
              </a:ext>
            </a:extLst>
          </p:cNvPr>
          <p:cNvSpPr/>
          <p:nvPr/>
        </p:nvSpPr>
        <p:spPr>
          <a:xfrm>
            <a:off x="1004156" y="5009346"/>
            <a:ext cx="10703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267F99"/>
                </a:solidFill>
                <a:latin typeface="Consolas" panose="020B0609020204030204" pitchFamily="49" charset="0"/>
              </a:rPr>
              <a:t>String[] list = new String[2];</a:t>
            </a:r>
            <a:endParaRPr lang="en-US" sz="20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//... 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indexOf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?</a:t>
            </a:r>
            <a:endParaRPr lang="en-US" sz="2800" i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Lecture Outline (4/4)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/>
              <a:t>File I/O Review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/>
              <a:t>ArrayLists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Examples</a:t>
            </a:r>
          </a:p>
        </p:txBody>
      </p:sp>
      <p:sp>
        <p:nvSpPr>
          <p:cNvPr id="4" name="Pentagon 3" descr="Currently on ArrayList Example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024433" y="34307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A3A5F8-29AC-4E24-0CED-255978D2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What is the best “plain English” description of this method? (1/2) 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EC0BD-6974-485C-A1B0-0A09B2BB8D00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909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06EB41F-E4FA-439A-A48B-133697A1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What is the best “plain English” description of this method? (2/2) 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A583C-FFEB-AB4A-4926-E33EE1A484C7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9C647-294B-5414-DD04-F7A8A1867125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9DC0C3-45EC-C8C0-A8DF-705C2053D5DD}"/>
              </a:ext>
            </a:extLst>
          </p:cNvPr>
          <p:cNvSpPr/>
          <p:nvPr/>
        </p:nvSpPr>
        <p:spPr>
          <a:xfrm>
            <a:off x="8951495" y="2220826"/>
            <a:ext cx="2722920" cy="18961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n w="0">
                  <a:noFill/>
                </a:ln>
                <a:solidFill>
                  <a:schemeClr val="tx1"/>
                </a:solidFill>
              </a:rPr>
              <a:t>“Plain English” descriptions are what we are generally looking for in your method comments!</a:t>
            </a:r>
          </a:p>
        </p:txBody>
      </p:sp>
    </p:spTree>
    <p:extLst>
      <p:ext uri="{BB962C8B-B14F-4D97-AF65-F5344CB8AC3E}">
        <p14:creationId xmlns:p14="http://schemas.microsoft.com/office/powerpoint/2010/main" val="112704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loadFromFile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err="1">
                <a:latin typeface="Consolas"/>
              </a:rPr>
              <a:t>loadFromFile</a:t>
            </a:r>
            <a:r>
              <a:rPr lang="en-US">
                <a:latin typeface="Consolas"/>
              </a:rPr>
              <a:t> </a:t>
            </a:r>
            <a:r>
              <a:rPr lang="en-US" dirty="0"/>
              <a:t>that accepts a </a:t>
            </a:r>
            <a:r>
              <a:rPr lang="en-US">
                <a:latin typeface="Consolas"/>
              </a:rPr>
              <a:t>String</a:t>
            </a:r>
            <a:r>
              <a:rPr lang="en-US"/>
              <a:t> file name</a:t>
            </a:r>
            <a:r>
              <a:rPr lang="en-US" dirty="0"/>
              <a:t> as a parameter and returns a new </a:t>
            </a:r>
            <a:r>
              <a:rPr lang="en-US" err="1">
                <a:latin typeface="Consolas"/>
              </a:rPr>
              <a:t>ArrayList</a:t>
            </a:r>
            <a:r>
              <a:rPr lang="en-US" dirty="0"/>
              <a:t> of </a:t>
            </a:r>
            <a:r>
              <a:rPr lang="en-US">
                <a:latin typeface="Consolas"/>
              </a:rPr>
              <a:t>String</a:t>
            </a:r>
            <a:r>
              <a:rPr lang="en-US" dirty="0"/>
              <a:t>s where each element of the </a:t>
            </a:r>
            <a:r>
              <a:rPr lang="en-US" err="1">
                <a:latin typeface="Consolas"/>
              </a:rPr>
              <a:t>ArrayList</a:t>
            </a:r>
            <a:r>
              <a:rPr lang="en-US" dirty="0"/>
              <a:t> is a line from the </a:t>
            </a:r>
            <a:r>
              <a:rPr lang="en-US">
                <a:latin typeface="Consolas"/>
              </a:rPr>
              <a:t>File</a:t>
            </a:r>
            <a:r>
              <a:rPr lang="en-US" dirty="0"/>
              <a:t>, matching the order of the </a:t>
            </a:r>
            <a:r>
              <a:rPr lang="en-US">
                <a:latin typeface="Consolas"/>
              </a:rPr>
              <a:t>File’s</a:t>
            </a:r>
            <a:r>
              <a:rPr lang="en-US" dirty="0"/>
              <a:t> contents.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e.g., the first line in the </a:t>
            </a:r>
            <a:r>
              <a:rPr lang="en-US" dirty="0">
                <a:latin typeface="Consolas" panose="020B0609020204030204" pitchFamily="49" charset="0"/>
              </a:rPr>
              <a:t>File</a:t>
            </a:r>
            <a:r>
              <a:rPr lang="en-US" dirty="0"/>
              <a:t> is stored at index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/>
              <a:t>, the next line is stored at index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/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Down Arrow 12" descr="list's contents change with call to moveRight(list, 2)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>
                <a:latin typeface="Calibri"/>
                <a:ea typeface="Calibri"/>
                <a:cs typeface="Calibri"/>
              </a:rPr>
              <a:t>What ArrayList methods (and in what order) could we use to implement the </a:t>
            </a:r>
            <a:r>
              <a:rPr lang="en-US" sz="3600" err="1">
                <a:latin typeface="Consolas"/>
                <a:cs typeface="Calibri"/>
              </a:rPr>
              <a:t>moveRight</a:t>
            </a:r>
            <a:r>
              <a:rPr lang="en-US" sz="3600">
                <a:latin typeface="Calibri"/>
                <a:ea typeface="Calibri"/>
                <a:cs typeface="Calibri"/>
              </a:rPr>
              <a:t> method? (1/2)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onsolas" panose="020B0609020204030204" pitchFamily="49" charset="0"/>
              </a:rPr>
              <a:t>A)</a:t>
            </a:r>
            <a:r>
              <a:rPr lang="en-US" sz="2400" b="1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/>
          </a:p>
          <a:p>
            <a:r>
              <a:rPr lang="en-US" sz="2400" b="1">
                <a:latin typeface="Consolas" panose="020B0609020204030204" pitchFamily="49" charset="0"/>
              </a:rPr>
              <a:t>B)</a:t>
            </a:r>
            <a:r>
              <a:rPr lang="en-US" sz="240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/>
          </a:p>
          <a:p>
            <a:r>
              <a:rPr lang="pt-BR" sz="2400" b="1">
                <a:latin typeface="Consolas" panose="020B0609020204030204" pitchFamily="49" charset="0"/>
              </a:rPr>
              <a:t>C)</a:t>
            </a:r>
            <a:r>
              <a:rPr lang="pt-BR" sz="240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>
                <a:latin typeface="Consolas" panose="020B0609020204030204" pitchFamily="49" charset="0"/>
              </a:rPr>
              <a:t>D)</a:t>
            </a:r>
            <a:r>
              <a:rPr lang="en-US" sz="240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13387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Lecture Outline (1/4)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Calibri"/>
                <a:cs typeface="Calibri"/>
              </a:rPr>
              <a:t>File I/O Review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ArrayLists</a:t>
            </a:r>
            <a:endParaRPr lang="en-US" dirty="0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 descr="Currently in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40439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9C5185-F873-4CB0-B785-95ED8A5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>
                <a:latin typeface="Calibri"/>
                <a:ea typeface="Calibri"/>
                <a:cs typeface="Calibri"/>
              </a:rPr>
              <a:t>What </a:t>
            </a:r>
            <a:r>
              <a:rPr lang="en-US" sz="3600" err="1">
                <a:latin typeface="Calibri"/>
                <a:ea typeface="Calibri"/>
                <a:cs typeface="Calibri"/>
              </a:rPr>
              <a:t>ArrayList</a:t>
            </a:r>
            <a:r>
              <a:rPr lang="en-US" sz="3600">
                <a:latin typeface="Calibri"/>
                <a:ea typeface="Calibri"/>
                <a:cs typeface="Calibri"/>
              </a:rPr>
              <a:t> methods (and in what order) could we use to implement the </a:t>
            </a:r>
            <a:r>
              <a:rPr lang="en-US" sz="3600" err="1">
                <a:latin typeface="Consolas"/>
                <a:cs typeface="Calibri"/>
              </a:rPr>
              <a:t>moveRight</a:t>
            </a:r>
            <a:r>
              <a:rPr lang="en-US" sz="3600">
                <a:latin typeface="Calibri"/>
                <a:ea typeface="Calibri"/>
                <a:cs typeface="Calibri"/>
              </a:rPr>
              <a:t> method? (2/2)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1371-6038-45E7-9954-C4F9C2DDEEC1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753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moveRight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Write a method called </a:t>
            </a:r>
            <a:r>
              <a:rPr lang="en-US" err="1">
                <a:latin typeface="Consolas" panose="020B0609020204030204" pitchFamily="49" charset="0"/>
              </a:rPr>
              <a:t>moveRight</a:t>
            </a:r>
            <a:r>
              <a:rPr lang="en-US"/>
              <a:t> that accepts a </a:t>
            </a:r>
            <a:r>
              <a:rPr lang="en-US">
                <a:latin typeface="Consolas" panose="020B0609020204030204" pitchFamily="49" charset="0"/>
              </a:rPr>
              <a:t>List</a:t>
            </a:r>
            <a:r>
              <a:rPr lang="en-US"/>
              <a:t> of integers </a:t>
            </a:r>
            <a:r>
              <a:rPr lang="en-US">
                <a:latin typeface="Consolas" panose="020B0609020204030204" pitchFamily="49" charset="0"/>
              </a:rPr>
              <a:t>list</a:t>
            </a:r>
            <a:r>
              <a:rPr lang="en-US"/>
              <a:t> and an </a:t>
            </a:r>
            <a:r>
              <a:rPr lang="en-US">
                <a:latin typeface="Consolas" panose="020B0609020204030204" pitchFamily="49" charset="0"/>
              </a:rPr>
              <a:t>int</a:t>
            </a:r>
            <a:r>
              <a:rPr lang="en-US"/>
              <a:t> </a:t>
            </a:r>
            <a:r>
              <a:rPr lang="en-US">
                <a:latin typeface="Consolas" panose="020B0609020204030204" pitchFamily="49" charset="0"/>
              </a:rPr>
              <a:t>n</a:t>
            </a:r>
            <a:r>
              <a:rPr lang="en-US"/>
              <a:t> and moves the element at index </a:t>
            </a:r>
            <a:r>
              <a:rPr lang="en-US">
                <a:latin typeface="Consolas" panose="020B0609020204030204" pitchFamily="49" charset="0"/>
              </a:rPr>
              <a:t>n</a:t>
            </a:r>
            <a:r>
              <a:rPr lang="en-US"/>
              <a:t> one space to the </a:t>
            </a:r>
            <a:r>
              <a:rPr lang="en-US" u="sng"/>
              <a:t>right</a:t>
            </a:r>
            <a:r>
              <a:rPr lang="en-US"/>
              <a:t> in </a:t>
            </a:r>
            <a:r>
              <a:rPr lang="en-US">
                <a:latin typeface="Consolas" panose="020B0609020204030204" pitchFamily="49" charset="0"/>
              </a:rPr>
              <a:t>list</a:t>
            </a:r>
            <a:r>
              <a:rPr lang="en-US"/>
              <a:t>. </a:t>
            </a:r>
          </a:p>
          <a:p>
            <a:pPr marL="0" indent="0">
              <a:buNone/>
            </a:pPr>
            <a:endParaRPr lang="en-US" sz="300"/>
          </a:p>
          <a:p>
            <a:pPr marL="0" indent="0">
              <a:buNone/>
            </a:pPr>
            <a:r>
              <a:rPr lang="en-US"/>
              <a:t>For example, if </a:t>
            </a:r>
            <a:r>
              <a:rPr lang="en-US">
                <a:latin typeface="Consolas" panose="020B0609020204030204" pitchFamily="49" charset="0"/>
              </a:rPr>
              <a:t>list</a:t>
            </a:r>
            <a:r>
              <a:rPr lang="en-US"/>
              <a:t> contains </a:t>
            </a:r>
            <a:r>
              <a:rPr lang="en-US">
                <a:latin typeface="Consolas" panose="020B0609020204030204" pitchFamily="49" charset="0"/>
              </a:rPr>
              <a:t>[8, 4, 13, -7]</a:t>
            </a:r>
            <a:r>
              <a:rPr lang="en-US"/>
              <a:t> and our method is called with </a:t>
            </a:r>
            <a:r>
              <a:rPr lang="en-US" err="1">
                <a:latin typeface="Consolas" panose="020B0609020204030204" pitchFamily="49" charset="0"/>
              </a:rPr>
              <a:t>moveRight</a:t>
            </a:r>
            <a:r>
              <a:rPr lang="en-US">
                <a:latin typeface="Consolas" panose="020B0609020204030204" pitchFamily="49" charset="0"/>
              </a:rPr>
              <a:t>(list, 2)</a:t>
            </a:r>
            <a:r>
              <a:rPr lang="en-US"/>
              <a:t>, after the method call </a:t>
            </a:r>
            <a:r>
              <a:rPr lang="en-US">
                <a:latin typeface="Consolas" panose="020B0609020204030204" pitchFamily="49" charset="0"/>
              </a:rPr>
              <a:t>list</a:t>
            </a:r>
            <a:r>
              <a:rPr lang="en-US"/>
              <a:t> would contain </a:t>
            </a:r>
            <a:r>
              <a:rPr lang="en-US">
                <a:latin typeface="Consolas" panose="020B0609020204030204" pitchFamily="49" charset="0"/>
              </a:rPr>
              <a:t>[8, 4, -7, 13].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4181572" y="503697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5026431" y="503697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5872747" y="503697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6719063" y="503697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4451542" y="5793202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5337738" y="5793202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6182597" y="5807631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7027173" y="5807631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1054 -0.081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0694 3.7037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54 -0.08194 L 0.0694 -1.48148E-6 " pathEditMode="fixed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err="1">
                <a:latin typeface="Consolas"/>
              </a:rPr>
              <a:t>moveRight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err="1">
                <a:latin typeface="Consolas"/>
              </a:rPr>
              <a:t>moveRight</a:t>
            </a:r>
            <a:r>
              <a:rPr lang="en-US" dirty="0"/>
              <a:t>? </a:t>
            </a:r>
            <a:endParaRPr lang="en-US">
              <a:ea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compareToList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two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as parameters and compares the elements of the two lists, printing out the locations of common elements in each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[5, 6, 7, 8]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[7, 5, 9, 0, 2], </a:t>
            </a:r>
            <a:r>
              <a:rPr lang="en-US" dirty="0"/>
              <a:t>a call to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(list1, list2) </a:t>
            </a:r>
            <a:r>
              <a:rPr lang="en-US" dirty="0"/>
              <a:t>would produce output such 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2169C-13CD-4EB2-B96B-3936AFDD8EB3}"/>
              </a:ext>
            </a:extLst>
          </p:cNvPr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>
                <a:latin typeface="Calibri"/>
                <a:ea typeface="Calibri"/>
                <a:cs typeface="Calibri"/>
              </a:rPr>
              <a:t>Think about how you would implement this method! (focus on </a:t>
            </a:r>
            <a:r>
              <a:rPr lang="en-US" sz="3600" i="1">
                <a:latin typeface="Calibri"/>
                <a:ea typeface="Calibri"/>
                <a:cs typeface="Calibri"/>
              </a:rPr>
              <a:t>pseudocode</a:t>
            </a:r>
            <a:r>
              <a:rPr lang="en-US" sz="3600">
                <a:latin typeface="Calibri"/>
                <a:ea typeface="Calibri"/>
                <a:cs typeface="Calibri"/>
              </a:rPr>
              <a:t>) </a:t>
            </a:r>
            <a:endParaRPr lang="en-US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84605-5F5A-47F1-8AE0-4DEDAC1B1C55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/>
              <a:t> 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7F449-8192-4369-A3D0-A628BC64115D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054347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E1CAA-A44D-41D9-9899-E9E48F54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1258519" cy="768393"/>
          </a:xfrm>
        </p:spPr>
        <p:txBody>
          <a:bodyPr>
            <a:noAutofit/>
          </a:bodyPr>
          <a:lstStyle/>
          <a:p>
            <a:r>
              <a:rPr lang="en-US" sz="3600" dirty="0"/>
              <a:t>Discuss how you would implement this method with a neighbor!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CCBCEE-5A6C-44F5-9528-6262AA83D0E8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/>
              <a:t> 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99CE9-E67A-4565-9B48-2228C8328B87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485554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474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1371600"/>
            <a:ext cx="11352679" cy="4805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No lecture on Friday (7/3)!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The IPL is open!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Ask any questions about content or C0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Creative Project 0 due Thursday, July</a:t>
            </a:r>
            <a:r>
              <a:rPr lang="en-US" dirty="0"/>
              <a:t> 2</a:t>
            </a:r>
            <a:r>
              <a:rPr lang="en-US" baseline="30000" dirty="0"/>
              <a:t>nd</a:t>
            </a:r>
            <a:r>
              <a:rPr lang="en-US" dirty="0">
                <a:solidFill>
                  <a:schemeClr val="tx1"/>
                </a:solidFill>
              </a:rPr>
              <a:t> at 11:59pm PT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Make sure to </a:t>
            </a:r>
            <a:r>
              <a:rPr lang="en-US" dirty="0"/>
              <a:t>complete</a:t>
            </a:r>
            <a:r>
              <a:rPr lang="en-US" dirty="0">
                <a:solidFill>
                  <a:schemeClr val="tx1"/>
                </a:solidFill>
              </a:rPr>
              <a:t> the “Final Submission” slide and </a:t>
            </a:r>
            <a:r>
              <a:rPr lang="en-US" b="1" dirty="0">
                <a:solidFill>
                  <a:schemeClr val="tx1"/>
                </a:solidFill>
              </a:rPr>
              <a:t>submit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Submit as many times as you’d like—we will only grade the latest submission made </a:t>
            </a:r>
            <a:r>
              <a:rPr lang="en-US" u="sng" dirty="0"/>
              <a:t>before the deadline</a:t>
            </a:r>
            <a:endParaRPr lang="en-US" u="sng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Quiz dates:</a:t>
            </a:r>
            <a:br>
              <a:rPr lang="en-US" dirty="0"/>
            </a:br>
            <a:r>
              <a:rPr lang="en-US" sz="400" dirty="0"/>
              <a:t> </a:t>
            </a:r>
            <a:endParaRPr lang="en-US" sz="400">
              <a:ea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b="1" dirty="0"/>
              <a:t>Quiz 0</a:t>
            </a:r>
            <a:r>
              <a:rPr lang="en-US" dirty="0"/>
              <a:t>: July 9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b="1" dirty="0"/>
              <a:t>Quiz 1</a:t>
            </a:r>
            <a:r>
              <a:rPr lang="en-US" dirty="0"/>
              <a:t>: July 28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b="1" dirty="0"/>
              <a:t>Quiz 2</a:t>
            </a:r>
            <a:r>
              <a:rPr lang="en-US" dirty="0"/>
              <a:t>: August 13</a:t>
            </a:r>
            <a:r>
              <a:rPr lang="en-US" baseline="30000" dirty="0"/>
              <a:t>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Lecture Outline (2/4)</a:t>
            </a:r>
            <a:endParaRPr lang="en-US" b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>
                <a:solidFill>
                  <a:schemeClr val="accent5"/>
                </a:solidFill>
              </a:rPr>
              <a:t>File I/O Review</a:t>
            </a:r>
            <a:endParaRPr lang="en-US" b="1">
              <a:solidFill>
                <a:schemeClr val="accent5"/>
              </a:solidFill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err="1"/>
              <a:t>ArrayLists</a:t>
            </a:r>
          </a:p>
          <a:p>
            <a:pPr>
              <a:spcAft>
                <a:spcPts val="1200"/>
              </a:spcAft>
            </a:pPr>
            <a:r>
              <a:rPr lang="en-US" err="1">
                <a:ea typeface="Calibri"/>
                <a:cs typeface="Calibri"/>
              </a:rPr>
              <a:t>ArrayList</a:t>
            </a:r>
            <a:r>
              <a:rPr lang="en-US">
                <a:ea typeface="Calibri"/>
                <a:cs typeface="Calibri"/>
              </a:rPr>
              <a:t> Examples</a:t>
            </a:r>
          </a:p>
        </p:txBody>
      </p:sp>
      <p:sp>
        <p:nvSpPr>
          <p:cNvPr id="4" name="Pentagon 3" descr="Currently on ArrayList Recap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70104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3DE71-8FF8-1006-C16C-A0D1B6FB9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A676-D6D1-ED08-2DAF-105D6AB8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File I/O Review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FB90-315B-AA4B-5FE0-5603EB8A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>
                <a:latin typeface="Consolas"/>
                <a:ea typeface="Calibri"/>
                <a:cs typeface="Calibri"/>
              </a:rPr>
              <a:t>Scanner</a:t>
            </a:r>
            <a:r>
              <a:rPr lang="en-US">
                <a:ea typeface="Calibri"/>
                <a:cs typeface="Calibri"/>
              </a:rPr>
              <a:t> for user input vs. over a </a:t>
            </a:r>
            <a:r>
              <a:rPr lang="en-US">
                <a:latin typeface="Consolas"/>
                <a:ea typeface="Calibri"/>
                <a:cs typeface="Calibri"/>
              </a:rPr>
              <a:t>File</a:t>
            </a:r>
            <a:r>
              <a:rPr lang="en-US">
                <a:ea typeface="Calibri"/>
                <a:cs typeface="Calibri"/>
              </a:rPr>
              <a:t> vs. over a </a:t>
            </a:r>
            <a:r>
              <a:rPr lang="en-US">
                <a:latin typeface="Consolas"/>
                <a:ea typeface="Calibri"/>
                <a:cs typeface="Calibri"/>
              </a:rPr>
              <a:t>String</a:t>
            </a:r>
          </a:p>
          <a:p>
            <a:pPr lvl="1">
              <a:spcAft>
                <a:spcPts val="1200"/>
              </a:spcAft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Don't forget your imports!</a:t>
            </a:r>
          </a:p>
          <a:p>
            <a:pPr lvl="1">
              <a:spcAft>
                <a:spcPts val="1200"/>
              </a:spcAft>
              <a:buFont typeface="Courier New" panose="020B0604020202020204" pitchFamily="34" charset="0"/>
              <a:buChar char="o"/>
            </a:pPr>
            <a:r>
              <a:rPr lang="en-US">
                <a:latin typeface="Consolas"/>
                <a:ea typeface="Calibri"/>
                <a:cs typeface="Calibri"/>
              </a:rPr>
              <a:t>.</a:t>
            </a:r>
            <a:r>
              <a:rPr lang="en-US" err="1">
                <a:latin typeface="Consolas"/>
                <a:ea typeface="Calibri"/>
                <a:cs typeface="Calibri"/>
              </a:rPr>
              <a:t>hasNext</a:t>
            </a:r>
            <a:r>
              <a:rPr lang="en-US">
                <a:latin typeface="Consolas"/>
                <a:ea typeface="Calibri"/>
                <a:cs typeface="Calibri"/>
              </a:rPr>
              <a:t>___</a:t>
            </a:r>
            <a:r>
              <a:rPr lang="en-US">
                <a:ea typeface="Calibri"/>
                <a:cs typeface="Calibri"/>
              </a:rPr>
              <a:t> and </a:t>
            </a:r>
            <a:r>
              <a:rPr lang="en-US">
                <a:latin typeface="Consolas"/>
                <a:ea typeface="Calibri"/>
                <a:cs typeface="Calibri"/>
              </a:rPr>
              <a:t>.next___</a:t>
            </a:r>
            <a:r>
              <a:rPr lang="en-US">
                <a:ea typeface="Calibri"/>
                <a:cs typeface="Calibri"/>
              </a:rPr>
              <a:t> methods</a:t>
            </a:r>
          </a:p>
          <a:p>
            <a:pPr>
              <a:spcAft>
                <a:spcPts val="1200"/>
              </a:spcAft>
            </a:pPr>
            <a:r>
              <a:rPr lang="en-US">
                <a:ea typeface="Calibri"/>
                <a:cs typeface="Calibri"/>
              </a:rPr>
              <a:t>Patterns</a:t>
            </a:r>
          </a:p>
          <a:p>
            <a:pPr lvl="1">
              <a:spcAft>
                <a:spcPts val="1200"/>
              </a:spcAft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Token-based vs. line-based vs. hybrid processing</a:t>
            </a:r>
          </a:p>
          <a:p>
            <a:pPr lvl="1">
              <a:spcAft>
                <a:spcPts val="1200"/>
              </a:spcAft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Use hybrid processing instead of mixing token- and line-based processing on the same </a:t>
            </a:r>
            <a:r>
              <a:rPr lang="en-US">
                <a:latin typeface="Consolas"/>
                <a:ea typeface="Calibri"/>
                <a:cs typeface="Calibri"/>
              </a:rPr>
              <a:t>Scanner</a:t>
            </a:r>
            <a:r>
              <a:rPr lang="en-US">
                <a:ea typeface="Calibri"/>
                <a:cs typeface="Calibri"/>
              </a:rPr>
              <a:t>!</a:t>
            </a:r>
          </a:p>
          <a:p>
            <a:pPr>
              <a:spcAft>
                <a:spcPts val="1200"/>
              </a:spcAft>
            </a:pPr>
            <a:r>
              <a:rPr lang="en-US">
                <a:ea typeface="Calibri"/>
                <a:cs typeface="Calibri"/>
              </a:rPr>
              <a:t>Use </a:t>
            </a:r>
            <a:r>
              <a:rPr lang="en-US" err="1">
                <a:latin typeface="Consolas"/>
                <a:ea typeface="Calibri"/>
                <a:cs typeface="Calibri"/>
              </a:rPr>
              <a:t>PrintStream</a:t>
            </a:r>
            <a:r>
              <a:rPr lang="en-US">
                <a:ea typeface="Calibri"/>
                <a:cs typeface="Calibri"/>
              </a:rPr>
              <a:t> to write to a file instead of console</a:t>
            </a:r>
          </a:p>
          <a:p>
            <a:pPr lvl="1">
              <a:spcAft>
                <a:spcPts val="1200"/>
              </a:spcAft>
              <a:buFont typeface="Courier New" panose="020B0604020202020204" pitchFamily="34" charset="0"/>
              <a:buChar char="o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26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A821-2ABD-94A6-63B2-0E65D6A5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901A-1136-88E7-3C6C-DA0C5E4A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Lecture Outline (3/4)</a:t>
            </a:r>
            <a:endParaRPr lang="en-US" b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19ECD-F245-B567-C236-2F9B6AEC5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/>
              <a:t>Announcements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File I/O Review</a:t>
            </a:r>
            <a:endParaRPr lang="en-US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err="1">
                <a:solidFill>
                  <a:schemeClr val="accent5"/>
                </a:solidFill>
              </a:rPr>
              <a:t>ArrayLists</a:t>
            </a:r>
            <a:endParaRPr lang="en-US" b="1">
              <a:solidFill>
                <a:schemeClr val="accent5"/>
              </a:solidFill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err="1">
                <a:ea typeface="Calibri"/>
                <a:cs typeface="Calibri"/>
              </a:rPr>
              <a:t>ArrayList</a:t>
            </a:r>
            <a:r>
              <a:rPr lang="en-US">
                <a:ea typeface="Calibri"/>
                <a:cs typeface="Calibri"/>
              </a:rPr>
              <a:t> Examples</a:t>
            </a:r>
          </a:p>
        </p:txBody>
      </p:sp>
      <p:sp>
        <p:nvSpPr>
          <p:cNvPr id="4" name="Pentagon 3" descr="Currently on ArrayList Recap">
            <a:extLst>
              <a:ext uri="{FF2B5EF4-FFF2-40B4-BE49-F238E27FC236}">
                <a16:creationId xmlns:a16="http://schemas.microsoft.com/office/drawing/2014/main" id="{15C13C80-B59B-BEAB-601A-03C2950F7D57}"/>
              </a:ext>
            </a:extLst>
          </p:cNvPr>
          <p:cNvSpPr/>
          <p:nvPr/>
        </p:nvSpPr>
        <p:spPr>
          <a:xfrm rot="10800000">
            <a:off x="2829875" y="27999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7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latin typeface="Calibri"/>
                <a:ea typeface="Calibri"/>
                <a:cs typeface="Calibri"/>
              </a:rPr>
              <a:t>ArrayLists</a:t>
            </a:r>
            <a:endParaRPr lang="en-US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CB16C-E1C5-02A8-D197-076B2AEF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ArrayLists</a:t>
            </a:r>
            <a:r>
              <a:rPr lang="en-US" dirty="0"/>
              <a:t> are very similar to arrays</a:t>
            </a:r>
          </a:p>
          <a:p>
            <a:r>
              <a:rPr lang="en-US" dirty="0"/>
              <a:t>Can hold multiple pieces of data (elements)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>
                <a:solidFill>
                  <a:srgbClr val="7030A0"/>
                </a:solidFill>
              </a:rPr>
              <a:t>Elements must all have the </a:t>
            </a:r>
            <a:r>
              <a:rPr lang="en-US" u="sng" dirty="0">
                <a:solidFill>
                  <a:srgbClr val="7030A0"/>
                </a:solidFill>
              </a:rPr>
              <a:t>same</a:t>
            </a:r>
            <a:r>
              <a:rPr lang="en-US" dirty="0">
                <a:solidFill>
                  <a:srgbClr val="7030A0"/>
                </a:solidFill>
              </a:rPr>
              <a:t> type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ArrayLists</a:t>
            </a:r>
            <a:r>
              <a:rPr lang="en-US" dirty="0">
                <a:solidFill>
                  <a:srgbClr val="7030A0"/>
                </a:solidFill>
              </a:rPr>
              <a:t> can </a:t>
            </a:r>
            <a:r>
              <a:rPr lang="en-US" u="sng" dirty="0">
                <a:solidFill>
                  <a:srgbClr val="7030A0"/>
                </a:solidFill>
              </a:rPr>
              <a:t>only</a:t>
            </a:r>
            <a:r>
              <a:rPr lang="en-US" dirty="0">
                <a:solidFill>
                  <a:srgbClr val="7030A0"/>
                </a:solidFill>
              </a:rPr>
              <a:t> hold Objects, so might need to use “wrapper” types: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Integer, Double, Boolean, Character, etc.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3200" b="1" u="sng" dirty="0"/>
              <a:t>But</a:t>
            </a:r>
            <a:r>
              <a:rPr lang="en-US" b="1" dirty="0"/>
              <a:t> </a:t>
            </a:r>
            <a:r>
              <a:rPr lang="en-US" dirty="0" err="1"/>
              <a:t>ArrayLists</a:t>
            </a:r>
            <a:r>
              <a:rPr lang="en-US" dirty="0"/>
              <a:t> have dynamic length (so they can resize!)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F84D2-2381-48F3-AA19-B9253E8B9F00}"/>
              </a:ext>
            </a:extLst>
          </p:cNvPr>
          <p:cNvSpPr/>
          <p:nvPr/>
        </p:nvSpPr>
        <p:spPr>
          <a:xfrm>
            <a:off x="106585" y="5197375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A99D3-BF5A-44ED-A9EF-E31736C20AF5}"/>
              </a:ext>
            </a:extLst>
          </p:cNvPr>
          <p:cNvSpPr/>
          <p:nvPr/>
        </p:nvSpPr>
        <p:spPr>
          <a:xfrm>
            <a:off x="951444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2FB9F-3F95-4E7B-B3B8-332570B42345}"/>
              </a:ext>
            </a:extLst>
          </p:cNvPr>
          <p:cNvSpPr/>
          <p:nvPr/>
        </p:nvSpPr>
        <p:spPr>
          <a:xfrm>
            <a:off x="1797760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BA29A-E4A5-4CD8-85E1-538C6636F733}"/>
              </a:ext>
            </a:extLst>
          </p:cNvPr>
          <p:cNvSpPr/>
          <p:nvPr/>
        </p:nvSpPr>
        <p:spPr>
          <a:xfrm>
            <a:off x="2644076" y="519044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868DF-355B-44C7-9E8D-FD38A231FC31}"/>
              </a:ext>
            </a:extLst>
          </p:cNvPr>
          <p:cNvSpPr/>
          <p:nvPr/>
        </p:nvSpPr>
        <p:spPr>
          <a:xfrm>
            <a:off x="3488935" y="519044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BC372-EA18-445E-85A0-2AA4E2203661}"/>
              </a:ext>
            </a:extLst>
          </p:cNvPr>
          <p:cNvSpPr txBox="1"/>
          <p:nvPr/>
        </p:nvSpPr>
        <p:spPr>
          <a:xfrm>
            <a:off x="819366" y="6076038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5</a:t>
            </a:r>
          </a:p>
        </p:txBody>
      </p:sp>
      <p:sp>
        <p:nvSpPr>
          <p:cNvPr id="13" name="Arrow: Right 12" descr="list's contents change with list.add(2, 15) call">
            <a:extLst>
              <a:ext uri="{FF2B5EF4-FFF2-40B4-BE49-F238E27FC236}">
                <a16:creationId xmlns:a16="http://schemas.microsoft.com/office/drawing/2014/main" id="{11A1C80D-2088-4757-B20D-2DC00894D10E}"/>
              </a:ext>
            </a:extLst>
          </p:cNvPr>
          <p:cNvSpPr/>
          <p:nvPr/>
        </p:nvSpPr>
        <p:spPr>
          <a:xfrm>
            <a:off x="4447065" y="5482151"/>
            <a:ext cx="2463084" cy="3478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3CEE8-37FF-443F-B6F7-D7DD6740739A}"/>
              </a:ext>
            </a:extLst>
          </p:cNvPr>
          <p:cNvSpPr txBox="1"/>
          <p:nvPr/>
        </p:nvSpPr>
        <p:spPr>
          <a:xfrm>
            <a:off x="4343822" y="5127215"/>
            <a:ext cx="266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list.add</a:t>
            </a:r>
            <a:r>
              <a:rPr lang="en-US" sz="2000" dirty="0">
                <a:latin typeface="Consolas" panose="020B0609020204030204" pitchFamily="49" charset="0"/>
              </a:rPr>
              <a:t>(2, 15);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46E94-ED20-4CFF-BE56-80A4EB60B9CD}"/>
              </a:ext>
            </a:extLst>
          </p:cNvPr>
          <p:cNvSpPr/>
          <p:nvPr/>
        </p:nvSpPr>
        <p:spPr>
          <a:xfrm>
            <a:off x="7013391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D1FB7-A4BF-4674-A972-3D23868F5A7A}"/>
              </a:ext>
            </a:extLst>
          </p:cNvPr>
          <p:cNvSpPr/>
          <p:nvPr/>
        </p:nvSpPr>
        <p:spPr>
          <a:xfrm>
            <a:off x="7858250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D1D66F-CCC1-42EE-BBA4-1029CC29858B}"/>
              </a:ext>
            </a:extLst>
          </p:cNvPr>
          <p:cNvSpPr/>
          <p:nvPr/>
        </p:nvSpPr>
        <p:spPr>
          <a:xfrm>
            <a:off x="8704566" y="5190450"/>
            <a:ext cx="844859" cy="819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6E738-AC71-4192-9AE5-45DB952B5E72}"/>
              </a:ext>
            </a:extLst>
          </p:cNvPr>
          <p:cNvSpPr/>
          <p:nvPr/>
        </p:nvSpPr>
        <p:spPr>
          <a:xfrm>
            <a:off x="9540225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CB5C8-FFB1-43C5-822A-4681D3663070}"/>
              </a:ext>
            </a:extLst>
          </p:cNvPr>
          <p:cNvSpPr/>
          <p:nvPr/>
        </p:nvSpPr>
        <p:spPr>
          <a:xfrm>
            <a:off x="10375884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1BB00-063F-452E-95C8-1E84A9284CE6}"/>
              </a:ext>
            </a:extLst>
          </p:cNvPr>
          <p:cNvSpPr/>
          <p:nvPr/>
        </p:nvSpPr>
        <p:spPr>
          <a:xfrm>
            <a:off x="11220743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297C2-DE1B-4512-87CE-9E256477D231}"/>
              </a:ext>
            </a:extLst>
          </p:cNvPr>
          <p:cNvSpPr txBox="1"/>
          <p:nvPr/>
        </p:nvSpPr>
        <p:spPr>
          <a:xfrm>
            <a:off x="8205440" y="6144697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</a:t>
            </a:r>
            <a:r>
              <a:rPr lang="en-US" sz="2400" b="1" dirty="0">
                <a:solidFill>
                  <a:schemeClr val="accent6"/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44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  <p:bldP spid="10" grpId="0" animBg="1"/>
      <p:bldP spid="24" grpId="0"/>
      <p:bldP spid="13" grpId="0" animBg="1"/>
      <p:bldP spid="14" grpId="0"/>
      <p:bldP spid="15" grpId="0" animBg="1"/>
      <p:bldP spid="17" grpId="0" animBg="1"/>
      <p:bldP spid="16" grpId="0" animBg="1"/>
      <p:bldP spid="20" grpId="0" animBg="1"/>
      <p:bldP spid="18" grpId="0" animBg="1"/>
      <p:bldP spid="19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D67C5-7974-BBC4-CDC6-AF634BCC8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52DC6B-003A-4E6B-0FA9-28626590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latin typeface="Calibri"/>
                <a:ea typeface="Calibri"/>
                <a:cs typeface="Calibri"/>
              </a:rPr>
              <a:t>ArrayList</a:t>
            </a:r>
            <a:r>
              <a:rPr lang="en-US">
                <a:latin typeface="Calibri"/>
                <a:ea typeface="Calibri"/>
                <a:cs typeface="Calibri"/>
              </a:rPr>
              <a:t> Initialization (1/4)</a:t>
            </a:r>
            <a:endParaRPr lang="en-US"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F8EA7-D2C7-A514-B4E7-B1F53AED7E21}"/>
              </a:ext>
            </a:extLst>
          </p:cNvPr>
          <p:cNvSpPr txBox="1"/>
          <p:nvPr/>
        </p:nvSpPr>
        <p:spPr>
          <a:xfrm>
            <a:off x="1582057" y="2173514"/>
            <a:ext cx="9027885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0" u="none" strike="noStrike" baseline="0">
                <a:solidFill>
                  <a:srgbClr val="267F99"/>
                </a:solidFill>
                <a:latin typeface="Consolas"/>
              </a:rPr>
              <a:t>List</a:t>
            </a:r>
            <a:r>
              <a:rPr lang="en-US" sz="2800" i="0" u="none" strike="noStrike" baseline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2800" i="0" u="none" strike="noStrike" baseline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800" i="0" u="none" strike="noStrike" baseline="0">
                <a:solidFill>
                  <a:srgbClr val="000000"/>
                </a:solidFill>
                <a:latin typeface="Consolas"/>
              </a:rPr>
              <a:t>&gt;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sz="2800" b="0" i="0" u="none" strike="noStrike" baseline="0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 = </a:t>
            </a:r>
            <a:r>
              <a:rPr lang="en-US" sz="2800" b="0" i="0" u="none" strike="noStrike" baseline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sz="2800" b="0" i="0" u="none" strike="noStrike" baseline="0">
                <a:solidFill>
                  <a:srgbClr val="267F99"/>
                </a:solidFill>
                <a:latin typeface="Consolas"/>
              </a:rPr>
              <a:t>ArrayList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2800" b="0" i="0" u="none" strike="noStrike" baseline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&gt;();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1" name="Rectangle: Rounded Corners 10" descr="Box highlighting &quot;List&lt;String&gt;&quot; on the left hand side of the equals symbol">
            <a:extLst>
              <a:ext uri="{FF2B5EF4-FFF2-40B4-BE49-F238E27FC236}">
                <a16:creationId xmlns:a16="http://schemas.microsoft.com/office/drawing/2014/main" id="{9BF6E292-F094-75F9-D80D-BDA5AE64E3AA}"/>
              </a:ext>
            </a:extLst>
          </p:cNvPr>
          <p:cNvSpPr/>
          <p:nvPr/>
        </p:nvSpPr>
        <p:spPr>
          <a:xfrm>
            <a:off x="1563887" y="2128624"/>
            <a:ext cx="2534076" cy="637139"/>
          </a:xfrm>
          <a:prstGeom prst="roundRect">
            <a:avLst/>
          </a:prstGeom>
          <a:solidFill>
            <a:srgbClr val="D175A3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13CBD0-AF01-BF23-5C2F-29FEBAF8D5B9}"/>
              </a:ext>
            </a:extLst>
          </p:cNvPr>
          <p:cNvSpPr txBox="1"/>
          <p:nvPr/>
        </p:nvSpPr>
        <p:spPr>
          <a:xfrm>
            <a:off x="1560286" y="3196771"/>
            <a:ext cx="69378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Left-hand side: </a:t>
            </a:r>
            <a:r>
              <a:rPr lang="en-US" sz="2400" b="1">
                <a:ea typeface="Calibri"/>
                <a:cs typeface="Calibri"/>
              </a:rPr>
              <a:t>declared type</a:t>
            </a:r>
          </a:p>
          <a:p>
            <a:r>
              <a:rPr lang="en-US" sz="2400" i="1">
                <a:ea typeface="Calibri"/>
                <a:cs typeface="Calibri"/>
              </a:rPr>
              <a:t>(note that this is </a:t>
            </a:r>
            <a:r>
              <a:rPr lang="en-US" sz="2400" b="1" i="1">
                <a:ea typeface="Calibri"/>
                <a:cs typeface="Calibri"/>
              </a:rPr>
              <a:t>different</a:t>
            </a:r>
            <a:r>
              <a:rPr lang="en-US" sz="2400" i="1">
                <a:ea typeface="Calibri"/>
                <a:cs typeface="Calibri"/>
              </a:rPr>
              <a:t> from the right-hand side!)</a:t>
            </a:r>
          </a:p>
        </p:txBody>
      </p:sp>
    </p:spTree>
    <p:extLst>
      <p:ext uri="{BB962C8B-B14F-4D97-AF65-F5344CB8AC3E}">
        <p14:creationId xmlns:p14="http://schemas.microsoft.com/office/powerpoint/2010/main" val="257862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21A01-8B71-28D1-23C6-AEFE5A04A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A1D76-8F0A-02F6-3034-F3A66CE1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latin typeface="Calibri"/>
                <a:ea typeface="Calibri"/>
                <a:cs typeface="Calibri"/>
              </a:rPr>
              <a:t>ArrayList</a:t>
            </a:r>
            <a:r>
              <a:rPr lang="en-US">
                <a:latin typeface="Calibri"/>
                <a:ea typeface="Calibri"/>
                <a:cs typeface="Calibri"/>
              </a:rPr>
              <a:t> Initialization (2/4)</a:t>
            </a:r>
            <a:endParaRPr lang="en-US"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5FBAB-DBB2-CB82-86AA-19F2687C77A7}"/>
              </a:ext>
            </a:extLst>
          </p:cNvPr>
          <p:cNvSpPr txBox="1"/>
          <p:nvPr/>
        </p:nvSpPr>
        <p:spPr>
          <a:xfrm>
            <a:off x="1582057" y="2173514"/>
            <a:ext cx="9027885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0" u="none" strike="noStrike" baseline="0">
                <a:solidFill>
                  <a:srgbClr val="267F99"/>
                </a:solidFill>
                <a:latin typeface="Consolas"/>
              </a:rPr>
              <a:t>List</a:t>
            </a:r>
            <a:r>
              <a:rPr lang="en-US" sz="2800" i="0" u="none" strike="noStrike" baseline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2800" i="0" u="none" strike="noStrike" baseline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800" i="0" u="none" strike="noStrike" baseline="0">
                <a:solidFill>
                  <a:srgbClr val="000000"/>
                </a:solidFill>
                <a:latin typeface="Consolas"/>
              </a:rPr>
              <a:t>&gt;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sz="2800" b="0" i="0" u="none" strike="noStrike" baseline="0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 = </a:t>
            </a:r>
            <a:r>
              <a:rPr lang="en-US" sz="2800" b="0" i="0" u="none" strike="noStrike" baseline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sz="2800" b="0" i="0" u="none" strike="noStrike" baseline="0">
                <a:solidFill>
                  <a:srgbClr val="267F99"/>
                </a:solidFill>
                <a:latin typeface="Consolas"/>
              </a:rPr>
              <a:t>ArrayList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2800" b="0" i="0" u="none" strike="noStrike" baseline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onsolas"/>
              </a:rPr>
              <a:t>&gt;();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1" name="Rectangle: Rounded Corners 10" descr="Box highlighting &quot;list&quot;, between &quot;List&lt;String&gt;&quot; and the equals symbol">
            <a:extLst>
              <a:ext uri="{FF2B5EF4-FFF2-40B4-BE49-F238E27FC236}">
                <a16:creationId xmlns:a16="http://schemas.microsoft.com/office/drawing/2014/main" id="{DA407331-4CA1-E25B-78C7-9B6BBB5B914F}"/>
              </a:ext>
            </a:extLst>
          </p:cNvPr>
          <p:cNvSpPr/>
          <p:nvPr/>
        </p:nvSpPr>
        <p:spPr>
          <a:xfrm>
            <a:off x="4125658" y="2172166"/>
            <a:ext cx="944762" cy="593597"/>
          </a:xfrm>
          <a:prstGeom prst="roundRect">
            <a:avLst/>
          </a:prstGeom>
          <a:solidFill>
            <a:srgbClr val="D175A3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F8C0F-6714-5155-1E9C-14311E3726C3}"/>
              </a:ext>
            </a:extLst>
          </p:cNvPr>
          <p:cNvSpPr txBox="1"/>
          <p:nvPr/>
        </p:nvSpPr>
        <p:spPr>
          <a:xfrm>
            <a:off x="4027715" y="3196771"/>
            <a:ext cx="20682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Variable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5332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17686</TotalTime>
  <Words>2003</Words>
  <Application>Microsoft Macintosh PowerPoint</Application>
  <PresentationFormat>Widescreen</PresentationFormat>
  <Paragraphs>234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System Font Regular</vt:lpstr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CSE 373 Summer 2020</vt:lpstr>
      <vt:lpstr>PowerPoint Presentation</vt:lpstr>
      <vt:lpstr>Lecture Outline (1/4)</vt:lpstr>
      <vt:lpstr>Announcements</vt:lpstr>
      <vt:lpstr>Lecture Outline (2/4)</vt:lpstr>
      <vt:lpstr>File I/O Review</vt:lpstr>
      <vt:lpstr>Lecture Outline (3/4)</vt:lpstr>
      <vt:lpstr>ArrayLists</vt:lpstr>
      <vt:lpstr>ArrayList Initialization (1/4)</vt:lpstr>
      <vt:lpstr>ArrayList Initialization (2/4)</vt:lpstr>
      <vt:lpstr>ArrayList Initialization (3/4)</vt:lpstr>
      <vt:lpstr>ArrayList Initialization (4/4)</vt:lpstr>
      <vt:lpstr>ArrayList Methods</vt:lpstr>
      <vt:lpstr>ArrayList Methods Usage</vt:lpstr>
      <vt:lpstr>Lecture Outline (4/4)</vt:lpstr>
      <vt:lpstr>What is the best “plain English” description of this method? (1/2) </vt:lpstr>
      <vt:lpstr>What is the best “plain English” description of this method? (2/2) </vt:lpstr>
      <vt:lpstr>loadFromFile</vt:lpstr>
      <vt:lpstr>moveRight</vt:lpstr>
      <vt:lpstr>What ArrayList methods (and in what order) could we use to implement the moveRight method? (1/2)</vt:lpstr>
      <vt:lpstr>What ArrayList methods (and in what order) could we use to implement the moveRight method? (2/2)</vt:lpstr>
      <vt:lpstr>moveRight</vt:lpstr>
      <vt:lpstr>Edge Cases! (And Testing)</vt:lpstr>
      <vt:lpstr>compareToList</vt:lpstr>
      <vt:lpstr>Think about how you would implement this method! (focus on pseudocode) </vt:lpstr>
      <vt:lpstr>Discuss how you would implement this method with a neighbor! (focus on pseudocode)</vt:lpstr>
      <vt:lpstr>ArrayList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Colin Lim</cp:lastModifiedBy>
  <cp:revision>270</cp:revision>
  <cp:lastPrinted>2022-09-27T21:33:44Z</cp:lastPrinted>
  <dcterms:created xsi:type="dcterms:W3CDTF">2020-06-13T06:27:42Z</dcterms:created>
  <dcterms:modified xsi:type="dcterms:W3CDTF">2026-07-01T02:53:06Z</dcterms:modified>
</cp:coreProperties>
</file>