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6" r:id="rId2"/>
    <p:sldId id="285" r:id="rId3"/>
    <p:sldId id="324" r:id="rId4"/>
    <p:sldId id="822" r:id="rId5"/>
    <p:sldId id="413" r:id="rId6"/>
    <p:sldId id="827" r:id="rId7"/>
    <p:sldId id="840" r:id="rId8"/>
    <p:sldId id="809" r:id="rId9"/>
    <p:sldId id="823" r:id="rId10"/>
    <p:sldId id="841" r:id="rId11"/>
    <p:sldId id="826" r:id="rId12"/>
    <p:sldId id="816" r:id="rId13"/>
    <p:sldId id="831" r:id="rId14"/>
    <p:sldId id="828" r:id="rId15"/>
    <p:sldId id="832" r:id="rId16"/>
    <p:sldId id="829" r:id="rId17"/>
    <p:sldId id="833" r:id="rId18"/>
    <p:sldId id="830" r:id="rId19"/>
    <p:sldId id="834" r:id="rId20"/>
    <p:sldId id="817" r:id="rId21"/>
    <p:sldId id="835" r:id="rId22"/>
    <p:sldId id="818" r:id="rId23"/>
    <p:sldId id="824" r:id="rId24"/>
    <p:sldId id="837" r:id="rId25"/>
    <p:sldId id="838" r:id="rId26"/>
    <p:sldId id="836" r:id="rId27"/>
    <p:sldId id="839" r:id="rId28"/>
    <p:sldId id="819" r:id="rId29"/>
    <p:sldId id="825" r:id="rId30"/>
    <p:sldId id="821"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5C71387-6F25-40BE-A9C7-2DE5AC23F89B}">
          <p14:sldIdLst>
            <p14:sldId id="256"/>
            <p14:sldId id="285"/>
            <p14:sldId id="324"/>
            <p14:sldId id="822"/>
            <p14:sldId id="413"/>
            <p14:sldId id="827"/>
            <p14:sldId id="840"/>
            <p14:sldId id="809"/>
            <p14:sldId id="823"/>
            <p14:sldId id="841"/>
            <p14:sldId id="826"/>
            <p14:sldId id="816"/>
            <p14:sldId id="831"/>
            <p14:sldId id="828"/>
            <p14:sldId id="832"/>
            <p14:sldId id="829"/>
            <p14:sldId id="833"/>
            <p14:sldId id="830"/>
            <p14:sldId id="834"/>
            <p14:sldId id="817"/>
            <p14:sldId id="835"/>
            <p14:sldId id="818"/>
            <p14:sldId id="824"/>
            <p14:sldId id="837"/>
            <p14:sldId id="838"/>
            <p14:sldId id="836"/>
            <p14:sldId id="839"/>
            <p14:sldId id="819"/>
            <p14:sldId id="825"/>
            <p14:sldId id="821"/>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nats" initials="m" lastIdx="1" clrIdx="0">
    <p:extLst>
      <p:ext uri="{19B8F6BF-5375-455C-9EA6-DF929625EA0E}">
        <p15:presenceInfo xmlns:p15="http://schemas.microsoft.com/office/powerpoint/2012/main" userId="S-1-5-21-2454115528-2111753937-1836222636-10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5777"/>
    <a:srgbClr val="4E408B"/>
    <a:srgbClr val="FA8231"/>
    <a:srgbClr val="54A0FF"/>
    <a:srgbClr val="0FB9B1"/>
    <a:srgbClr val="FAFAFA"/>
    <a:srgbClr val="F5F5F5"/>
    <a:srgbClr val="F7B731"/>
    <a:srgbClr val="43367C"/>
    <a:srgbClr val="2E23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11E675-159A-E2F6-76C6-9F12FEEF9CFD}" v="187" dt="2026-08-11T02:36:45.476"/>
    <p1510:client id="{57DC5FAE-0141-2143-A93F-C38F24345082}" v="4" dt="2026-08-11T03:36:00.0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73"/>
  </p:normalViewPr>
  <p:slideViewPr>
    <p:cSldViewPr snapToGrid="0">
      <p:cViewPr varScale="1">
        <p:scale>
          <a:sx n="115" d="100"/>
          <a:sy n="115" d="100"/>
        </p:scale>
        <p:origin x="712"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8B3A00-37AE-DF4F-846D-B0E493D1DDE8}" type="datetimeFigureOut">
              <a:rPr lang="en-US" smtClean="0"/>
              <a:t>8/10/26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60FC8D-3FAB-384B-A523-F958535FCC05}" type="slidenum">
              <a:rPr lang="en-US" smtClean="0"/>
              <a:t>‹#›</a:t>
            </a:fld>
            <a:endParaRPr lang="en-US"/>
          </a:p>
        </p:txBody>
      </p:sp>
    </p:spTree>
    <p:extLst>
      <p:ext uri="{BB962C8B-B14F-4D97-AF65-F5344CB8AC3E}">
        <p14:creationId xmlns:p14="http://schemas.microsoft.com/office/powerpoint/2010/main" val="3294039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60FC8D-3FAB-384B-A523-F958535FCC05}" type="slidenum">
              <a:rPr lang="en-US" smtClean="0"/>
              <a:t>22</a:t>
            </a:fld>
            <a:endParaRPr lang="en-US"/>
          </a:p>
        </p:txBody>
      </p:sp>
    </p:spTree>
    <p:extLst>
      <p:ext uri="{BB962C8B-B14F-4D97-AF65-F5344CB8AC3E}">
        <p14:creationId xmlns:p14="http://schemas.microsoft.com/office/powerpoint/2010/main" val="27010268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19" name="Rounded Rectangle 13">
            <a:extLst>
              <a:ext uri="{FF2B5EF4-FFF2-40B4-BE49-F238E27FC236}">
                <a16:creationId xmlns:a16="http://schemas.microsoft.com/office/drawing/2014/main" id="{629E4131-4646-40D5-B3D6-4FB9ECBC6B59}"/>
              </a:ext>
            </a:extLst>
          </p:cNvPr>
          <p:cNvSpPr/>
          <p:nvPr userDrawn="1"/>
        </p:nvSpPr>
        <p:spPr>
          <a:xfrm>
            <a:off x="7119063" y="1251643"/>
            <a:ext cx="5250244" cy="5153775"/>
          </a:xfrm>
          <a:prstGeom prst="roundRect">
            <a:avLst>
              <a:gd name="adj" fmla="val 1114"/>
            </a:avLst>
          </a:prstGeom>
          <a:solidFill>
            <a:srgbClr val="FAFAFA"/>
          </a:solidFil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8">
            <a:extLst>
              <a:ext uri="{FF2B5EF4-FFF2-40B4-BE49-F238E27FC236}">
                <a16:creationId xmlns:a16="http://schemas.microsoft.com/office/drawing/2014/main" id="{2B4A52DA-AEFC-4D8C-A007-4D37EEF5EA7E}"/>
              </a:ext>
            </a:extLst>
          </p:cNvPr>
          <p:cNvSpPr>
            <a:spLocks noGrp="1"/>
          </p:cNvSpPr>
          <p:nvPr>
            <p:ph type="title"/>
          </p:nvPr>
        </p:nvSpPr>
        <p:spPr>
          <a:xfrm>
            <a:off x="292977" y="4013370"/>
            <a:ext cx="6212925" cy="1954786"/>
          </a:xfrm>
        </p:spPr>
        <p:txBody>
          <a:bodyPr anchor="t">
            <a:noAutofit/>
          </a:bodyPr>
          <a:lstStyle>
            <a:lvl1pPr>
              <a:defRPr sz="6000" b="0" i="0">
                <a:solidFill>
                  <a:srgbClr val="F0F0F0"/>
                </a:solidFill>
                <a:latin typeface="Montserrat SemiBold" pitchFamily="2" charset="77"/>
              </a:defRPr>
            </a:lvl1pPr>
          </a:lstStyle>
          <a:p>
            <a:endParaRPr lang="en-US" dirty="0"/>
          </a:p>
        </p:txBody>
      </p:sp>
      <p:sp>
        <p:nvSpPr>
          <p:cNvPr id="23" name="TextBox 22">
            <a:extLst>
              <a:ext uri="{FF2B5EF4-FFF2-40B4-BE49-F238E27FC236}">
                <a16:creationId xmlns:a16="http://schemas.microsoft.com/office/drawing/2014/main" id="{71A40CB6-4A35-4F4A-A2AB-84A0AEB1AF3B}"/>
              </a:ext>
            </a:extLst>
          </p:cNvPr>
          <p:cNvSpPr txBox="1"/>
          <p:nvPr userDrawn="1"/>
        </p:nvSpPr>
        <p:spPr>
          <a:xfrm>
            <a:off x="292977" y="3182200"/>
            <a:ext cx="3154416" cy="646331"/>
          </a:xfrm>
          <a:prstGeom prst="rect">
            <a:avLst/>
          </a:prstGeom>
          <a:noFill/>
        </p:spPr>
        <p:txBody>
          <a:bodyPr wrap="square" rtlCol="0">
            <a:spAutoFit/>
          </a:bodyPr>
          <a:lstStyle/>
          <a:p>
            <a:r>
              <a:rPr lang="en-US" sz="3600" b="1" i="0" spc="100" baseline="0" dirty="0">
                <a:solidFill>
                  <a:srgbClr val="F0F0F0"/>
                </a:solidFill>
                <a:latin typeface="Montserrat ExtraBold" pitchFamily="2" charset="77"/>
              </a:rPr>
              <a:t>CSE 122</a:t>
            </a:r>
          </a:p>
        </p:txBody>
      </p:sp>
      <p:sp>
        <p:nvSpPr>
          <p:cNvPr id="28" name="Rounded Rectangle 3">
            <a:extLst>
              <a:ext uri="{FF2B5EF4-FFF2-40B4-BE49-F238E27FC236}">
                <a16:creationId xmlns:a16="http://schemas.microsoft.com/office/drawing/2014/main" id="{AEFCB8B6-6BAC-4BD6-BF30-0BB5E57C845F}"/>
              </a:ext>
            </a:extLst>
          </p:cNvPr>
          <p:cNvSpPr/>
          <p:nvPr userDrawn="1"/>
        </p:nvSpPr>
        <p:spPr>
          <a:xfrm>
            <a:off x="420128" y="2753848"/>
            <a:ext cx="1269523" cy="420130"/>
          </a:xfrm>
          <a:prstGeom prst="roundRect">
            <a:avLst/>
          </a:prstGeom>
          <a:solidFill>
            <a:srgbClr val="FA8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0" i="0" spc="300" dirty="0">
                <a:latin typeface="Montserrat" pitchFamily="2" charset="77"/>
              </a:rPr>
              <a:t>LEC 13</a:t>
            </a:r>
          </a:p>
        </p:txBody>
      </p:sp>
      <p:cxnSp>
        <p:nvCxnSpPr>
          <p:cNvPr id="29" name="Straight Connector 28">
            <a:extLst>
              <a:ext uri="{FF2B5EF4-FFF2-40B4-BE49-F238E27FC236}">
                <a16:creationId xmlns:a16="http://schemas.microsoft.com/office/drawing/2014/main" id="{4F457C64-0D12-462C-8872-939E86F472DC}"/>
              </a:ext>
            </a:extLst>
          </p:cNvPr>
          <p:cNvCxnSpPr/>
          <p:nvPr userDrawn="1"/>
        </p:nvCxnSpPr>
        <p:spPr>
          <a:xfrm>
            <a:off x="7273280" y="4293369"/>
            <a:ext cx="4468305" cy="0"/>
          </a:xfrm>
          <a:prstGeom prst="line">
            <a:avLst/>
          </a:prstGeom>
          <a:ln w="95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Rounded Rectangle 1">
            <a:extLst>
              <a:ext uri="{FF2B5EF4-FFF2-40B4-BE49-F238E27FC236}">
                <a16:creationId xmlns:a16="http://schemas.microsoft.com/office/drawing/2014/main" id="{5929459B-BD21-4F23-8876-87DA18456F3E}"/>
              </a:ext>
            </a:extLst>
          </p:cNvPr>
          <p:cNvSpPr/>
          <p:nvPr userDrawn="1"/>
        </p:nvSpPr>
        <p:spPr>
          <a:xfrm>
            <a:off x="-369625" y="5494620"/>
            <a:ext cx="4632957" cy="1688781"/>
          </a:xfrm>
          <a:prstGeom prst="roundRect">
            <a:avLst>
              <a:gd name="adj" fmla="val 9433"/>
            </a:avLst>
          </a:prstGeom>
          <a:solidFill>
            <a:srgbClr val="FAFAFA"/>
          </a:solidFil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FFF2095-ECF1-4219-AB7C-36EBF7511BE9}"/>
              </a:ext>
            </a:extLst>
          </p:cNvPr>
          <p:cNvSpPr/>
          <p:nvPr userDrawn="1"/>
        </p:nvSpPr>
        <p:spPr>
          <a:xfrm>
            <a:off x="71163" y="5574803"/>
            <a:ext cx="2250674" cy="276999"/>
          </a:xfrm>
          <a:prstGeom prst="rect">
            <a:avLst/>
          </a:prstGeom>
        </p:spPr>
        <p:txBody>
          <a:bodyPr wrap="square">
            <a:spAutoFit/>
          </a:bodyPr>
          <a:lstStyle/>
          <a:p>
            <a:pPr algn="l"/>
            <a:r>
              <a:rPr lang="en-US" sz="1200" b="1" i="0">
                <a:solidFill>
                  <a:schemeClr val="bg1">
                    <a:lumMod val="65000"/>
                  </a:schemeClr>
                </a:solidFill>
                <a:latin typeface="Montserrat" pitchFamily="2" charset="77"/>
              </a:rPr>
              <a:t>Questions during Class?</a:t>
            </a:r>
          </a:p>
        </p:txBody>
      </p:sp>
      <p:sp>
        <p:nvSpPr>
          <p:cNvPr id="32" name="Rectangle 31">
            <a:extLst>
              <a:ext uri="{FF2B5EF4-FFF2-40B4-BE49-F238E27FC236}">
                <a16:creationId xmlns:a16="http://schemas.microsoft.com/office/drawing/2014/main" id="{E169F97B-7E32-4698-8393-968BC98295BD}"/>
              </a:ext>
            </a:extLst>
          </p:cNvPr>
          <p:cNvSpPr/>
          <p:nvPr userDrawn="1"/>
        </p:nvSpPr>
        <p:spPr>
          <a:xfrm>
            <a:off x="72629" y="5851802"/>
            <a:ext cx="2432111" cy="769441"/>
          </a:xfrm>
          <a:prstGeom prst="rect">
            <a:avLst/>
          </a:prstGeom>
        </p:spPr>
        <p:txBody>
          <a:bodyPr wrap="square">
            <a:spAutoFit/>
          </a:bodyPr>
          <a:lstStyle/>
          <a:p>
            <a:r>
              <a:rPr lang="en-US" sz="1200" b="1" i="0">
                <a:solidFill>
                  <a:schemeClr val="tx1">
                    <a:lumMod val="65000"/>
                    <a:lumOff val="35000"/>
                  </a:schemeClr>
                </a:solidFill>
                <a:latin typeface="Montserrat SemiBold" pitchFamily="2" charset="77"/>
              </a:rPr>
              <a:t>Raise hand or send here</a:t>
            </a:r>
          </a:p>
          <a:p>
            <a:endParaRPr lang="en-US" sz="1200" b="1" i="0">
              <a:solidFill>
                <a:schemeClr val="tx1">
                  <a:lumMod val="65000"/>
                  <a:lumOff val="35000"/>
                </a:schemeClr>
              </a:solidFill>
              <a:latin typeface="Montserrat SemiBold" pitchFamily="2" charset="77"/>
            </a:endParaRPr>
          </a:p>
          <a:p>
            <a:r>
              <a:rPr lang="en-US" sz="2000" b="0" i="0">
                <a:solidFill>
                  <a:schemeClr val="tx1">
                    <a:lumMod val="65000"/>
                    <a:lumOff val="35000"/>
                  </a:schemeClr>
                </a:solidFill>
                <a:latin typeface="Montserrat SemiBold" pitchFamily="2" charset="77"/>
              </a:rPr>
              <a:t>sli.do    #cse122 </a:t>
            </a:r>
          </a:p>
        </p:txBody>
      </p:sp>
      <p:sp>
        <p:nvSpPr>
          <p:cNvPr id="2" name="Google Shape;96;p1">
            <a:extLst>
              <a:ext uri="{FF2B5EF4-FFF2-40B4-BE49-F238E27FC236}">
                <a16:creationId xmlns:a16="http://schemas.microsoft.com/office/drawing/2014/main" id="{E4C888FB-8798-DE92-0B93-39D720512361}"/>
              </a:ext>
            </a:extLst>
          </p:cNvPr>
          <p:cNvSpPr txBox="1"/>
          <p:nvPr userDrawn="1"/>
        </p:nvSpPr>
        <p:spPr>
          <a:xfrm>
            <a:off x="7197729" y="4453148"/>
            <a:ext cx="1152900" cy="3693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200" dirty="0">
                <a:solidFill>
                  <a:schemeClr val="bg2">
                    <a:lumMod val="50000"/>
                  </a:schemeClr>
                </a:solidFill>
                <a:latin typeface="Montserrat ExtraBold"/>
                <a:ea typeface="Montserrat ExtraBold"/>
                <a:cs typeface="Montserrat ExtraBold"/>
                <a:sym typeface="Montserrat ExtraBold"/>
              </a:rPr>
              <a:t>Instructor:</a:t>
            </a:r>
            <a:endParaRPr sz="1200" dirty="0">
              <a:solidFill>
                <a:schemeClr val="bg2">
                  <a:lumMod val="50000"/>
                </a:schemeClr>
              </a:solidFill>
              <a:latin typeface="Montserrat ExtraBold"/>
              <a:ea typeface="Montserrat ExtraBold"/>
              <a:cs typeface="Montserrat ExtraBold"/>
              <a:sym typeface="Montserrat ExtraBold"/>
            </a:endParaRPr>
          </a:p>
        </p:txBody>
      </p:sp>
      <p:sp>
        <p:nvSpPr>
          <p:cNvPr id="3" name="Google Shape;97;p1">
            <a:extLst>
              <a:ext uri="{FF2B5EF4-FFF2-40B4-BE49-F238E27FC236}">
                <a16:creationId xmlns:a16="http://schemas.microsoft.com/office/drawing/2014/main" id="{BCD5732A-153E-1FDC-C7C8-72435FFE2AC6}"/>
              </a:ext>
            </a:extLst>
          </p:cNvPr>
          <p:cNvSpPr txBox="1"/>
          <p:nvPr userDrawn="1"/>
        </p:nvSpPr>
        <p:spPr>
          <a:xfrm>
            <a:off x="7197729" y="4713760"/>
            <a:ext cx="1152900" cy="3693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US" sz="1200">
                <a:solidFill>
                  <a:schemeClr val="bg2">
                    <a:lumMod val="50000"/>
                  </a:schemeClr>
                </a:solidFill>
                <a:latin typeface="Montserrat ExtraBold"/>
                <a:ea typeface="Montserrat ExtraBold"/>
                <a:cs typeface="Montserrat ExtraBold"/>
                <a:sym typeface="Montserrat ExtraBold"/>
              </a:rPr>
              <a:t>TAs:</a:t>
            </a:r>
            <a:endParaRPr sz="1200">
              <a:solidFill>
                <a:schemeClr val="bg2">
                  <a:lumMod val="50000"/>
                </a:schemeClr>
              </a:solidFill>
              <a:latin typeface="Montserrat ExtraBold"/>
              <a:ea typeface="Montserrat ExtraBold"/>
              <a:cs typeface="Montserrat ExtraBold"/>
              <a:sym typeface="Montserrat ExtraBold"/>
            </a:endParaRPr>
          </a:p>
        </p:txBody>
      </p:sp>
      <p:sp>
        <p:nvSpPr>
          <p:cNvPr id="4" name="Google Shape;98;p1">
            <a:extLst>
              <a:ext uri="{FF2B5EF4-FFF2-40B4-BE49-F238E27FC236}">
                <a16:creationId xmlns:a16="http://schemas.microsoft.com/office/drawing/2014/main" id="{EC55FA71-B2AE-D08F-63C1-F8B42C4A46DB}"/>
              </a:ext>
            </a:extLst>
          </p:cNvPr>
          <p:cNvSpPr txBox="1"/>
          <p:nvPr userDrawn="1"/>
        </p:nvSpPr>
        <p:spPr>
          <a:xfrm>
            <a:off x="8287568" y="4425060"/>
            <a:ext cx="3556009"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400" dirty="0">
                <a:solidFill>
                  <a:schemeClr val="bg2">
                    <a:lumMod val="50000"/>
                  </a:schemeClr>
                </a:solidFill>
                <a:latin typeface="Montserrat SemiBold"/>
                <a:ea typeface="Montserrat SemiBold"/>
                <a:cs typeface="Montserrat SemiBold"/>
                <a:sym typeface="Montserrat SemiBold"/>
              </a:rPr>
              <a:t>Ivory &amp; Colin</a:t>
            </a:r>
            <a:endParaRPr sz="1400" dirty="0">
              <a:solidFill>
                <a:schemeClr val="bg2">
                  <a:lumMod val="50000"/>
                </a:schemeClr>
              </a:solidFill>
              <a:latin typeface="Montserrat SemiBold"/>
              <a:ea typeface="Montserrat SemiBold"/>
              <a:cs typeface="Montserrat SemiBold"/>
              <a:sym typeface="Montserrat SemiBold"/>
            </a:endParaRPr>
          </a:p>
        </p:txBody>
      </p:sp>
      <p:sp>
        <p:nvSpPr>
          <p:cNvPr id="7" name="Google Shape;99;p1">
            <a:extLst>
              <a:ext uri="{FF2B5EF4-FFF2-40B4-BE49-F238E27FC236}">
                <a16:creationId xmlns:a16="http://schemas.microsoft.com/office/drawing/2014/main" id="{ABB1C0E4-1CFC-0DB6-9DE5-223D6362004D}"/>
              </a:ext>
            </a:extLst>
          </p:cNvPr>
          <p:cNvSpPr txBox="1"/>
          <p:nvPr userDrawn="1"/>
        </p:nvSpPr>
        <p:spPr>
          <a:xfrm>
            <a:off x="8287568" y="4764874"/>
            <a:ext cx="3737319" cy="1651296"/>
          </a:xfrm>
          <a:prstGeom prst="rect">
            <a:avLst/>
          </a:prstGeom>
          <a:noFill/>
          <a:ln>
            <a:noFill/>
          </a:ln>
        </p:spPr>
        <p:txBody>
          <a:bodyPr spcFirstLastPara="1" wrap="square" lIns="91440" tIns="91425" rIns="91425" bIns="91425" numCol="4" anchor="t" anchorCtr="0">
            <a:noAutofit/>
          </a:bodyPr>
          <a:lstStyle/>
          <a:p>
            <a:pPr lvl="0">
              <a:lnSpc>
                <a:spcPct val="115000"/>
              </a:lnSpc>
            </a:pPr>
            <a:r>
              <a:rPr lang="en-US" sz="1000" dirty="0">
                <a:solidFill>
                  <a:schemeClr val="bg2">
                    <a:lumMod val="50000"/>
                  </a:schemeClr>
                </a:solidFill>
                <a:latin typeface="Montserrat SemiBold"/>
                <a:ea typeface="Montserrat SemiBold"/>
                <a:cs typeface="Montserrat SemiBold"/>
                <a:sym typeface="Montserrat SemiBold"/>
              </a:rPr>
              <a:t>Wesley</a:t>
            </a:r>
          </a:p>
          <a:p>
            <a:pPr lvl="0">
              <a:lnSpc>
                <a:spcPct val="115000"/>
              </a:lnSpc>
            </a:pPr>
            <a:r>
              <a:rPr lang="en-US" sz="1000" dirty="0">
                <a:solidFill>
                  <a:schemeClr val="bg2">
                    <a:lumMod val="50000"/>
                  </a:schemeClr>
                </a:solidFill>
                <a:latin typeface="Montserrat SemiBold"/>
                <a:ea typeface="Montserrat SemiBold"/>
                <a:cs typeface="Montserrat SemiBold"/>
                <a:sym typeface="Montserrat SemiBold"/>
              </a:rPr>
              <a:t>Rohan</a:t>
            </a:r>
          </a:p>
          <a:p>
            <a:pPr lvl="0">
              <a:lnSpc>
                <a:spcPct val="115000"/>
              </a:lnSpc>
            </a:pPr>
            <a:r>
              <a:rPr lang="en-US" sz="1000" dirty="0">
                <a:solidFill>
                  <a:schemeClr val="bg2">
                    <a:lumMod val="50000"/>
                  </a:schemeClr>
                </a:solidFill>
                <a:latin typeface="Montserrat SemiBold"/>
                <a:ea typeface="Montserrat SemiBold"/>
                <a:cs typeface="Montserrat SemiBold"/>
                <a:sym typeface="Montserrat SemiBold"/>
              </a:rPr>
              <a:t>Connor</a:t>
            </a:r>
          </a:p>
          <a:p>
            <a:pPr lvl="0">
              <a:lnSpc>
                <a:spcPct val="115000"/>
              </a:lnSpc>
            </a:pPr>
            <a:r>
              <a:rPr lang="en-US" sz="1000" dirty="0">
                <a:solidFill>
                  <a:schemeClr val="bg2">
                    <a:lumMod val="50000"/>
                  </a:schemeClr>
                </a:solidFill>
                <a:latin typeface="Montserrat SemiBold"/>
                <a:ea typeface="Montserrat SemiBold"/>
                <a:cs typeface="Montserrat SemiBold"/>
                <a:sym typeface="Montserrat SemiBold"/>
              </a:rPr>
              <a:t>Yang</a:t>
            </a:r>
          </a:p>
          <a:p>
            <a:pPr lvl="0">
              <a:lnSpc>
                <a:spcPct val="115000"/>
              </a:lnSpc>
            </a:pPr>
            <a:r>
              <a:rPr lang="en-US" sz="1000" dirty="0">
                <a:solidFill>
                  <a:schemeClr val="bg2">
                    <a:lumMod val="50000"/>
                  </a:schemeClr>
                </a:solidFill>
                <a:latin typeface="Montserrat SemiBold"/>
                <a:ea typeface="Montserrat SemiBold"/>
                <a:cs typeface="Montserrat SemiBold"/>
                <a:sym typeface="Montserrat SemiBold"/>
              </a:rPr>
              <a:t>Dani</a:t>
            </a:r>
            <a:endParaRPr sz="1000" dirty="0">
              <a:solidFill>
                <a:schemeClr val="bg2">
                  <a:lumMod val="50000"/>
                </a:schemeClr>
              </a:solidFill>
              <a:latin typeface="Montserrat SemiBold"/>
              <a:ea typeface="Montserrat SemiBold"/>
              <a:cs typeface="Montserrat SemiBold"/>
              <a:sym typeface="Montserrat SemiBold"/>
            </a:endParaRPr>
          </a:p>
        </p:txBody>
      </p:sp>
      <p:pic>
        <p:nvPicPr>
          <p:cNvPr id="5" name="Picture 4">
            <a:extLst>
              <a:ext uri="{FF2B5EF4-FFF2-40B4-BE49-F238E27FC236}">
                <a16:creationId xmlns:a16="http://schemas.microsoft.com/office/drawing/2014/main" id="{3BE50077-8ACD-919F-6191-82E2C5C216A1}"/>
              </a:ext>
            </a:extLst>
          </p:cNvPr>
          <p:cNvPicPr>
            <a:picLocks noChangeAspect="1"/>
          </p:cNvPicPr>
          <p:nvPr userDrawn="1"/>
        </p:nvPicPr>
        <p:blipFill>
          <a:blip r:embed="rId2"/>
          <a:stretch>
            <a:fillRect/>
          </a:stretch>
        </p:blipFill>
        <p:spPr>
          <a:xfrm>
            <a:off x="2725088" y="5587882"/>
            <a:ext cx="1151007" cy="1151007"/>
          </a:xfrm>
          <a:prstGeom prst="rect">
            <a:avLst/>
          </a:prstGeom>
        </p:spPr>
      </p:pic>
    </p:spTree>
    <p:extLst>
      <p:ext uri="{BB962C8B-B14F-4D97-AF65-F5344CB8AC3E}">
        <p14:creationId xmlns:p14="http://schemas.microsoft.com/office/powerpoint/2010/main" val="3828369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72788E2-53AC-E040-9733-D210E8554D6E}"/>
              </a:ext>
            </a:extLst>
          </p:cNvPr>
          <p:cNvSpPr>
            <a:spLocks noGrp="1"/>
          </p:cNvSpPr>
          <p:nvPr>
            <p:ph type="sldNum" sz="quarter" idx="12"/>
          </p:nvPr>
        </p:nvSpPr>
        <p:spPr/>
        <p:txBody>
          <a:bodyPr/>
          <a:lstStyle/>
          <a:p>
            <a:fld id="{B84CCEFC-A9FF-8249-A3D3-21FB7B7CCB8D}" type="slidenum">
              <a:rPr lang="en-US" smtClean="0"/>
              <a:t>‹#›</a:t>
            </a:fld>
            <a:endParaRPr lang="en-US"/>
          </a:p>
        </p:txBody>
      </p:sp>
      <p:sp>
        <p:nvSpPr>
          <p:cNvPr id="5" name="TextBox 4">
            <a:extLst>
              <a:ext uri="{FF2B5EF4-FFF2-40B4-BE49-F238E27FC236}">
                <a16:creationId xmlns:a16="http://schemas.microsoft.com/office/drawing/2014/main" id="{6F10CAD9-D825-5C41-812F-1D2BA3804933}"/>
              </a:ext>
            </a:extLst>
          </p:cNvPr>
          <p:cNvSpPr txBox="1"/>
          <p:nvPr userDrawn="1"/>
        </p:nvSpPr>
        <p:spPr>
          <a:xfrm>
            <a:off x="568410" y="469557"/>
            <a:ext cx="2014152" cy="769441"/>
          </a:xfrm>
          <a:prstGeom prst="rect">
            <a:avLst/>
          </a:prstGeom>
          <a:noFill/>
        </p:spPr>
        <p:txBody>
          <a:bodyPr wrap="square" rtlCol="0">
            <a:spAutoFit/>
          </a:bodyPr>
          <a:lstStyle/>
          <a:p>
            <a:r>
              <a:rPr lang="en-US" sz="4400" b="1" i="0">
                <a:latin typeface="Calibri" panose="020F0502020204030204" pitchFamily="34" charset="0"/>
                <a:cs typeface="Calibri" panose="020F0502020204030204" pitchFamily="34" charset="0"/>
              </a:rPr>
              <a:t>Agenda</a:t>
            </a:r>
          </a:p>
        </p:txBody>
      </p:sp>
    </p:spTree>
    <p:extLst>
      <p:ext uri="{BB962C8B-B14F-4D97-AF65-F5344CB8AC3E}">
        <p14:creationId xmlns:p14="http://schemas.microsoft.com/office/powerpoint/2010/main" val="2517276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6B8B3-3837-584A-94CD-BA26A8EFFBB5}"/>
              </a:ext>
            </a:extLst>
          </p:cNvPr>
          <p:cNvSpPr>
            <a:spLocks noGrp="1"/>
          </p:cNvSpPr>
          <p:nvPr>
            <p:ph type="title"/>
          </p:nvPr>
        </p:nvSpPr>
        <p:spPr/>
        <p:txBody>
          <a:bodyPr/>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9AA6CF4A-8D26-7E47-BE24-56CAFA2BFD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2DA4DA-0832-AD49-906C-ED72A76C79FD}"/>
              </a:ext>
            </a:extLst>
          </p:cNvPr>
          <p:cNvSpPr>
            <a:spLocks noGrp="1"/>
          </p:cNvSpPr>
          <p:nvPr>
            <p:ph type="sldNum" sz="quarter" idx="12"/>
          </p:nvPr>
        </p:nvSpPr>
        <p:spPr/>
        <p:txBody>
          <a:bodyPr/>
          <a:lstStyle/>
          <a:p>
            <a:fld id="{B84CCEFC-A9FF-8249-A3D3-21FB7B7CCB8D}" type="slidenum">
              <a:rPr lang="en-US" smtClean="0"/>
              <a:t>‹#›</a:t>
            </a:fld>
            <a:endParaRPr lang="en-US"/>
          </a:p>
        </p:txBody>
      </p:sp>
    </p:spTree>
    <p:extLst>
      <p:ext uri="{BB962C8B-B14F-4D97-AF65-F5344CB8AC3E}">
        <p14:creationId xmlns:p14="http://schemas.microsoft.com/office/powerpoint/2010/main" val="2058810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actice: Th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1B53D-D190-0D4A-BA39-A8F17D8FEB4B}"/>
              </a:ext>
            </a:extLst>
          </p:cNvPr>
          <p:cNvSpPr>
            <a:spLocks noGrp="1"/>
          </p:cNvSpPr>
          <p:nvPr>
            <p:ph type="title"/>
          </p:nvPr>
        </p:nvSpPr>
        <p:spPr>
          <a:xfrm>
            <a:off x="838199" y="1388066"/>
            <a:ext cx="10515600" cy="762635"/>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70F8F08A-57D8-194E-8383-EB3BBBF69B6C}"/>
              </a:ext>
            </a:extLst>
          </p:cNvPr>
          <p:cNvSpPr>
            <a:spLocks noGrp="1"/>
          </p:cNvSpPr>
          <p:nvPr>
            <p:ph type="sldNum" sz="quarter" idx="10"/>
          </p:nvPr>
        </p:nvSpPr>
        <p:spPr/>
        <p:txBody>
          <a:bodyPr/>
          <a:lstStyle/>
          <a:p>
            <a:fld id="{B84CCEFC-A9FF-8249-A3D3-21FB7B7CCB8D}" type="slidenum">
              <a:rPr lang="en-US" smtClean="0"/>
              <a:pPr/>
              <a:t>‹#›</a:t>
            </a:fld>
            <a:endParaRPr lang="en-US"/>
          </a:p>
        </p:txBody>
      </p:sp>
      <p:sp>
        <p:nvSpPr>
          <p:cNvPr id="4" name="Rectangle 3">
            <a:extLst>
              <a:ext uri="{FF2B5EF4-FFF2-40B4-BE49-F238E27FC236}">
                <a16:creationId xmlns:a16="http://schemas.microsoft.com/office/drawing/2014/main" id="{D536DF9B-F95B-9446-A8D9-E083A46274F8}"/>
              </a:ext>
            </a:extLst>
          </p:cNvPr>
          <p:cNvSpPr/>
          <p:nvPr userDrawn="1"/>
        </p:nvSpPr>
        <p:spPr>
          <a:xfrm>
            <a:off x="-29763" y="231050"/>
            <a:ext cx="12221763" cy="984404"/>
          </a:xfrm>
          <a:prstGeom prst="rect">
            <a:avLst/>
          </a:prstGeom>
          <a:solidFill>
            <a:srgbClr val="2E235D"/>
          </a:solidFill>
          <a:ln w="12700">
            <a:solidFill>
              <a:srgbClr val="2E2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DB3AA407-1DA0-3243-8E37-6DD02AC469B7}"/>
              </a:ext>
            </a:extLst>
          </p:cNvPr>
          <p:cNvSpPr/>
          <p:nvPr userDrawn="1"/>
        </p:nvSpPr>
        <p:spPr>
          <a:xfrm>
            <a:off x="8365340" y="393723"/>
            <a:ext cx="3380431" cy="556054"/>
          </a:xfrm>
          <a:prstGeom prst="roundRect">
            <a:avLst/>
          </a:prstGeom>
          <a:solidFill>
            <a:srgbClr val="4E40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i="0">
                <a:latin typeface="Calibri" panose="020F0502020204030204" pitchFamily="34" charset="0"/>
                <a:cs typeface="Calibri" panose="020F0502020204030204" pitchFamily="34" charset="0"/>
              </a:rPr>
              <a:t>sli.do      #cse122</a:t>
            </a:r>
          </a:p>
        </p:txBody>
      </p:sp>
      <p:sp>
        <p:nvSpPr>
          <p:cNvPr id="11" name="TextBox 10">
            <a:extLst>
              <a:ext uri="{FF2B5EF4-FFF2-40B4-BE49-F238E27FC236}">
                <a16:creationId xmlns:a16="http://schemas.microsoft.com/office/drawing/2014/main" id="{28B2FB86-FF62-31DF-F83C-54AC220C7122}"/>
              </a:ext>
            </a:extLst>
          </p:cNvPr>
          <p:cNvSpPr txBox="1"/>
          <p:nvPr userDrawn="1"/>
        </p:nvSpPr>
        <p:spPr>
          <a:xfrm>
            <a:off x="1106916" y="300371"/>
            <a:ext cx="3741730" cy="769441"/>
          </a:xfrm>
          <a:prstGeom prst="rect">
            <a:avLst/>
          </a:prstGeom>
          <a:noFill/>
        </p:spPr>
        <p:txBody>
          <a:bodyPr wrap="none" rtlCol="0">
            <a:spAutoFit/>
          </a:bodyPr>
          <a:lstStyle/>
          <a:p>
            <a:r>
              <a:rPr lang="en-US" sz="4400" b="1">
                <a:solidFill>
                  <a:schemeClr val="bg1"/>
                </a:solidFill>
              </a:rPr>
              <a:t>Practice : Think</a:t>
            </a:r>
          </a:p>
        </p:txBody>
      </p:sp>
      <p:pic>
        <p:nvPicPr>
          <p:cNvPr id="13" name="Graphic 12">
            <a:extLst>
              <a:ext uri="{FF2B5EF4-FFF2-40B4-BE49-F238E27FC236}">
                <a16:creationId xmlns:a16="http://schemas.microsoft.com/office/drawing/2014/main" id="{C7D0B743-6487-A3F6-EBE7-3E0368CD2E73}"/>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flipH="1">
            <a:off x="154039" y="300371"/>
            <a:ext cx="684160" cy="781897"/>
          </a:xfrm>
          <a:prstGeom prst="rect">
            <a:avLst/>
          </a:prstGeom>
        </p:spPr>
      </p:pic>
      <p:sp>
        <p:nvSpPr>
          <p:cNvPr id="14" name="Rounded Rectangle 13">
            <a:extLst>
              <a:ext uri="{FF2B5EF4-FFF2-40B4-BE49-F238E27FC236}">
                <a16:creationId xmlns:a16="http://schemas.microsoft.com/office/drawing/2014/main" id="{1F486DBF-0D75-55DB-9928-3E596B345D51}"/>
              </a:ext>
            </a:extLst>
          </p:cNvPr>
          <p:cNvSpPr/>
          <p:nvPr userDrawn="1"/>
        </p:nvSpPr>
        <p:spPr>
          <a:xfrm>
            <a:off x="7256995" y="195215"/>
            <a:ext cx="960120" cy="960120"/>
          </a:xfrm>
          <a:prstGeom prst="roundRect">
            <a:avLst/>
          </a:prstGeom>
          <a:solidFill>
            <a:srgbClr val="4E40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b="1" i="0">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1D5B7D14-FA34-B2D9-C621-221E813EEED7}"/>
              </a:ext>
            </a:extLst>
          </p:cNvPr>
          <p:cNvSpPr/>
          <p:nvPr userDrawn="1"/>
        </p:nvSpPr>
        <p:spPr>
          <a:xfrm>
            <a:off x="7362151" y="300371"/>
            <a:ext cx="749808" cy="749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AA42A0B-3661-45FD-D0CC-36018EB0DE91}"/>
              </a:ext>
            </a:extLst>
          </p:cNvPr>
          <p:cNvPicPr>
            <a:picLocks noChangeAspect="1"/>
          </p:cNvPicPr>
          <p:nvPr userDrawn="1"/>
        </p:nvPicPr>
        <p:blipFill>
          <a:blip r:embed="rId4"/>
          <a:stretch>
            <a:fillRect/>
          </a:stretch>
        </p:blipFill>
        <p:spPr>
          <a:xfrm>
            <a:off x="7362151" y="300372"/>
            <a:ext cx="749808" cy="749808"/>
          </a:xfrm>
          <a:prstGeom prst="rect">
            <a:avLst/>
          </a:prstGeom>
        </p:spPr>
      </p:pic>
    </p:spTree>
    <p:extLst>
      <p:ext uri="{BB962C8B-B14F-4D97-AF65-F5344CB8AC3E}">
        <p14:creationId xmlns:p14="http://schemas.microsoft.com/office/powerpoint/2010/main" val="1063051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acitce: Pai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1B53D-D190-0D4A-BA39-A8F17D8FEB4B}"/>
              </a:ext>
            </a:extLst>
          </p:cNvPr>
          <p:cNvSpPr>
            <a:spLocks noGrp="1"/>
          </p:cNvSpPr>
          <p:nvPr>
            <p:ph type="title"/>
          </p:nvPr>
        </p:nvSpPr>
        <p:spPr>
          <a:xfrm>
            <a:off x="838199" y="1388066"/>
            <a:ext cx="10515600" cy="762635"/>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70F8F08A-57D8-194E-8383-EB3BBBF69B6C}"/>
              </a:ext>
            </a:extLst>
          </p:cNvPr>
          <p:cNvSpPr>
            <a:spLocks noGrp="1"/>
          </p:cNvSpPr>
          <p:nvPr>
            <p:ph type="sldNum" sz="quarter" idx="10"/>
          </p:nvPr>
        </p:nvSpPr>
        <p:spPr/>
        <p:txBody>
          <a:bodyPr/>
          <a:lstStyle/>
          <a:p>
            <a:fld id="{B84CCEFC-A9FF-8249-A3D3-21FB7B7CCB8D}" type="slidenum">
              <a:rPr lang="en-US" smtClean="0"/>
              <a:pPr/>
              <a:t>‹#›</a:t>
            </a:fld>
            <a:endParaRPr lang="en-US"/>
          </a:p>
        </p:txBody>
      </p:sp>
      <p:sp>
        <p:nvSpPr>
          <p:cNvPr id="4" name="Rectangle 3">
            <a:extLst>
              <a:ext uri="{FF2B5EF4-FFF2-40B4-BE49-F238E27FC236}">
                <a16:creationId xmlns:a16="http://schemas.microsoft.com/office/drawing/2014/main" id="{D536DF9B-F95B-9446-A8D9-E083A46274F8}"/>
              </a:ext>
            </a:extLst>
          </p:cNvPr>
          <p:cNvSpPr/>
          <p:nvPr userDrawn="1"/>
        </p:nvSpPr>
        <p:spPr>
          <a:xfrm>
            <a:off x="-29763" y="231050"/>
            <a:ext cx="12221763" cy="984404"/>
          </a:xfrm>
          <a:prstGeom prst="rect">
            <a:avLst/>
          </a:prstGeom>
          <a:solidFill>
            <a:srgbClr val="2E235D"/>
          </a:solidFill>
          <a:ln w="12700">
            <a:solidFill>
              <a:srgbClr val="2E2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5A96D726-B7B5-E5FD-95E9-944FA8727D3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54039" y="300371"/>
            <a:ext cx="961802" cy="769442"/>
          </a:xfrm>
          <a:prstGeom prst="rect">
            <a:avLst/>
          </a:prstGeom>
        </p:spPr>
      </p:pic>
      <p:sp>
        <p:nvSpPr>
          <p:cNvPr id="5" name="Rounded Rectangle 4">
            <a:extLst>
              <a:ext uri="{FF2B5EF4-FFF2-40B4-BE49-F238E27FC236}">
                <a16:creationId xmlns:a16="http://schemas.microsoft.com/office/drawing/2014/main" id="{80FA711B-19AB-5E1A-7C37-14ED2D5431ED}"/>
              </a:ext>
            </a:extLst>
          </p:cNvPr>
          <p:cNvSpPr/>
          <p:nvPr userDrawn="1"/>
        </p:nvSpPr>
        <p:spPr>
          <a:xfrm>
            <a:off x="8365340" y="393723"/>
            <a:ext cx="3380431" cy="556054"/>
          </a:xfrm>
          <a:prstGeom prst="roundRect">
            <a:avLst/>
          </a:prstGeom>
          <a:solidFill>
            <a:srgbClr val="4E40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i="0">
                <a:latin typeface="Calibri" panose="020F0502020204030204" pitchFamily="34" charset="0"/>
                <a:cs typeface="Calibri" panose="020F0502020204030204" pitchFamily="34" charset="0"/>
              </a:rPr>
              <a:t>sli.do      #cse122</a:t>
            </a:r>
          </a:p>
        </p:txBody>
      </p:sp>
      <p:sp>
        <p:nvSpPr>
          <p:cNvPr id="7" name="Rounded Rectangle 6">
            <a:extLst>
              <a:ext uri="{FF2B5EF4-FFF2-40B4-BE49-F238E27FC236}">
                <a16:creationId xmlns:a16="http://schemas.microsoft.com/office/drawing/2014/main" id="{592366A2-C9D8-2580-7B79-3B1F6DDAB802}"/>
              </a:ext>
            </a:extLst>
          </p:cNvPr>
          <p:cNvSpPr/>
          <p:nvPr userDrawn="1"/>
        </p:nvSpPr>
        <p:spPr>
          <a:xfrm>
            <a:off x="7256995" y="195215"/>
            <a:ext cx="960120" cy="960120"/>
          </a:xfrm>
          <a:prstGeom prst="roundRect">
            <a:avLst/>
          </a:prstGeom>
          <a:solidFill>
            <a:srgbClr val="4E408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b="1" i="0">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7261646E-9F5C-9C61-C30B-3DF312AA0AE9}"/>
              </a:ext>
            </a:extLst>
          </p:cNvPr>
          <p:cNvSpPr/>
          <p:nvPr userDrawn="1"/>
        </p:nvSpPr>
        <p:spPr>
          <a:xfrm>
            <a:off x="7362151" y="300371"/>
            <a:ext cx="749808" cy="749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4522D9B-890F-87AE-E16B-BD76B76C8428}"/>
              </a:ext>
            </a:extLst>
          </p:cNvPr>
          <p:cNvSpPr txBox="1"/>
          <p:nvPr userDrawn="1"/>
        </p:nvSpPr>
        <p:spPr>
          <a:xfrm>
            <a:off x="1106916" y="300371"/>
            <a:ext cx="3357650" cy="769441"/>
          </a:xfrm>
          <a:prstGeom prst="rect">
            <a:avLst/>
          </a:prstGeom>
          <a:noFill/>
        </p:spPr>
        <p:txBody>
          <a:bodyPr wrap="none" rtlCol="0">
            <a:spAutoFit/>
          </a:bodyPr>
          <a:lstStyle/>
          <a:p>
            <a:r>
              <a:rPr lang="en-US" sz="4400" b="1">
                <a:solidFill>
                  <a:schemeClr val="bg1"/>
                </a:solidFill>
              </a:rPr>
              <a:t>Practice : Pair</a:t>
            </a:r>
          </a:p>
        </p:txBody>
      </p:sp>
      <p:pic>
        <p:nvPicPr>
          <p:cNvPr id="10" name="Picture 9">
            <a:extLst>
              <a:ext uri="{FF2B5EF4-FFF2-40B4-BE49-F238E27FC236}">
                <a16:creationId xmlns:a16="http://schemas.microsoft.com/office/drawing/2014/main" id="{8B6C92ED-DF0B-AECF-9FEC-9DFCAE7E4C5B}"/>
              </a:ext>
            </a:extLst>
          </p:cNvPr>
          <p:cNvPicPr>
            <a:picLocks noChangeAspect="1"/>
          </p:cNvPicPr>
          <p:nvPr userDrawn="1"/>
        </p:nvPicPr>
        <p:blipFill>
          <a:blip r:embed="rId4"/>
          <a:stretch>
            <a:fillRect/>
          </a:stretch>
        </p:blipFill>
        <p:spPr>
          <a:xfrm>
            <a:off x="7362151" y="300372"/>
            <a:ext cx="749808" cy="749808"/>
          </a:xfrm>
          <a:prstGeom prst="rect">
            <a:avLst/>
          </a:prstGeom>
        </p:spPr>
      </p:pic>
    </p:spTree>
    <p:extLst>
      <p:ext uri="{BB962C8B-B14F-4D97-AF65-F5344CB8AC3E}">
        <p14:creationId xmlns:p14="http://schemas.microsoft.com/office/powerpoint/2010/main" val="4039598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3D231-F19F-A840-B5BC-F29C9E5212F3}"/>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900AC8BA-BD64-6945-A342-22D2048343EF}"/>
              </a:ext>
            </a:extLst>
          </p:cNvPr>
          <p:cNvSpPr>
            <a:spLocks noGrp="1"/>
          </p:cNvSpPr>
          <p:nvPr>
            <p:ph type="sldNum" sz="quarter" idx="12"/>
          </p:nvPr>
        </p:nvSpPr>
        <p:spPr/>
        <p:txBody>
          <a:bodyPr/>
          <a:lstStyle/>
          <a:p>
            <a:fld id="{B84CCEFC-A9FF-8249-A3D3-21FB7B7CCB8D}" type="slidenum">
              <a:rPr lang="en-US" smtClean="0"/>
              <a:t>‹#›</a:t>
            </a:fld>
            <a:endParaRPr lang="en-US"/>
          </a:p>
        </p:txBody>
      </p:sp>
    </p:spTree>
    <p:extLst>
      <p:ext uri="{BB962C8B-B14F-4D97-AF65-F5344CB8AC3E}">
        <p14:creationId xmlns:p14="http://schemas.microsoft.com/office/powerpoint/2010/main" val="1809023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02D3693-0064-BB4F-9EC2-569D40495AAF}"/>
              </a:ext>
            </a:extLst>
          </p:cNvPr>
          <p:cNvSpPr>
            <a:spLocks noGrp="1"/>
          </p:cNvSpPr>
          <p:nvPr>
            <p:ph type="sldNum" sz="quarter" idx="12"/>
          </p:nvPr>
        </p:nvSpPr>
        <p:spPr/>
        <p:txBody>
          <a:bodyPr/>
          <a:lstStyle/>
          <a:p>
            <a:fld id="{B84CCEFC-A9FF-8249-A3D3-21FB7B7CCB8D}" type="slidenum">
              <a:rPr lang="en-US" smtClean="0"/>
              <a:t>‹#›</a:t>
            </a:fld>
            <a:endParaRPr lang="en-US"/>
          </a:p>
        </p:txBody>
      </p:sp>
    </p:spTree>
    <p:extLst>
      <p:ext uri="{BB962C8B-B14F-4D97-AF65-F5344CB8AC3E}">
        <p14:creationId xmlns:p14="http://schemas.microsoft.com/office/powerpoint/2010/main" val="1841486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B460B4-70F4-B145-8648-892BD7385F5F}"/>
              </a:ext>
            </a:extLst>
          </p:cNvPr>
          <p:cNvSpPr>
            <a:spLocks noGrp="1"/>
          </p:cNvSpPr>
          <p:nvPr>
            <p:ph type="title"/>
          </p:nvPr>
        </p:nvSpPr>
        <p:spPr>
          <a:xfrm>
            <a:off x="838200" y="456565"/>
            <a:ext cx="10515600" cy="76263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173FE4-2A2D-D54E-9CA7-3BE743A500E7}"/>
              </a:ext>
            </a:extLst>
          </p:cNvPr>
          <p:cNvSpPr>
            <a:spLocks noGrp="1"/>
          </p:cNvSpPr>
          <p:nvPr>
            <p:ph type="body" idx="1"/>
          </p:nvPr>
        </p:nvSpPr>
        <p:spPr>
          <a:xfrm>
            <a:off x="838200" y="1371600"/>
            <a:ext cx="10515600" cy="48053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20E522-6C81-E146-9573-8B2A26576090}"/>
              </a:ext>
            </a:extLst>
          </p:cNvPr>
          <p:cNvSpPr>
            <a:spLocks noGrp="1"/>
          </p:cNvSpPr>
          <p:nvPr>
            <p:ph type="sldNum" sz="quarter" idx="4"/>
          </p:nvPr>
        </p:nvSpPr>
        <p:spPr>
          <a:xfrm>
            <a:off x="11487150" y="6329363"/>
            <a:ext cx="552450" cy="365125"/>
          </a:xfrm>
          <a:prstGeom prst="rect">
            <a:avLst/>
          </a:prstGeom>
        </p:spPr>
        <p:txBody>
          <a:bodyPr vert="horz" lIns="91440" tIns="45720" rIns="91440" bIns="45720" rtlCol="0" anchor="ctr"/>
          <a:lstStyle>
            <a:lvl1pPr algn="r">
              <a:defRPr sz="1100" b="1">
                <a:solidFill>
                  <a:srgbClr val="2E235D"/>
                </a:solidFill>
              </a:defRPr>
            </a:lvl1pPr>
          </a:lstStyle>
          <a:p>
            <a:fld id="{B84CCEFC-A9FF-8249-A3D3-21FB7B7CCB8D}" type="slidenum">
              <a:rPr lang="en-US" smtClean="0"/>
              <a:pPr/>
              <a:t>‹#›</a:t>
            </a:fld>
            <a:endParaRPr lang="en-US"/>
          </a:p>
        </p:txBody>
      </p:sp>
      <p:sp>
        <p:nvSpPr>
          <p:cNvPr id="8" name="Rectangle 7">
            <a:extLst>
              <a:ext uri="{FF2B5EF4-FFF2-40B4-BE49-F238E27FC236}">
                <a16:creationId xmlns:a16="http://schemas.microsoft.com/office/drawing/2014/main" id="{27829BDB-00F0-1A4D-85ED-E7EECB1665B0}"/>
              </a:ext>
            </a:extLst>
          </p:cNvPr>
          <p:cNvSpPr/>
          <p:nvPr userDrawn="1"/>
        </p:nvSpPr>
        <p:spPr>
          <a:xfrm>
            <a:off x="-89452" y="-2819"/>
            <a:ext cx="12503426" cy="239554"/>
          </a:xfrm>
          <a:prstGeom prst="rect">
            <a:avLst/>
          </a:prstGeom>
          <a:solidFill>
            <a:srgbClr val="2E235D"/>
          </a:solidFill>
          <a:ln w="12700">
            <a:solidFill>
              <a:srgbClr val="2E2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2F99840-7979-4642-ADBB-375B21C7BD95}"/>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29763" y="29972"/>
            <a:ext cx="2150721" cy="169037"/>
          </a:xfrm>
          <a:prstGeom prst="rect">
            <a:avLst/>
          </a:prstGeom>
        </p:spPr>
      </p:pic>
      <p:sp>
        <p:nvSpPr>
          <p:cNvPr id="9" name="TextBox 8">
            <a:extLst>
              <a:ext uri="{FF2B5EF4-FFF2-40B4-BE49-F238E27FC236}">
                <a16:creationId xmlns:a16="http://schemas.microsoft.com/office/drawing/2014/main" id="{C16FF7FA-8B99-C643-9479-91C32ACC4F6F}"/>
              </a:ext>
            </a:extLst>
          </p:cNvPr>
          <p:cNvSpPr txBox="1"/>
          <p:nvPr userDrawn="1"/>
        </p:nvSpPr>
        <p:spPr>
          <a:xfrm>
            <a:off x="10569575" y="0"/>
            <a:ext cx="1622425" cy="230832"/>
          </a:xfrm>
          <a:prstGeom prst="rect">
            <a:avLst/>
          </a:prstGeom>
          <a:noFill/>
        </p:spPr>
        <p:txBody>
          <a:bodyPr wrap="square" rtlCol="0">
            <a:spAutoFit/>
          </a:bodyPr>
          <a:lstStyle/>
          <a:p>
            <a:pPr algn="r"/>
            <a:r>
              <a:rPr lang="en-US" sz="900" b="1" i="0" dirty="0">
                <a:solidFill>
                  <a:schemeClr val="bg1"/>
                </a:solidFill>
                <a:latin typeface="Montserrat SemiBold" pitchFamily="2" charset="77"/>
              </a:rPr>
              <a:t>CSE 122 Summer 2026</a:t>
            </a:r>
          </a:p>
        </p:txBody>
      </p:sp>
      <p:sp>
        <p:nvSpPr>
          <p:cNvPr id="10" name="TextBox 9">
            <a:extLst>
              <a:ext uri="{FF2B5EF4-FFF2-40B4-BE49-F238E27FC236}">
                <a16:creationId xmlns:a16="http://schemas.microsoft.com/office/drawing/2014/main" id="{2982E279-6D9E-BC4A-A9B9-46E4512D586D}"/>
              </a:ext>
            </a:extLst>
          </p:cNvPr>
          <p:cNvSpPr txBox="1"/>
          <p:nvPr userDrawn="1"/>
        </p:nvSpPr>
        <p:spPr>
          <a:xfrm>
            <a:off x="3000376" y="-2819"/>
            <a:ext cx="6191248" cy="230832"/>
          </a:xfrm>
          <a:prstGeom prst="rect">
            <a:avLst/>
          </a:prstGeom>
          <a:noFill/>
        </p:spPr>
        <p:txBody>
          <a:bodyPr wrap="square" rtlCol="0">
            <a:spAutoFit/>
          </a:bodyPr>
          <a:lstStyle/>
          <a:p>
            <a:pPr algn="ctr"/>
            <a:r>
              <a:rPr lang="en-US" sz="900" b="1" i="0" dirty="0">
                <a:solidFill>
                  <a:schemeClr val="bg1"/>
                </a:solidFill>
                <a:latin typeface="Montserrat SemiBold" pitchFamily="2" charset="77"/>
              </a:rPr>
              <a:t>LEC 13: JUnit Testing</a:t>
            </a:r>
          </a:p>
        </p:txBody>
      </p:sp>
    </p:spTree>
    <p:extLst>
      <p:ext uri="{BB962C8B-B14F-4D97-AF65-F5344CB8AC3E}">
        <p14:creationId xmlns:p14="http://schemas.microsoft.com/office/powerpoint/2010/main" val="846827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6" r:id="rId4"/>
    <p:sldLayoutId id="2147483657" r:id="rId5"/>
    <p:sldLayoutId id="2147483654" r:id="rId6"/>
    <p:sldLayoutId id="2147483655" r:id="rId7"/>
  </p:sldLayoutIdLst>
  <p:txStyles>
    <p:titleStyle>
      <a:lvl1pPr algn="l" defTabSz="914400" rtl="0" eaLnBrk="1" latinLnBrk="0" hangingPunct="1">
        <a:lnSpc>
          <a:spcPct val="90000"/>
        </a:lnSpc>
        <a:spcBef>
          <a:spcPct val="0"/>
        </a:spcBef>
        <a:buNone/>
        <a:defRPr sz="4400" b="1" i="0" kern="120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hyperlink" Target="https://hackaday.com/2015/10/26/killed-by-a-machine-the-therac-25/"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theguardian.com/business/2023/sep/18/post-office-horizon-scandal-victims-compensation"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3E336-7FEF-924C-B9A0-DBFB9A4D8162}"/>
              </a:ext>
            </a:extLst>
          </p:cNvPr>
          <p:cNvSpPr>
            <a:spLocks noGrp="1"/>
          </p:cNvSpPr>
          <p:nvPr>
            <p:ph type="title"/>
          </p:nvPr>
        </p:nvSpPr>
        <p:spPr>
          <a:xfrm>
            <a:off x="305333" y="4125093"/>
            <a:ext cx="6591226" cy="1954786"/>
          </a:xfrm>
        </p:spPr>
        <p:txBody>
          <a:bodyPr/>
          <a:lstStyle/>
          <a:p>
            <a:r>
              <a:rPr lang="en-US" sz="3600" dirty="0"/>
              <a:t>JUnit</a:t>
            </a:r>
          </a:p>
        </p:txBody>
      </p:sp>
      <p:sp>
        <p:nvSpPr>
          <p:cNvPr id="5" name="TextBox 4">
            <a:extLst>
              <a:ext uri="{FF2B5EF4-FFF2-40B4-BE49-F238E27FC236}">
                <a16:creationId xmlns:a16="http://schemas.microsoft.com/office/drawing/2014/main" id="{71032776-BF20-4AED-BA58-26E8FEAF99A9}"/>
              </a:ext>
            </a:extLst>
          </p:cNvPr>
          <p:cNvSpPr txBox="1"/>
          <p:nvPr/>
        </p:nvSpPr>
        <p:spPr>
          <a:xfrm>
            <a:off x="7456906" y="1840355"/>
            <a:ext cx="4476805" cy="430887"/>
          </a:xfrm>
          <a:prstGeom prst="rect">
            <a:avLst/>
          </a:prstGeom>
          <a:noFill/>
        </p:spPr>
        <p:txBody>
          <a:bodyPr wrap="square" rtlCol="0">
            <a:spAutoFit/>
          </a:bodyPr>
          <a:lstStyle/>
          <a:p>
            <a:pPr algn="ctr"/>
            <a:r>
              <a:rPr lang="en-US" sz="2200" b="1" i="1">
                <a:solidFill>
                  <a:schemeClr val="tx1">
                    <a:lumMod val="75000"/>
                    <a:lumOff val="25000"/>
                  </a:schemeClr>
                </a:solidFill>
                <a:latin typeface="Calibri" panose="020F0502020204030204" pitchFamily="34" charset="0"/>
                <a:cs typeface="Calibri" panose="020F0502020204030204" pitchFamily="34" charset="0"/>
              </a:rPr>
              <a:t>Talk to your neighbors:</a:t>
            </a:r>
          </a:p>
        </p:txBody>
      </p:sp>
      <p:sp>
        <p:nvSpPr>
          <p:cNvPr id="7" name="TextBox 6">
            <a:extLst>
              <a:ext uri="{FF2B5EF4-FFF2-40B4-BE49-F238E27FC236}">
                <a16:creationId xmlns:a16="http://schemas.microsoft.com/office/drawing/2014/main" id="{07A9AD34-7642-47AE-9CCA-2049E5616110}"/>
              </a:ext>
            </a:extLst>
          </p:cNvPr>
          <p:cNvSpPr txBox="1"/>
          <p:nvPr/>
        </p:nvSpPr>
        <p:spPr>
          <a:xfrm>
            <a:off x="7379594" y="1403798"/>
            <a:ext cx="4631431" cy="338554"/>
          </a:xfrm>
          <a:prstGeom prst="rect">
            <a:avLst/>
          </a:prstGeom>
          <a:noFill/>
        </p:spPr>
        <p:txBody>
          <a:bodyPr wrap="square" rtlCol="0">
            <a:spAutoFit/>
          </a:bodyPr>
          <a:lstStyle/>
          <a:p>
            <a:pPr algn="ctr"/>
            <a:r>
              <a:rPr lang="en-US" sz="1600" b="1" spc="80">
                <a:solidFill>
                  <a:schemeClr val="bg1">
                    <a:lumMod val="65000"/>
                  </a:schemeClr>
                </a:solidFill>
                <a:latin typeface="Montserrat SemiBold" pitchFamily="2" charset="77"/>
              </a:rPr>
              <a:t>BEFORE WE START</a:t>
            </a:r>
          </a:p>
        </p:txBody>
      </p:sp>
      <p:sp>
        <p:nvSpPr>
          <p:cNvPr id="8" name="TextBox 7">
            <a:extLst>
              <a:ext uri="{FF2B5EF4-FFF2-40B4-BE49-F238E27FC236}">
                <a16:creationId xmlns:a16="http://schemas.microsoft.com/office/drawing/2014/main" id="{6370E3A5-B9CE-407F-B214-E2DCBDC38077}"/>
              </a:ext>
            </a:extLst>
          </p:cNvPr>
          <p:cNvSpPr txBox="1"/>
          <p:nvPr/>
        </p:nvSpPr>
        <p:spPr>
          <a:xfrm>
            <a:off x="7847768" y="2367524"/>
            <a:ext cx="3928588" cy="830997"/>
          </a:xfrm>
          <a:prstGeom prst="rect">
            <a:avLst/>
          </a:prstGeom>
          <a:noFill/>
        </p:spPr>
        <p:txBody>
          <a:bodyPr wrap="square" rtlCol="0">
            <a:spAutoFit/>
          </a:bodyPr>
          <a:lstStyle/>
          <a:p>
            <a:pPr algn="ctr"/>
            <a:r>
              <a:rPr lang="en-US" sz="2400" dirty="0"/>
              <a:t>What is your favorite bug (insect or otherwise)?</a:t>
            </a:r>
          </a:p>
        </p:txBody>
      </p:sp>
    </p:spTree>
    <p:extLst>
      <p:ext uri="{BB962C8B-B14F-4D97-AF65-F5344CB8AC3E}">
        <p14:creationId xmlns:p14="http://schemas.microsoft.com/office/powerpoint/2010/main" val="3581297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F4DFD-B664-4996-8DF4-10D9B30921CC}"/>
              </a:ext>
            </a:extLst>
          </p:cNvPr>
          <p:cNvSpPr>
            <a:spLocks noGrp="1"/>
          </p:cNvSpPr>
          <p:nvPr>
            <p:ph type="title"/>
          </p:nvPr>
        </p:nvSpPr>
        <p:spPr/>
        <p:txBody>
          <a:bodyPr/>
          <a:lstStyle/>
          <a:p>
            <a:r>
              <a:rPr lang="en-US"/>
              <a:t>Using a Testing Framework</a:t>
            </a:r>
          </a:p>
        </p:txBody>
      </p:sp>
      <p:sp>
        <p:nvSpPr>
          <p:cNvPr id="3" name="Content Placeholder 2">
            <a:extLst>
              <a:ext uri="{FF2B5EF4-FFF2-40B4-BE49-F238E27FC236}">
                <a16:creationId xmlns:a16="http://schemas.microsoft.com/office/drawing/2014/main" id="{DE9A33A2-C091-4D3C-B03C-7E545412525F}"/>
              </a:ext>
            </a:extLst>
          </p:cNvPr>
          <p:cNvSpPr>
            <a:spLocks noGrp="1"/>
          </p:cNvSpPr>
          <p:nvPr>
            <p:ph idx="1"/>
          </p:nvPr>
        </p:nvSpPr>
        <p:spPr/>
        <p:txBody>
          <a:bodyPr>
            <a:normAutofit/>
          </a:bodyPr>
          <a:lstStyle/>
          <a:p>
            <a:r>
              <a:rPr lang="en-US">
                <a:latin typeface="Consolas" panose="020B0609020204030204" pitchFamily="49" charset="0"/>
              </a:rPr>
              <a:t>Unit Test </a:t>
            </a:r>
            <a:r>
              <a:rPr lang="en-US"/>
              <a:t>– a method that compares what your code does against what you </a:t>
            </a:r>
            <a:r>
              <a:rPr lang="en-US" i="1"/>
              <a:t>expect</a:t>
            </a:r>
            <a:r>
              <a:rPr lang="en-US"/>
              <a:t> it to do</a:t>
            </a:r>
          </a:p>
          <a:p>
            <a:r>
              <a:rPr lang="en-US">
                <a:latin typeface="Consolas" panose="020B0609020204030204" pitchFamily="49" charset="0"/>
              </a:rPr>
              <a:t>Testing Framework – </a:t>
            </a:r>
            <a:r>
              <a:rPr lang="en-US"/>
              <a:t>a library of code that gives you  special tags and key words for your unit tests so that you can click the “test” button instead of the “run” button and you get a list of tests with info like green check mark passes or error messages</a:t>
            </a:r>
          </a:p>
        </p:txBody>
      </p:sp>
      <p:pic>
        <p:nvPicPr>
          <p:cNvPr id="2050" name="Picture 2" descr="How to tune Violin Digital Tuner">
            <a:extLst>
              <a:ext uri="{FF2B5EF4-FFF2-40B4-BE49-F238E27FC236}">
                <a16:creationId xmlns:a16="http://schemas.microsoft.com/office/drawing/2014/main" id="{2DB9680C-A938-56D2-7BA8-CDC1228EA3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035" r="17697"/>
          <a:stretch/>
        </p:blipFill>
        <p:spPr bwMode="auto">
          <a:xfrm>
            <a:off x="8350775" y="3607420"/>
            <a:ext cx="3159142" cy="29003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A728F39-F6D5-1477-47DE-36FB3F9C408D}"/>
              </a:ext>
            </a:extLst>
          </p:cNvPr>
          <p:cNvSpPr txBox="1"/>
          <p:nvPr/>
        </p:nvSpPr>
        <p:spPr>
          <a:xfrm>
            <a:off x="3738261" y="5419043"/>
            <a:ext cx="4715478" cy="923330"/>
          </a:xfrm>
          <a:prstGeom prst="rect">
            <a:avLst/>
          </a:prstGeom>
          <a:noFill/>
        </p:spPr>
        <p:txBody>
          <a:bodyPr wrap="square" rtlCol="0">
            <a:spAutoFit/>
          </a:bodyPr>
          <a:lstStyle/>
          <a:p>
            <a:r>
              <a:rPr lang="en-US"/>
              <a:t>Like a music tuner! Technology specifically built to compare what your instrument sounds like against what it’s expected to sound like</a:t>
            </a:r>
          </a:p>
        </p:txBody>
      </p:sp>
    </p:spTree>
    <p:extLst>
      <p:ext uri="{BB962C8B-B14F-4D97-AF65-F5344CB8AC3E}">
        <p14:creationId xmlns:p14="http://schemas.microsoft.com/office/powerpoint/2010/main" val="1334995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F4DFD-B664-4996-8DF4-10D9B30921CC}"/>
              </a:ext>
            </a:extLst>
          </p:cNvPr>
          <p:cNvSpPr>
            <a:spLocks noGrp="1"/>
          </p:cNvSpPr>
          <p:nvPr>
            <p:ph type="title"/>
          </p:nvPr>
        </p:nvSpPr>
        <p:spPr/>
        <p:txBody>
          <a:bodyPr/>
          <a:lstStyle/>
          <a:p>
            <a:r>
              <a:rPr lang="en-US"/>
              <a:t>JUnit Basics</a:t>
            </a:r>
          </a:p>
        </p:txBody>
      </p:sp>
      <p:sp>
        <p:nvSpPr>
          <p:cNvPr id="3" name="Content Placeholder 2">
            <a:extLst>
              <a:ext uri="{FF2B5EF4-FFF2-40B4-BE49-F238E27FC236}">
                <a16:creationId xmlns:a16="http://schemas.microsoft.com/office/drawing/2014/main" id="{DE9A33A2-C091-4D3C-B03C-7E545412525F}"/>
              </a:ext>
            </a:extLst>
          </p:cNvPr>
          <p:cNvSpPr>
            <a:spLocks noGrp="1"/>
          </p:cNvSpPr>
          <p:nvPr>
            <p:ph idx="1"/>
          </p:nvPr>
        </p:nvSpPr>
        <p:spPr/>
        <p:txBody>
          <a:bodyPr>
            <a:normAutofit lnSpcReduction="10000"/>
          </a:bodyPr>
          <a:lstStyle/>
          <a:p>
            <a:r>
              <a:rPr lang="en-US">
                <a:latin typeface="Consolas" panose="020B0609020204030204" pitchFamily="49" charset="0"/>
              </a:rPr>
              <a:t>JUnit </a:t>
            </a:r>
            <a:r>
              <a:rPr lang="en-US"/>
              <a:t>– a unit testing framework for the Java language</a:t>
            </a:r>
          </a:p>
          <a:p>
            <a:pPr lvl="1"/>
            <a:r>
              <a:rPr lang="en-US">
                <a:latin typeface="Consolas" panose="020B0609020204030204" pitchFamily="49" charset="0"/>
              </a:rPr>
              <a:t>import</a:t>
            </a:r>
            <a:r>
              <a:rPr lang="en-US"/>
              <a:t> statements to give you access to JUnit method annotations and assertion methods!</a:t>
            </a:r>
          </a:p>
          <a:p>
            <a:r>
              <a:rPr lang="en-US"/>
              <a:t>Method Annotations</a:t>
            </a:r>
          </a:p>
          <a:p>
            <a:pPr lvl="1"/>
            <a:r>
              <a:rPr lang="en-US">
                <a:latin typeface="Consolas" panose="020B0609020204030204" pitchFamily="49" charset="0"/>
              </a:rPr>
              <a:t>@Test</a:t>
            </a:r>
          </a:p>
          <a:p>
            <a:pPr lvl="1"/>
            <a:r>
              <a:rPr lang="en-US">
                <a:latin typeface="Consolas" panose="020B0609020204030204" pitchFamily="49" charset="0"/>
              </a:rPr>
              <a:t>@DisplayName</a:t>
            </a:r>
          </a:p>
          <a:p>
            <a:pPr lvl="1"/>
            <a:r>
              <a:rPr lang="en-US"/>
              <a:t>…</a:t>
            </a:r>
          </a:p>
          <a:p>
            <a:r>
              <a:rPr lang="en-US"/>
              <a:t>Assertion Methods</a:t>
            </a:r>
          </a:p>
          <a:p>
            <a:pPr lvl="1"/>
            <a:r>
              <a:rPr lang="en-US" err="1">
                <a:latin typeface="Consolas" panose="020B0609020204030204" pitchFamily="49" charset="0"/>
              </a:rPr>
              <a:t>assertEquals</a:t>
            </a:r>
            <a:endParaRPr lang="en-US">
              <a:latin typeface="Consolas" panose="020B0609020204030204" pitchFamily="49" charset="0"/>
            </a:endParaRPr>
          </a:p>
          <a:p>
            <a:pPr lvl="1"/>
            <a:r>
              <a:rPr lang="en-US" err="1">
                <a:latin typeface="Consolas" panose="020B0609020204030204" pitchFamily="49" charset="0"/>
              </a:rPr>
              <a:t>assertTrue</a:t>
            </a:r>
            <a:endParaRPr lang="en-US">
              <a:latin typeface="Consolas" panose="020B0609020204030204" pitchFamily="49" charset="0"/>
            </a:endParaRPr>
          </a:p>
          <a:p>
            <a:pPr lvl="1"/>
            <a:r>
              <a:rPr lang="en-US" err="1">
                <a:latin typeface="Consolas" panose="020B0609020204030204" pitchFamily="49" charset="0"/>
              </a:rPr>
              <a:t>assertFalse</a:t>
            </a:r>
            <a:endParaRPr lang="en-US">
              <a:latin typeface="Consolas" panose="020B0609020204030204" pitchFamily="49" charset="0"/>
            </a:endParaRPr>
          </a:p>
          <a:p>
            <a:pPr lvl="1"/>
            <a:r>
              <a:rPr lang="en-US"/>
              <a:t>…</a:t>
            </a:r>
          </a:p>
        </p:txBody>
      </p:sp>
      <p:sp>
        <p:nvSpPr>
          <p:cNvPr id="4" name="TextBox 3">
            <a:extLst>
              <a:ext uri="{FF2B5EF4-FFF2-40B4-BE49-F238E27FC236}">
                <a16:creationId xmlns:a16="http://schemas.microsoft.com/office/drawing/2014/main" id="{BE75241C-F5A2-7AA2-73D3-026D25B317D8}"/>
              </a:ext>
            </a:extLst>
          </p:cNvPr>
          <p:cNvSpPr txBox="1"/>
          <p:nvPr/>
        </p:nvSpPr>
        <p:spPr>
          <a:xfrm>
            <a:off x="5666678" y="2922611"/>
            <a:ext cx="5807927" cy="3785652"/>
          </a:xfrm>
          <a:prstGeom prst="rect">
            <a:avLst/>
          </a:prstGeom>
          <a:solidFill>
            <a:schemeClr val="bg1">
              <a:lumMod val="95000"/>
            </a:schemeClr>
          </a:solidFill>
          <a:ln>
            <a:solidFill>
              <a:schemeClr val="tx1"/>
            </a:solidFill>
          </a:ln>
        </p:spPr>
        <p:txBody>
          <a:bodyPr wrap="square" lIns="91440" tIns="45720" rIns="91440" bIns="45720" rtlCol="0" anchor="t">
            <a:spAutoFit/>
          </a:bodyPr>
          <a:lstStyle/>
          <a:p>
            <a:r>
              <a:rPr lang="en-US" sz="1600" dirty="0">
                <a:solidFill>
                  <a:srgbClr val="0033B3"/>
                </a:solidFill>
                <a:effectLst/>
                <a:latin typeface="Consolas" panose="020B0609020204030204" pitchFamily="49" charset="0"/>
                <a:cs typeface="Consolas" panose="020B0609020204030204" pitchFamily="49" charset="0"/>
              </a:rPr>
              <a:t>import </a:t>
            </a:r>
            <a:r>
              <a:rPr lang="en-US" sz="1600" dirty="0" err="1">
                <a:solidFill>
                  <a:srgbClr val="000000"/>
                </a:solidFill>
                <a:effectLst/>
                <a:latin typeface="Consolas" panose="020B0609020204030204" pitchFamily="49" charset="0"/>
                <a:cs typeface="Consolas" panose="020B0609020204030204" pitchFamily="49" charset="0"/>
              </a:rPr>
              <a:t>org.</a:t>
            </a:r>
            <a:r>
              <a:rPr lang="en-US" sz="1600" dirty="0" err="1">
                <a:latin typeface="Consolas" panose="020B0609020204030204" pitchFamily="49" charset="0"/>
                <a:cs typeface="Consolas" panose="020B0609020204030204" pitchFamily="49" charset="0"/>
              </a:rPr>
              <a:t>junit.jupiter.api</a:t>
            </a:r>
            <a:r>
              <a:rPr lang="en-US" sz="1600" dirty="0">
                <a:latin typeface="Consolas" panose="020B0609020204030204" pitchFamily="49" charset="0"/>
                <a:cs typeface="Consolas" panose="020B0609020204030204" pitchFamily="49" charset="0"/>
              </a:rPr>
              <a:t>.*; </a:t>
            </a:r>
          </a:p>
          <a:p>
            <a:r>
              <a:rPr lang="en-US" sz="1600" dirty="0">
                <a:solidFill>
                  <a:srgbClr val="0033B3"/>
                </a:solidFill>
                <a:effectLst/>
                <a:latin typeface="Consolas" panose="020B0609020204030204" pitchFamily="49" charset="0"/>
                <a:cs typeface="Consolas" panose="020B0609020204030204" pitchFamily="49" charset="0"/>
              </a:rPr>
              <a:t>import static </a:t>
            </a:r>
            <a:r>
              <a:rPr lang="en-US" sz="1600" dirty="0" err="1">
                <a:solidFill>
                  <a:srgbClr val="000000"/>
                </a:solidFill>
                <a:effectLst/>
                <a:latin typeface="Consolas" panose="020B0609020204030204" pitchFamily="49" charset="0"/>
                <a:cs typeface="Consolas" panose="020B0609020204030204" pitchFamily="49" charset="0"/>
              </a:rPr>
              <a:t>org.</a:t>
            </a:r>
            <a:r>
              <a:rPr lang="en-US" sz="1600" dirty="0" err="1">
                <a:latin typeface="Consolas" panose="020B0609020204030204" pitchFamily="49" charset="0"/>
                <a:cs typeface="Consolas" panose="020B0609020204030204" pitchFamily="49" charset="0"/>
              </a:rPr>
              <a:t>junit.jupiter.api.Assertions</a:t>
            </a:r>
            <a:r>
              <a:rPr lang="en-US" sz="1600" dirty="0">
                <a:latin typeface="Consolas" panose="020B0609020204030204" pitchFamily="49" charset="0"/>
                <a:cs typeface="Consolas" panose="020B0609020204030204" pitchFamily="49" charset="0"/>
              </a:rPr>
              <a:t>.*;</a:t>
            </a:r>
          </a:p>
          <a:p>
            <a:r>
              <a:rPr lang="en-US" sz="1600">
                <a:solidFill>
                  <a:srgbClr val="0033B3"/>
                </a:solidFill>
                <a:effectLst/>
                <a:latin typeface="Consolas"/>
                <a:cs typeface="Consolas" panose="020B0609020204030204" pitchFamily="49" charset="0"/>
              </a:rPr>
              <a:t>import </a:t>
            </a:r>
            <a:r>
              <a:rPr lang="en-US" sz="1600" err="1">
                <a:solidFill>
                  <a:srgbClr val="000000"/>
                </a:solidFill>
                <a:effectLst/>
                <a:latin typeface="Consolas"/>
                <a:cs typeface="Consolas" panose="020B0609020204030204" pitchFamily="49" charset="0"/>
              </a:rPr>
              <a:t>java.util</a:t>
            </a:r>
            <a:r>
              <a:rPr lang="en-US" sz="1600">
                <a:solidFill>
                  <a:srgbClr val="000000"/>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br>
              <a:rPr lang="en-US" sz="1600" dirty="0">
                <a:latin typeface="Consolas" panose="020B0609020204030204" pitchFamily="49" charset="0"/>
                <a:cs typeface="Consolas" panose="020B0609020204030204" pitchFamily="49" charset="0"/>
              </a:rPr>
            </a:br>
            <a:r>
              <a:rPr lang="en-US" sz="1600">
                <a:solidFill>
                  <a:srgbClr val="0033B3"/>
                </a:solidFill>
                <a:effectLst/>
                <a:latin typeface="Consolas"/>
                <a:cs typeface="Consolas" panose="020B0609020204030204" pitchFamily="49" charset="0"/>
              </a:rPr>
              <a:t>public class </a:t>
            </a:r>
            <a:r>
              <a:rPr lang="en-US" sz="1600" err="1">
                <a:solidFill>
                  <a:srgbClr val="000000"/>
                </a:solidFill>
                <a:effectLst/>
                <a:latin typeface="Consolas"/>
                <a:cs typeface="Consolas" panose="020B0609020204030204" pitchFamily="49" charset="0"/>
              </a:rPr>
              <a:t>ArrayListTest</a:t>
            </a:r>
            <a:r>
              <a:rPr lang="en-US" sz="1600">
                <a:solidFill>
                  <a:srgbClr val="000000"/>
                </a:solidFill>
                <a:effectLst/>
                <a:latin typeface="Consolas"/>
                <a:cs typeface="Consolas" panose="020B0609020204030204" pitchFamily="49" charset="0"/>
              </a:rPr>
              <a:t> </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@Test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a:solidFill>
                  <a:srgbClr val="0033B3"/>
                </a:solidFill>
                <a:effectLst/>
                <a:latin typeface="Consolas"/>
                <a:cs typeface="Consolas" panose="020B0609020204030204" pitchFamily="49" charset="0"/>
              </a:rPr>
              <a:t>public void </a:t>
            </a:r>
            <a:r>
              <a:rPr lang="en-US" sz="1600" err="1">
                <a:solidFill>
                  <a:srgbClr val="00627A"/>
                </a:solidFill>
                <a:effectLst/>
                <a:latin typeface="Consolas"/>
                <a:cs typeface="Consolas" panose="020B0609020204030204" pitchFamily="49" charset="0"/>
              </a:rPr>
              <a:t>testAddAndGet</a:t>
            </a:r>
            <a:r>
              <a:rPr lang="en-US" sz="160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a:solidFill>
                  <a:srgbClr val="000000"/>
                </a:solidFill>
                <a:effectLst/>
                <a:latin typeface="Consolas"/>
                <a:cs typeface="Consolas" panose="020B0609020204030204" pitchFamily="49" charset="0"/>
              </a:rPr>
              <a:t>List</a:t>
            </a:r>
            <a:r>
              <a:rPr lang="en-US" sz="1600">
                <a:latin typeface="Consolas"/>
                <a:cs typeface="Consolas" panose="020B0609020204030204" pitchFamily="49" charset="0"/>
              </a:rPr>
              <a:t>&lt;</a:t>
            </a:r>
            <a:r>
              <a:rPr lang="en-US" sz="1600">
                <a:solidFill>
                  <a:srgbClr val="000000"/>
                </a:solidFill>
                <a:effectLst/>
                <a:latin typeface="Consolas"/>
                <a:cs typeface="Consolas" panose="020B0609020204030204" pitchFamily="49" charset="0"/>
              </a:rPr>
              <a:t>String</a:t>
            </a:r>
            <a:r>
              <a:rPr lang="en-US" sz="1600">
                <a:latin typeface="Consolas"/>
                <a:cs typeface="Consolas" panose="020B0609020204030204" pitchFamily="49" charset="0"/>
              </a:rPr>
              <a:t>&gt; </a:t>
            </a:r>
            <a:r>
              <a:rPr lang="en-US" sz="1600">
                <a:solidFill>
                  <a:srgbClr val="000000"/>
                </a:solidFill>
                <a:effectLst/>
                <a:latin typeface="Consolas"/>
                <a:cs typeface="Consolas" panose="020B0609020204030204" pitchFamily="49" charset="0"/>
              </a:rPr>
              <a:t>list </a:t>
            </a:r>
            <a:r>
              <a:rPr lang="en-US" sz="1600">
                <a:latin typeface="Consolas"/>
                <a:cs typeface="Consolas" panose="020B0609020204030204" pitchFamily="49" charset="0"/>
              </a:rPr>
              <a:t>= </a:t>
            </a:r>
            <a:r>
              <a:rPr lang="en-US" sz="1600">
                <a:solidFill>
                  <a:srgbClr val="0033B3"/>
                </a:solidFill>
                <a:effectLst/>
                <a:latin typeface="Consolas"/>
                <a:cs typeface="Consolas" panose="020B0609020204030204" pitchFamily="49" charset="0"/>
              </a:rPr>
              <a:t>new </a:t>
            </a:r>
            <a:r>
              <a:rPr lang="en-US" sz="1600" err="1">
                <a:latin typeface="Consolas"/>
                <a:cs typeface="Consolas" panose="020B0609020204030204" pitchFamily="49" charset="0"/>
              </a:rPr>
              <a:t>ArrayList</a:t>
            </a:r>
            <a:r>
              <a:rPr lang="en-US" sz="1600">
                <a:latin typeface="Consolas"/>
                <a:cs typeface="Consolas" panose="020B0609020204030204" pitchFamily="49" charset="0"/>
              </a:rPr>
              <a:t>&lt;&gt;();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Connor</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“Dani"</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Rohan</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latin typeface="Consolas"/>
                <a:cs typeface="Consolas" panose="020B0609020204030204" pitchFamily="49" charset="0"/>
              </a:rPr>
              <a:t>assertEquals</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Connor</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.get</a:t>
            </a:r>
            <a:r>
              <a:rPr lang="en-US" sz="1600">
                <a:latin typeface="Consolas"/>
                <a:cs typeface="Consolas" panose="020B0609020204030204" pitchFamily="49" charset="0"/>
              </a:rPr>
              <a:t>(</a:t>
            </a:r>
            <a:r>
              <a:rPr lang="en-US" sz="1600">
                <a:solidFill>
                  <a:srgbClr val="1750EB"/>
                </a:solidFill>
                <a:effectLst/>
                <a:latin typeface="Consolas"/>
                <a:cs typeface="Consolas" panose="020B0609020204030204" pitchFamily="49" charset="0"/>
              </a:rPr>
              <a:t>0</a:t>
            </a:r>
            <a:r>
              <a:rPr lang="en-US" sz="160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a:t>
            </a:r>
          </a:p>
        </p:txBody>
      </p:sp>
      <p:cxnSp>
        <p:nvCxnSpPr>
          <p:cNvPr id="6" name="Straight Arrow Connector 5">
            <a:extLst>
              <a:ext uri="{FF2B5EF4-FFF2-40B4-BE49-F238E27FC236}">
                <a16:creationId xmlns:a16="http://schemas.microsoft.com/office/drawing/2014/main" id="{69F0049F-F522-9C93-A51A-6218BA998E13}"/>
              </a:ext>
            </a:extLst>
          </p:cNvPr>
          <p:cNvCxnSpPr>
            <a:cxnSpLocks/>
          </p:cNvCxnSpPr>
          <p:nvPr/>
        </p:nvCxnSpPr>
        <p:spPr>
          <a:xfrm>
            <a:off x="3902927" y="2832410"/>
            <a:ext cx="2096429" cy="1449658"/>
          </a:xfrm>
          <a:prstGeom prst="straightConnector1">
            <a:avLst/>
          </a:prstGeom>
          <a:ln w="12700">
            <a:solidFill>
              <a:srgbClr val="4E408B"/>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50564A89-4083-C208-3BB9-AFFDD2EB48B5}"/>
              </a:ext>
            </a:extLst>
          </p:cNvPr>
          <p:cNvCxnSpPr>
            <a:cxnSpLocks/>
          </p:cNvCxnSpPr>
          <p:nvPr/>
        </p:nvCxnSpPr>
        <p:spPr>
          <a:xfrm>
            <a:off x="3724507" y="4716966"/>
            <a:ext cx="2787805" cy="1268513"/>
          </a:xfrm>
          <a:prstGeom prst="straightConnector1">
            <a:avLst/>
          </a:prstGeom>
          <a:ln w="12700">
            <a:solidFill>
              <a:srgbClr val="4E408B"/>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96583C5-17DE-72B9-D460-24524E9F61BB}"/>
              </a:ext>
            </a:extLst>
          </p:cNvPr>
          <p:cNvCxnSpPr>
            <a:cxnSpLocks/>
          </p:cNvCxnSpPr>
          <p:nvPr/>
        </p:nvCxnSpPr>
        <p:spPr>
          <a:xfrm>
            <a:off x="4170556" y="2207941"/>
            <a:ext cx="1496122" cy="994193"/>
          </a:xfrm>
          <a:prstGeom prst="straightConnector1">
            <a:avLst/>
          </a:prstGeom>
          <a:ln w="12700">
            <a:solidFill>
              <a:srgbClr val="4E408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5022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CDAD1-364B-4654-916E-ADFC0A62A3B9}"/>
              </a:ext>
            </a:extLst>
          </p:cNvPr>
          <p:cNvSpPr>
            <a:spLocks noGrp="1"/>
          </p:cNvSpPr>
          <p:nvPr>
            <p:ph type="title"/>
          </p:nvPr>
        </p:nvSpPr>
        <p:spPr/>
        <p:txBody>
          <a:bodyPr/>
          <a:lstStyle/>
          <a:p>
            <a:r>
              <a:rPr lang="en-US"/>
              <a:t>JUnit Testing</a:t>
            </a:r>
          </a:p>
        </p:txBody>
      </p:sp>
      <p:sp>
        <p:nvSpPr>
          <p:cNvPr id="4" name="TextBox 3">
            <a:extLst>
              <a:ext uri="{FF2B5EF4-FFF2-40B4-BE49-F238E27FC236}">
                <a16:creationId xmlns:a16="http://schemas.microsoft.com/office/drawing/2014/main" id="{65914BDF-7BA5-9AFF-504A-0058DF17B3AC}"/>
              </a:ext>
            </a:extLst>
          </p:cNvPr>
          <p:cNvSpPr txBox="1"/>
          <p:nvPr/>
        </p:nvSpPr>
        <p:spPr>
          <a:xfrm>
            <a:off x="838200" y="1361440"/>
            <a:ext cx="10246360" cy="3785652"/>
          </a:xfrm>
          <a:prstGeom prst="rect">
            <a:avLst/>
          </a:prstGeom>
          <a:solidFill>
            <a:schemeClr val="bg1">
              <a:lumMod val="95000"/>
            </a:schemeClr>
          </a:solidFill>
          <a:ln>
            <a:solidFill>
              <a:schemeClr val="tx1"/>
            </a:solidFill>
          </a:ln>
        </p:spPr>
        <p:txBody>
          <a:bodyPr wrap="square" lIns="91440" tIns="45720" rIns="91440" bIns="45720" rtlCol="0" anchor="t">
            <a:spAutoFit/>
          </a:bodyPr>
          <a:lstStyle/>
          <a:p>
            <a:r>
              <a:rPr lang="en-US" sz="1600" dirty="0">
                <a:solidFill>
                  <a:srgbClr val="0033B3"/>
                </a:solidFill>
                <a:effectLst/>
                <a:latin typeface="Consolas" panose="020B0609020204030204" pitchFamily="49" charset="0"/>
                <a:cs typeface="Consolas" panose="020B0609020204030204" pitchFamily="49" charset="0"/>
              </a:rPr>
              <a:t>import </a:t>
            </a:r>
            <a:r>
              <a:rPr lang="en-US" sz="1600" dirty="0" err="1">
                <a:solidFill>
                  <a:srgbClr val="000000"/>
                </a:solidFill>
                <a:effectLst/>
                <a:latin typeface="Consolas" panose="020B0609020204030204" pitchFamily="49" charset="0"/>
                <a:cs typeface="Consolas" panose="020B0609020204030204" pitchFamily="49" charset="0"/>
              </a:rPr>
              <a:t>org.</a:t>
            </a:r>
            <a:r>
              <a:rPr lang="en-US" sz="1600" dirty="0" err="1">
                <a:latin typeface="Consolas" panose="020B0609020204030204" pitchFamily="49" charset="0"/>
                <a:cs typeface="Consolas" panose="020B0609020204030204" pitchFamily="49" charset="0"/>
              </a:rPr>
              <a:t>junit.jupiter.api</a:t>
            </a:r>
            <a:r>
              <a:rPr lang="en-US" sz="1600" dirty="0">
                <a:latin typeface="Consolas" panose="020B0609020204030204" pitchFamily="49" charset="0"/>
                <a:cs typeface="Consolas" panose="020B0609020204030204" pitchFamily="49" charset="0"/>
              </a:rPr>
              <a:t>.*; </a:t>
            </a:r>
          </a:p>
          <a:p>
            <a:r>
              <a:rPr lang="en-US" sz="1600" dirty="0">
                <a:solidFill>
                  <a:srgbClr val="0033B3"/>
                </a:solidFill>
                <a:effectLst/>
                <a:latin typeface="Consolas" panose="020B0609020204030204" pitchFamily="49" charset="0"/>
                <a:cs typeface="Consolas" panose="020B0609020204030204" pitchFamily="49" charset="0"/>
              </a:rPr>
              <a:t>import static </a:t>
            </a:r>
            <a:r>
              <a:rPr lang="en-US" sz="1600" dirty="0" err="1">
                <a:solidFill>
                  <a:srgbClr val="000000"/>
                </a:solidFill>
                <a:effectLst/>
                <a:latin typeface="Consolas" panose="020B0609020204030204" pitchFamily="49" charset="0"/>
                <a:cs typeface="Consolas" panose="020B0609020204030204" pitchFamily="49" charset="0"/>
              </a:rPr>
              <a:t>org.</a:t>
            </a:r>
            <a:r>
              <a:rPr lang="en-US" sz="1600" dirty="0" err="1">
                <a:latin typeface="Consolas" panose="020B0609020204030204" pitchFamily="49" charset="0"/>
                <a:cs typeface="Consolas" panose="020B0609020204030204" pitchFamily="49" charset="0"/>
              </a:rPr>
              <a:t>junit.jupiter.api.Assertions</a:t>
            </a:r>
            <a:r>
              <a:rPr lang="en-US" sz="1600" dirty="0">
                <a:latin typeface="Consolas" panose="020B0609020204030204" pitchFamily="49" charset="0"/>
                <a:cs typeface="Consolas" panose="020B0609020204030204" pitchFamily="49" charset="0"/>
              </a:rPr>
              <a:t>.*;</a:t>
            </a:r>
          </a:p>
          <a:p>
            <a:r>
              <a:rPr lang="en-US" sz="1600">
                <a:solidFill>
                  <a:srgbClr val="0033B3"/>
                </a:solidFill>
                <a:effectLst/>
                <a:latin typeface="Consolas"/>
                <a:cs typeface="Consolas" panose="020B0609020204030204" pitchFamily="49" charset="0"/>
              </a:rPr>
              <a:t>import </a:t>
            </a:r>
            <a:r>
              <a:rPr lang="en-US" sz="1600" err="1">
                <a:solidFill>
                  <a:srgbClr val="000000"/>
                </a:solidFill>
                <a:effectLst/>
                <a:latin typeface="Consolas"/>
                <a:cs typeface="Consolas" panose="020B0609020204030204" pitchFamily="49" charset="0"/>
              </a:rPr>
              <a:t>java.util</a:t>
            </a:r>
            <a:r>
              <a:rPr lang="en-US" sz="1600">
                <a:solidFill>
                  <a:srgbClr val="000000"/>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br>
              <a:rPr lang="en-US" sz="1600" dirty="0">
                <a:latin typeface="Consolas" panose="020B0609020204030204" pitchFamily="49" charset="0"/>
                <a:cs typeface="Consolas" panose="020B0609020204030204" pitchFamily="49" charset="0"/>
              </a:rPr>
            </a:br>
            <a:r>
              <a:rPr lang="en-US" sz="1600">
                <a:solidFill>
                  <a:srgbClr val="0033B3"/>
                </a:solidFill>
                <a:effectLst/>
                <a:latin typeface="Consolas"/>
                <a:cs typeface="Consolas" panose="020B0609020204030204" pitchFamily="49" charset="0"/>
              </a:rPr>
              <a:t>public class </a:t>
            </a:r>
            <a:r>
              <a:rPr lang="en-US" sz="1600" err="1">
                <a:solidFill>
                  <a:srgbClr val="000000"/>
                </a:solidFill>
                <a:effectLst/>
                <a:latin typeface="Consolas"/>
                <a:cs typeface="Consolas" panose="020B0609020204030204" pitchFamily="49" charset="0"/>
              </a:rPr>
              <a:t>ArrayListTest</a:t>
            </a:r>
            <a:r>
              <a:rPr lang="en-US" sz="1600">
                <a:solidFill>
                  <a:srgbClr val="000000"/>
                </a:solidFill>
                <a:effectLst/>
                <a:latin typeface="Consolas"/>
                <a:cs typeface="Consolas" panose="020B0609020204030204" pitchFamily="49" charset="0"/>
              </a:rPr>
              <a:t> </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@Test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a:solidFill>
                  <a:srgbClr val="0033B3"/>
                </a:solidFill>
                <a:effectLst/>
                <a:latin typeface="Consolas"/>
                <a:cs typeface="Consolas" panose="020B0609020204030204" pitchFamily="49" charset="0"/>
              </a:rPr>
              <a:t>public void </a:t>
            </a:r>
            <a:r>
              <a:rPr lang="en-US" sz="1600" err="1">
                <a:solidFill>
                  <a:srgbClr val="00627A"/>
                </a:solidFill>
                <a:effectLst/>
                <a:latin typeface="Consolas"/>
                <a:cs typeface="Consolas" panose="020B0609020204030204" pitchFamily="49" charset="0"/>
              </a:rPr>
              <a:t>testAddAndGet</a:t>
            </a:r>
            <a:r>
              <a:rPr lang="en-US" sz="160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a:solidFill>
                  <a:srgbClr val="000000"/>
                </a:solidFill>
                <a:effectLst/>
                <a:latin typeface="Consolas"/>
                <a:cs typeface="Consolas" panose="020B0609020204030204" pitchFamily="49" charset="0"/>
              </a:rPr>
              <a:t>List</a:t>
            </a:r>
            <a:r>
              <a:rPr lang="en-US" sz="1600">
                <a:latin typeface="Consolas"/>
                <a:cs typeface="Consolas" panose="020B0609020204030204" pitchFamily="49" charset="0"/>
              </a:rPr>
              <a:t>&lt;</a:t>
            </a:r>
            <a:r>
              <a:rPr lang="en-US" sz="1600">
                <a:solidFill>
                  <a:srgbClr val="000000"/>
                </a:solidFill>
                <a:effectLst/>
                <a:latin typeface="Consolas"/>
                <a:cs typeface="Consolas" panose="020B0609020204030204" pitchFamily="49" charset="0"/>
              </a:rPr>
              <a:t>String</a:t>
            </a:r>
            <a:r>
              <a:rPr lang="en-US" sz="1600">
                <a:latin typeface="Consolas"/>
                <a:cs typeface="Consolas" panose="020B0609020204030204" pitchFamily="49" charset="0"/>
              </a:rPr>
              <a:t>&gt; </a:t>
            </a:r>
            <a:r>
              <a:rPr lang="en-US" sz="1600">
                <a:solidFill>
                  <a:srgbClr val="000000"/>
                </a:solidFill>
                <a:effectLst/>
                <a:latin typeface="Consolas"/>
                <a:cs typeface="Consolas" panose="020B0609020204030204" pitchFamily="49" charset="0"/>
              </a:rPr>
              <a:t>list </a:t>
            </a:r>
            <a:r>
              <a:rPr lang="en-US" sz="1600">
                <a:latin typeface="Consolas"/>
                <a:cs typeface="Consolas" panose="020B0609020204030204" pitchFamily="49" charset="0"/>
              </a:rPr>
              <a:t>= </a:t>
            </a:r>
            <a:r>
              <a:rPr lang="en-US" sz="1600">
                <a:solidFill>
                  <a:srgbClr val="0033B3"/>
                </a:solidFill>
                <a:effectLst/>
                <a:latin typeface="Consolas"/>
                <a:cs typeface="Consolas" panose="020B0609020204030204" pitchFamily="49" charset="0"/>
              </a:rPr>
              <a:t>new </a:t>
            </a:r>
            <a:r>
              <a:rPr lang="en-US" sz="1600" err="1">
                <a:latin typeface="Consolas"/>
                <a:cs typeface="Consolas" panose="020B0609020204030204" pitchFamily="49" charset="0"/>
              </a:rPr>
              <a:t>ArrayList</a:t>
            </a:r>
            <a:r>
              <a:rPr lang="en-US" sz="1600">
                <a:latin typeface="Consolas"/>
                <a:cs typeface="Consolas" panose="020B0609020204030204" pitchFamily="49" charset="0"/>
              </a:rPr>
              <a:t>&lt;&gt;();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Connor</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“Dani"</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Rohan</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latin typeface="Consolas"/>
                <a:cs typeface="Consolas" panose="020B0609020204030204" pitchFamily="49" charset="0"/>
              </a:rPr>
              <a:t>assertEquals</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Connor</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.get</a:t>
            </a:r>
            <a:r>
              <a:rPr lang="en-US" sz="1600">
                <a:latin typeface="Consolas"/>
                <a:cs typeface="Consolas" panose="020B0609020204030204" pitchFamily="49" charset="0"/>
              </a:rPr>
              <a:t>(</a:t>
            </a:r>
            <a:r>
              <a:rPr lang="en-US" sz="1600">
                <a:solidFill>
                  <a:srgbClr val="1750EB"/>
                </a:solidFill>
                <a:effectLst/>
                <a:latin typeface="Consolas"/>
                <a:cs typeface="Consolas" panose="020B0609020204030204" pitchFamily="49" charset="0"/>
              </a:rPr>
              <a:t>0</a:t>
            </a:r>
            <a:r>
              <a:rPr lang="en-US" sz="160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a:t>
            </a:r>
          </a:p>
        </p:txBody>
      </p:sp>
    </p:spTree>
    <p:extLst>
      <p:ext uri="{BB962C8B-B14F-4D97-AF65-F5344CB8AC3E}">
        <p14:creationId xmlns:p14="http://schemas.microsoft.com/office/powerpoint/2010/main" val="2654973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CDAD1-364B-4654-916E-ADFC0A62A3B9}"/>
              </a:ext>
            </a:extLst>
          </p:cNvPr>
          <p:cNvSpPr>
            <a:spLocks noGrp="1"/>
          </p:cNvSpPr>
          <p:nvPr>
            <p:ph type="title"/>
          </p:nvPr>
        </p:nvSpPr>
        <p:spPr/>
        <p:txBody>
          <a:bodyPr/>
          <a:lstStyle/>
          <a:p>
            <a:r>
              <a:rPr lang="en-US"/>
              <a:t>JUnit Testing</a:t>
            </a:r>
          </a:p>
        </p:txBody>
      </p:sp>
      <p:sp>
        <p:nvSpPr>
          <p:cNvPr id="4" name="TextBox 3">
            <a:extLst>
              <a:ext uri="{FF2B5EF4-FFF2-40B4-BE49-F238E27FC236}">
                <a16:creationId xmlns:a16="http://schemas.microsoft.com/office/drawing/2014/main" id="{65914BDF-7BA5-9AFF-504A-0058DF17B3AC}"/>
              </a:ext>
            </a:extLst>
          </p:cNvPr>
          <p:cNvSpPr txBox="1"/>
          <p:nvPr/>
        </p:nvSpPr>
        <p:spPr>
          <a:xfrm>
            <a:off x="838200" y="1361440"/>
            <a:ext cx="10246360" cy="3785652"/>
          </a:xfrm>
          <a:prstGeom prst="rect">
            <a:avLst/>
          </a:prstGeom>
          <a:solidFill>
            <a:schemeClr val="bg1">
              <a:lumMod val="95000"/>
            </a:schemeClr>
          </a:solidFill>
          <a:ln>
            <a:solidFill>
              <a:schemeClr val="tx1"/>
            </a:solidFill>
          </a:ln>
        </p:spPr>
        <p:txBody>
          <a:bodyPr wrap="square" lIns="91440" tIns="45720" rIns="91440" bIns="45720" rtlCol="0" anchor="t">
            <a:spAutoFit/>
          </a:bodyPr>
          <a:lstStyle/>
          <a:p>
            <a:r>
              <a:rPr lang="en-US" sz="1600" dirty="0">
                <a:solidFill>
                  <a:srgbClr val="0033B3"/>
                </a:solidFill>
                <a:effectLst/>
                <a:latin typeface="Consolas" panose="020B0609020204030204" pitchFamily="49" charset="0"/>
                <a:cs typeface="Consolas" panose="020B0609020204030204" pitchFamily="49" charset="0"/>
              </a:rPr>
              <a:t>import </a:t>
            </a:r>
            <a:r>
              <a:rPr lang="en-US" sz="1600" dirty="0" err="1">
                <a:solidFill>
                  <a:srgbClr val="000000"/>
                </a:solidFill>
                <a:effectLst/>
                <a:latin typeface="Consolas" panose="020B0609020204030204" pitchFamily="49" charset="0"/>
                <a:cs typeface="Consolas" panose="020B0609020204030204" pitchFamily="49" charset="0"/>
              </a:rPr>
              <a:t>org.</a:t>
            </a:r>
            <a:r>
              <a:rPr lang="en-US" sz="1600" dirty="0" err="1">
                <a:latin typeface="Consolas" panose="020B0609020204030204" pitchFamily="49" charset="0"/>
                <a:cs typeface="Consolas" panose="020B0609020204030204" pitchFamily="49" charset="0"/>
              </a:rPr>
              <a:t>junit.jupiter.api</a:t>
            </a:r>
            <a:r>
              <a:rPr lang="en-US" sz="1600" dirty="0">
                <a:latin typeface="Consolas" panose="020B0609020204030204" pitchFamily="49" charset="0"/>
                <a:cs typeface="Consolas" panose="020B0609020204030204" pitchFamily="49" charset="0"/>
              </a:rPr>
              <a:t>.*; </a:t>
            </a:r>
          </a:p>
          <a:p>
            <a:r>
              <a:rPr lang="en-US" sz="1600" dirty="0">
                <a:solidFill>
                  <a:srgbClr val="0033B3"/>
                </a:solidFill>
                <a:effectLst/>
                <a:latin typeface="Consolas" panose="020B0609020204030204" pitchFamily="49" charset="0"/>
                <a:cs typeface="Consolas" panose="020B0609020204030204" pitchFamily="49" charset="0"/>
              </a:rPr>
              <a:t>import static </a:t>
            </a:r>
            <a:r>
              <a:rPr lang="en-US" sz="1600" dirty="0" err="1">
                <a:solidFill>
                  <a:srgbClr val="000000"/>
                </a:solidFill>
                <a:effectLst/>
                <a:latin typeface="Consolas" panose="020B0609020204030204" pitchFamily="49" charset="0"/>
                <a:cs typeface="Consolas" panose="020B0609020204030204" pitchFamily="49" charset="0"/>
              </a:rPr>
              <a:t>org.</a:t>
            </a:r>
            <a:r>
              <a:rPr lang="en-US" sz="1600" dirty="0" err="1">
                <a:latin typeface="Consolas" panose="020B0609020204030204" pitchFamily="49" charset="0"/>
                <a:cs typeface="Consolas" panose="020B0609020204030204" pitchFamily="49" charset="0"/>
              </a:rPr>
              <a:t>junit.jupiter.api.Assertions</a:t>
            </a:r>
            <a:r>
              <a:rPr lang="en-US" sz="1600" dirty="0">
                <a:latin typeface="Consolas" panose="020B0609020204030204" pitchFamily="49" charset="0"/>
                <a:cs typeface="Consolas" panose="020B0609020204030204" pitchFamily="49" charset="0"/>
              </a:rPr>
              <a:t>.*;</a:t>
            </a:r>
          </a:p>
          <a:p>
            <a:r>
              <a:rPr lang="en-US" sz="1600">
                <a:solidFill>
                  <a:srgbClr val="0033B3"/>
                </a:solidFill>
                <a:effectLst/>
                <a:latin typeface="Consolas"/>
                <a:cs typeface="Consolas" panose="020B0609020204030204" pitchFamily="49" charset="0"/>
              </a:rPr>
              <a:t>import </a:t>
            </a:r>
            <a:r>
              <a:rPr lang="en-US" sz="1600" err="1">
                <a:solidFill>
                  <a:srgbClr val="000000"/>
                </a:solidFill>
                <a:effectLst/>
                <a:latin typeface="Consolas"/>
                <a:cs typeface="Consolas" panose="020B0609020204030204" pitchFamily="49" charset="0"/>
              </a:rPr>
              <a:t>java.util</a:t>
            </a:r>
            <a:r>
              <a:rPr lang="en-US" sz="1600">
                <a:solidFill>
                  <a:srgbClr val="000000"/>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br>
              <a:rPr lang="en-US" sz="1600" dirty="0">
                <a:latin typeface="Consolas" panose="020B0609020204030204" pitchFamily="49" charset="0"/>
                <a:cs typeface="Consolas" panose="020B0609020204030204" pitchFamily="49" charset="0"/>
              </a:rPr>
            </a:br>
            <a:r>
              <a:rPr lang="en-US" sz="1600">
                <a:solidFill>
                  <a:srgbClr val="0033B3"/>
                </a:solidFill>
                <a:effectLst/>
                <a:latin typeface="Consolas"/>
                <a:cs typeface="Consolas" panose="020B0609020204030204" pitchFamily="49" charset="0"/>
              </a:rPr>
              <a:t>public class </a:t>
            </a:r>
            <a:r>
              <a:rPr lang="en-US" sz="1600" err="1">
                <a:solidFill>
                  <a:srgbClr val="000000"/>
                </a:solidFill>
                <a:effectLst/>
                <a:latin typeface="Consolas"/>
                <a:cs typeface="Consolas" panose="020B0609020204030204" pitchFamily="49" charset="0"/>
              </a:rPr>
              <a:t>ArrayListTest</a:t>
            </a:r>
            <a:r>
              <a:rPr lang="en-US" sz="1600">
                <a:solidFill>
                  <a:srgbClr val="000000"/>
                </a:solidFill>
                <a:effectLst/>
                <a:latin typeface="Consolas"/>
                <a:cs typeface="Consolas" panose="020B0609020204030204" pitchFamily="49" charset="0"/>
              </a:rPr>
              <a:t> </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@Test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a:solidFill>
                  <a:srgbClr val="0033B3"/>
                </a:solidFill>
                <a:effectLst/>
                <a:latin typeface="Consolas"/>
                <a:cs typeface="Consolas" panose="020B0609020204030204" pitchFamily="49" charset="0"/>
              </a:rPr>
              <a:t>public void </a:t>
            </a:r>
            <a:r>
              <a:rPr lang="en-US" sz="1600" err="1">
                <a:solidFill>
                  <a:srgbClr val="00627A"/>
                </a:solidFill>
                <a:effectLst/>
                <a:latin typeface="Consolas"/>
                <a:cs typeface="Consolas" panose="020B0609020204030204" pitchFamily="49" charset="0"/>
              </a:rPr>
              <a:t>testAddAndGet</a:t>
            </a:r>
            <a:r>
              <a:rPr lang="en-US" sz="160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a:solidFill>
                  <a:srgbClr val="000000"/>
                </a:solidFill>
                <a:effectLst/>
                <a:latin typeface="Consolas"/>
                <a:cs typeface="Consolas" panose="020B0609020204030204" pitchFamily="49" charset="0"/>
              </a:rPr>
              <a:t>List</a:t>
            </a:r>
            <a:r>
              <a:rPr lang="en-US" sz="1600">
                <a:latin typeface="Consolas"/>
                <a:cs typeface="Consolas" panose="020B0609020204030204" pitchFamily="49" charset="0"/>
              </a:rPr>
              <a:t>&lt;</a:t>
            </a:r>
            <a:r>
              <a:rPr lang="en-US" sz="1600">
                <a:solidFill>
                  <a:srgbClr val="000000"/>
                </a:solidFill>
                <a:effectLst/>
                <a:latin typeface="Consolas"/>
                <a:cs typeface="Consolas" panose="020B0609020204030204" pitchFamily="49" charset="0"/>
              </a:rPr>
              <a:t>String</a:t>
            </a:r>
            <a:r>
              <a:rPr lang="en-US" sz="1600">
                <a:latin typeface="Consolas"/>
                <a:cs typeface="Consolas" panose="020B0609020204030204" pitchFamily="49" charset="0"/>
              </a:rPr>
              <a:t>&gt; </a:t>
            </a:r>
            <a:r>
              <a:rPr lang="en-US" sz="1600">
                <a:solidFill>
                  <a:srgbClr val="000000"/>
                </a:solidFill>
                <a:effectLst/>
                <a:latin typeface="Consolas"/>
                <a:cs typeface="Consolas" panose="020B0609020204030204" pitchFamily="49" charset="0"/>
              </a:rPr>
              <a:t>list </a:t>
            </a:r>
            <a:r>
              <a:rPr lang="en-US" sz="1600">
                <a:latin typeface="Consolas"/>
                <a:cs typeface="Consolas" panose="020B0609020204030204" pitchFamily="49" charset="0"/>
              </a:rPr>
              <a:t>= </a:t>
            </a:r>
            <a:r>
              <a:rPr lang="en-US" sz="1600">
                <a:solidFill>
                  <a:srgbClr val="0033B3"/>
                </a:solidFill>
                <a:effectLst/>
                <a:latin typeface="Consolas"/>
                <a:cs typeface="Consolas" panose="020B0609020204030204" pitchFamily="49" charset="0"/>
              </a:rPr>
              <a:t>new </a:t>
            </a:r>
            <a:r>
              <a:rPr lang="en-US" sz="1600" err="1">
                <a:latin typeface="Consolas"/>
                <a:cs typeface="Consolas" panose="020B0609020204030204" pitchFamily="49" charset="0"/>
              </a:rPr>
              <a:t>ArrayList</a:t>
            </a:r>
            <a:r>
              <a:rPr lang="en-US" sz="1600">
                <a:latin typeface="Consolas"/>
                <a:cs typeface="Consolas" panose="020B0609020204030204" pitchFamily="49" charset="0"/>
              </a:rPr>
              <a:t>&lt;&gt;();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Connor</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“Dani"</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Rohan</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assertEquals(</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Connor</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.get</a:t>
            </a:r>
            <a:r>
              <a:rPr lang="en-US" sz="1600">
                <a:latin typeface="Consolas"/>
                <a:cs typeface="Consolas" panose="020B0609020204030204" pitchFamily="49" charset="0"/>
              </a:rPr>
              <a:t>(</a:t>
            </a:r>
            <a:r>
              <a:rPr lang="en-US" sz="1600">
                <a:solidFill>
                  <a:srgbClr val="1750EB"/>
                </a:solidFill>
                <a:effectLst/>
                <a:latin typeface="Consolas"/>
                <a:cs typeface="Consolas" panose="020B0609020204030204" pitchFamily="49" charset="0"/>
              </a:rPr>
              <a:t>0</a:t>
            </a:r>
            <a:r>
              <a:rPr lang="en-US" sz="1600">
                <a:latin typeface="Consolas"/>
                <a:cs typeface="Consolas" panose="020B0609020204030204" pitchFamily="49" charset="0"/>
              </a:rPr>
              <a:t>));       // TRUE!!</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a:t>
            </a:r>
          </a:p>
        </p:txBody>
      </p:sp>
    </p:spTree>
    <p:extLst>
      <p:ext uri="{BB962C8B-B14F-4D97-AF65-F5344CB8AC3E}">
        <p14:creationId xmlns:p14="http://schemas.microsoft.com/office/powerpoint/2010/main" val="1141455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CDAD1-364B-4654-916E-ADFC0A62A3B9}"/>
              </a:ext>
            </a:extLst>
          </p:cNvPr>
          <p:cNvSpPr>
            <a:spLocks noGrp="1"/>
          </p:cNvSpPr>
          <p:nvPr>
            <p:ph type="title"/>
          </p:nvPr>
        </p:nvSpPr>
        <p:spPr/>
        <p:txBody>
          <a:bodyPr/>
          <a:lstStyle/>
          <a:p>
            <a:r>
              <a:rPr lang="en-US"/>
              <a:t>JUnit Testing</a:t>
            </a:r>
          </a:p>
        </p:txBody>
      </p:sp>
      <p:sp>
        <p:nvSpPr>
          <p:cNvPr id="4" name="TextBox 3">
            <a:extLst>
              <a:ext uri="{FF2B5EF4-FFF2-40B4-BE49-F238E27FC236}">
                <a16:creationId xmlns:a16="http://schemas.microsoft.com/office/drawing/2014/main" id="{65914BDF-7BA5-9AFF-504A-0058DF17B3AC}"/>
              </a:ext>
            </a:extLst>
          </p:cNvPr>
          <p:cNvSpPr txBox="1"/>
          <p:nvPr/>
        </p:nvSpPr>
        <p:spPr>
          <a:xfrm>
            <a:off x="838200" y="1361440"/>
            <a:ext cx="10246360" cy="4031873"/>
          </a:xfrm>
          <a:prstGeom prst="rect">
            <a:avLst/>
          </a:prstGeom>
          <a:solidFill>
            <a:schemeClr val="bg1">
              <a:lumMod val="95000"/>
            </a:schemeClr>
          </a:solidFill>
          <a:ln>
            <a:solidFill>
              <a:schemeClr val="tx1"/>
            </a:solidFill>
          </a:ln>
        </p:spPr>
        <p:txBody>
          <a:bodyPr wrap="square" lIns="91440" tIns="45720" rIns="91440" bIns="45720" rtlCol="0" anchor="t">
            <a:spAutoFit/>
          </a:bodyPr>
          <a:lstStyle/>
          <a:p>
            <a:r>
              <a:rPr lang="en-US" sz="1600" dirty="0">
                <a:solidFill>
                  <a:srgbClr val="0033B3"/>
                </a:solidFill>
                <a:effectLst/>
                <a:latin typeface="Consolas" panose="020B0609020204030204" pitchFamily="49" charset="0"/>
                <a:cs typeface="Consolas" panose="020B0609020204030204" pitchFamily="49" charset="0"/>
              </a:rPr>
              <a:t>import </a:t>
            </a:r>
            <a:r>
              <a:rPr lang="en-US" sz="1600" dirty="0" err="1">
                <a:solidFill>
                  <a:srgbClr val="000000"/>
                </a:solidFill>
                <a:effectLst/>
                <a:latin typeface="Consolas" panose="020B0609020204030204" pitchFamily="49" charset="0"/>
                <a:cs typeface="Consolas" panose="020B0609020204030204" pitchFamily="49" charset="0"/>
              </a:rPr>
              <a:t>org.</a:t>
            </a:r>
            <a:r>
              <a:rPr lang="en-US" sz="1600" dirty="0" err="1">
                <a:latin typeface="Consolas" panose="020B0609020204030204" pitchFamily="49" charset="0"/>
                <a:cs typeface="Consolas" panose="020B0609020204030204" pitchFamily="49" charset="0"/>
              </a:rPr>
              <a:t>junit.jupiter.api</a:t>
            </a:r>
            <a:r>
              <a:rPr lang="en-US" sz="1600" dirty="0">
                <a:latin typeface="Consolas" panose="020B0609020204030204" pitchFamily="49" charset="0"/>
                <a:cs typeface="Consolas" panose="020B0609020204030204" pitchFamily="49" charset="0"/>
              </a:rPr>
              <a:t>.*; </a:t>
            </a:r>
          </a:p>
          <a:p>
            <a:r>
              <a:rPr lang="en-US" sz="1600" dirty="0">
                <a:solidFill>
                  <a:srgbClr val="0033B3"/>
                </a:solidFill>
                <a:effectLst/>
                <a:latin typeface="Consolas" panose="020B0609020204030204" pitchFamily="49" charset="0"/>
                <a:cs typeface="Consolas" panose="020B0609020204030204" pitchFamily="49" charset="0"/>
              </a:rPr>
              <a:t>import static </a:t>
            </a:r>
            <a:r>
              <a:rPr lang="en-US" sz="1600" dirty="0" err="1">
                <a:solidFill>
                  <a:srgbClr val="000000"/>
                </a:solidFill>
                <a:effectLst/>
                <a:latin typeface="Consolas" panose="020B0609020204030204" pitchFamily="49" charset="0"/>
                <a:cs typeface="Consolas" panose="020B0609020204030204" pitchFamily="49" charset="0"/>
              </a:rPr>
              <a:t>org.</a:t>
            </a:r>
            <a:r>
              <a:rPr lang="en-US" sz="1600" dirty="0" err="1">
                <a:latin typeface="Consolas" panose="020B0609020204030204" pitchFamily="49" charset="0"/>
                <a:cs typeface="Consolas" panose="020B0609020204030204" pitchFamily="49" charset="0"/>
              </a:rPr>
              <a:t>junit.jupiter.api.Assertions</a:t>
            </a:r>
            <a:r>
              <a:rPr lang="en-US" sz="1600" dirty="0">
                <a:latin typeface="Consolas" panose="020B0609020204030204" pitchFamily="49" charset="0"/>
                <a:cs typeface="Consolas" panose="020B0609020204030204" pitchFamily="49" charset="0"/>
              </a:rPr>
              <a:t>.*;</a:t>
            </a:r>
          </a:p>
          <a:p>
            <a:r>
              <a:rPr lang="en-US" sz="1600" dirty="0">
                <a:solidFill>
                  <a:srgbClr val="0033B3"/>
                </a:solidFill>
                <a:effectLst/>
                <a:latin typeface="Consolas"/>
                <a:cs typeface="Consolas" panose="020B0609020204030204" pitchFamily="49" charset="0"/>
              </a:rPr>
              <a:t>import </a:t>
            </a:r>
            <a:r>
              <a:rPr lang="en-US" sz="1600" dirty="0" err="1">
                <a:solidFill>
                  <a:srgbClr val="000000"/>
                </a:solidFill>
                <a:effectLst/>
                <a:latin typeface="Consolas"/>
                <a:cs typeface="Consolas" panose="020B0609020204030204" pitchFamily="49" charset="0"/>
              </a:rPr>
              <a:t>java.util</a:t>
            </a:r>
            <a:r>
              <a:rPr lang="en-US" sz="1600" dirty="0">
                <a:solidFill>
                  <a:srgbClr val="000000"/>
                </a:solidFill>
                <a:effectLst/>
                <a:latin typeface="Consolas"/>
                <a:cs typeface="Consolas" panose="020B0609020204030204" pitchFamily="49" charset="0"/>
              </a:rPr>
              <a:t>.</a:t>
            </a:r>
            <a:r>
              <a:rPr lang="en-US" sz="1600" dirty="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br>
              <a:rPr lang="en-US" sz="1600" dirty="0">
                <a:latin typeface="Consolas" panose="020B0609020204030204" pitchFamily="49" charset="0"/>
                <a:cs typeface="Consolas" panose="020B0609020204030204" pitchFamily="49" charset="0"/>
              </a:rPr>
            </a:br>
            <a:r>
              <a:rPr lang="en-US" sz="1600" dirty="0">
                <a:solidFill>
                  <a:srgbClr val="0033B3"/>
                </a:solidFill>
                <a:effectLst/>
                <a:latin typeface="Consolas"/>
                <a:cs typeface="Consolas" panose="020B0609020204030204" pitchFamily="49" charset="0"/>
              </a:rPr>
              <a:t>public class </a:t>
            </a:r>
            <a:r>
              <a:rPr lang="en-US" sz="1600" dirty="0" err="1">
                <a:solidFill>
                  <a:srgbClr val="000000"/>
                </a:solidFill>
                <a:effectLst/>
                <a:latin typeface="Consolas"/>
                <a:cs typeface="Consolas" panose="020B0609020204030204" pitchFamily="49" charset="0"/>
              </a:rPr>
              <a:t>ArrayListTest</a:t>
            </a:r>
            <a:r>
              <a:rPr lang="en-US" sz="1600" dirty="0">
                <a:solidFill>
                  <a:srgbClr val="000000"/>
                </a:solidFill>
                <a:effectLst/>
                <a:latin typeface="Consolas"/>
                <a:cs typeface="Consolas" panose="020B0609020204030204" pitchFamily="49" charset="0"/>
              </a:rPr>
              <a:t> </a:t>
            </a:r>
            <a:r>
              <a:rPr lang="en-US" sz="1600" dirty="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dirty="0">
                <a:latin typeface="Consolas"/>
                <a:cs typeface="Consolas" panose="020B0609020204030204" pitchFamily="49" charset="0"/>
              </a:rPr>
              <a:t>    @Test</a:t>
            </a:r>
            <a:br>
              <a:rPr lang="en-US" sz="1600" dirty="0">
                <a:latin typeface="Consolas" panose="020B0609020204030204" pitchFamily="49" charset="0"/>
                <a:cs typeface="Consolas" panose="020B0609020204030204" pitchFamily="49" charset="0"/>
              </a:rPr>
            </a:br>
            <a:r>
              <a:rPr lang="en-US" sz="1600" dirty="0">
                <a:latin typeface="Consolas"/>
                <a:cs typeface="Consolas" panose="020B0609020204030204" pitchFamily="49" charset="0"/>
              </a:rPr>
              <a:t>    </a:t>
            </a:r>
            <a:r>
              <a:rPr lang="en-US" sz="1600" dirty="0">
                <a:solidFill>
                  <a:srgbClr val="0033B3"/>
                </a:solidFill>
                <a:effectLst/>
                <a:latin typeface="Consolas"/>
                <a:cs typeface="Consolas" panose="020B0609020204030204" pitchFamily="49" charset="0"/>
              </a:rPr>
              <a:t>public void </a:t>
            </a:r>
            <a:r>
              <a:rPr lang="en-US" sz="1600" dirty="0" err="1">
                <a:solidFill>
                  <a:srgbClr val="00627A"/>
                </a:solidFill>
                <a:effectLst/>
                <a:latin typeface="Consolas"/>
                <a:cs typeface="Consolas" panose="020B0609020204030204" pitchFamily="49" charset="0"/>
              </a:rPr>
              <a:t>testAddAndGet</a:t>
            </a:r>
            <a:r>
              <a:rPr lang="en-US" sz="1600" dirty="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a:solidFill>
                  <a:srgbClr val="000000"/>
                </a:solidFill>
                <a:effectLst/>
                <a:latin typeface="Consolas"/>
                <a:cs typeface="Consolas" panose="020B0609020204030204" pitchFamily="49" charset="0"/>
              </a:rPr>
              <a:t>List</a:t>
            </a:r>
            <a:r>
              <a:rPr lang="en-US" sz="1600">
                <a:latin typeface="Consolas"/>
                <a:cs typeface="Consolas" panose="020B0609020204030204" pitchFamily="49" charset="0"/>
              </a:rPr>
              <a:t>&lt;</a:t>
            </a:r>
            <a:r>
              <a:rPr lang="en-US" sz="1600">
                <a:solidFill>
                  <a:srgbClr val="000000"/>
                </a:solidFill>
                <a:effectLst/>
                <a:latin typeface="Consolas"/>
                <a:cs typeface="Consolas" panose="020B0609020204030204" pitchFamily="49" charset="0"/>
              </a:rPr>
              <a:t>String</a:t>
            </a:r>
            <a:r>
              <a:rPr lang="en-US" sz="1600">
                <a:latin typeface="Consolas"/>
                <a:cs typeface="Consolas" panose="020B0609020204030204" pitchFamily="49" charset="0"/>
              </a:rPr>
              <a:t>&gt; </a:t>
            </a:r>
            <a:r>
              <a:rPr lang="en-US" sz="1600">
                <a:solidFill>
                  <a:srgbClr val="000000"/>
                </a:solidFill>
                <a:effectLst/>
                <a:latin typeface="Consolas"/>
                <a:cs typeface="Consolas" panose="020B0609020204030204" pitchFamily="49" charset="0"/>
              </a:rPr>
              <a:t>list </a:t>
            </a:r>
            <a:r>
              <a:rPr lang="en-US" sz="1600">
                <a:latin typeface="Consolas"/>
                <a:cs typeface="Consolas" panose="020B0609020204030204" pitchFamily="49" charset="0"/>
              </a:rPr>
              <a:t>= </a:t>
            </a:r>
            <a:r>
              <a:rPr lang="en-US" sz="1600">
                <a:solidFill>
                  <a:srgbClr val="0033B3"/>
                </a:solidFill>
                <a:effectLst/>
                <a:latin typeface="Consolas"/>
                <a:cs typeface="Consolas" panose="020B0609020204030204" pitchFamily="49" charset="0"/>
              </a:rPr>
              <a:t>new </a:t>
            </a:r>
            <a:r>
              <a:rPr lang="en-US" sz="1600" err="1">
                <a:latin typeface="Consolas"/>
                <a:cs typeface="Consolas" panose="020B0609020204030204" pitchFamily="49" charset="0"/>
              </a:rPr>
              <a:t>ArrayList</a:t>
            </a:r>
            <a:r>
              <a:rPr lang="en-US" sz="1600">
                <a:latin typeface="Consolas"/>
                <a:cs typeface="Consolas" panose="020B0609020204030204" pitchFamily="49" charset="0"/>
              </a:rPr>
              <a:t>&lt;&gt;();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Connor</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“Dani"</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Rohan</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latin typeface="Consolas"/>
                <a:cs typeface="Consolas" panose="020B0609020204030204" pitchFamily="49" charset="0"/>
              </a:rPr>
              <a:t>assertEquals</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Connor</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.get</a:t>
            </a:r>
            <a:r>
              <a:rPr lang="en-US" sz="1600">
                <a:latin typeface="Consolas"/>
                <a:cs typeface="Consolas" panose="020B0609020204030204" pitchFamily="49" charset="0"/>
              </a:rPr>
              <a:t>(</a:t>
            </a:r>
            <a:r>
              <a:rPr lang="en-US" sz="1600">
                <a:solidFill>
                  <a:srgbClr val="1750EB"/>
                </a:solidFill>
                <a:effectLst/>
                <a:latin typeface="Consolas"/>
                <a:cs typeface="Consolas" panose="020B0609020204030204" pitchFamily="49" charset="0"/>
              </a:rPr>
              <a:t>0</a:t>
            </a:r>
            <a:r>
              <a:rPr lang="en-US" sz="160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dirty="0">
                <a:latin typeface="Consolas"/>
                <a:cs typeface="Consolas" panose="020B0609020204030204" pitchFamily="49" charset="0"/>
              </a:rPr>
              <a:t>        </a:t>
            </a:r>
            <a:r>
              <a:rPr lang="en-US" sz="1600" dirty="0" err="1">
                <a:latin typeface="Consolas"/>
                <a:cs typeface="Consolas" panose="020B0609020204030204" pitchFamily="49" charset="0"/>
              </a:rPr>
              <a:t>assertEquals</a:t>
            </a:r>
            <a:r>
              <a:rPr lang="en-US" sz="1600" dirty="0">
                <a:latin typeface="Consolas"/>
                <a:cs typeface="Consolas" panose="020B0609020204030204" pitchFamily="49" charset="0"/>
              </a:rPr>
              <a:t>(</a:t>
            </a:r>
            <a:r>
              <a:rPr lang="en-US" sz="1600" dirty="0">
                <a:solidFill>
                  <a:srgbClr val="067D17"/>
                </a:solidFill>
                <a:effectLst/>
                <a:latin typeface="Consolas"/>
                <a:cs typeface="Consolas" panose="020B0609020204030204" pitchFamily="49" charset="0"/>
              </a:rPr>
              <a:t>“Dani"</a:t>
            </a:r>
            <a:r>
              <a:rPr lang="en-US" sz="1600" dirty="0">
                <a:latin typeface="Consolas"/>
                <a:cs typeface="Consolas" panose="020B0609020204030204" pitchFamily="49" charset="0"/>
              </a:rPr>
              <a:t>, </a:t>
            </a:r>
            <a:r>
              <a:rPr lang="en-US" sz="1600" dirty="0" err="1">
                <a:solidFill>
                  <a:srgbClr val="000000"/>
                </a:solidFill>
                <a:effectLst/>
                <a:latin typeface="Consolas"/>
                <a:cs typeface="Consolas" panose="020B0609020204030204" pitchFamily="49" charset="0"/>
              </a:rPr>
              <a:t>list</a:t>
            </a:r>
            <a:r>
              <a:rPr lang="en-US" sz="1600" dirty="0" err="1">
                <a:latin typeface="Consolas"/>
                <a:cs typeface="Consolas" panose="020B0609020204030204" pitchFamily="49" charset="0"/>
              </a:rPr>
              <a:t>.get</a:t>
            </a:r>
            <a:r>
              <a:rPr lang="en-US" sz="1600" dirty="0">
                <a:latin typeface="Consolas"/>
                <a:cs typeface="Consolas" panose="020B0609020204030204" pitchFamily="49" charset="0"/>
              </a:rPr>
              <a:t>(</a:t>
            </a:r>
            <a:r>
              <a:rPr lang="en-US" sz="1600" dirty="0">
                <a:solidFill>
                  <a:srgbClr val="1750EB"/>
                </a:solidFill>
                <a:latin typeface="Consolas"/>
                <a:cs typeface="Consolas" panose="020B0609020204030204" pitchFamily="49" charset="0"/>
              </a:rPr>
              <a:t>2</a:t>
            </a:r>
            <a:r>
              <a:rPr lang="en-US" sz="1600" dirty="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dirty="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dirty="0">
                <a:latin typeface="Consolas"/>
                <a:cs typeface="Consolas" panose="020B0609020204030204" pitchFamily="49" charset="0"/>
              </a:rPr>
              <a:t>}</a:t>
            </a:r>
          </a:p>
        </p:txBody>
      </p:sp>
    </p:spTree>
    <p:extLst>
      <p:ext uri="{BB962C8B-B14F-4D97-AF65-F5344CB8AC3E}">
        <p14:creationId xmlns:p14="http://schemas.microsoft.com/office/powerpoint/2010/main" val="26027162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CDAD1-364B-4654-916E-ADFC0A62A3B9}"/>
              </a:ext>
            </a:extLst>
          </p:cNvPr>
          <p:cNvSpPr>
            <a:spLocks noGrp="1"/>
          </p:cNvSpPr>
          <p:nvPr>
            <p:ph type="title"/>
          </p:nvPr>
        </p:nvSpPr>
        <p:spPr/>
        <p:txBody>
          <a:bodyPr/>
          <a:lstStyle/>
          <a:p>
            <a:r>
              <a:rPr lang="en-US"/>
              <a:t>JUnit Testing</a:t>
            </a:r>
          </a:p>
        </p:txBody>
      </p:sp>
      <p:sp>
        <p:nvSpPr>
          <p:cNvPr id="4" name="TextBox 3">
            <a:extLst>
              <a:ext uri="{FF2B5EF4-FFF2-40B4-BE49-F238E27FC236}">
                <a16:creationId xmlns:a16="http://schemas.microsoft.com/office/drawing/2014/main" id="{65914BDF-7BA5-9AFF-504A-0058DF17B3AC}"/>
              </a:ext>
            </a:extLst>
          </p:cNvPr>
          <p:cNvSpPr txBox="1"/>
          <p:nvPr/>
        </p:nvSpPr>
        <p:spPr>
          <a:xfrm>
            <a:off x="838200" y="1361440"/>
            <a:ext cx="10246360" cy="4031873"/>
          </a:xfrm>
          <a:prstGeom prst="rect">
            <a:avLst/>
          </a:prstGeom>
          <a:solidFill>
            <a:schemeClr val="bg1">
              <a:lumMod val="95000"/>
            </a:schemeClr>
          </a:solidFill>
          <a:ln>
            <a:solidFill>
              <a:schemeClr val="tx1"/>
            </a:solidFill>
          </a:ln>
        </p:spPr>
        <p:txBody>
          <a:bodyPr wrap="square" lIns="91440" tIns="45720" rIns="91440" bIns="45720" rtlCol="0" anchor="t">
            <a:spAutoFit/>
          </a:bodyPr>
          <a:lstStyle/>
          <a:p>
            <a:r>
              <a:rPr lang="en-US" sz="1600" dirty="0">
                <a:solidFill>
                  <a:srgbClr val="0033B3"/>
                </a:solidFill>
                <a:effectLst/>
                <a:latin typeface="Consolas" panose="020B0609020204030204" pitchFamily="49" charset="0"/>
                <a:cs typeface="Consolas" panose="020B0609020204030204" pitchFamily="49" charset="0"/>
              </a:rPr>
              <a:t>import </a:t>
            </a:r>
            <a:r>
              <a:rPr lang="en-US" sz="1600" dirty="0" err="1">
                <a:solidFill>
                  <a:srgbClr val="000000"/>
                </a:solidFill>
                <a:effectLst/>
                <a:latin typeface="Consolas" panose="020B0609020204030204" pitchFamily="49" charset="0"/>
                <a:cs typeface="Consolas" panose="020B0609020204030204" pitchFamily="49" charset="0"/>
              </a:rPr>
              <a:t>org.</a:t>
            </a:r>
            <a:r>
              <a:rPr lang="en-US" sz="1600" dirty="0" err="1">
                <a:latin typeface="Consolas" panose="020B0609020204030204" pitchFamily="49" charset="0"/>
                <a:cs typeface="Consolas" panose="020B0609020204030204" pitchFamily="49" charset="0"/>
              </a:rPr>
              <a:t>junit.jupiter.api</a:t>
            </a:r>
            <a:r>
              <a:rPr lang="en-US" sz="1600" dirty="0">
                <a:latin typeface="Consolas" panose="020B0609020204030204" pitchFamily="49" charset="0"/>
                <a:cs typeface="Consolas" panose="020B0609020204030204" pitchFamily="49" charset="0"/>
              </a:rPr>
              <a:t>.*; </a:t>
            </a:r>
          </a:p>
          <a:p>
            <a:r>
              <a:rPr lang="en-US" sz="1600" dirty="0">
                <a:solidFill>
                  <a:srgbClr val="0033B3"/>
                </a:solidFill>
                <a:effectLst/>
                <a:latin typeface="Consolas" panose="020B0609020204030204" pitchFamily="49" charset="0"/>
                <a:cs typeface="Consolas" panose="020B0609020204030204" pitchFamily="49" charset="0"/>
              </a:rPr>
              <a:t>import static </a:t>
            </a:r>
            <a:r>
              <a:rPr lang="en-US" sz="1600" dirty="0" err="1">
                <a:solidFill>
                  <a:srgbClr val="000000"/>
                </a:solidFill>
                <a:effectLst/>
                <a:latin typeface="Consolas" panose="020B0609020204030204" pitchFamily="49" charset="0"/>
                <a:cs typeface="Consolas" panose="020B0609020204030204" pitchFamily="49" charset="0"/>
              </a:rPr>
              <a:t>org.</a:t>
            </a:r>
            <a:r>
              <a:rPr lang="en-US" sz="1600" dirty="0" err="1">
                <a:latin typeface="Consolas" panose="020B0609020204030204" pitchFamily="49" charset="0"/>
                <a:cs typeface="Consolas" panose="020B0609020204030204" pitchFamily="49" charset="0"/>
              </a:rPr>
              <a:t>junit.jupiter.api.Assertions</a:t>
            </a:r>
            <a:r>
              <a:rPr lang="en-US" sz="1600" dirty="0">
                <a:latin typeface="Consolas" panose="020B0609020204030204" pitchFamily="49" charset="0"/>
                <a:cs typeface="Consolas" panose="020B0609020204030204" pitchFamily="49" charset="0"/>
              </a:rPr>
              <a:t>.*;</a:t>
            </a:r>
          </a:p>
          <a:p>
            <a:r>
              <a:rPr lang="en-US" sz="1600" dirty="0">
                <a:solidFill>
                  <a:srgbClr val="0033B3"/>
                </a:solidFill>
                <a:effectLst/>
                <a:latin typeface="Consolas"/>
                <a:cs typeface="Consolas" panose="020B0609020204030204" pitchFamily="49" charset="0"/>
              </a:rPr>
              <a:t>import </a:t>
            </a:r>
            <a:r>
              <a:rPr lang="en-US" sz="1600" dirty="0" err="1">
                <a:solidFill>
                  <a:srgbClr val="000000"/>
                </a:solidFill>
                <a:effectLst/>
                <a:latin typeface="Consolas"/>
                <a:cs typeface="Consolas" panose="020B0609020204030204" pitchFamily="49" charset="0"/>
              </a:rPr>
              <a:t>java.util</a:t>
            </a:r>
            <a:r>
              <a:rPr lang="en-US" sz="1600" dirty="0">
                <a:solidFill>
                  <a:srgbClr val="000000"/>
                </a:solidFill>
                <a:effectLst/>
                <a:latin typeface="Consolas"/>
                <a:cs typeface="Consolas" panose="020B0609020204030204" pitchFamily="49" charset="0"/>
              </a:rPr>
              <a:t>.</a:t>
            </a:r>
            <a:r>
              <a:rPr lang="en-US" sz="1600" dirty="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br>
              <a:rPr lang="en-US" sz="1600" dirty="0">
                <a:latin typeface="Consolas" panose="020B0609020204030204" pitchFamily="49" charset="0"/>
                <a:cs typeface="Consolas" panose="020B0609020204030204" pitchFamily="49" charset="0"/>
              </a:rPr>
            </a:br>
            <a:r>
              <a:rPr lang="en-US" sz="1600" dirty="0">
                <a:solidFill>
                  <a:srgbClr val="0033B3"/>
                </a:solidFill>
                <a:effectLst/>
                <a:latin typeface="Consolas"/>
                <a:cs typeface="Consolas" panose="020B0609020204030204" pitchFamily="49" charset="0"/>
              </a:rPr>
              <a:t>public class </a:t>
            </a:r>
            <a:r>
              <a:rPr lang="en-US" sz="1600" dirty="0" err="1">
                <a:solidFill>
                  <a:srgbClr val="000000"/>
                </a:solidFill>
                <a:effectLst/>
                <a:latin typeface="Consolas"/>
                <a:cs typeface="Consolas" panose="020B0609020204030204" pitchFamily="49" charset="0"/>
              </a:rPr>
              <a:t>ArrayListTest</a:t>
            </a:r>
            <a:r>
              <a:rPr lang="en-US" sz="1600" dirty="0">
                <a:solidFill>
                  <a:srgbClr val="000000"/>
                </a:solidFill>
                <a:effectLst/>
                <a:latin typeface="Consolas"/>
                <a:cs typeface="Consolas" panose="020B0609020204030204" pitchFamily="49" charset="0"/>
              </a:rPr>
              <a:t> </a:t>
            </a:r>
            <a:r>
              <a:rPr lang="en-US" sz="1600" dirty="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dirty="0">
                <a:latin typeface="Consolas"/>
                <a:cs typeface="Consolas" panose="020B0609020204030204" pitchFamily="49" charset="0"/>
              </a:rPr>
              <a:t>    @Test</a:t>
            </a:r>
            <a:br>
              <a:rPr lang="en-US" sz="1600" dirty="0">
                <a:latin typeface="Consolas" panose="020B0609020204030204" pitchFamily="49" charset="0"/>
                <a:cs typeface="Consolas" panose="020B0609020204030204" pitchFamily="49" charset="0"/>
              </a:rPr>
            </a:br>
            <a:r>
              <a:rPr lang="en-US" sz="1600" dirty="0">
                <a:latin typeface="Consolas"/>
                <a:cs typeface="Consolas" panose="020B0609020204030204" pitchFamily="49" charset="0"/>
              </a:rPr>
              <a:t>    </a:t>
            </a:r>
            <a:r>
              <a:rPr lang="en-US" sz="1600" dirty="0">
                <a:solidFill>
                  <a:srgbClr val="0033B3"/>
                </a:solidFill>
                <a:effectLst/>
                <a:latin typeface="Consolas"/>
                <a:cs typeface="Consolas" panose="020B0609020204030204" pitchFamily="49" charset="0"/>
              </a:rPr>
              <a:t>public void </a:t>
            </a:r>
            <a:r>
              <a:rPr lang="en-US" sz="1600" dirty="0" err="1">
                <a:solidFill>
                  <a:srgbClr val="00627A"/>
                </a:solidFill>
                <a:effectLst/>
                <a:latin typeface="Consolas"/>
                <a:cs typeface="Consolas" panose="020B0609020204030204" pitchFamily="49" charset="0"/>
              </a:rPr>
              <a:t>testAddAndGet</a:t>
            </a:r>
            <a:r>
              <a:rPr lang="en-US" sz="1600" dirty="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a:solidFill>
                  <a:srgbClr val="000000"/>
                </a:solidFill>
                <a:effectLst/>
                <a:latin typeface="Consolas"/>
                <a:cs typeface="Consolas" panose="020B0609020204030204" pitchFamily="49" charset="0"/>
              </a:rPr>
              <a:t>List</a:t>
            </a:r>
            <a:r>
              <a:rPr lang="en-US" sz="1600">
                <a:latin typeface="Consolas"/>
                <a:cs typeface="Consolas" panose="020B0609020204030204" pitchFamily="49" charset="0"/>
              </a:rPr>
              <a:t>&lt;</a:t>
            </a:r>
            <a:r>
              <a:rPr lang="en-US" sz="1600">
                <a:solidFill>
                  <a:srgbClr val="000000"/>
                </a:solidFill>
                <a:effectLst/>
                <a:latin typeface="Consolas"/>
                <a:cs typeface="Consolas" panose="020B0609020204030204" pitchFamily="49" charset="0"/>
              </a:rPr>
              <a:t>String</a:t>
            </a:r>
            <a:r>
              <a:rPr lang="en-US" sz="1600">
                <a:latin typeface="Consolas"/>
                <a:cs typeface="Consolas" panose="020B0609020204030204" pitchFamily="49" charset="0"/>
              </a:rPr>
              <a:t>&gt; </a:t>
            </a:r>
            <a:r>
              <a:rPr lang="en-US" sz="1600">
                <a:solidFill>
                  <a:srgbClr val="000000"/>
                </a:solidFill>
                <a:effectLst/>
                <a:latin typeface="Consolas"/>
                <a:cs typeface="Consolas" panose="020B0609020204030204" pitchFamily="49" charset="0"/>
              </a:rPr>
              <a:t>list </a:t>
            </a:r>
            <a:r>
              <a:rPr lang="en-US" sz="1600">
                <a:latin typeface="Consolas"/>
                <a:cs typeface="Consolas" panose="020B0609020204030204" pitchFamily="49" charset="0"/>
              </a:rPr>
              <a:t>= </a:t>
            </a:r>
            <a:r>
              <a:rPr lang="en-US" sz="1600">
                <a:solidFill>
                  <a:srgbClr val="0033B3"/>
                </a:solidFill>
                <a:effectLst/>
                <a:latin typeface="Consolas"/>
                <a:cs typeface="Consolas" panose="020B0609020204030204" pitchFamily="49" charset="0"/>
              </a:rPr>
              <a:t>new </a:t>
            </a:r>
            <a:r>
              <a:rPr lang="en-US" sz="1600" err="1">
                <a:latin typeface="Consolas"/>
                <a:cs typeface="Consolas" panose="020B0609020204030204" pitchFamily="49" charset="0"/>
              </a:rPr>
              <a:t>ArrayList</a:t>
            </a:r>
            <a:r>
              <a:rPr lang="en-US" sz="1600">
                <a:latin typeface="Consolas"/>
                <a:cs typeface="Consolas" panose="020B0609020204030204" pitchFamily="49" charset="0"/>
              </a:rPr>
              <a:t>&lt;&gt;();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Connor</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“Dani"</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Rohan</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latin typeface="Consolas"/>
                <a:cs typeface="Consolas" panose="020B0609020204030204" pitchFamily="49" charset="0"/>
              </a:rPr>
              <a:t>assertEquals</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Connor</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.get</a:t>
            </a:r>
            <a:r>
              <a:rPr lang="en-US" sz="1600">
                <a:latin typeface="Consolas"/>
                <a:cs typeface="Consolas" panose="020B0609020204030204" pitchFamily="49" charset="0"/>
              </a:rPr>
              <a:t>(</a:t>
            </a:r>
            <a:r>
              <a:rPr lang="en-US" sz="1600">
                <a:solidFill>
                  <a:srgbClr val="1750EB"/>
                </a:solidFill>
                <a:effectLst/>
                <a:latin typeface="Consolas"/>
                <a:cs typeface="Consolas" panose="020B0609020204030204" pitchFamily="49" charset="0"/>
              </a:rPr>
              <a:t>0</a:t>
            </a:r>
            <a:r>
              <a:rPr lang="en-US" sz="160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dirty="0">
                <a:latin typeface="Consolas"/>
                <a:cs typeface="Consolas" panose="020B0609020204030204" pitchFamily="49" charset="0"/>
              </a:rPr>
              <a:t>        </a:t>
            </a:r>
            <a:r>
              <a:rPr lang="en-US" sz="1600" dirty="0" err="1">
                <a:latin typeface="Consolas"/>
                <a:cs typeface="Consolas" panose="020B0609020204030204" pitchFamily="49" charset="0"/>
              </a:rPr>
              <a:t>assertEquals</a:t>
            </a:r>
            <a:r>
              <a:rPr lang="en-US" sz="1600" dirty="0">
                <a:latin typeface="Consolas"/>
                <a:cs typeface="Consolas" panose="020B0609020204030204" pitchFamily="49" charset="0"/>
              </a:rPr>
              <a:t>(</a:t>
            </a:r>
            <a:r>
              <a:rPr lang="en-US" sz="1600" dirty="0">
                <a:solidFill>
                  <a:srgbClr val="067D17"/>
                </a:solidFill>
                <a:effectLst/>
                <a:latin typeface="Consolas"/>
                <a:cs typeface="Consolas" panose="020B0609020204030204" pitchFamily="49" charset="0"/>
              </a:rPr>
              <a:t>“Dani"</a:t>
            </a:r>
            <a:r>
              <a:rPr lang="en-US" sz="1600" dirty="0">
                <a:latin typeface="Consolas"/>
                <a:cs typeface="Consolas" panose="020B0609020204030204" pitchFamily="49" charset="0"/>
              </a:rPr>
              <a:t>, </a:t>
            </a:r>
            <a:r>
              <a:rPr lang="en-US" sz="1600" dirty="0" err="1">
                <a:solidFill>
                  <a:srgbClr val="000000"/>
                </a:solidFill>
                <a:effectLst/>
                <a:latin typeface="Consolas"/>
                <a:cs typeface="Consolas" panose="020B0609020204030204" pitchFamily="49" charset="0"/>
              </a:rPr>
              <a:t>list</a:t>
            </a:r>
            <a:r>
              <a:rPr lang="en-US" sz="1600" dirty="0" err="1">
                <a:latin typeface="Consolas"/>
                <a:cs typeface="Consolas" panose="020B0609020204030204" pitchFamily="49" charset="0"/>
              </a:rPr>
              <a:t>.get</a:t>
            </a:r>
            <a:r>
              <a:rPr lang="en-US" sz="1600" dirty="0">
                <a:latin typeface="Consolas"/>
                <a:cs typeface="Consolas" panose="020B0609020204030204" pitchFamily="49" charset="0"/>
              </a:rPr>
              <a:t>(</a:t>
            </a:r>
            <a:r>
              <a:rPr lang="en-US" sz="1600" dirty="0">
                <a:solidFill>
                  <a:srgbClr val="1750EB"/>
                </a:solidFill>
                <a:latin typeface="Consolas"/>
                <a:cs typeface="Consolas" panose="020B0609020204030204" pitchFamily="49" charset="0"/>
              </a:rPr>
              <a:t>2</a:t>
            </a:r>
            <a:r>
              <a:rPr lang="en-US" sz="1600" dirty="0">
                <a:latin typeface="Consolas"/>
                <a:cs typeface="Consolas" panose="020B0609020204030204" pitchFamily="49" charset="0"/>
              </a:rPr>
              <a:t>));		// FALSE!! </a:t>
            </a:r>
            <a:br>
              <a:rPr lang="en-US" sz="1600" dirty="0">
                <a:latin typeface="Consolas" panose="020B0609020204030204" pitchFamily="49" charset="0"/>
                <a:cs typeface="Consolas" panose="020B0609020204030204" pitchFamily="49" charset="0"/>
              </a:rPr>
            </a:br>
            <a:r>
              <a:rPr lang="en-US" sz="1600" dirty="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dirty="0">
                <a:latin typeface="Consolas"/>
                <a:cs typeface="Consolas" panose="020B0609020204030204" pitchFamily="49" charset="0"/>
              </a:rPr>
              <a:t>}</a:t>
            </a:r>
          </a:p>
        </p:txBody>
      </p:sp>
    </p:spTree>
    <p:extLst>
      <p:ext uri="{BB962C8B-B14F-4D97-AF65-F5344CB8AC3E}">
        <p14:creationId xmlns:p14="http://schemas.microsoft.com/office/powerpoint/2010/main" val="3797916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CDAD1-364B-4654-916E-ADFC0A62A3B9}"/>
              </a:ext>
            </a:extLst>
          </p:cNvPr>
          <p:cNvSpPr>
            <a:spLocks noGrp="1"/>
          </p:cNvSpPr>
          <p:nvPr>
            <p:ph type="title"/>
          </p:nvPr>
        </p:nvSpPr>
        <p:spPr/>
        <p:txBody>
          <a:bodyPr/>
          <a:lstStyle/>
          <a:p>
            <a:r>
              <a:rPr lang="en-US"/>
              <a:t>JUnit Testing</a:t>
            </a:r>
          </a:p>
        </p:txBody>
      </p:sp>
      <p:sp>
        <p:nvSpPr>
          <p:cNvPr id="4" name="TextBox 3">
            <a:extLst>
              <a:ext uri="{FF2B5EF4-FFF2-40B4-BE49-F238E27FC236}">
                <a16:creationId xmlns:a16="http://schemas.microsoft.com/office/drawing/2014/main" id="{65914BDF-7BA5-9AFF-504A-0058DF17B3AC}"/>
              </a:ext>
            </a:extLst>
          </p:cNvPr>
          <p:cNvSpPr txBox="1"/>
          <p:nvPr/>
        </p:nvSpPr>
        <p:spPr>
          <a:xfrm>
            <a:off x="838200" y="1361440"/>
            <a:ext cx="10246360" cy="4031873"/>
          </a:xfrm>
          <a:prstGeom prst="rect">
            <a:avLst/>
          </a:prstGeom>
          <a:solidFill>
            <a:schemeClr val="bg1">
              <a:lumMod val="95000"/>
            </a:schemeClr>
          </a:solidFill>
          <a:ln>
            <a:solidFill>
              <a:schemeClr val="tx1"/>
            </a:solidFill>
          </a:ln>
        </p:spPr>
        <p:txBody>
          <a:bodyPr wrap="square" lIns="91440" tIns="45720" rIns="91440" bIns="45720" rtlCol="0" anchor="t">
            <a:spAutoFit/>
          </a:bodyPr>
          <a:lstStyle/>
          <a:p>
            <a:r>
              <a:rPr lang="en-US" sz="1600" dirty="0">
                <a:solidFill>
                  <a:srgbClr val="0033B3"/>
                </a:solidFill>
                <a:effectLst/>
                <a:latin typeface="Consolas" panose="020B0609020204030204" pitchFamily="49" charset="0"/>
                <a:cs typeface="Consolas" panose="020B0609020204030204" pitchFamily="49" charset="0"/>
              </a:rPr>
              <a:t>import </a:t>
            </a:r>
            <a:r>
              <a:rPr lang="en-US" sz="1600" dirty="0" err="1">
                <a:solidFill>
                  <a:srgbClr val="000000"/>
                </a:solidFill>
                <a:effectLst/>
                <a:latin typeface="Consolas" panose="020B0609020204030204" pitchFamily="49" charset="0"/>
                <a:cs typeface="Consolas" panose="020B0609020204030204" pitchFamily="49" charset="0"/>
              </a:rPr>
              <a:t>org.</a:t>
            </a:r>
            <a:r>
              <a:rPr lang="en-US" sz="1600" dirty="0" err="1">
                <a:latin typeface="Consolas" panose="020B0609020204030204" pitchFamily="49" charset="0"/>
                <a:cs typeface="Consolas" panose="020B0609020204030204" pitchFamily="49" charset="0"/>
              </a:rPr>
              <a:t>junit.jupiter.api</a:t>
            </a:r>
            <a:r>
              <a:rPr lang="en-US" sz="1600" dirty="0">
                <a:latin typeface="Consolas" panose="020B0609020204030204" pitchFamily="49" charset="0"/>
                <a:cs typeface="Consolas" panose="020B0609020204030204" pitchFamily="49" charset="0"/>
              </a:rPr>
              <a:t>.*; </a:t>
            </a:r>
          </a:p>
          <a:p>
            <a:r>
              <a:rPr lang="en-US" sz="1600" dirty="0">
                <a:solidFill>
                  <a:srgbClr val="0033B3"/>
                </a:solidFill>
                <a:effectLst/>
                <a:latin typeface="Consolas" panose="020B0609020204030204" pitchFamily="49" charset="0"/>
                <a:cs typeface="Consolas" panose="020B0609020204030204" pitchFamily="49" charset="0"/>
              </a:rPr>
              <a:t>import static </a:t>
            </a:r>
            <a:r>
              <a:rPr lang="en-US" sz="1600" dirty="0" err="1">
                <a:solidFill>
                  <a:srgbClr val="000000"/>
                </a:solidFill>
                <a:effectLst/>
                <a:latin typeface="Consolas" panose="020B0609020204030204" pitchFamily="49" charset="0"/>
                <a:cs typeface="Consolas" panose="020B0609020204030204" pitchFamily="49" charset="0"/>
              </a:rPr>
              <a:t>org.</a:t>
            </a:r>
            <a:r>
              <a:rPr lang="en-US" sz="1600" dirty="0" err="1">
                <a:latin typeface="Consolas" panose="020B0609020204030204" pitchFamily="49" charset="0"/>
                <a:cs typeface="Consolas" panose="020B0609020204030204" pitchFamily="49" charset="0"/>
              </a:rPr>
              <a:t>junit.jupiter.api.Assertions</a:t>
            </a:r>
            <a:r>
              <a:rPr lang="en-US" sz="1600" dirty="0">
                <a:latin typeface="Consolas" panose="020B0609020204030204" pitchFamily="49" charset="0"/>
                <a:cs typeface="Consolas" panose="020B0609020204030204" pitchFamily="49" charset="0"/>
              </a:rPr>
              <a:t>.*;</a:t>
            </a:r>
          </a:p>
          <a:p>
            <a:r>
              <a:rPr lang="en-US" sz="1600" dirty="0">
                <a:solidFill>
                  <a:srgbClr val="0033B3"/>
                </a:solidFill>
                <a:effectLst/>
                <a:latin typeface="Consolas"/>
                <a:cs typeface="Consolas" panose="020B0609020204030204" pitchFamily="49" charset="0"/>
              </a:rPr>
              <a:t>import </a:t>
            </a:r>
            <a:r>
              <a:rPr lang="en-US" sz="1600" dirty="0" err="1">
                <a:solidFill>
                  <a:srgbClr val="000000"/>
                </a:solidFill>
                <a:effectLst/>
                <a:latin typeface="Consolas"/>
                <a:cs typeface="Consolas" panose="020B0609020204030204" pitchFamily="49" charset="0"/>
              </a:rPr>
              <a:t>java.util</a:t>
            </a:r>
            <a:r>
              <a:rPr lang="en-US" sz="1600" dirty="0">
                <a:solidFill>
                  <a:srgbClr val="000000"/>
                </a:solidFill>
                <a:effectLst/>
                <a:latin typeface="Consolas"/>
                <a:cs typeface="Consolas" panose="020B0609020204030204" pitchFamily="49" charset="0"/>
              </a:rPr>
              <a:t>.</a:t>
            </a:r>
            <a:r>
              <a:rPr lang="en-US" sz="1600" dirty="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br>
              <a:rPr lang="en-US" sz="1600" dirty="0">
                <a:latin typeface="Consolas" panose="020B0609020204030204" pitchFamily="49" charset="0"/>
                <a:cs typeface="Consolas" panose="020B0609020204030204" pitchFamily="49" charset="0"/>
              </a:rPr>
            </a:br>
            <a:r>
              <a:rPr lang="en-US" sz="1600" dirty="0">
                <a:solidFill>
                  <a:srgbClr val="0033B3"/>
                </a:solidFill>
                <a:effectLst/>
                <a:latin typeface="Consolas"/>
                <a:cs typeface="Consolas" panose="020B0609020204030204" pitchFamily="49" charset="0"/>
              </a:rPr>
              <a:t>public class </a:t>
            </a:r>
            <a:r>
              <a:rPr lang="en-US" sz="1600" dirty="0" err="1">
                <a:solidFill>
                  <a:srgbClr val="000000"/>
                </a:solidFill>
                <a:effectLst/>
                <a:latin typeface="Consolas"/>
                <a:cs typeface="Consolas" panose="020B0609020204030204" pitchFamily="49" charset="0"/>
              </a:rPr>
              <a:t>ArrayListTest</a:t>
            </a:r>
            <a:r>
              <a:rPr lang="en-US" sz="1600" dirty="0">
                <a:solidFill>
                  <a:srgbClr val="000000"/>
                </a:solidFill>
                <a:effectLst/>
                <a:latin typeface="Consolas"/>
                <a:cs typeface="Consolas" panose="020B0609020204030204" pitchFamily="49" charset="0"/>
              </a:rPr>
              <a:t> </a:t>
            </a:r>
            <a:r>
              <a:rPr lang="en-US" sz="1600" dirty="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dirty="0">
                <a:latin typeface="Consolas"/>
                <a:cs typeface="Consolas" panose="020B0609020204030204" pitchFamily="49" charset="0"/>
              </a:rPr>
              <a:t>    @Test</a:t>
            </a:r>
            <a:br>
              <a:rPr lang="en-US" sz="1600" dirty="0">
                <a:latin typeface="Consolas" panose="020B0609020204030204" pitchFamily="49" charset="0"/>
                <a:cs typeface="Consolas" panose="020B0609020204030204" pitchFamily="49" charset="0"/>
              </a:rPr>
            </a:br>
            <a:r>
              <a:rPr lang="en-US" sz="1600" dirty="0">
                <a:latin typeface="Consolas"/>
                <a:cs typeface="Consolas" panose="020B0609020204030204" pitchFamily="49" charset="0"/>
              </a:rPr>
              <a:t>    </a:t>
            </a:r>
            <a:r>
              <a:rPr lang="en-US" sz="1600" dirty="0">
                <a:solidFill>
                  <a:srgbClr val="0033B3"/>
                </a:solidFill>
                <a:effectLst/>
                <a:latin typeface="Consolas"/>
                <a:cs typeface="Consolas" panose="020B0609020204030204" pitchFamily="49" charset="0"/>
              </a:rPr>
              <a:t>public void </a:t>
            </a:r>
            <a:r>
              <a:rPr lang="en-US" sz="1600" dirty="0" err="1">
                <a:solidFill>
                  <a:srgbClr val="00627A"/>
                </a:solidFill>
                <a:effectLst/>
                <a:latin typeface="Consolas"/>
                <a:cs typeface="Consolas" panose="020B0609020204030204" pitchFamily="49" charset="0"/>
              </a:rPr>
              <a:t>testAddAndGet</a:t>
            </a:r>
            <a:r>
              <a:rPr lang="en-US" sz="1600" dirty="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a:solidFill>
                  <a:srgbClr val="000000"/>
                </a:solidFill>
                <a:effectLst/>
                <a:latin typeface="Consolas"/>
                <a:cs typeface="Consolas" panose="020B0609020204030204" pitchFamily="49" charset="0"/>
              </a:rPr>
              <a:t>List</a:t>
            </a:r>
            <a:r>
              <a:rPr lang="en-US" sz="1600">
                <a:latin typeface="Consolas"/>
                <a:cs typeface="Consolas" panose="020B0609020204030204" pitchFamily="49" charset="0"/>
              </a:rPr>
              <a:t>&lt;</a:t>
            </a:r>
            <a:r>
              <a:rPr lang="en-US" sz="1600">
                <a:solidFill>
                  <a:srgbClr val="000000"/>
                </a:solidFill>
                <a:effectLst/>
                <a:latin typeface="Consolas"/>
                <a:cs typeface="Consolas" panose="020B0609020204030204" pitchFamily="49" charset="0"/>
              </a:rPr>
              <a:t>String</a:t>
            </a:r>
            <a:r>
              <a:rPr lang="en-US" sz="1600">
                <a:latin typeface="Consolas"/>
                <a:cs typeface="Consolas" panose="020B0609020204030204" pitchFamily="49" charset="0"/>
              </a:rPr>
              <a:t>&gt; </a:t>
            </a:r>
            <a:r>
              <a:rPr lang="en-US" sz="1600">
                <a:solidFill>
                  <a:srgbClr val="000000"/>
                </a:solidFill>
                <a:effectLst/>
                <a:latin typeface="Consolas"/>
                <a:cs typeface="Consolas" panose="020B0609020204030204" pitchFamily="49" charset="0"/>
              </a:rPr>
              <a:t>list </a:t>
            </a:r>
            <a:r>
              <a:rPr lang="en-US" sz="1600">
                <a:latin typeface="Consolas"/>
                <a:cs typeface="Consolas" panose="020B0609020204030204" pitchFamily="49" charset="0"/>
              </a:rPr>
              <a:t>= </a:t>
            </a:r>
            <a:r>
              <a:rPr lang="en-US" sz="1600">
                <a:solidFill>
                  <a:srgbClr val="0033B3"/>
                </a:solidFill>
                <a:effectLst/>
                <a:latin typeface="Consolas"/>
                <a:cs typeface="Consolas" panose="020B0609020204030204" pitchFamily="49" charset="0"/>
              </a:rPr>
              <a:t>new </a:t>
            </a:r>
            <a:r>
              <a:rPr lang="en-US" sz="1600" err="1">
                <a:latin typeface="Consolas"/>
                <a:cs typeface="Consolas" panose="020B0609020204030204" pitchFamily="49" charset="0"/>
              </a:rPr>
              <a:t>ArrayList</a:t>
            </a:r>
            <a:r>
              <a:rPr lang="en-US" sz="1600">
                <a:latin typeface="Consolas"/>
                <a:cs typeface="Consolas" panose="020B0609020204030204" pitchFamily="49" charset="0"/>
              </a:rPr>
              <a:t>&lt;&gt;();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Connor</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“Dani"</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Rohan</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latin typeface="Consolas"/>
                <a:cs typeface="Consolas" panose="020B0609020204030204" pitchFamily="49" charset="0"/>
              </a:rPr>
              <a:t>assertEquals</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Connor</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.get</a:t>
            </a:r>
            <a:r>
              <a:rPr lang="en-US" sz="1600">
                <a:latin typeface="Consolas"/>
                <a:cs typeface="Consolas" panose="020B0609020204030204" pitchFamily="49" charset="0"/>
              </a:rPr>
              <a:t>(</a:t>
            </a:r>
            <a:r>
              <a:rPr lang="en-US" sz="1600">
                <a:solidFill>
                  <a:srgbClr val="1750EB"/>
                </a:solidFill>
                <a:effectLst/>
                <a:latin typeface="Consolas"/>
                <a:cs typeface="Consolas" panose="020B0609020204030204" pitchFamily="49" charset="0"/>
              </a:rPr>
              <a:t>0</a:t>
            </a:r>
            <a:r>
              <a:rPr lang="en-US" sz="160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dirty="0">
                <a:latin typeface="Consolas"/>
                <a:cs typeface="Consolas" panose="020B0609020204030204" pitchFamily="49" charset="0"/>
              </a:rPr>
              <a:t>        </a:t>
            </a:r>
            <a:r>
              <a:rPr lang="en-US" sz="1600" dirty="0" err="1">
                <a:latin typeface="Consolas"/>
                <a:cs typeface="Consolas" panose="020B0609020204030204" pitchFamily="49" charset="0"/>
              </a:rPr>
              <a:t>assertEquals</a:t>
            </a:r>
            <a:r>
              <a:rPr lang="en-US" sz="1600" dirty="0">
                <a:latin typeface="Consolas"/>
                <a:cs typeface="Consolas" panose="020B0609020204030204" pitchFamily="49" charset="0"/>
              </a:rPr>
              <a:t>(</a:t>
            </a:r>
            <a:r>
              <a:rPr lang="en-US" sz="1600" dirty="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Rohan</a:t>
            </a:r>
            <a:r>
              <a:rPr lang="en-US" sz="1600" dirty="0">
                <a:solidFill>
                  <a:srgbClr val="067D17"/>
                </a:solidFill>
                <a:effectLst/>
                <a:latin typeface="Consolas"/>
                <a:cs typeface="Consolas" panose="020B0609020204030204" pitchFamily="49" charset="0"/>
              </a:rPr>
              <a:t>"</a:t>
            </a:r>
            <a:r>
              <a:rPr lang="en-US" sz="1600" dirty="0">
                <a:latin typeface="Consolas"/>
                <a:cs typeface="Consolas" panose="020B0609020204030204" pitchFamily="49" charset="0"/>
              </a:rPr>
              <a:t>, </a:t>
            </a:r>
            <a:r>
              <a:rPr lang="en-US" sz="1600" dirty="0" err="1">
                <a:solidFill>
                  <a:srgbClr val="000000"/>
                </a:solidFill>
                <a:effectLst/>
                <a:latin typeface="Consolas"/>
                <a:cs typeface="Consolas" panose="020B0609020204030204" pitchFamily="49" charset="0"/>
              </a:rPr>
              <a:t>list</a:t>
            </a:r>
            <a:r>
              <a:rPr lang="en-US" sz="1600" dirty="0" err="1">
                <a:latin typeface="Consolas"/>
                <a:cs typeface="Consolas" panose="020B0609020204030204" pitchFamily="49" charset="0"/>
              </a:rPr>
              <a:t>.get</a:t>
            </a:r>
            <a:r>
              <a:rPr lang="en-US" sz="1600" dirty="0">
                <a:latin typeface="Consolas"/>
                <a:cs typeface="Consolas" panose="020B0609020204030204" pitchFamily="49" charset="0"/>
              </a:rPr>
              <a:t>(</a:t>
            </a:r>
            <a:r>
              <a:rPr lang="en-US" sz="1600" dirty="0">
                <a:solidFill>
                  <a:srgbClr val="1750EB"/>
                </a:solidFill>
                <a:latin typeface="Consolas"/>
                <a:cs typeface="Consolas" panose="020B0609020204030204" pitchFamily="49" charset="0"/>
              </a:rPr>
              <a:t>2</a:t>
            </a:r>
            <a:r>
              <a:rPr lang="en-US" sz="1600" dirty="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dirty="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dirty="0">
                <a:latin typeface="Consolas"/>
                <a:cs typeface="Consolas" panose="020B0609020204030204" pitchFamily="49" charset="0"/>
              </a:rPr>
              <a:t>}</a:t>
            </a:r>
          </a:p>
        </p:txBody>
      </p:sp>
    </p:spTree>
    <p:extLst>
      <p:ext uri="{BB962C8B-B14F-4D97-AF65-F5344CB8AC3E}">
        <p14:creationId xmlns:p14="http://schemas.microsoft.com/office/powerpoint/2010/main" val="2752287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CDAD1-364B-4654-916E-ADFC0A62A3B9}"/>
              </a:ext>
            </a:extLst>
          </p:cNvPr>
          <p:cNvSpPr>
            <a:spLocks noGrp="1"/>
          </p:cNvSpPr>
          <p:nvPr>
            <p:ph type="title"/>
          </p:nvPr>
        </p:nvSpPr>
        <p:spPr/>
        <p:txBody>
          <a:bodyPr/>
          <a:lstStyle/>
          <a:p>
            <a:r>
              <a:rPr lang="en-US"/>
              <a:t>JUnit Testing</a:t>
            </a:r>
          </a:p>
        </p:txBody>
      </p:sp>
      <p:sp>
        <p:nvSpPr>
          <p:cNvPr id="4" name="TextBox 3">
            <a:extLst>
              <a:ext uri="{FF2B5EF4-FFF2-40B4-BE49-F238E27FC236}">
                <a16:creationId xmlns:a16="http://schemas.microsoft.com/office/drawing/2014/main" id="{65914BDF-7BA5-9AFF-504A-0058DF17B3AC}"/>
              </a:ext>
            </a:extLst>
          </p:cNvPr>
          <p:cNvSpPr txBox="1"/>
          <p:nvPr/>
        </p:nvSpPr>
        <p:spPr>
          <a:xfrm>
            <a:off x="838200" y="1361440"/>
            <a:ext cx="10246360" cy="4031873"/>
          </a:xfrm>
          <a:prstGeom prst="rect">
            <a:avLst/>
          </a:prstGeom>
          <a:solidFill>
            <a:schemeClr val="bg1">
              <a:lumMod val="95000"/>
            </a:schemeClr>
          </a:solidFill>
          <a:ln>
            <a:solidFill>
              <a:schemeClr val="tx1"/>
            </a:solidFill>
          </a:ln>
        </p:spPr>
        <p:txBody>
          <a:bodyPr wrap="square" lIns="91440" tIns="45720" rIns="91440" bIns="45720" rtlCol="0" anchor="t">
            <a:spAutoFit/>
          </a:bodyPr>
          <a:lstStyle/>
          <a:p>
            <a:r>
              <a:rPr lang="en-US" sz="1600" dirty="0">
                <a:solidFill>
                  <a:srgbClr val="0033B3"/>
                </a:solidFill>
                <a:effectLst/>
                <a:latin typeface="Consolas" panose="020B0609020204030204" pitchFamily="49" charset="0"/>
                <a:cs typeface="Consolas" panose="020B0609020204030204" pitchFamily="49" charset="0"/>
              </a:rPr>
              <a:t>import </a:t>
            </a:r>
            <a:r>
              <a:rPr lang="en-US" sz="1600" dirty="0" err="1">
                <a:solidFill>
                  <a:srgbClr val="000000"/>
                </a:solidFill>
                <a:effectLst/>
                <a:latin typeface="Consolas" panose="020B0609020204030204" pitchFamily="49" charset="0"/>
                <a:cs typeface="Consolas" panose="020B0609020204030204" pitchFamily="49" charset="0"/>
              </a:rPr>
              <a:t>org.</a:t>
            </a:r>
            <a:r>
              <a:rPr lang="en-US" sz="1600" dirty="0" err="1">
                <a:latin typeface="Consolas" panose="020B0609020204030204" pitchFamily="49" charset="0"/>
                <a:cs typeface="Consolas" panose="020B0609020204030204" pitchFamily="49" charset="0"/>
              </a:rPr>
              <a:t>junit.jupiter.api</a:t>
            </a:r>
            <a:r>
              <a:rPr lang="en-US" sz="1600" dirty="0">
                <a:latin typeface="Consolas" panose="020B0609020204030204" pitchFamily="49" charset="0"/>
                <a:cs typeface="Consolas" panose="020B0609020204030204" pitchFamily="49" charset="0"/>
              </a:rPr>
              <a:t>.*; </a:t>
            </a:r>
          </a:p>
          <a:p>
            <a:r>
              <a:rPr lang="en-US" sz="1600" dirty="0">
                <a:solidFill>
                  <a:srgbClr val="0033B3"/>
                </a:solidFill>
                <a:effectLst/>
                <a:latin typeface="Consolas" panose="020B0609020204030204" pitchFamily="49" charset="0"/>
                <a:cs typeface="Consolas" panose="020B0609020204030204" pitchFamily="49" charset="0"/>
              </a:rPr>
              <a:t>import static </a:t>
            </a:r>
            <a:r>
              <a:rPr lang="en-US" sz="1600" dirty="0" err="1">
                <a:solidFill>
                  <a:srgbClr val="000000"/>
                </a:solidFill>
                <a:effectLst/>
                <a:latin typeface="Consolas" panose="020B0609020204030204" pitchFamily="49" charset="0"/>
                <a:cs typeface="Consolas" panose="020B0609020204030204" pitchFamily="49" charset="0"/>
              </a:rPr>
              <a:t>org.</a:t>
            </a:r>
            <a:r>
              <a:rPr lang="en-US" sz="1600" dirty="0" err="1">
                <a:latin typeface="Consolas" panose="020B0609020204030204" pitchFamily="49" charset="0"/>
                <a:cs typeface="Consolas" panose="020B0609020204030204" pitchFamily="49" charset="0"/>
              </a:rPr>
              <a:t>junit.jupiter.api.Assertions</a:t>
            </a:r>
            <a:r>
              <a:rPr lang="en-US" sz="1600" dirty="0">
                <a:latin typeface="Consolas" panose="020B0609020204030204" pitchFamily="49" charset="0"/>
                <a:cs typeface="Consolas" panose="020B0609020204030204" pitchFamily="49" charset="0"/>
              </a:rPr>
              <a:t>.*;</a:t>
            </a:r>
          </a:p>
          <a:p>
            <a:r>
              <a:rPr lang="en-US" sz="1600">
                <a:solidFill>
                  <a:srgbClr val="0033B3"/>
                </a:solidFill>
                <a:effectLst/>
                <a:latin typeface="Consolas"/>
                <a:cs typeface="Consolas" panose="020B0609020204030204" pitchFamily="49" charset="0"/>
              </a:rPr>
              <a:t>import </a:t>
            </a:r>
            <a:r>
              <a:rPr lang="en-US" sz="1600" err="1">
                <a:solidFill>
                  <a:srgbClr val="000000"/>
                </a:solidFill>
                <a:effectLst/>
                <a:latin typeface="Consolas"/>
                <a:cs typeface="Consolas" panose="020B0609020204030204" pitchFamily="49" charset="0"/>
              </a:rPr>
              <a:t>java.util</a:t>
            </a:r>
            <a:r>
              <a:rPr lang="en-US" sz="1600">
                <a:solidFill>
                  <a:srgbClr val="000000"/>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br>
              <a:rPr lang="en-US" sz="1600" dirty="0">
                <a:latin typeface="Consolas" panose="020B0609020204030204" pitchFamily="49" charset="0"/>
                <a:cs typeface="Consolas" panose="020B0609020204030204" pitchFamily="49" charset="0"/>
              </a:rPr>
            </a:br>
            <a:r>
              <a:rPr lang="en-US" sz="1600">
                <a:solidFill>
                  <a:srgbClr val="0033B3"/>
                </a:solidFill>
                <a:effectLst/>
                <a:latin typeface="Consolas"/>
                <a:cs typeface="Consolas" panose="020B0609020204030204" pitchFamily="49" charset="0"/>
              </a:rPr>
              <a:t>public class </a:t>
            </a:r>
            <a:r>
              <a:rPr lang="en-US" sz="1600" err="1">
                <a:solidFill>
                  <a:srgbClr val="000000"/>
                </a:solidFill>
                <a:effectLst/>
                <a:latin typeface="Consolas"/>
                <a:cs typeface="Consolas" panose="020B0609020204030204" pitchFamily="49" charset="0"/>
              </a:rPr>
              <a:t>ArrayListTest</a:t>
            </a:r>
            <a:r>
              <a:rPr lang="en-US" sz="1600">
                <a:solidFill>
                  <a:srgbClr val="000000"/>
                </a:solidFill>
                <a:effectLst/>
                <a:latin typeface="Consolas"/>
                <a:cs typeface="Consolas" panose="020B0609020204030204" pitchFamily="49" charset="0"/>
              </a:rPr>
              <a:t> </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@Test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a:solidFill>
                  <a:srgbClr val="0033B3"/>
                </a:solidFill>
                <a:effectLst/>
                <a:latin typeface="Consolas"/>
                <a:cs typeface="Consolas" panose="020B0609020204030204" pitchFamily="49" charset="0"/>
              </a:rPr>
              <a:t>public void </a:t>
            </a:r>
            <a:r>
              <a:rPr lang="en-US" sz="1600" err="1">
                <a:solidFill>
                  <a:srgbClr val="00627A"/>
                </a:solidFill>
                <a:effectLst/>
                <a:latin typeface="Consolas"/>
                <a:cs typeface="Consolas" panose="020B0609020204030204" pitchFamily="49" charset="0"/>
              </a:rPr>
              <a:t>testAddAndGet</a:t>
            </a:r>
            <a:r>
              <a:rPr lang="en-US" sz="160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a:solidFill>
                  <a:srgbClr val="000000"/>
                </a:solidFill>
                <a:effectLst/>
                <a:latin typeface="Consolas"/>
                <a:cs typeface="Consolas" panose="020B0609020204030204" pitchFamily="49" charset="0"/>
              </a:rPr>
              <a:t>List</a:t>
            </a:r>
            <a:r>
              <a:rPr lang="en-US" sz="1600">
                <a:latin typeface="Consolas"/>
                <a:cs typeface="Consolas" panose="020B0609020204030204" pitchFamily="49" charset="0"/>
              </a:rPr>
              <a:t>&lt;</a:t>
            </a:r>
            <a:r>
              <a:rPr lang="en-US" sz="1600">
                <a:solidFill>
                  <a:srgbClr val="000000"/>
                </a:solidFill>
                <a:effectLst/>
                <a:latin typeface="Consolas"/>
                <a:cs typeface="Consolas" panose="020B0609020204030204" pitchFamily="49" charset="0"/>
              </a:rPr>
              <a:t>String</a:t>
            </a:r>
            <a:r>
              <a:rPr lang="en-US" sz="1600">
                <a:latin typeface="Consolas"/>
                <a:cs typeface="Consolas" panose="020B0609020204030204" pitchFamily="49" charset="0"/>
              </a:rPr>
              <a:t>&gt; </a:t>
            </a:r>
            <a:r>
              <a:rPr lang="en-US" sz="1600">
                <a:solidFill>
                  <a:srgbClr val="000000"/>
                </a:solidFill>
                <a:effectLst/>
                <a:latin typeface="Consolas"/>
                <a:cs typeface="Consolas" panose="020B0609020204030204" pitchFamily="49" charset="0"/>
              </a:rPr>
              <a:t>list </a:t>
            </a:r>
            <a:r>
              <a:rPr lang="en-US" sz="1600">
                <a:latin typeface="Consolas"/>
                <a:cs typeface="Consolas" panose="020B0609020204030204" pitchFamily="49" charset="0"/>
              </a:rPr>
              <a:t>= </a:t>
            </a:r>
            <a:r>
              <a:rPr lang="en-US" sz="1600">
                <a:solidFill>
                  <a:srgbClr val="0033B3"/>
                </a:solidFill>
                <a:effectLst/>
                <a:latin typeface="Consolas"/>
                <a:cs typeface="Consolas" panose="020B0609020204030204" pitchFamily="49" charset="0"/>
              </a:rPr>
              <a:t>new </a:t>
            </a:r>
            <a:r>
              <a:rPr lang="en-US" sz="1600" err="1">
                <a:latin typeface="Consolas"/>
                <a:cs typeface="Consolas" panose="020B0609020204030204" pitchFamily="49" charset="0"/>
              </a:rPr>
              <a:t>ArrayList</a:t>
            </a:r>
            <a:r>
              <a:rPr lang="en-US" sz="1600">
                <a:latin typeface="Consolas"/>
                <a:cs typeface="Consolas" panose="020B0609020204030204" pitchFamily="49" charset="0"/>
              </a:rPr>
              <a:t>&lt;&gt;();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Connor</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“Dani"</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Rohan</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latin typeface="Consolas"/>
                <a:cs typeface="Consolas" panose="020B0609020204030204" pitchFamily="49" charset="0"/>
              </a:rPr>
              <a:t>assertEquals</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Connor</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.get</a:t>
            </a:r>
            <a:r>
              <a:rPr lang="en-US" sz="1600">
                <a:latin typeface="Consolas"/>
                <a:cs typeface="Consolas" panose="020B0609020204030204" pitchFamily="49" charset="0"/>
              </a:rPr>
              <a:t>(</a:t>
            </a:r>
            <a:r>
              <a:rPr lang="en-US" sz="1600">
                <a:solidFill>
                  <a:srgbClr val="1750EB"/>
                </a:solidFill>
                <a:effectLst/>
                <a:latin typeface="Consolas"/>
                <a:cs typeface="Consolas" panose="020B0609020204030204" pitchFamily="49" charset="0"/>
              </a:rPr>
              <a:t>0</a:t>
            </a:r>
            <a:r>
              <a:rPr lang="en-US" sz="160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assertEquals(</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Rohan</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.get</a:t>
            </a:r>
            <a:r>
              <a:rPr lang="en-US" sz="1600">
                <a:latin typeface="Consolas"/>
                <a:cs typeface="Consolas" panose="020B0609020204030204" pitchFamily="49" charset="0"/>
              </a:rPr>
              <a:t>(</a:t>
            </a:r>
            <a:r>
              <a:rPr lang="en-US" sz="1600">
                <a:solidFill>
                  <a:srgbClr val="1750EB"/>
                </a:solidFill>
                <a:latin typeface="Consolas"/>
                <a:cs typeface="Consolas" panose="020B0609020204030204" pitchFamily="49" charset="0"/>
              </a:rPr>
              <a:t>2</a:t>
            </a:r>
            <a:r>
              <a:rPr lang="en-US" sz="1600">
                <a:latin typeface="Consolas"/>
                <a:cs typeface="Consolas" panose="020B0609020204030204" pitchFamily="49" charset="0"/>
              </a:rPr>
              <a:t>));		// TRUE!!!</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a:t>
            </a:r>
          </a:p>
        </p:txBody>
      </p:sp>
    </p:spTree>
    <p:extLst>
      <p:ext uri="{BB962C8B-B14F-4D97-AF65-F5344CB8AC3E}">
        <p14:creationId xmlns:p14="http://schemas.microsoft.com/office/powerpoint/2010/main" val="321778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CDAD1-364B-4654-916E-ADFC0A62A3B9}"/>
              </a:ext>
            </a:extLst>
          </p:cNvPr>
          <p:cNvSpPr>
            <a:spLocks noGrp="1"/>
          </p:cNvSpPr>
          <p:nvPr>
            <p:ph type="title"/>
          </p:nvPr>
        </p:nvSpPr>
        <p:spPr/>
        <p:txBody>
          <a:bodyPr/>
          <a:lstStyle/>
          <a:p>
            <a:r>
              <a:rPr lang="en-US"/>
              <a:t>JUnit Testing</a:t>
            </a:r>
          </a:p>
        </p:txBody>
      </p:sp>
      <p:sp>
        <p:nvSpPr>
          <p:cNvPr id="4" name="TextBox 3">
            <a:extLst>
              <a:ext uri="{FF2B5EF4-FFF2-40B4-BE49-F238E27FC236}">
                <a16:creationId xmlns:a16="http://schemas.microsoft.com/office/drawing/2014/main" id="{65914BDF-7BA5-9AFF-504A-0058DF17B3AC}"/>
              </a:ext>
            </a:extLst>
          </p:cNvPr>
          <p:cNvSpPr txBox="1"/>
          <p:nvPr/>
        </p:nvSpPr>
        <p:spPr>
          <a:xfrm>
            <a:off x="838200" y="1361440"/>
            <a:ext cx="10246360" cy="4524315"/>
          </a:xfrm>
          <a:prstGeom prst="rect">
            <a:avLst/>
          </a:prstGeom>
          <a:solidFill>
            <a:schemeClr val="bg1">
              <a:lumMod val="95000"/>
            </a:schemeClr>
          </a:solidFill>
          <a:ln>
            <a:solidFill>
              <a:schemeClr val="tx1"/>
            </a:solidFill>
          </a:ln>
        </p:spPr>
        <p:txBody>
          <a:bodyPr wrap="square" lIns="91440" tIns="45720" rIns="91440" bIns="45720" rtlCol="0" anchor="t">
            <a:spAutoFit/>
          </a:bodyPr>
          <a:lstStyle/>
          <a:p>
            <a:r>
              <a:rPr lang="en-US" sz="1600" dirty="0">
                <a:solidFill>
                  <a:srgbClr val="0033B3"/>
                </a:solidFill>
                <a:effectLst/>
                <a:latin typeface="Consolas" panose="020B0609020204030204" pitchFamily="49" charset="0"/>
                <a:cs typeface="Consolas" panose="020B0609020204030204" pitchFamily="49" charset="0"/>
              </a:rPr>
              <a:t>import </a:t>
            </a:r>
            <a:r>
              <a:rPr lang="en-US" sz="1600" dirty="0" err="1">
                <a:solidFill>
                  <a:srgbClr val="000000"/>
                </a:solidFill>
                <a:effectLst/>
                <a:latin typeface="Consolas" panose="020B0609020204030204" pitchFamily="49" charset="0"/>
                <a:cs typeface="Consolas" panose="020B0609020204030204" pitchFamily="49" charset="0"/>
              </a:rPr>
              <a:t>org.</a:t>
            </a:r>
            <a:r>
              <a:rPr lang="en-US" sz="1600" dirty="0" err="1">
                <a:latin typeface="Consolas" panose="020B0609020204030204" pitchFamily="49" charset="0"/>
                <a:cs typeface="Consolas" panose="020B0609020204030204" pitchFamily="49" charset="0"/>
              </a:rPr>
              <a:t>junit.jupiter.api</a:t>
            </a:r>
            <a:r>
              <a:rPr lang="en-US" sz="1600" dirty="0">
                <a:latin typeface="Consolas" panose="020B0609020204030204" pitchFamily="49" charset="0"/>
                <a:cs typeface="Consolas" panose="020B0609020204030204" pitchFamily="49" charset="0"/>
              </a:rPr>
              <a:t>.*; </a:t>
            </a:r>
          </a:p>
          <a:p>
            <a:r>
              <a:rPr lang="en-US" sz="1600" dirty="0">
                <a:solidFill>
                  <a:srgbClr val="0033B3"/>
                </a:solidFill>
                <a:effectLst/>
                <a:latin typeface="Consolas" panose="020B0609020204030204" pitchFamily="49" charset="0"/>
                <a:cs typeface="Consolas" panose="020B0609020204030204" pitchFamily="49" charset="0"/>
              </a:rPr>
              <a:t>import static </a:t>
            </a:r>
            <a:r>
              <a:rPr lang="en-US" sz="1600" dirty="0" err="1">
                <a:solidFill>
                  <a:srgbClr val="000000"/>
                </a:solidFill>
                <a:effectLst/>
                <a:latin typeface="Consolas" panose="020B0609020204030204" pitchFamily="49" charset="0"/>
                <a:cs typeface="Consolas" panose="020B0609020204030204" pitchFamily="49" charset="0"/>
              </a:rPr>
              <a:t>org.</a:t>
            </a:r>
            <a:r>
              <a:rPr lang="en-US" sz="1600" dirty="0" err="1">
                <a:latin typeface="Consolas" panose="020B0609020204030204" pitchFamily="49" charset="0"/>
                <a:cs typeface="Consolas" panose="020B0609020204030204" pitchFamily="49" charset="0"/>
              </a:rPr>
              <a:t>junit.jupiter.api.Assertions</a:t>
            </a:r>
            <a:r>
              <a:rPr lang="en-US" sz="1600" dirty="0">
                <a:latin typeface="Consolas" panose="020B0609020204030204" pitchFamily="49" charset="0"/>
                <a:cs typeface="Consolas" panose="020B0609020204030204" pitchFamily="49" charset="0"/>
              </a:rPr>
              <a:t>.*;</a:t>
            </a:r>
          </a:p>
          <a:p>
            <a:r>
              <a:rPr lang="en-US" sz="1600">
                <a:solidFill>
                  <a:srgbClr val="0033B3"/>
                </a:solidFill>
                <a:effectLst/>
                <a:latin typeface="Consolas"/>
                <a:cs typeface="Consolas" panose="020B0609020204030204" pitchFamily="49" charset="0"/>
              </a:rPr>
              <a:t>import </a:t>
            </a:r>
            <a:r>
              <a:rPr lang="en-US" sz="1600" err="1">
                <a:solidFill>
                  <a:srgbClr val="000000"/>
                </a:solidFill>
                <a:effectLst/>
                <a:latin typeface="Consolas"/>
                <a:cs typeface="Consolas" panose="020B0609020204030204" pitchFamily="49" charset="0"/>
              </a:rPr>
              <a:t>java.util</a:t>
            </a:r>
            <a:r>
              <a:rPr lang="en-US" sz="1600">
                <a:solidFill>
                  <a:srgbClr val="000000"/>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br>
              <a:rPr lang="en-US" sz="1600" dirty="0">
                <a:latin typeface="Consolas" panose="020B0609020204030204" pitchFamily="49" charset="0"/>
                <a:cs typeface="Consolas" panose="020B0609020204030204" pitchFamily="49" charset="0"/>
              </a:rPr>
            </a:br>
            <a:r>
              <a:rPr lang="en-US" sz="1600">
                <a:solidFill>
                  <a:srgbClr val="0033B3"/>
                </a:solidFill>
                <a:effectLst/>
                <a:latin typeface="Consolas"/>
                <a:cs typeface="Consolas" panose="020B0609020204030204" pitchFamily="49" charset="0"/>
              </a:rPr>
              <a:t>public class </a:t>
            </a:r>
            <a:r>
              <a:rPr lang="en-US" sz="1600" err="1">
                <a:solidFill>
                  <a:srgbClr val="000000"/>
                </a:solidFill>
                <a:effectLst/>
                <a:latin typeface="Consolas"/>
                <a:cs typeface="Consolas" panose="020B0609020204030204" pitchFamily="49" charset="0"/>
              </a:rPr>
              <a:t>ArrayListTest</a:t>
            </a:r>
            <a:r>
              <a:rPr lang="en-US" sz="1600">
                <a:solidFill>
                  <a:srgbClr val="000000"/>
                </a:solidFill>
                <a:effectLst/>
                <a:latin typeface="Consolas"/>
                <a:cs typeface="Consolas" panose="020B0609020204030204" pitchFamily="49" charset="0"/>
              </a:rPr>
              <a:t> </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@Test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a:solidFill>
                  <a:srgbClr val="0033B3"/>
                </a:solidFill>
                <a:effectLst/>
                <a:latin typeface="Consolas"/>
                <a:cs typeface="Consolas" panose="020B0609020204030204" pitchFamily="49" charset="0"/>
              </a:rPr>
              <a:t>public void </a:t>
            </a:r>
            <a:r>
              <a:rPr lang="en-US" sz="1600" err="1">
                <a:solidFill>
                  <a:srgbClr val="00627A"/>
                </a:solidFill>
                <a:effectLst/>
                <a:latin typeface="Consolas"/>
                <a:cs typeface="Consolas" panose="020B0609020204030204" pitchFamily="49" charset="0"/>
              </a:rPr>
              <a:t>testAddAndGet</a:t>
            </a:r>
            <a:r>
              <a:rPr lang="en-US" sz="160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a:solidFill>
                  <a:srgbClr val="000000"/>
                </a:solidFill>
                <a:effectLst/>
                <a:latin typeface="Consolas"/>
                <a:cs typeface="Consolas" panose="020B0609020204030204" pitchFamily="49" charset="0"/>
              </a:rPr>
              <a:t>List</a:t>
            </a:r>
            <a:r>
              <a:rPr lang="en-US" sz="1600">
                <a:latin typeface="Consolas"/>
                <a:cs typeface="Consolas" panose="020B0609020204030204" pitchFamily="49" charset="0"/>
              </a:rPr>
              <a:t>&lt;</a:t>
            </a:r>
            <a:r>
              <a:rPr lang="en-US" sz="1600">
                <a:solidFill>
                  <a:srgbClr val="000000"/>
                </a:solidFill>
                <a:effectLst/>
                <a:latin typeface="Consolas"/>
                <a:cs typeface="Consolas" panose="020B0609020204030204" pitchFamily="49" charset="0"/>
              </a:rPr>
              <a:t>String</a:t>
            </a:r>
            <a:r>
              <a:rPr lang="en-US" sz="1600">
                <a:latin typeface="Consolas"/>
                <a:cs typeface="Consolas" panose="020B0609020204030204" pitchFamily="49" charset="0"/>
              </a:rPr>
              <a:t>&gt; </a:t>
            </a:r>
            <a:r>
              <a:rPr lang="en-US" sz="1600">
                <a:solidFill>
                  <a:srgbClr val="000000"/>
                </a:solidFill>
                <a:effectLst/>
                <a:latin typeface="Consolas"/>
                <a:cs typeface="Consolas" panose="020B0609020204030204" pitchFamily="49" charset="0"/>
              </a:rPr>
              <a:t>list </a:t>
            </a:r>
            <a:r>
              <a:rPr lang="en-US" sz="1600">
                <a:latin typeface="Consolas"/>
                <a:cs typeface="Consolas" panose="020B0609020204030204" pitchFamily="49" charset="0"/>
              </a:rPr>
              <a:t>= </a:t>
            </a:r>
            <a:r>
              <a:rPr lang="en-US" sz="1600">
                <a:solidFill>
                  <a:srgbClr val="0033B3"/>
                </a:solidFill>
                <a:effectLst/>
                <a:latin typeface="Consolas"/>
                <a:cs typeface="Consolas" panose="020B0609020204030204" pitchFamily="49" charset="0"/>
              </a:rPr>
              <a:t>new </a:t>
            </a:r>
            <a:r>
              <a:rPr lang="en-US" sz="1600" err="1">
                <a:latin typeface="Consolas"/>
                <a:cs typeface="Consolas" panose="020B0609020204030204" pitchFamily="49" charset="0"/>
              </a:rPr>
              <a:t>ArrayList</a:t>
            </a:r>
            <a:r>
              <a:rPr lang="en-US" sz="1600">
                <a:latin typeface="Consolas"/>
                <a:cs typeface="Consolas" panose="020B0609020204030204" pitchFamily="49" charset="0"/>
              </a:rPr>
              <a:t>&lt;&gt;();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Connor</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“Dani"</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latin typeface="Consolas"/>
                <a:cs typeface="Consolas" panose="020B0609020204030204" pitchFamily="49" charset="0"/>
              </a:rPr>
              <a:t>“Rohan"</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latin typeface="Consolas"/>
                <a:cs typeface="Consolas" panose="020B0609020204030204" pitchFamily="49" charset="0"/>
              </a:rPr>
              <a:t>assertEquals</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Connor</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.get</a:t>
            </a:r>
            <a:r>
              <a:rPr lang="en-US" sz="1600">
                <a:latin typeface="Consolas"/>
                <a:cs typeface="Consolas" panose="020B0609020204030204" pitchFamily="49" charset="0"/>
              </a:rPr>
              <a:t>(</a:t>
            </a:r>
            <a:r>
              <a:rPr lang="en-US" sz="1600">
                <a:solidFill>
                  <a:srgbClr val="1750EB"/>
                </a:solidFill>
                <a:effectLst/>
                <a:latin typeface="Consolas"/>
                <a:cs typeface="Consolas" panose="020B0609020204030204" pitchFamily="49" charset="0"/>
              </a:rPr>
              <a:t>0</a:t>
            </a:r>
            <a:r>
              <a:rPr lang="en-US" sz="160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latin typeface="Consolas"/>
                <a:cs typeface="Consolas" panose="020B0609020204030204" pitchFamily="49" charset="0"/>
              </a:rPr>
              <a:t>assertEquals</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Rohan</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.get</a:t>
            </a:r>
            <a:r>
              <a:rPr lang="en-US" sz="1600">
                <a:latin typeface="Consolas"/>
                <a:cs typeface="Consolas" panose="020B0609020204030204" pitchFamily="49" charset="0"/>
              </a:rPr>
              <a:t>(</a:t>
            </a:r>
            <a:r>
              <a:rPr lang="en-US" sz="1600">
                <a:solidFill>
                  <a:srgbClr val="1750EB"/>
                </a:solidFill>
                <a:latin typeface="Consolas"/>
                <a:cs typeface="Consolas" panose="020B0609020204030204" pitchFamily="49" charset="0"/>
              </a:rPr>
              <a:t>2</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latin typeface="Consolas"/>
                <a:cs typeface="Consolas" panose="020B0609020204030204" pitchFamily="49" charset="0"/>
              </a:rPr>
              <a:t>assertTrue</a:t>
            </a:r>
            <a:r>
              <a:rPr lang="en-US" sz="1600">
                <a:latin typeface="Consolas"/>
                <a:cs typeface="Consolas" panose="020B0609020204030204" pitchFamily="49" charset="0"/>
              </a:rPr>
              <a:t>(</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.size</a:t>
            </a:r>
            <a:r>
              <a:rPr lang="en-US" sz="1600">
                <a:latin typeface="Consolas"/>
                <a:cs typeface="Consolas" panose="020B0609020204030204" pitchFamily="49" charset="0"/>
              </a:rPr>
              <a:t>() == </a:t>
            </a:r>
            <a:r>
              <a:rPr lang="en-US" sz="1600">
                <a:solidFill>
                  <a:srgbClr val="1750EB"/>
                </a:solidFill>
                <a:effectLst/>
                <a:latin typeface="Consolas"/>
                <a:cs typeface="Consolas" panose="020B0609020204030204" pitchFamily="49" charset="0"/>
              </a:rPr>
              <a:t>3</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a:t>
            </a:r>
          </a:p>
        </p:txBody>
      </p:sp>
    </p:spTree>
    <p:extLst>
      <p:ext uri="{BB962C8B-B14F-4D97-AF65-F5344CB8AC3E}">
        <p14:creationId xmlns:p14="http://schemas.microsoft.com/office/powerpoint/2010/main" val="34485182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CDAD1-364B-4654-916E-ADFC0A62A3B9}"/>
              </a:ext>
            </a:extLst>
          </p:cNvPr>
          <p:cNvSpPr>
            <a:spLocks noGrp="1"/>
          </p:cNvSpPr>
          <p:nvPr>
            <p:ph type="title"/>
          </p:nvPr>
        </p:nvSpPr>
        <p:spPr/>
        <p:txBody>
          <a:bodyPr/>
          <a:lstStyle/>
          <a:p>
            <a:r>
              <a:rPr lang="en-US"/>
              <a:t>JUnit Testing</a:t>
            </a:r>
          </a:p>
        </p:txBody>
      </p:sp>
      <p:sp>
        <p:nvSpPr>
          <p:cNvPr id="4" name="TextBox 3">
            <a:extLst>
              <a:ext uri="{FF2B5EF4-FFF2-40B4-BE49-F238E27FC236}">
                <a16:creationId xmlns:a16="http://schemas.microsoft.com/office/drawing/2014/main" id="{65914BDF-7BA5-9AFF-504A-0058DF17B3AC}"/>
              </a:ext>
            </a:extLst>
          </p:cNvPr>
          <p:cNvSpPr txBox="1"/>
          <p:nvPr/>
        </p:nvSpPr>
        <p:spPr>
          <a:xfrm>
            <a:off x="838200" y="1361440"/>
            <a:ext cx="10246360" cy="4524315"/>
          </a:xfrm>
          <a:prstGeom prst="rect">
            <a:avLst/>
          </a:prstGeom>
          <a:solidFill>
            <a:schemeClr val="bg1">
              <a:lumMod val="95000"/>
            </a:schemeClr>
          </a:solidFill>
          <a:ln>
            <a:solidFill>
              <a:schemeClr val="tx1"/>
            </a:solidFill>
          </a:ln>
        </p:spPr>
        <p:txBody>
          <a:bodyPr wrap="square" lIns="91440" tIns="45720" rIns="91440" bIns="45720" rtlCol="0" anchor="t">
            <a:spAutoFit/>
          </a:bodyPr>
          <a:lstStyle/>
          <a:p>
            <a:r>
              <a:rPr lang="en-US" sz="1600" dirty="0">
                <a:solidFill>
                  <a:srgbClr val="0033B3"/>
                </a:solidFill>
                <a:effectLst/>
                <a:latin typeface="Consolas" panose="020B0609020204030204" pitchFamily="49" charset="0"/>
                <a:cs typeface="Consolas" panose="020B0609020204030204" pitchFamily="49" charset="0"/>
              </a:rPr>
              <a:t>import </a:t>
            </a:r>
            <a:r>
              <a:rPr lang="en-US" sz="1600" dirty="0" err="1">
                <a:solidFill>
                  <a:srgbClr val="000000"/>
                </a:solidFill>
                <a:effectLst/>
                <a:latin typeface="Consolas" panose="020B0609020204030204" pitchFamily="49" charset="0"/>
                <a:cs typeface="Consolas" panose="020B0609020204030204" pitchFamily="49" charset="0"/>
              </a:rPr>
              <a:t>org.</a:t>
            </a:r>
            <a:r>
              <a:rPr lang="en-US" sz="1600" dirty="0" err="1">
                <a:latin typeface="Consolas" panose="020B0609020204030204" pitchFamily="49" charset="0"/>
                <a:cs typeface="Consolas" panose="020B0609020204030204" pitchFamily="49" charset="0"/>
              </a:rPr>
              <a:t>junit.jupiter.api</a:t>
            </a:r>
            <a:r>
              <a:rPr lang="en-US" sz="1600" dirty="0">
                <a:latin typeface="Consolas" panose="020B0609020204030204" pitchFamily="49" charset="0"/>
                <a:cs typeface="Consolas" panose="020B0609020204030204" pitchFamily="49" charset="0"/>
              </a:rPr>
              <a:t>.*; </a:t>
            </a:r>
          </a:p>
          <a:p>
            <a:r>
              <a:rPr lang="en-US" sz="1600" dirty="0">
                <a:solidFill>
                  <a:srgbClr val="0033B3"/>
                </a:solidFill>
                <a:effectLst/>
                <a:latin typeface="Consolas" panose="020B0609020204030204" pitchFamily="49" charset="0"/>
                <a:cs typeface="Consolas" panose="020B0609020204030204" pitchFamily="49" charset="0"/>
              </a:rPr>
              <a:t>import static </a:t>
            </a:r>
            <a:r>
              <a:rPr lang="en-US" sz="1600" dirty="0" err="1">
                <a:solidFill>
                  <a:srgbClr val="000000"/>
                </a:solidFill>
                <a:effectLst/>
                <a:latin typeface="Consolas" panose="020B0609020204030204" pitchFamily="49" charset="0"/>
                <a:cs typeface="Consolas" panose="020B0609020204030204" pitchFamily="49" charset="0"/>
              </a:rPr>
              <a:t>org.</a:t>
            </a:r>
            <a:r>
              <a:rPr lang="en-US" sz="1600" dirty="0" err="1">
                <a:latin typeface="Consolas" panose="020B0609020204030204" pitchFamily="49" charset="0"/>
                <a:cs typeface="Consolas" panose="020B0609020204030204" pitchFamily="49" charset="0"/>
              </a:rPr>
              <a:t>junit.jupiter.api.Assertions</a:t>
            </a:r>
            <a:r>
              <a:rPr lang="en-US" sz="1600" dirty="0">
                <a:latin typeface="Consolas" panose="020B0609020204030204" pitchFamily="49" charset="0"/>
                <a:cs typeface="Consolas" panose="020B0609020204030204" pitchFamily="49" charset="0"/>
              </a:rPr>
              <a:t>.*;</a:t>
            </a:r>
          </a:p>
          <a:p>
            <a:r>
              <a:rPr lang="en-US" sz="1600">
                <a:solidFill>
                  <a:srgbClr val="0033B3"/>
                </a:solidFill>
                <a:effectLst/>
                <a:latin typeface="Consolas"/>
                <a:cs typeface="Consolas" panose="020B0609020204030204" pitchFamily="49" charset="0"/>
              </a:rPr>
              <a:t>import </a:t>
            </a:r>
            <a:r>
              <a:rPr lang="en-US" sz="1600" err="1">
                <a:solidFill>
                  <a:srgbClr val="000000"/>
                </a:solidFill>
                <a:effectLst/>
                <a:latin typeface="Consolas"/>
                <a:cs typeface="Consolas" panose="020B0609020204030204" pitchFamily="49" charset="0"/>
              </a:rPr>
              <a:t>java.util</a:t>
            </a:r>
            <a:r>
              <a:rPr lang="en-US" sz="1600">
                <a:solidFill>
                  <a:srgbClr val="000000"/>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br>
              <a:rPr lang="en-US" sz="1600" dirty="0">
                <a:latin typeface="Consolas" panose="020B0609020204030204" pitchFamily="49" charset="0"/>
                <a:cs typeface="Consolas" panose="020B0609020204030204" pitchFamily="49" charset="0"/>
              </a:rPr>
            </a:br>
            <a:r>
              <a:rPr lang="en-US" sz="1600">
                <a:solidFill>
                  <a:srgbClr val="0033B3"/>
                </a:solidFill>
                <a:effectLst/>
                <a:latin typeface="Consolas"/>
                <a:cs typeface="Consolas" panose="020B0609020204030204" pitchFamily="49" charset="0"/>
              </a:rPr>
              <a:t>public class </a:t>
            </a:r>
            <a:r>
              <a:rPr lang="en-US" sz="1600" err="1">
                <a:solidFill>
                  <a:srgbClr val="000000"/>
                </a:solidFill>
                <a:effectLst/>
                <a:latin typeface="Consolas"/>
                <a:cs typeface="Consolas" panose="020B0609020204030204" pitchFamily="49" charset="0"/>
              </a:rPr>
              <a:t>ArrayListTest</a:t>
            </a:r>
            <a:r>
              <a:rPr lang="en-US" sz="1600">
                <a:solidFill>
                  <a:srgbClr val="000000"/>
                </a:solidFill>
                <a:effectLst/>
                <a:latin typeface="Consolas"/>
                <a:cs typeface="Consolas" panose="020B0609020204030204" pitchFamily="49" charset="0"/>
              </a:rPr>
              <a:t> </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@Test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a:solidFill>
                  <a:srgbClr val="0033B3"/>
                </a:solidFill>
                <a:effectLst/>
                <a:latin typeface="Consolas"/>
                <a:cs typeface="Consolas" panose="020B0609020204030204" pitchFamily="49" charset="0"/>
              </a:rPr>
              <a:t>public void </a:t>
            </a:r>
            <a:r>
              <a:rPr lang="en-US" sz="1600" err="1">
                <a:solidFill>
                  <a:srgbClr val="00627A"/>
                </a:solidFill>
                <a:effectLst/>
                <a:latin typeface="Consolas"/>
                <a:cs typeface="Consolas" panose="020B0609020204030204" pitchFamily="49" charset="0"/>
              </a:rPr>
              <a:t>testAddAndGet</a:t>
            </a:r>
            <a:r>
              <a:rPr lang="en-US" sz="160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a:solidFill>
                  <a:srgbClr val="000000"/>
                </a:solidFill>
                <a:effectLst/>
                <a:latin typeface="Consolas"/>
                <a:cs typeface="Consolas" panose="020B0609020204030204" pitchFamily="49" charset="0"/>
              </a:rPr>
              <a:t>List</a:t>
            </a:r>
            <a:r>
              <a:rPr lang="en-US" sz="1600">
                <a:latin typeface="Consolas"/>
                <a:cs typeface="Consolas" panose="020B0609020204030204" pitchFamily="49" charset="0"/>
              </a:rPr>
              <a:t>&lt;</a:t>
            </a:r>
            <a:r>
              <a:rPr lang="en-US" sz="1600">
                <a:solidFill>
                  <a:srgbClr val="000000"/>
                </a:solidFill>
                <a:effectLst/>
                <a:latin typeface="Consolas"/>
                <a:cs typeface="Consolas" panose="020B0609020204030204" pitchFamily="49" charset="0"/>
              </a:rPr>
              <a:t>String</a:t>
            </a:r>
            <a:r>
              <a:rPr lang="en-US" sz="1600">
                <a:latin typeface="Consolas"/>
                <a:cs typeface="Consolas" panose="020B0609020204030204" pitchFamily="49" charset="0"/>
              </a:rPr>
              <a:t>&gt; </a:t>
            </a:r>
            <a:r>
              <a:rPr lang="en-US" sz="1600">
                <a:solidFill>
                  <a:srgbClr val="000000"/>
                </a:solidFill>
                <a:effectLst/>
                <a:latin typeface="Consolas"/>
                <a:cs typeface="Consolas" panose="020B0609020204030204" pitchFamily="49" charset="0"/>
              </a:rPr>
              <a:t>list </a:t>
            </a:r>
            <a:r>
              <a:rPr lang="en-US" sz="1600">
                <a:latin typeface="Consolas"/>
                <a:cs typeface="Consolas" panose="020B0609020204030204" pitchFamily="49" charset="0"/>
              </a:rPr>
              <a:t>= </a:t>
            </a:r>
            <a:r>
              <a:rPr lang="en-US" sz="1600">
                <a:solidFill>
                  <a:srgbClr val="0033B3"/>
                </a:solidFill>
                <a:effectLst/>
                <a:latin typeface="Consolas"/>
                <a:cs typeface="Consolas" panose="020B0609020204030204" pitchFamily="49" charset="0"/>
              </a:rPr>
              <a:t>new </a:t>
            </a:r>
            <a:r>
              <a:rPr lang="en-US" sz="1600" err="1">
                <a:latin typeface="Consolas"/>
                <a:cs typeface="Consolas" panose="020B0609020204030204" pitchFamily="49" charset="0"/>
              </a:rPr>
              <a:t>ArrayList</a:t>
            </a:r>
            <a:r>
              <a:rPr lang="en-US" sz="1600">
                <a:latin typeface="Consolas"/>
                <a:cs typeface="Consolas" panose="020B0609020204030204" pitchFamily="49" charset="0"/>
              </a:rPr>
              <a:t>&lt;&gt;();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Connor</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“Dani"</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.add</a:t>
            </a:r>
            <a:r>
              <a:rPr lang="en-US" sz="1600">
                <a:latin typeface="Consolas"/>
                <a:cs typeface="Consolas" panose="020B0609020204030204" pitchFamily="49" charset="0"/>
              </a:rPr>
              <a:t>(</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Rohan</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assertEquals(</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Connor</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.get</a:t>
            </a:r>
            <a:r>
              <a:rPr lang="en-US" sz="1600">
                <a:latin typeface="Consolas"/>
                <a:cs typeface="Consolas" panose="020B0609020204030204" pitchFamily="49" charset="0"/>
              </a:rPr>
              <a:t>(</a:t>
            </a:r>
            <a:r>
              <a:rPr lang="en-US" sz="1600">
                <a:solidFill>
                  <a:srgbClr val="1750EB"/>
                </a:solidFill>
                <a:effectLst/>
                <a:latin typeface="Consolas"/>
                <a:cs typeface="Consolas" panose="020B0609020204030204" pitchFamily="49" charset="0"/>
              </a:rPr>
              <a:t>0</a:t>
            </a:r>
            <a:r>
              <a:rPr lang="en-US" sz="160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assertEquals(</a:t>
            </a:r>
            <a:r>
              <a:rPr lang="en-US" sz="1600">
                <a:solidFill>
                  <a:srgbClr val="067D17"/>
                </a:solidFill>
                <a:effectLst/>
                <a:latin typeface="Consolas"/>
                <a:cs typeface="Consolas" panose="020B0609020204030204" pitchFamily="49" charset="0"/>
              </a:rPr>
              <a:t>“</a:t>
            </a:r>
            <a:r>
              <a:rPr lang="en-US" sz="1600">
                <a:solidFill>
                  <a:srgbClr val="067D17"/>
                </a:solidFill>
                <a:latin typeface="Consolas"/>
                <a:cs typeface="Consolas" panose="020B0609020204030204" pitchFamily="49" charset="0"/>
              </a:rPr>
              <a:t>Rohan</a:t>
            </a:r>
            <a:r>
              <a:rPr lang="en-US" sz="1600">
                <a:solidFill>
                  <a:srgbClr val="067D17"/>
                </a:solidFill>
                <a:effectLst/>
                <a:latin typeface="Consolas"/>
                <a:cs typeface="Consolas" panose="020B0609020204030204" pitchFamily="49" charset="0"/>
              </a:rPr>
              <a:t>"</a:t>
            </a:r>
            <a:r>
              <a:rPr lang="en-US" sz="1600">
                <a:latin typeface="Consolas"/>
                <a:cs typeface="Consolas" panose="020B0609020204030204" pitchFamily="49" charset="0"/>
              </a:rPr>
              <a:t>, </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.get</a:t>
            </a:r>
            <a:r>
              <a:rPr lang="en-US" sz="1600">
                <a:latin typeface="Consolas"/>
                <a:cs typeface="Consolas" panose="020B0609020204030204" pitchFamily="49" charset="0"/>
              </a:rPr>
              <a:t>(</a:t>
            </a:r>
            <a:r>
              <a:rPr lang="en-US" sz="1600">
                <a:solidFill>
                  <a:srgbClr val="1750EB"/>
                </a:solidFill>
                <a:latin typeface="Consolas"/>
                <a:cs typeface="Consolas" panose="020B0609020204030204" pitchFamily="49" charset="0"/>
              </a:rPr>
              <a:t>2</a:t>
            </a:r>
            <a:r>
              <a:rPr lang="en-US" sz="1600">
                <a:latin typeface="Consolas"/>
                <a:cs typeface="Consolas" panose="020B0609020204030204" pitchFamily="49" charset="0"/>
              </a:rPr>
              <a:t>));</a:t>
            </a:r>
            <a:br>
              <a:rPr lang="en-US" sz="1600" dirty="0">
                <a:latin typeface="Consolas" panose="020B0609020204030204" pitchFamily="49" charset="0"/>
                <a:cs typeface="Consolas" panose="020B0609020204030204" pitchFamily="49" charset="0"/>
              </a:rPr>
            </a:b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r>
              <a:rPr lang="en-US" sz="1600" err="1">
                <a:latin typeface="Consolas"/>
                <a:cs typeface="Consolas" panose="020B0609020204030204" pitchFamily="49" charset="0"/>
              </a:rPr>
              <a:t>assertTrue</a:t>
            </a:r>
            <a:r>
              <a:rPr lang="en-US" sz="1600">
                <a:latin typeface="Consolas"/>
                <a:cs typeface="Consolas" panose="020B0609020204030204" pitchFamily="49" charset="0"/>
              </a:rPr>
              <a:t>(</a:t>
            </a:r>
            <a:r>
              <a:rPr lang="en-US" sz="1600" err="1">
                <a:solidFill>
                  <a:srgbClr val="000000"/>
                </a:solidFill>
                <a:effectLst/>
                <a:latin typeface="Consolas"/>
                <a:cs typeface="Consolas" panose="020B0609020204030204" pitchFamily="49" charset="0"/>
              </a:rPr>
              <a:t>list</a:t>
            </a:r>
            <a:r>
              <a:rPr lang="en-US" sz="1600" err="1">
                <a:latin typeface="Consolas"/>
                <a:cs typeface="Consolas" panose="020B0609020204030204" pitchFamily="49" charset="0"/>
              </a:rPr>
              <a:t>.size</a:t>
            </a:r>
            <a:r>
              <a:rPr lang="en-US" sz="1600">
                <a:latin typeface="Consolas"/>
                <a:cs typeface="Consolas" panose="020B0609020204030204" pitchFamily="49" charset="0"/>
              </a:rPr>
              <a:t>() == </a:t>
            </a:r>
            <a:r>
              <a:rPr lang="en-US" sz="1600">
                <a:solidFill>
                  <a:srgbClr val="1750EB"/>
                </a:solidFill>
                <a:effectLst/>
                <a:latin typeface="Consolas"/>
                <a:cs typeface="Consolas" panose="020B0609020204030204" pitchFamily="49" charset="0"/>
              </a:rPr>
              <a:t>3</a:t>
            </a:r>
            <a:r>
              <a:rPr lang="en-US" sz="1600">
                <a:latin typeface="Consolas"/>
                <a:cs typeface="Consolas" panose="020B0609020204030204" pitchFamily="49" charset="0"/>
              </a:rPr>
              <a:t>);		// TRUE!!</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    }</a:t>
            </a:r>
            <a:br>
              <a:rPr lang="en-US" sz="1600" dirty="0">
                <a:latin typeface="Consolas" panose="020B0609020204030204" pitchFamily="49" charset="0"/>
                <a:cs typeface="Consolas" panose="020B0609020204030204" pitchFamily="49" charset="0"/>
              </a:rPr>
            </a:br>
            <a:r>
              <a:rPr lang="en-US" sz="1600">
                <a:latin typeface="Consolas"/>
                <a:cs typeface="Consolas" panose="020B0609020204030204" pitchFamily="49" charset="0"/>
              </a:rPr>
              <a:t>}</a:t>
            </a:r>
          </a:p>
        </p:txBody>
      </p:sp>
    </p:spTree>
    <p:extLst>
      <p:ext uri="{BB962C8B-B14F-4D97-AF65-F5344CB8AC3E}">
        <p14:creationId xmlns:p14="http://schemas.microsoft.com/office/powerpoint/2010/main" val="627204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22B81-4FB1-3D4C-B5CC-F81F1C1D9153}"/>
              </a:ext>
            </a:extLst>
          </p:cNvPr>
          <p:cNvSpPr>
            <a:spLocks noGrp="1"/>
          </p:cNvSpPr>
          <p:nvPr>
            <p:ph type="title"/>
          </p:nvPr>
        </p:nvSpPr>
        <p:spPr/>
        <p:txBody>
          <a:bodyPr/>
          <a:lstStyle/>
          <a:p>
            <a:r>
              <a:rPr lang="en-US"/>
              <a:t>Lecture Outline</a:t>
            </a:r>
          </a:p>
        </p:txBody>
      </p:sp>
      <p:sp>
        <p:nvSpPr>
          <p:cNvPr id="3" name="Content Placeholder 2">
            <a:extLst>
              <a:ext uri="{FF2B5EF4-FFF2-40B4-BE49-F238E27FC236}">
                <a16:creationId xmlns:a16="http://schemas.microsoft.com/office/drawing/2014/main" id="{F07DD871-301D-734F-B5EC-A5910673E2D8}"/>
              </a:ext>
            </a:extLst>
          </p:cNvPr>
          <p:cNvSpPr>
            <a:spLocks noGrp="1"/>
          </p:cNvSpPr>
          <p:nvPr>
            <p:ph idx="1"/>
          </p:nvPr>
        </p:nvSpPr>
        <p:spPr/>
        <p:txBody>
          <a:bodyPr/>
          <a:lstStyle/>
          <a:p>
            <a:pPr>
              <a:spcAft>
                <a:spcPts val="1200"/>
              </a:spcAft>
            </a:pPr>
            <a:r>
              <a:rPr lang="en-US" b="1" dirty="0">
                <a:solidFill>
                  <a:schemeClr val="accent5"/>
                </a:solidFill>
              </a:rPr>
              <a:t>Announcements</a:t>
            </a:r>
          </a:p>
          <a:p>
            <a:pPr>
              <a:spcAft>
                <a:spcPts val="1200"/>
              </a:spcAft>
            </a:pPr>
            <a:r>
              <a:rPr lang="en-US" dirty="0"/>
              <a:t>Importance of Testing</a:t>
            </a:r>
          </a:p>
          <a:p>
            <a:pPr>
              <a:spcAft>
                <a:spcPts val="1200"/>
              </a:spcAft>
            </a:pPr>
            <a:r>
              <a:rPr lang="en-US" dirty="0"/>
              <a:t>JUnit</a:t>
            </a:r>
          </a:p>
          <a:p>
            <a:pPr lvl="1">
              <a:spcAft>
                <a:spcPts val="1200"/>
              </a:spcAft>
            </a:pPr>
            <a:r>
              <a:rPr lang="en-US" dirty="0"/>
              <a:t>How Much Testing is Enough?	</a:t>
            </a:r>
          </a:p>
          <a:p>
            <a:pPr>
              <a:spcAft>
                <a:spcPts val="1200"/>
              </a:spcAft>
            </a:pPr>
            <a:r>
              <a:rPr lang="en-US" dirty="0"/>
              <a:t>Example: Brainstorm Test Cases (Card &amp; </a:t>
            </a:r>
            <a:r>
              <a:rPr lang="en-US" dirty="0" err="1"/>
              <a:t>BattleManager</a:t>
            </a:r>
            <a:r>
              <a:rPr lang="en-US" dirty="0"/>
              <a:t>)</a:t>
            </a:r>
          </a:p>
          <a:p>
            <a:pPr>
              <a:spcAft>
                <a:spcPts val="1200"/>
              </a:spcAft>
            </a:pPr>
            <a:r>
              <a:rPr lang="en-US" dirty="0"/>
              <a:t>Challenge: Floating Point Precision</a:t>
            </a:r>
          </a:p>
        </p:txBody>
      </p:sp>
      <p:sp>
        <p:nvSpPr>
          <p:cNvPr id="4" name="Pentagon 3">
            <a:extLst>
              <a:ext uri="{FF2B5EF4-FFF2-40B4-BE49-F238E27FC236}">
                <a16:creationId xmlns:a16="http://schemas.microsoft.com/office/drawing/2014/main" id="{A474EB40-D05B-4D47-ACB8-073DBA3E897B}"/>
              </a:ext>
            </a:extLst>
          </p:cNvPr>
          <p:cNvSpPr/>
          <p:nvPr/>
        </p:nvSpPr>
        <p:spPr>
          <a:xfrm rot="10800000">
            <a:off x="3732788" y="1458097"/>
            <a:ext cx="444843" cy="30891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40607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973E3-4936-A420-30C5-350C62AA6ECE}"/>
              </a:ext>
            </a:extLst>
          </p:cNvPr>
          <p:cNvSpPr>
            <a:spLocks noGrp="1"/>
          </p:cNvSpPr>
          <p:nvPr>
            <p:ph type="title"/>
          </p:nvPr>
        </p:nvSpPr>
        <p:spPr/>
        <p:txBody>
          <a:bodyPr/>
          <a:lstStyle/>
          <a:p>
            <a:r>
              <a:rPr lang="en-US"/>
              <a:t>Testing Tips</a:t>
            </a:r>
          </a:p>
        </p:txBody>
      </p:sp>
      <p:sp>
        <p:nvSpPr>
          <p:cNvPr id="3" name="Content Placeholder 2">
            <a:extLst>
              <a:ext uri="{FF2B5EF4-FFF2-40B4-BE49-F238E27FC236}">
                <a16:creationId xmlns:a16="http://schemas.microsoft.com/office/drawing/2014/main" id="{88D8D45B-1499-8F0F-665F-82A05E3EF610}"/>
              </a:ext>
            </a:extLst>
          </p:cNvPr>
          <p:cNvSpPr>
            <a:spLocks noGrp="1"/>
          </p:cNvSpPr>
          <p:nvPr>
            <p:ph idx="1"/>
          </p:nvPr>
        </p:nvSpPr>
        <p:spPr/>
        <p:txBody>
          <a:bodyPr>
            <a:normAutofit fontScale="92500" lnSpcReduction="10000"/>
          </a:bodyPr>
          <a:lstStyle/>
          <a:p>
            <a:r>
              <a:rPr lang="en-US" sz="3200"/>
              <a:t>Write many tests for each method</a:t>
            </a:r>
          </a:p>
          <a:p>
            <a:pPr lvl="1"/>
            <a:r>
              <a:rPr lang="en-US" sz="2800"/>
              <a:t>Test that your method does what you want it to do</a:t>
            </a:r>
          </a:p>
          <a:p>
            <a:pPr lvl="1"/>
            <a:r>
              <a:rPr lang="en-US" sz="2800"/>
              <a:t>Test combinations of your method being used with other methods</a:t>
            </a:r>
          </a:p>
          <a:p>
            <a:r>
              <a:rPr lang="en-US" sz="3200"/>
              <a:t>Write a test method per distinct case </a:t>
            </a:r>
            <a:endParaRPr lang="en-US"/>
          </a:p>
          <a:p>
            <a:pPr lvl="1"/>
            <a:r>
              <a:rPr lang="en-US"/>
              <a:t>Test that different states of input don’t break your code (empty or null params)</a:t>
            </a:r>
          </a:p>
          <a:p>
            <a:pPr lvl="1"/>
            <a:r>
              <a:rPr lang="en-US"/>
              <a:t>Test that code correctly enters all </a:t>
            </a:r>
            <a:r>
              <a:rPr lang="en-US" err="1"/>
              <a:t>boolean</a:t>
            </a:r>
            <a:r>
              <a:rPr lang="en-US"/>
              <a:t> checks (loops, if/else)</a:t>
            </a:r>
          </a:p>
          <a:p>
            <a:r>
              <a:rPr lang="en-US" sz="3200"/>
              <a:t>Use </a:t>
            </a:r>
            <a:r>
              <a:rPr lang="en-US" sz="3200" err="1">
                <a:latin typeface="Consolas" panose="020B0609020204030204" pitchFamily="49" charset="0"/>
                <a:ea typeface="Menlo" panose="020B0609030804020204" pitchFamily="49" charset="0"/>
                <a:cs typeface="Menlo" panose="020B0609030804020204" pitchFamily="49" charset="0"/>
              </a:rPr>
              <a:t>assertEquals</a:t>
            </a:r>
            <a:r>
              <a:rPr lang="en-US" sz="3200">
                <a:latin typeface="Consolas" panose="020B0609020204030204" pitchFamily="49" charset="0"/>
                <a:ea typeface="Menlo" panose="020B0609030804020204" pitchFamily="49" charset="0"/>
                <a:cs typeface="Menlo" panose="020B0609030804020204" pitchFamily="49" charset="0"/>
              </a:rPr>
              <a:t>(expected, actual, message)</a:t>
            </a:r>
            <a:r>
              <a:rPr lang="en-US" sz="3200"/>
              <a:t> to provide a description of what case that line is testing  </a:t>
            </a:r>
          </a:p>
          <a:p>
            <a:r>
              <a:rPr lang="en-US" sz="3200"/>
              <a:t>Testing code is just code. Use good coding practices (e.g., helper methods to reduce redundancy) to help you write code.</a:t>
            </a:r>
          </a:p>
          <a:p>
            <a:pPr lvl="1"/>
            <a:r>
              <a:rPr lang="en-US" sz="2800"/>
              <a:t>It can take time, but if you do it well, developing your solution can be a breeze!</a:t>
            </a:r>
          </a:p>
        </p:txBody>
      </p:sp>
    </p:spTree>
    <p:extLst>
      <p:ext uri="{BB962C8B-B14F-4D97-AF65-F5344CB8AC3E}">
        <p14:creationId xmlns:p14="http://schemas.microsoft.com/office/powerpoint/2010/main" val="2126912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73563-3ECC-C02D-36D7-38C5C302B411}"/>
              </a:ext>
            </a:extLst>
          </p:cNvPr>
          <p:cNvSpPr>
            <a:spLocks noGrp="1"/>
          </p:cNvSpPr>
          <p:nvPr>
            <p:ph type="title"/>
          </p:nvPr>
        </p:nvSpPr>
        <p:spPr/>
        <p:txBody>
          <a:bodyPr/>
          <a:lstStyle/>
          <a:p>
            <a:r>
              <a:rPr lang="en-US"/>
              <a:t>In-Class: Remix – Courses Taught</a:t>
            </a:r>
          </a:p>
        </p:txBody>
      </p:sp>
    </p:spTree>
    <p:extLst>
      <p:ext uri="{BB962C8B-B14F-4D97-AF65-F5344CB8AC3E}">
        <p14:creationId xmlns:p14="http://schemas.microsoft.com/office/powerpoint/2010/main" val="3400995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52A45-2129-8938-F40C-906B50A7E6BF}"/>
              </a:ext>
            </a:extLst>
          </p:cNvPr>
          <p:cNvSpPr>
            <a:spLocks noGrp="1"/>
          </p:cNvSpPr>
          <p:nvPr>
            <p:ph type="title"/>
          </p:nvPr>
        </p:nvSpPr>
        <p:spPr/>
        <p:txBody>
          <a:bodyPr/>
          <a:lstStyle/>
          <a:p>
            <a:r>
              <a:rPr lang="en-US"/>
              <a:t>How Many Test Cases Is Enough?</a:t>
            </a:r>
          </a:p>
        </p:txBody>
      </p:sp>
      <p:sp>
        <p:nvSpPr>
          <p:cNvPr id="3" name="Content Placeholder 2">
            <a:extLst>
              <a:ext uri="{FF2B5EF4-FFF2-40B4-BE49-F238E27FC236}">
                <a16:creationId xmlns:a16="http://schemas.microsoft.com/office/drawing/2014/main" id="{FF134745-CCC1-C724-49DE-6815CC693400}"/>
              </a:ext>
            </a:extLst>
          </p:cNvPr>
          <p:cNvSpPr>
            <a:spLocks noGrp="1"/>
          </p:cNvSpPr>
          <p:nvPr>
            <p:ph idx="1"/>
          </p:nvPr>
        </p:nvSpPr>
        <p:spPr>
          <a:xfrm>
            <a:off x="838201" y="1371600"/>
            <a:ext cx="7647878" cy="4805363"/>
          </a:xfrm>
        </p:spPr>
        <p:txBody>
          <a:bodyPr>
            <a:normAutofit fontScale="92500"/>
          </a:bodyPr>
          <a:lstStyle/>
          <a:p>
            <a:r>
              <a:rPr lang="en-US"/>
              <a:t>In general, more </a:t>
            </a:r>
            <a:r>
              <a:rPr lang="en-US" i="1"/>
              <a:t>diverse </a:t>
            </a:r>
            <a:r>
              <a:rPr lang="en-US"/>
              <a:t>tests –&gt; more confidence!</a:t>
            </a:r>
          </a:p>
          <a:p>
            <a:r>
              <a:rPr lang="en-US"/>
              <a:t>Try to think </a:t>
            </a:r>
            <a:r>
              <a:rPr lang="en-US" err="1"/>
              <a:t>adversarially</a:t>
            </a:r>
            <a:r>
              <a:rPr lang="en-US"/>
              <a:t> and try to break your own code with tests, How do you “user-proof” your code?</a:t>
            </a:r>
          </a:p>
          <a:p>
            <a:r>
              <a:rPr lang="en-US" b="1">
                <a:solidFill>
                  <a:srgbClr val="54A0FF"/>
                </a:solidFill>
              </a:rPr>
              <a:t>Specification Testing</a:t>
            </a:r>
            <a:r>
              <a:rPr lang="en-US"/>
              <a:t> (based on the spec) vs. </a:t>
            </a:r>
            <a:r>
              <a:rPr lang="en-US" b="1">
                <a:solidFill>
                  <a:srgbClr val="FA8231"/>
                </a:solidFill>
              </a:rPr>
              <a:t>Clear-box Testing </a:t>
            </a:r>
            <a:r>
              <a:rPr lang="en-US"/>
              <a:t>(based on how you know your implementation works)</a:t>
            </a:r>
          </a:p>
          <a:p>
            <a:pPr lvl="1"/>
            <a:r>
              <a:rPr lang="en-US" b="1">
                <a:solidFill>
                  <a:srgbClr val="54A0FF"/>
                </a:solidFill>
              </a:rPr>
              <a:t>Specification Testing </a:t>
            </a:r>
            <a:r>
              <a:rPr lang="en-US"/>
              <a:t>you can do </a:t>
            </a:r>
            <a:r>
              <a:rPr lang="en-US" i="1"/>
              <a:t>before </a:t>
            </a:r>
            <a:r>
              <a:rPr lang="en-US"/>
              <a:t>writing your solution!  (Test Driven Development)</a:t>
            </a:r>
          </a:p>
          <a:p>
            <a:pPr lvl="1"/>
            <a:r>
              <a:rPr lang="en-US" b="1">
                <a:solidFill>
                  <a:srgbClr val="FA8231"/>
                </a:solidFill>
              </a:rPr>
              <a:t>Clear-box Testing </a:t>
            </a:r>
            <a:r>
              <a:rPr lang="en-US"/>
              <a:t>you do </a:t>
            </a:r>
            <a:r>
              <a:rPr lang="en-US" i="1"/>
              <a:t>after</a:t>
            </a:r>
            <a:r>
              <a:rPr lang="en-US"/>
              <a:t> you've written your solution.</a:t>
            </a:r>
          </a:p>
          <a:p>
            <a:r>
              <a:rPr lang="en-US"/>
              <a:t>Test a wide variety of different cases </a:t>
            </a:r>
          </a:p>
          <a:p>
            <a:pPr lvl="1"/>
            <a:r>
              <a:rPr lang="en-US"/>
              <a:t>Think about </a:t>
            </a:r>
            <a:r>
              <a:rPr lang="en-US" b="1"/>
              <a:t>boundary or "edge" cases </a:t>
            </a:r>
            <a:r>
              <a:rPr lang="en-US"/>
              <a:t>in particular, </a:t>
            </a:r>
            <a:br>
              <a:rPr lang="en-US"/>
            </a:br>
            <a:r>
              <a:rPr lang="en-US"/>
              <a:t>where the behavior should change</a:t>
            </a:r>
          </a:p>
        </p:txBody>
      </p:sp>
      <p:pic>
        <p:nvPicPr>
          <p:cNvPr id="3074" name="Picture 2" descr="This store has a &quot;test ramp&quot; so you can try out your safety boots on  different surfaces. : r/mildlyinteresting">
            <a:extLst>
              <a:ext uri="{FF2B5EF4-FFF2-40B4-BE49-F238E27FC236}">
                <a16:creationId xmlns:a16="http://schemas.microsoft.com/office/drawing/2014/main" id="{1365FC2C-76C6-058F-3E70-5DD53385C3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6079" y="1666700"/>
            <a:ext cx="3161371" cy="4215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9744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22B81-4FB1-3D4C-B5CC-F81F1C1D9153}"/>
              </a:ext>
            </a:extLst>
          </p:cNvPr>
          <p:cNvSpPr>
            <a:spLocks noGrp="1"/>
          </p:cNvSpPr>
          <p:nvPr>
            <p:ph type="title"/>
          </p:nvPr>
        </p:nvSpPr>
        <p:spPr/>
        <p:txBody>
          <a:bodyPr/>
          <a:lstStyle/>
          <a:p>
            <a:r>
              <a:rPr lang="en-US"/>
              <a:t>Lecture Outline</a:t>
            </a:r>
          </a:p>
        </p:txBody>
      </p:sp>
      <p:sp>
        <p:nvSpPr>
          <p:cNvPr id="3" name="Content Placeholder 2">
            <a:extLst>
              <a:ext uri="{FF2B5EF4-FFF2-40B4-BE49-F238E27FC236}">
                <a16:creationId xmlns:a16="http://schemas.microsoft.com/office/drawing/2014/main" id="{F07DD871-301D-734F-B5EC-A5910673E2D8}"/>
              </a:ext>
            </a:extLst>
          </p:cNvPr>
          <p:cNvSpPr>
            <a:spLocks noGrp="1"/>
          </p:cNvSpPr>
          <p:nvPr>
            <p:ph idx="1"/>
          </p:nvPr>
        </p:nvSpPr>
        <p:spPr/>
        <p:txBody>
          <a:bodyPr/>
          <a:lstStyle/>
          <a:p>
            <a:pPr>
              <a:spcAft>
                <a:spcPts val="1200"/>
              </a:spcAft>
            </a:pPr>
            <a:r>
              <a:rPr lang="en-US"/>
              <a:t>Announcements</a:t>
            </a:r>
          </a:p>
          <a:p>
            <a:pPr>
              <a:spcAft>
                <a:spcPts val="1200"/>
              </a:spcAft>
            </a:pPr>
            <a:r>
              <a:rPr lang="en-US"/>
              <a:t>Importance of Testing</a:t>
            </a:r>
          </a:p>
          <a:p>
            <a:pPr>
              <a:spcAft>
                <a:spcPts val="1200"/>
              </a:spcAft>
            </a:pPr>
            <a:r>
              <a:rPr lang="en-US"/>
              <a:t>JUnit</a:t>
            </a:r>
          </a:p>
          <a:p>
            <a:pPr lvl="1">
              <a:spcAft>
                <a:spcPts val="1200"/>
              </a:spcAft>
            </a:pPr>
            <a:r>
              <a:rPr lang="en-US"/>
              <a:t>How Much Testing is Enough?	</a:t>
            </a:r>
          </a:p>
          <a:p>
            <a:pPr>
              <a:spcAft>
                <a:spcPts val="1200"/>
              </a:spcAft>
            </a:pPr>
            <a:r>
              <a:rPr lang="en-US" b="1">
                <a:solidFill>
                  <a:schemeClr val="accent5"/>
                </a:solidFill>
              </a:rPr>
              <a:t>Example: Brainstorm Test Cases (Card &amp; </a:t>
            </a:r>
            <a:r>
              <a:rPr lang="en-US" b="1" err="1">
                <a:solidFill>
                  <a:schemeClr val="accent5"/>
                </a:solidFill>
              </a:rPr>
              <a:t>BattleManager</a:t>
            </a:r>
            <a:r>
              <a:rPr lang="en-US" b="1">
                <a:solidFill>
                  <a:schemeClr val="accent5"/>
                </a:solidFill>
              </a:rPr>
              <a:t>)</a:t>
            </a:r>
          </a:p>
          <a:p>
            <a:pPr>
              <a:spcAft>
                <a:spcPts val="1200"/>
              </a:spcAft>
            </a:pPr>
            <a:r>
              <a:rPr lang="en-US"/>
              <a:t>Challenge: Floating Point Precision</a:t>
            </a:r>
          </a:p>
        </p:txBody>
      </p:sp>
      <p:sp>
        <p:nvSpPr>
          <p:cNvPr id="4" name="Pentagon 3">
            <a:extLst>
              <a:ext uri="{FF2B5EF4-FFF2-40B4-BE49-F238E27FC236}">
                <a16:creationId xmlns:a16="http://schemas.microsoft.com/office/drawing/2014/main" id="{A474EB40-D05B-4D47-ACB8-073DBA3E897B}"/>
              </a:ext>
            </a:extLst>
          </p:cNvPr>
          <p:cNvSpPr/>
          <p:nvPr/>
        </p:nvSpPr>
        <p:spPr>
          <a:xfrm rot="10800000">
            <a:off x="9488890" y="3982812"/>
            <a:ext cx="444843" cy="30891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54708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47ED2-8DA8-4B28-8696-DB4C604EF6DF}"/>
              </a:ext>
            </a:extLst>
          </p:cNvPr>
          <p:cNvSpPr>
            <a:spLocks noGrp="1"/>
          </p:cNvSpPr>
          <p:nvPr>
            <p:ph type="title"/>
          </p:nvPr>
        </p:nvSpPr>
        <p:spPr/>
        <p:txBody>
          <a:bodyPr>
            <a:normAutofit/>
          </a:bodyPr>
          <a:lstStyle/>
          <a:p>
            <a:r>
              <a:rPr lang="en-US"/>
              <a:t>Card Class</a:t>
            </a:r>
          </a:p>
        </p:txBody>
      </p:sp>
      <p:sp>
        <p:nvSpPr>
          <p:cNvPr id="3" name="Content Placeholder 2">
            <a:extLst>
              <a:ext uri="{FF2B5EF4-FFF2-40B4-BE49-F238E27FC236}">
                <a16:creationId xmlns:a16="http://schemas.microsoft.com/office/drawing/2014/main" id="{B9584817-B173-448E-8475-668B8BFAE90A}"/>
              </a:ext>
            </a:extLst>
          </p:cNvPr>
          <p:cNvSpPr>
            <a:spLocks noGrp="1"/>
          </p:cNvSpPr>
          <p:nvPr>
            <p:ph idx="1"/>
          </p:nvPr>
        </p:nvSpPr>
        <p:spPr>
          <a:xfrm>
            <a:off x="838200" y="1371600"/>
            <a:ext cx="8289664" cy="4805363"/>
          </a:xfrm>
        </p:spPr>
        <p:txBody>
          <a:bodyPr>
            <a:normAutofit lnSpcReduction="10000"/>
          </a:bodyPr>
          <a:lstStyle/>
          <a:p>
            <a:r>
              <a:rPr lang="en-US" sz="4000"/>
              <a:t>Each card has a suit (♠️♣️♦️❤️) and a value (e.g., 2, 3, 10, J, Q, K)</a:t>
            </a:r>
          </a:p>
          <a:p>
            <a:pPr lvl="1"/>
            <a:r>
              <a:rPr lang="en-US" sz="3600"/>
              <a:t>Note: value represented as an </a:t>
            </a:r>
            <a:r>
              <a:rPr lang="en-US" sz="3600">
                <a:latin typeface="Consolas" panose="020B0609020204030204" pitchFamily="49" charset="0"/>
              </a:rPr>
              <a:t>int</a:t>
            </a:r>
          </a:p>
          <a:p>
            <a:pPr marL="457200" lvl="1" indent="0">
              <a:buNone/>
            </a:pPr>
            <a:endParaRPr lang="en-US" sz="3200"/>
          </a:p>
          <a:p>
            <a:pPr lvl="1"/>
            <a:endParaRPr lang="en-US" sz="3600"/>
          </a:p>
          <a:p>
            <a:pPr lvl="1"/>
            <a:r>
              <a:rPr lang="en-US" sz="3600"/>
              <a:t>For example, for the Queen of Hearts card </a:t>
            </a:r>
          </a:p>
          <a:p>
            <a:pPr lvl="2"/>
            <a:r>
              <a:rPr lang="en-US" sz="3200"/>
              <a:t>The suit is hearts ❤️</a:t>
            </a:r>
          </a:p>
          <a:p>
            <a:pPr lvl="2"/>
            <a:r>
              <a:rPr lang="en-US" sz="3200"/>
              <a:t>The value is Queen (represented as 12)</a:t>
            </a:r>
          </a:p>
        </p:txBody>
      </p:sp>
      <p:pic>
        <p:nvPicPr>
          <p:cNvPr id="1026" name="Picture 2" descr="Icon of playing cards ">
            <a:extLst>
              <a:ext uri="{FF2B5EF4-FFF2-40B4-BE49-F238E27FC236}">
                <a16:creationId xmlns:a16="http://schemas.microsoft.com/office/drawing/2014/main" id="{1D2EDA56-9A17-4C36-AD9A-A71E13F51C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9910" y="515607"/>
            <a:ext cx="2338892" cy="233889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 playing card that is the queen of hearts">
            <a:extLst>
              <a:ext uri="{FF2B5EF4-FFF2-40B4-BE49-F238E27FC236}">
                <a16:creationId xmlns:a16="http://schemas.microsoft.com/office/drawing/2014/main" id="{635F39C0-2A6B-4F46-9614-73DEB90A4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56513" y="4245909"/>
            <a:ext cx="1605747" cy="248098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4">
            <a:extLst>
              <a:ext uri="{FF2B5EF4-FFF2-40B4-BE49-F238E27FC236}">
                <a16:creationId xmlns:a16="http://schemas.microsoft.com/office/drawing/2014/main" id="{58D9FEED-C851-42E8-A64C-069375D1003F}"/>
              </a:ext>
            </a:extLst>
          </p:cNvPr>
          <p:cNvGraphicFramePr>
            <a:graphicFrameLocks noGrp="1"/>
          </p:cNvGraphicFramePr>
          <p:nvPr>
            <p:extLst>
              <p:ext uri="{D42A27DB-BD31-4B8C-83A1-F6EECF244321}">
                <p14:modId xmlns:p14="http://schemas.microsoft.com/office/powerpoint/2010/main" val="3207815803"/>
              </p:ext>
            </p:extLst>
          </p:nvPr>
        </p:nvGraphicFramePr>
        <p:xfrm>
          <a:off x="290454" y="3043242"/>
          <a:ext cx="11209471" cy="741680"/>
        </p:xfrm>
        <a:graphic>
          <a:graphicData uri="http://schemas.openxmlformats.org/drawingml/2006/table">
            <a:tbl>
              <a:tblPr firstRow="1" bandRow="1">
                <a:tableStyleId>{8A107856-5554-42FB-B03E-39F5DBC370BA}</a:tableStyleId>
              </a:tblPr>
              <a:tblGrid>
                <a:gridCol w="862267">
                  <a:extLst>
                    <a:ext uri="{9D8B030D-6E8A-4147-A177-3AD203B41FA5}">
                      <a16:colId xmlns:a16="http://schemas.microsoft.com/office/drawing/2014/main" val="1823812511"/>
                    </a:ext>
                  </a:extLst>
                </a:gridCol>
                <a:gridCol w="862267">
                  <a:extLst>
                    <a:ext uri="{9D8B030D-6E8A-4147-A177-3AD203B41FA5}">
                      <a16:colId xmlns:a16="http://schemas.microsoft.com/office/drawing/2014/main" val="604746635"/>
                    </a:ext>
                  </a:extLst>
                </a:gridCol>
                <a:gridCol w="862267">
                  <a:extLst>
                    <a:ext uri="{9D8B030D-6E8A-4147-A177-3AD203B41FA5}">
                      <a16:colId xmlns:a16="http://schemas.microsoft.com/office/drawing/2014/main" val="719342384"/>
                    </a:ext>
                  </a:extLst>
                </a:gridCol>
                <a:gridCol w="862267">
                  <a:extLst>
                    <a:ext uri="{9D8B030D-6E8A-4147-A177-3AD203B41FA5}">
                      <a16:colId xmlns:a16="http://schemas.microsoft.com/office/drawing/2014/main" val="1885550980"/>
                    </a:ext>
                  </a:extLst>
                </a:gridCol>
                <a:gridCol w="862267">
                  <a:extLst>
                    <a:ext uri="{9D8B030D-6E8A-4147-A177-3AD203B41FA5}">
                      <a16:colId xmlns:a16="http://schemas.microsoft.com/office/drawing/2014/main" val="1468740077"/>
                    </a:ext>
                  </a:extLst>
                </a:gridCol>
                <a:gridCol w="862267">
                  <a:extLst>
                    <a:ext uri="{9D8B030D-6E8A-4147-A177-3AD203B41FA5}">
                      <a16:colId xmlns:a16="http://schemas.microsoft.com/office/drawing/2014/main" val="1796338545"/>
                    </a:ext>
                  </a:extLst>
                </a:gridCol>
                <a:gridCol w="862267">
                  <a:extLst>
                    <a:ext uri="{9D8B030D-6E8A-4147-A177-3AD203B41FA5}">
                      <a16:colId xmlns:a16="http://schemas.microsoft.com/office/drawing/2014/main" val="4224566575"/>
                    </a:ext>
                  </a:extLst>
                </a:gridCol>
                <a:gridCol w="862267">
                  <a:extLst>
                    <a:ext uri="{9D8B030D-6E8A-4147-A177-3AD203B41FA5}">
                      <a16:colId xmlns:a16="http://schemas.microsoft.com/office/drawing/2014/main" val="1993017966"/>
                    </a:ext>
                  </a:extLst>
                </a:gridCol>
                <a:gridCol w="862267">
                  <a:extLst>
                    <a:ext uri="{9D8B030D-6E8A-4147-A177-3AD203B41FA5}">
                      <a16:colId xmlns:a16="http://schemas.microsoft.com/office/drawing/2014/main" val="3165225609"/>
                    </a:ext>
                  </a:extLst>
                </a:gridCol>
                <a:gridCol w="862267">
                  <a:extLst>
                    <a:ext uri="{9D8B030D-6E8A-4147-A177-3AD203B41FA5}">
                      <a16:colId xmlns:a16="http://schemas.microsoft.com/office/drawing/2014/main" val="4142276582"/>
                    </a:ext>
                  </a:extLst>
                </a:gridCol>
                <a:gridCol w="862267">
                  <a:extLst>
                    <a:ext uri="{9D8B030D-6E8A-4147-A177-3AD203B41FA5}">
                      <a16:colId xmlns:a16="http://schemas.microsoft.com/office/drawing/2014/main" val="2329810931"/>
                    </a:ext>
                  </a:extLst>
                </a:gridCol>
                <a:gridCol w="862267">
                  <a:extLst>
                    <a:ext uri="{9D8B030D-6E8A-4147-A177-3AD203B41FA5}">
                      <a16:colId xmlns:a16="http://schemas.microsoft.com/office/drawing/2014/main" val="244536002"/>
                    </a:ext>
                  </a:extLst>
                </a:gridCol>
                <a:gridCol w="862267">
                  <a:extLst>
                    <a:ext uri="{9D8B030D-6E8A-4147-A177-3AD203B41FA5}">
                      <a16:colId xmlns:a16="http://schemas.microsoft.com/office/drawing/2014/main" val="3878432453"/>
                    </a:ext>
                  </a:extLst>
                </a:gridCol>
              </a:tblGrid>
              <a:tr h="370840">
                <a:tc>
                  <a:txBody>
                    <a:bodyPr/>
                    <a:lstStyle/>
                    <a:p>
                      <a:pPr algn="ctr"/>
                      <a:r>
                        <a:rPr lang="en-US" sz="1800"/>
                        <a:t>Ace</a:t>
                      </a:r>
                    </a:p>
                  </a:txBody>
                  <a:tcPr/>
                </a:tc>
                <a:tc>
                  <a:txBody>
                    <a:bodyPr/>
                    <a:lstStyle/>
                    <a:p>
                      <a:pPr algn="ctr"/>
                      <a:r>
                        <a:rPr lang="en-US" sz="1800"/>
                        <a:t>2</a:t>
                      </a:r>
                    </a:p>
                  </a:txBody>
                  <a:tcPr/>
                </a:tc>
                <a:tc>
                  <a:txBody>
                    <a:bodyPr/>
                    <a:lstStyle/>
                    <a:p>
                      <a:pPr algn="ctr"/>
                      <a:r>
                        <a:rPr lang="en-US" sz="1800"/>
                        <a:t>3</a:t>
                      </a:r>
                    </a:p>
                  </a:txBody>
                  <a:tcPr/>
                </a:tc>
                <a:tc>
                  <a:txBody>
                    <a:bodyPr/>
                    <a:lstStyle/>
                    <a:p>
                      <a:pPr algn="ctr"/>
                      <a:r>
                        <a:rPr lang="en-US" sz="1800"/>
                        <a:t>4</a:t>
                      </a:r>
                    </a:p>
                  </a:txBody>
                  <a:tcPr/>
                </a:tc>
                <a:tc>
                  <a:txBody>
                    <a:bodyPr/>
                    <a:lstStyle/>
                    <a:p>
                      <a:pPr algn="ctr"/>
                      <a:r>
                        <a:rPr lang="en-US" sz="1800"/>
                        <a:t>5</a:t>
                      </a:r>
                    </a:p>
                  </a:txBody>
                  <a:tcPr/>
                </a:tc>
                <a:tc>
                  <a:txBody>
                    <a:bodyPr/>
                    <a:lstStyle/>
                    <a:p>
                      <a:pPr algn="ctr"/>
                      <a:r>
                        <a:rPr lang="en-US" sz="1800"/>
                        <a:t>6</a:t>
                      </a:r>
                    </a:p>
                  </a:txBody>
                  <a:tcPr/>
                </a:tc>
                <a:tc>
                  <a:txBody>
                    <a:bodyPr/>
                    <a:lstStyle/>
                    <a:p>
                      <a:pPr algn="ctr"/>
                      <a:r>
                        <a:rPr lang="en-US" sz="1800"/>
                        <a:t>7</a:t>
                      </a:r>
                    </a:p>
                  </a:txBody>
                  <a:tcPr/>
                </a:tc>
                <a:tc>
                  <a:txBody>
                    <a:bodyPr/>
                    <a:lstStyle/>
                    <a:p>
                      <a:pPr algn="ctr"/>
                      <a:r>
                        <a:rPr lang="en-US" sz="1800"/>
                        <a:t>8</a:t>
                      </a:r>
                    </a:p>
                  </a:txBody>
                  <a:tcPr/>
                </a:tc>
                <a:tc>
                  <a:txBody>
                    <a:bodyPr/>
                    <a:lstStyle/>
                    <a:p>
                      <a:pPr algn="ctr"/>
                      <a:r>
                        <a:rPr lang="en-US" sz="1800"/>
                        <a:t>9</a:t>
                      </a:r>
                    </a:p>
                  </a:txBody>
                  <a:tcPr/>
                </a:tc>
                <a:tc>
                  <a:txBody>
                    <a:bodyPr/>
                    <a:lstStyle/>
                    <a:p>
                      <a:pPr algn="ctr"/>
                      <a:r>
                        <a:rPr lang="en-US" sz="1800"/>
                        <a:t>10</a:t>
                      </a:r>
                    </a:p>
                  </a:txBody>
                  <a:tcPr/>
                </a:tc>
                <a:tc>
                  <a:txBody>
                    <a:bodyPr/>
                    <a:lstStyle/>
                    <a:p>
                      <a:pPr algn="ctr"/>
                      <a:r>
                        <a:rPr lang="en-US" sz="1800"/>
                        <a:t>Jack</a:t>
                      </a:r>
                    </a:p>
                  </a:txBody>
                  <a:tcPr/>
                </a:tc>
                <a:tc>
                  <a:txBody>
                    <a:bodyPr/>
                    <a:lstStyle/>
                    <a:p>
                      <a:pPr algn="ctr"/>
                      <a:r>
                        <a:rPr lang="en-US" sz="1800"/>
                        <a:t>Queen</a:t>
                      </a:r>
                    </a:p>
                  </a:txBody>
                  <a:tcPr/>
                </a:tc>
                <a:tc>
                  <a:txBody>
                    <a:bodyPr/>
                    <a:lstStyle/>
                    <a:p>
                      <a:pPr algn="ctr"/>
                      <a:r>
                        <a:rPr lang="en-US" sz="1800"/>
                        <a:t>King</a:t>
                      </a:r>
                    </a:p>
                  </a:txBody>
                  <a:tcPr/>
                </a:tc>
                <a:extLst>
                  <a:ext uri="{0D108BD9-81ED-4DB2-BD59-A6C34878D82A}">
                    <a16:rowId xmlns:a16="http://schemas.microsoft.com/office/drawing/2014/main" val="308849805"/>
                  </a:ext>
                </a:extLst>
              </a:tr>
              <a:tr h="370840">
                <a:tc>
                  <a:txBody>
                    <a:bodyPr/>
                    <a:lstStyle/>
                    <a:p>
                      <a:pPr algn="ctr"/>
                      <a:r>
                        <a:rPr lang="en-US">
                          <a:latin typeface="Consolas" panose="020B0609020204030204" pitchFamily="49" charset="0"/>
                        </a:rPr>
                        <a:t>1</a:t>
                      </a:r>
                    </a:p>
                  </a:txBody>
                  <a:tcPr/>
                </a:tc>
                <a:tc>
                  <a:txBody>
                    <a:bodyPr/>
                    <a:lstStyle/>
                    <a:p>
                      <a:pPr algn="ctr"/>
                      <a:r>
                        <a:rPr lang="en-US">
                          <a:latin typeface="Consolas" panose="020B0609020204030204" pitchFamily="49" charset="0"/>
                        </a:rPr>
                        <a:t>2</a:t>
                      </a:r>
                    </a:p>
                  </a:txBody>
                  <a:tcPr/>
                </a:tc>
                <a:tc>
                  <a:txBody>
                    <a:bodyPr/>
                    <a:lstStyle/>
                    <a:p>
                      <a:pPr algn="ctr"/>
                      <a:r>
                        <a:rPr lang="en-US">
                          <a:latin typeface="Consolas" panose="020B0609020204030204" pitchFamily="49" charset="0"/>
                        </a:rPr>
                        <a:t>3</a:t>
                      </a:r>
                    </a:p>
                  </a:txBody>
                  <a:tcPr/>
                </a:tc>
                <a:tc>
                  <a:txBody>
                    <a:bodyPr/>
                    <a:lstStyle/>
                    <a:p>
                      <a:pPr algn="ctr"/>
                      <a:r>
                        <a:rPr lang="en-US">
                          <a:latin typeface="Consolas" panose="020B0609020204030204" pitchFamily="49" charset="0"/>
                        </a:rPr>
                        <a:t>4</a:t>
                      </a:r>
                    </a:p>
                  </a:txBody>
                  <a:tcPr/>
                </a:tc>
                <a:tc>
                  <a:txBody>
                    <a:bodyPr/>
                    <a:lstStyle/>
                    <a:p>
                      <a:pPr algn="ctr"/>
                      <a:r>
                        <a:rPr lang="en-US">
                          <a:latin typeface="Consolas" panose="020B0609020204030204" pitchFamily="49" charset="0"/>
                        </a:rPr>
                        <a:t>5</a:t>
                      </a:r>
                    </a:p>
                  </a:txBody>
                  <a:tcPr/>
                </a:tc>
                <a:tc>
                  <a:txBody>
                    <a:bodyPr/>
                    <a:lstStyle/>
                    <a:p>
                      <a:pPr algn="ctr"/>
                      <a:r>
                        <a:rPr lang="en-US">
                          <a:latin typeface="Consolas" panose="020B0609020204030204" pitchFamily="49" charset="0"/>
                        </a:rPr>
                        <a:t>6</a:t>
                      </a:r>
                    </a:p>
                  </a:txBody>
                  <a:tcPr/>
                </a:tc>
                <a:tc>
                  <a:txBody>
                    <a:bodyPr/>
                    <a:lstStyle/>
                    <a:p>
                      <a:pPr algn="ctr"/>
                      <a:r>
                        <a:rPr lang="en-US">
                          <a:latin typeface="Consolas" panose="020B0609020204030204" pitchFamily="49" charset="0"/>
                        </a:rPr>
                        <a:t>7</a:t>
                      </a:r>
                    </a:p>
                  </a:txBody>
                  <a:tcPr/>
                </a:tc>
                <a:tc>
                  <a:txBody>
                    <a:bodyPr/>
                    <a:lstStyle/>
                    <a:p>
                      <a:pPr algn="ctr"/>
                      <a:r>
                        <a:rPr lang="en-US">
                          <a:latin typeface="Consolas" panose="020B0609020204030204" pitchFamily="49" charset="0"/>
                        </a:rPr>
                        <a:t>8</a:t>
                      </a:r>
                    </a:p>
                  </a:txBody>
                  <a:tcPr/>
                </a:tc>
                <a:tc>
                  <a:txBody>
                    <a:bodyPr/>
                    <a:lstStyle/>
                    <a:p>
                      <a:pPr algn="ctr"/>
                      <a:r>
                        <a:rPr lang="en-US">
                          <a:latin typeface="Consolas" panose="020B0609020204030204" pitchFamily="49" charset="0"/>
                        </a:rPr>
                        <a:t>9</a:t>
                      </a:r>
                    </a:p>
                  </a:txBody>
                  <a:tcPr/>
                </a:tc>
                <a:tc>
                  <a:txBody>
                    <a:bodyPr/>
                    <a:lstStyle/>
                    <a:p>
                      <a:pPr algn="ctr"/>
                      <a:r>
                        <a:rPr lang="en-US">
                          <a:latin typeface="Consolas" panose="020B0609020204030204" pitchFamily="49" charset="0"/>
                        </a:rPr>
                        <a:t>10</a:t>
                      </a:r>
                    </a:p>
                  </a:txBody>
                  <a:tcPr/>
                </a:tc>
                <a:tc>
                  <a:txBody>
                    <a:bodyPr/>
                    <a:lstStyle/>
                    <a:p>
                      <a:pPr algn="ctr"/>
                      <a:r>
                        <a:rPr lang="en-US">
                          <a:latin typeface="Consolas" panose="020B0609020204030204" pitchFamily="49" charset="0"/>
                        </a:rPr>
                        <a:t>11</a:t>
                      </a:r>
                    </a:p>
                  </a:txBody>
                  <a:tcPr/>
                </a:tc>
                <a:tc>
                  <a:txBody>
                    <a:bodyPr/>
                    <a:lstStyle/>
                    <a:p>
                      <a:pPr algn="ctr"/>
                      <a:r>
                        <a:rPr lang="en-US">
                          <a:latin typeface="Consolas" panose="020B0609020204030204" pitchFamily="49" charset="0"/>
                        </a:rPr>
                        <a:t>12</a:t>
                      </a:r>
                    </a:p>
                  </a:txBody>
                  <a:tcPr/>
                </a:tc>
                <a:tc>
                  <a:txBody>
                    <a:bodyPr/>
                    <a:lstStyle/>
                    <a:p>
                      <a:pPr algn="ctr"/>
                      <a:r>
                        <a:rPr lang="en-US">
                          <a:latin typeface="Consolas" panose="020B0609020204030204" pitchFamily="49" charset="0"/>
                        </a:rPr>
                        <a:t>13</a:t>
                      </a:r>
                    </a:p>
                  </a:txBody>
                  <a:tcPr/>
                </a:tc>
                <a:extLst>
                  <a:ext uri="{0D108BD9-81ED-4DB2-BD59-A6C34878D82A}">
                    <a16:rowId xmlns:a16="http://schemas.microsoft.com/office/drawing/2014/main" val="1896897600"/>
                  </a:ext>
                </a:extLst>
              </a:tr>
            </a:tbl>
          </a:graphicData>
        </a:graphic>
      </p:graphicFrame>
    </p:spTree>
    <p:extLst>
      <p:ext uri="{BB962C8B-B14F-4D97-AF65-F5344CB8AC3E}">
        <p14:creationId xmlns:p14="http://schemas.microsoft.com/office/powerpoint/2010/main" val="1849387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47ED2-8DA8-4B28-8696-DB4C604EF6DF}"/>
              </a:ext>
            </a:extLst>
          </p:cNvPr>
          <p:cNvSpPr>
            <a:spLocks noGrp="1"/>
          </p:cNvSpPr>
          <p:nvPr>
            <p:ph type="title"/>
          </p:nvPr>
        </p:nvSpPr>
        <p:spPr/>
        <p:txBody>
          <a:bodyPr>
            <a:normAutofit/>
          </a:bodyPr>
          <a:lstStyle/>
          <a:p>
            <a:r>
              <a:rPr lang="en-US"/>
              <a:t>Card Class</a:t>
            </a:r>
          </a:p>
        </p:txBody>
      </p:sp>
      <p:sp>
        <p:nvSpPr>
          <p:cNvPr id="3" name="Content Placeholder 2">
            <a:extLst>
              <a:ext uri="{FF2B5EF4-FFF2-40B4-BE49-F238E27FC236}">
                <a16:creationId xmlns:a16="http://schemas.microsoft.com/office/drawing/2014/main" id="{B9584817-B173-448E-8475-668B8BFAE90A}"/>
              </a:ext>
            </a:extLst>
          </p:cNvPr>
          <p:cNvSpPr>
            <a:spLocks noGrp="1"/>
          </p:cNvSpPr>
          <p:nvPr>
            <p:ph idx="1"/>
          </p:nvPr>
        </p:nvSpPr>
        <p:spPr>
          <a:xfrm>
            <a:off x="838200" y="1371600"/>
            <a:ext cx="8289664" cy="4805363"/>
          </a:xfrm>
        </p:spPr>
        <p:txBody>
          <a:bodyPr>
            <a:normAutofit/>
          </a:bodyPr>
          <a:lstStyle/>
          <a:p>
            <a:r>
              <a:rPr lang="en-US" sz="3200">
                <a:latin typeface="Consolas" panose="020B0609020204030204" pitchFamily="49" charset="0"/>
              </a:rPr>
              <a:t>public Card(int value, String suit)</a:t>
            </a:r>
          </a:p>
          <a:p>
            <a:pPr lvl="1"/>
            <a:r>
              <a:rPr lang="en-US" sz="2800"/>
              <a:t>Throws an </a:t>
            </a:r>
            <a:r>
              <a:rPr lang="en-US" sz="2800" err="1">
                <a:latin typeface="Consolas" panose="020B0609020204030204" pitchFamily="49" charset="0"/>
              </a:rPr>
              <a:t>IllegalArgumentException</a:t>
            </a:r>
            <a:r>
              <a:rPr lang="en-US" sz="2800"/>
              <a:t> if </a:t>
            </a:r>
            <a:r>
              <a:rPr lang="en-US" sz="2800">
                <a:latin typeface="Consolas" panose="020B0609020204030204" pitchFamily="49" charset="0"/>
              </a:rPr>
              <a:t>value</a:t>
            </a:r>
            <a:r>
              <a:rPr lang="en-US" sz="2800"/>
              <a:t> or </a:t>
            </a:r>
            <a:r>
              <a:rPr lang="en-US" sz="2800">
                <a:latin typeface="Consolas" panose="020B0609020204030204" pitchFamily="49" charset="0"/>
              </a:rPr>
              <a:t>suit</a:t>
            </a:r>
            <a:r>
              <a:rPr lang="en-US" sz="2800"/>
              <a:t> is invalid</a:t>
            </a:r>
          </a:p>
          <a:p>
            <a:r>
              <a:rPr lang="en-US" sz="3200">
                <a:latin typeface="Consolas" panose="020B0609020204030204" pitchFamily="49" charset="0"/>
              </a:rPr>
              <a:t>public String </a:t>
            </a:r>
            <a:r>
              <a:rPr lang="en-US" sz="3200" err="1">
                <a:latin typeface="Consolas" panose="020B0609020204030204" pitchFamily="49" charset="0"/>
              </a:rPr>
              <a:t>getSuit</a:t>
            </a:r>
            <a:r>
              <a:rPr lang="en-US" sz="3200">
                <a:latin typeface="Consolas" panose="020B0609020204030204" pitchFamily="49" charset="0"/>
              </a:rPr>
              <a:t>()</a:t>
            </a:r>
          </a:p>
          <a:p>
            <a:r>
              <a:rPr lang="en-US" sz="3200">
                <a:latin typeface="Consolas" panose="020B0609020204030204" pitchFamily="49" charset="0"/>
              </a:rPr>
              <a:t>public int </a:t>
            </a:r>
            <a:r>
              <a:rPr lang="en-US" sz="3200" err="1">
                <a:latin typeface="Consolas" panose="020B0609020204030204" pitchFamily="49" charset="0"/>
              </a:rPr>
              <a:t>getValue</a:t>
            </a:r>
            <a:r>
              <a:rPr lang="en-US" sz="3200">
                <a:latin typeface="Consolas" panose="020B0609020204030204" pitchFamily="49" charset="0"/>
              </a:rPr>
              <a:t>()</a:t>
            </a:r>
          </a:p>
          <a:p>
            <a:r>
              <a:rPr lang="en-US" sz="3200">
                <a:latin typeface="Consolas" panose="020B0609020204030204" pitchFamily="49" charset="0"/>
              </a:rPr>
              <a:t>public String </a:t>
            </a:r>
            <a:r>
              <a:rPr lang="en-US" sz="3200" err="1">
                <a:latin typeface="Consolas" panose="020B0609020204030204" pitchFamily="49" charset="0"/>
              </a:rPr>
              <a:t>toString</a:t>
            </a:r>
            <a:r>
              <a:rPr lang="en-US" sz="3200">
                <a:latin typeface="Consolas" panose="020B0609020204030204" pitchFamily="49" charset="0"/>
              </a:rPr>
              <a:t>()</a:t>
            </a:r>
          </a:p>
          <a:p>
            <a:r>
              <a:rPr lang="en-US" sz="3200">
                <a:latin typeface="Consolas" panose="020B0609020204030204" pitchFamily="49" charset="0"/>
              </a:rPr>
              <a:t>public </a:t>
            </a:r>
            <a:r>
              <a:rPr lang="en-US" sz="3200" err="1">
                <a:latin typeface="Consolas" panose="020B0609020204030204" pitchFamily="49" charset="0"/>
              </a:rPr>
              <a:t>boolean</a:t>
            </a:r>
            <a:r>
              <a:rPr lang="en-US" sz="3200">
                <a:latin typeface="Consolas" panose="020B0609020204030204" pitchFamily="49" charset="0"/>
              </a:rPr>
              <a:t> equals(Object other)</a:t>
            </a:r>
          </a:p>
        </p:txBody>
      </p:sp>
      <p:pic>
        <p:nvPicPr>
          <p:cNvPr id="1026" name="Picture 2" descr="Icon of playing cards ">
            <a:extLst>
              <a:ext uri="{FF2B5EF4-FFF2-40B4-BE49-F238E27FC236}">
                <a16:creationId xmlns:a16="http://schemas.microsoft.com/office/drawing/2014/main" id="{1D2EDA56-9A17-4C36-AD9A-A71E13F51C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9910" y="515607"/>
            <a:ext cx="2338892" cy="2338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03685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47ED2-8DA8-4B28-8696-DB4C604EF6DF}"/>
              </a:ext>
            </a:extLst>
          </p:cNvPr>
          <p:cNvSpPr>
            <a:spLocks noGrp="1"/>
          </p:cNvSpPr>
          <p:nvPr>
            <p:ph type="title"/>
          </p:nvPr>
        </p:nvSpPr>
        <p:spPr/>
        <p:txBody>
          <a:bodyPr/>
          <a:lstStyle/>
          <a:p>
            <a:r>
              <a:rPr lang="en-US" err="1"/>
              <a:t>BattleManager</a:t>
            </a:r>
            <a:r>
              <a:rPr lang="en-US"/>
              <a:t> Class</a:t>
            </a:r>
          </a:p>
        </p:txBody>
      </p:sp>
      <p:sp>
        <p:nvSpPr>
          <p:cNvPr id="3" name="Content Placeholder 2">
            <a:extLst>
              <a:ext uri="{FF2B5EF4-FFF2-40B4-BE49-F238E27FC236}">
                <a16:creationId xmlns:a16="http://schemas.microsoft.com/office/drawing/2014/main" id="{B9584817-B173-448E-8475-668B8BFAE90A}"/>
              </a:ext>
            </a:extLst>
          </p:cNvPr>
          <p:cNvSpPr>
            <a:spLocks noGrp="1"/>
          </p:cNvSpPr>
          <p:nvPr>
            <p:ph idx="1"/>
          </p:nvPr>
        </p:nvSpPr>
        <p:spPr>
          <a:xfrm>
            <a:off x="838200" y="1371600"/>
            <a:ext cx="8763000" cy="5219700"/>
          </a:xfrm>
        </p:spPr>
        <p:txBody>
          <a:bodyPr>
            <a:normAutofit lnSpcReduction="10000"/>
          </a:bodyPr>
          <a:lstStyle/>
          <a:p>
            <a:r>
              <a:rPr lang="en-US" sz="3200"/>
              <a:t>Assumes two players</a:t>
            </a:r>
          </a:p>
          <a:p>
            <a:r>
              <a:rPr lang="en-US" sz="3200"/>
              <a:t>Setup: 52-card deck is split between the two players evenly</a:t>
            </a:r>
          </a:p>
          <a:p>
            <a:r>
              <a:rPr lang="en-US" sz="3200"/>
              <a:t>Each round:</a:t>
            </a:r>
          </a:p>
          <a:p>
            <a:pPr lvl="1"/>
            <a:r>
              <a:rPr lang="en-US" sz="2800"/>
              <a:t>Each player flips their top card</a:t>
            </a:r>
          </a:p>
          <a:p>
            <a:pPr lvl="1"/>
            <a:r>
              <a:rPr lang="en-US" sz="2800"/>
              <a:t>The player with the higher </a:t>
            </a:r>
            <a:r>
              <a:rPr lang="en-US" sz="2800" i="1"/>
              <a:t>value</a:t>
            </a:r>
            <a:r>
              <a:rPr lang="en-US" sz="2800"/>
              <a:t> card takes both cards</a:t>
            </a:r>
          </a:p>
          <a:p>
            <a:pPr lvl="2"/>
            <a:r>
              <a:rPr lang="en-US" sz="2400"/>
              <a:t>Aces are considered "high" – they beat all other values</a:t>
            </a:r>
          </a:p>
          <a:p>
            <a:pPr lvl="1"/>
            <a:r>
              <a:rPr lang="en-US" sz="2800"/>
              <a:t>If the cards have the same value, "battle"</a:t>
            </a:r>
          </a:p>
          <a:p>
            <a:pPr lvl="2"/>
            <a:r>
              <a:rPr lang="en-US" sz="2400"/>
              <a:t>Each player places 3 cards face down, then flips a new card, and the player with the higher value card takes all cards</a:t>
            </a:r>
          </a:p>
          <a:p>
            <a:pPr lvl="3"/>
            <a:r>
              <a:rPr lang="en-US" sz="2200"/>
              <a:t>(If this is another battle, repeat previous process)</a:t>
            </a:r>
          </a:p>
          <a:p>
            <a:r>
              <a:rPr lang="en-US" sz="3200"/>
              <a:t>Goal: one player has all 52 cards </a:t>
            </a:r>
          </a:p>
        </p:txBody>
      </p:sp>
      <p:pic>
        <p:nvPicPr>
          <p:cNvPr id="1026" name="Picture 2" descr="Icon of playing cards ">
            <a:extLst>
              <a:ext uri="{FF2B5EF4-FFF2-40B4-BE49-F238E27FC236}">
                <a16:creationId xmlns:a16="http://schemas.microsoft.com/office/drawing/2014/main" id="{1D2EDA56-9A17-4C36-AD9A-A71E13F51C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91426" y="736141"/>
            <a:ext cx="2338892" cy="2338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2672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47ED2-8DA8-4B28-8696-DB4C604EF6DF}"/>
              </a:ext>
            </a:extLst>
          </p:cNvPr>
          <p:cNvSpPr>
            <a:spLocks noGrp="1"/>
          </p:cNvSpPr>
          <p:nvPr>
            <p:ph type="title"/>
          </p:nvPr>
        </p:nvSpPr>
        <p:spPr/>
        <p:txBody>
          <a:bodyPr/>
          <a:lstStyle/>
          <a:p>
            <a:r>
              <a:rPr lang="en-US" err="1"/>
              <a:t>BattleManager</a:t>
            </a:r>
            <a:r>
              <a:rPr lang="en-US"/>
              <a:t> Class</a:t>
            </a:r>
          </a:p>
        </p:txBody>
      </p:sp>
      <p:sp>
        <p:nvSpPr>
          <p:cNvPr id="3" name="Content Placeholder 2">
            <a:extLst>
              <a:ext uri="{FF2B5EF4-FFF2-40B4-BE49-F238E27FC236}">
                <a16:creationId xmlns:a16="http://schemas.microsoft.com/office/drawing/2014/main" id="{B9584817-B173-448E-8475-668B8BFAE90A}"/>
              </a:ext>
            </a:extLst>
          </p:cNvPr>
          <p:cNvSpPr>
            <a:spLocks noGrp="1"/>
          </p:cNvSpPr>
          <p:nvPr>
            <p:ph idx="1"/>
          </p:nvPr>
        </p:nvSpPr>
        <p:spPr>
          <a:xfrm>
            <a:off x="838200" y="1371600"/>
            <a:ext cx="8763000" cy="5219700"/>
          </a:xfrm>
        </p:spPr>
        <p:txBody>
          <a:bodyPr>
            <a:normAutofit/>
          </a:bodyPr>
          <a:lstStyle/>
          <a:p>
            <a:r>
              <a:rPr lang="en-US">
                <a:latin typeface="Consolas" panose="020B0609020204030204" pitchFamily="49" charset="0"/>
              </a:rPr>
              <a:t>public </a:t>
            </a:r>
            <a:r>
              <a:rPr lang="en-US" err="1">
                <a:latin typeface="Consolas" panose="020B0609020204030204" pitchFamily="49" charset="0"/>
              </a:rPr>
              <a:t>BattleManager</a:t>
            </a:r>
            <a:r>
              <a:rPr lang="en-US">
                <a:latin typeface="Consolas" panose="020B0609020204030204" pitchFamily="49" charset="0"/>
              </a:rPr>
              <a:t>()</a:t>
            </a:r>
          </a:p>
          <a:p>
            <a:r>
              <a:rPr lang="en-US">
                <a:latin typeface="Consolas" panose="020B0609020204030204" pitchFamily="49" charset="0"/>
              </a:rPr>
              <a:t>public </a:t>
            </a:r>
            <a:r>
              <a:rPr lang="en-US" err="1">
                <a:latin typeface="Consolas" panose="020B0609020204030204" pitchFamily="49" charset="0"/>
              </a:rPr>
              <a:t>BattleManager</a:t>
            </a:r>
            <a:r>
              <a:rPr lang="en-US">
                <a:latin typeface="Consolas" panose="020B0609020204030204" pitchFamily="49" charset="0"/>
              </a:rPr>
              <a:t>(Queue&lt;Card&gt; deck1, </a:t>
            </a:r>
            <a:br>
              <a:rPr lang="en-US">
                <a:latin typeface="Consolas" panose="020B0609020204030204" pitchFamily="49" charset="0"/>
              </a:rPr>
            </a:br>
            <a:r>
              <a:rPr lang="en-US">
                <a:latin typeface="Consolas" panose="020B0609020204030204" pitchFamily="49" charset="0"/>
              </a:rPr>
              <a:t>                     Queue&lt;Card&gt; deck2)</a:t>
            </a:r>
          </a:p>
          <a:p>
            <a:r>
              <a:rPr lang="en-US">
                <a:latin typeface="Consolas" panose="020B0609020204030204" pitchFamily="49" charset="0"/>
              </a:rPr>
              <a:t>public void deal()</a:t>
            </a:r>
          </a:p>
          <a:p>
            <a:r>
              <a:rPr lang="en-US">
                <a:latin typeface="Consolas" panose="020B0609020204030204" pitchFamily="49" charset="0"/>
              </a:rPr>
              <a:t>public </a:t>
            </a:r>
            <a:r>
              <a:rPr lang="en-US" err="1">
                <a:latin typeface="Consolas" panose="020B0609020204030204" pitchFamily="49" charset="0"/>
              </a:rPr>
              <a:t>boolean</a:t>
            </a:r>
            <a:r>
              <a:rPr lang="en-US">
                <a:latin typeface="Consolas" panose="020B0609020204030204" pitchFamily="49" charset="0"/>
              </a:rPr>
              <a:t> </a:t>
            </a:r>
            <a:r>
              <a:rPr lang="en-US" err="1">
                <a:latin typeface="Consolas" panose="020B0609020204030204" pitchFamily="49" charset="0"/>
              </a:rPr>
              <a:t>gameOver</a:t>
            </a:r>
            <a:r>
              <a:rPr lang="en-US">
                <a:latin typeface="Consolas" panose="020B0609020204030204" pitchFamily="49" charset="0"/>
              </a:rPr>
              <a:t>()</a:t>
            </a:r>
          </a:p>
          <a:p>
            <a:r>
              <a:rPr lang="en-US">
                <a:latin typeface="Consolas" panose="020B0609020204030204" pitchFamily="49" charset="0"/>
              </a:rPr>
              <a:t>public int getPlayer1DeckSize()</a:t>
            </a:r>
          </a:p>
          <a:p>
            <a:r>
              <a:rPr lang="en-US">
                <a:latin typeface="Consolas" panose="020B0609020204030204" pitchFamily="49" charset="0"/>
              </a:rPr>
              <a:t>public int getPlayer2DeckSize()</a:t>
            </a:r>
          </a:p>
          <a:p>
            <a:r>
              <a:rPr lang="en-US">
                <a:latin typeface="Consolas" panose="020B0609020204030204" pitchFamily="49" charset="0"/>
              </a:rPr>
              <a:t>public void play()</a:t>
            </a:r>
          </a:p>
        </p:txBody>
      </p:sp>
      <p:pic>
        <p:nvPicPr>
          <p:cNvPr id="1026" name="Picture 2" descr="Icon of playing cards ">
            <a:extLst>
              <a:ext uri="{FF2B5EF4-FFF2-40B4-BE49-F238E27FC236}">
                <a16:creationId xmlns:a16="http://schemas.microsoft.com/office/drawing/2014/main" id="{1D2EDA56-9A17-4C36-AD9A-A71E13F51C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91426" y="736141"/>
            <a:ext cx="2338892" cy="2338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24651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76A5F0-1608-89CC-50AD-841839CAD0A7}"/>
              </a:ext>
            </a:extLst>
          </p:cNvPr>
          <p:cNvSpPr>
            <a:spLocks noGrp="1"/>
          </p:cNvSpPr>
          <p:nvPr>
            <p:ph type="title"/>
          </p:nvPr>
        </p:nvSpPr>
        <p:spPr/>
        <p:txBody>
          <a:bodyPr>
            <a:noAutofit/>
          </a:bodyPr>
          <a:lstStyle/>
          <a:p>
            <a:r>
              <a:rPr lang="en-US" sz="3600"/>
              <a:t>What test cases can you test for the Card class? </a:t>
            </a:r>
            <a:br>
              <a:rPr lang="en-US" sz="3600"/>
            </a:br>
            <a:r>
              <a:rPr lang="en-US" sz="3600"/>
              <a:t>What about the </a:t>
            </a:r>
            <a:r>
              <a:rPr lang="en-US" sz="3600" err="1"/>
              <a:t>BattleManager</a:t>
            </a:r>
            <a:r>
              <a:rPr lang="en-US" sz="3600"/>
              <a:t> class? </a:t>
            </a:r>
          </a:p>
        </p:txBody>
      </p:sp>
      <p:sp>
        <p:nvSpPr>
          <p:cNvPr id="5" name="Content Placeholder 2">
            <a:extLst>
              <a:ext uri="{FF2B5EF4-FFF2-40B4-BE49-F238E27FC236}">
                <a16:creationId xmlns:a16="http://schemas.microsoft.com/office/drawing/2014/main" id="{6F792186-0192-CF4F-DECD-F9C18C2CAC2E}"/>
              </a:ext>
            </a:extLst>
          </p:cNvPr>
          <p:cNvSpPr txBox="1">
            <a:spLocks/>
          </p:cNvSpPr>
          <p:nvPr/>
        </p:nvSpPr>
        <p:spPr>
          <a:xfrm>
            <a:off x="773463" y="2150701"/>
            <a:ext cx="10515600" cy="43633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b="1"/>
          </a:p>
        </p:txBody>
      </p:sp>
      <p:sp>
        <p:nvSpPr>
          <p:cNvPr id="6" name="Content Placeholder 2">
            <a:extLst>
              <a:ext uri="{FF2B5EF4-FFF2-40B4-BE49-F238E27FC236}">
                <a16:creationId xmlns:a16="http://schemas.microsoft.com/office/drawing/2014/main" id="{BA2F5355-02AC-3622-059E-00ED3F5B67A3}"/>
              </a:ext>
            </a:extLst>
          </p:cNvPr>
          <p:cNvSpPr txBox="1">
            <a:spLocks/>
          </p:cNvSpPr>
          <p:nvPr/>
        </p:nvSpPr>
        <p:spPr>
          <a:xfrm>
            <a:off x="838199" y="2471360"/>
            <a:ext cx="10515600" cy="41236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en-US" sz="700"/>
          </a:p>
          <a:p>
            <a:pPr marL="0" indent="0" algn="ctr">
              <a:buNone/>
            </a:pPr>
            <a:r>
              <a:rPr lang="en-US" sz="3200" b="1" i="1">
                <a:solidFill>
                  <a:schemeClr val="accent6"/>
                </a:solidFill>
              </a:rPr>
              <a:t>Spend 2 minutes brainstorming </a:t>
            </a:r>
            <a:r>
              <a:rPr lang="en-US" sz="3200" b="1" i="1" u="sng">
                <a:solidFill>
                  <a:schemeClr val="accent6"/>
                </a:solidFill>
              </a:rPr>
              <a:t>specification testing</a:t>
            </a:r>
            <a:endParaRPr lang="en-US" sz="3200" i="1" u="sng">
              <a:solidFill>
                <a:schemeClr val="accent6"/>
              </a:solidFill>
            </a:endParaRPr>
          </a:p>
          <a:p>
            <a:pPr marL="0" indent="0" algn="ctr">
              <a:buNone/>
            </a:pPr>
            <a:r>
              <a:rPr lang="en-US" sz="3200" b="1" i="1">
                <a:solidFill>
                  <a:schemeClr val="accent6"/>
                </a:solidFill>
              </a:rPr>
              <a:t>Then 2 minutes brainstorming </a:t>
            </a:r>
            <a:r>
              <a:rPr lang="en-US" sz="3200" b="1" i="1" u="sng">
                <a:solidFill>
                  <a:schemeClr val="accent6"/>
                </a:solidFill>
              </a:rPr>
              <a:t>clear-box testing</a:t>
            </a:r>
            <a:endParaRPr lang="en-US" sz="3200" b="1" i="1">
              <a:solidFill>
                <a:schemeClr val="accent6"/>
              </a:solidFill>
            </a:endParaRPr>
          </a:p>
        </p:txBody>
      </p:sp>
    </p:spTree>
    <p:extLst>
      <p:ext uri="{BB962C8B-B14F-4D97-AF65-F5344CB8AC3E}">
        <p14:creationId xmlns:p14="http://schemas.microsoft.com/office/powerpoint/2010/main" val="19514443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22B81-4FB1-3D4C-B5CC-F81F1C1D9153}"/>
              </a:ext>
            </a:extLst>
          </p:cNvPr>
          <p:cNvSpPr>
            <a:spLocks noGrp="1"/>
          </p:cNvSpPr>
          <p:nvPr>
            <p:ph type="title"/>
          </p:nvPr>
        </p:nvSpPr>
        <p:spPr/>
        <p:txBody>
          <a:bodyPr/>
          <a:lstStyle/>
          <a:p>
            <a:r>
              <a:rPr lang="en-US"/>
              <a:t>Lecture Outline</a:t>
            </a:r>
          </a:p>
        </p:txBody>
      </p:sp>
      <p:sp>
        <p:nvSpPr>
          <p:cNvPr id="3" name="Content Placeholder 2">
            <a:extLst>
              <a:ext uri="{FF2B5EF4-FFF2-40B4-BE49-F238E27FC236}">
                <a16:creationId xmlns:a16="http://schemas.microsoft.com/office/drawing/2014/main" id="{F07DD871-301D-734F-B5EC-A5910673E2D8}"/>
              </a:ext>
            </a:extLst>
          </p:cNvPr>
          <p:cNvSpPr>
            <a:spLocks noGrp="1"/>
          </p:cNvSpPr>
          <p:nvPr>
            <p:ph idx="1"/>
          </p:nvPr>
        </p:nvSpPr>
        <p:spPr/>
        <p:txBody>
          <a:bodyPr/>
          <a:lstStyle/>
          <a:p>
            <a:pPr>
              <a:spcAft>
                <a:spcPts val="1200"/>
              </a:spcAft>
            </a:pPr>
            <a:r>
              <a:rPr lang="en-US"/>
              <a:t>Announcements</a:t>
            </a:r>
          </a:p>
          <a:p>
            <a:pPr>
              <a:spcAft>
                <a:spcPts val="1200"/>
              </a:spcAft>
            </a:pPr>
            <a:r>
              <a:rPr lang="en-US"/>
              <a:t>Importance of Testing</a:t>
            </a:r>
          </a:p>
          <a:p>
            <a:pPr>
              <a:spcAft>
                <a:spcPts val="1200"/>
              </a:spcAft>
            </a:pPr>
            <a:r>
              <a:rPr lang="en-US"/>
              <a:t>JUnit</a:t>
            </a:r>
          </a:p>
          <a:p>
            <a:pPr lvl="1">
              <a:spcAft>
                <a:spcPts val="1200"/>
              </a:spcAft>
            </a:pPr>
            <a:r>
              <a:rPr lang="en-US"/>
              <a:t>How Much Testing is Enough?	</a:t>
            </a:r>
          </a:p>
          <a:p>
            <a:pPr>
              <a:spcAft>
                <a:spcPts val="1200"/>
              </a:spcAft>
            </a:pPr>
            <a:r>
              <a:rPr lang="en-US"/>
              <a:t>Example: Brainstorm Test Cases (Card &amp; </a:t>
            </a:r>
            <a:r>
              <a:rPr lang="en-US" err="1"/>
              <a:t>BattleManager</a:t>
            </a:r>
            <a:r>
              <a:rPr lang="en-US"/>
              <a:t>)</a:t>
            </a:r>
          </a:p>
          <a:p>
            <a:pPr>
              <a:spcAft>
                <a:spcPts val="1200"/>
              </a:spcAft>
            </a:pPr>
            <a:r>
              <a:rPr lang="en-US" b="1">
                <a:solidFill>
                  <a:schemeClr val="accent5"/>
                </a:solidFill>
              </a:rPr>
              <a:t>Challenge: Floating Point Precision</a:t>
            </a:r>
          </a:p>
        </p:txBody>
      </p:sp>
      <p:sp>
        <p:nvSpPr>
          <p:cNvPr id="4" name="Pentagon 3">
            <a:extLst>
              <a:ext uri="{FF2B5EF4-FFF2-40B4-BE49-F238E27FC236}">
                <a16:creationId xmlns:a16="http://schemas.microsoft.com/office/drawing/2014/main" id="{A474EB40-D05B-4D47-ACB8-073DBA3E897B}"/>
              </a:ext>
            </a:extLst>
          </p:cNvPr>
          <p:cNvSpPr/>
          <p:nvPr/>
        </p:nvSpPr>
        <p:spPr>
          <a:xfrm rot="10800000">
            <a:off x="6467894" y="4670635"/>
            <a:ext cx="444843" cy="30891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1840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E5B18-EC10-4D28-83F1-A67D382E606D}"/>
              </a:ext>
            </a:extLst>
          </p:cNvPr>
          <p:cNvSpPr>
            <a:spLocks noGrp="1"/>
          </p:cNvSpPr>
          <p:nvPr>
            <p:ph type="title"/>
          </p:nvPr>
        </p:nvSpPr>
        <p:spPr/>
        <p:txBody>
          <a:bodyPr/>
          <a:lstStyle/>
          <a:p>
            <a:r>
              <a:rPr lang="en-US"/>
              <a:t>Announcements</a:t>
            </a:r>
          </a:p>
        </p:txBody>
      </p:sp>
      <p:sp>
        <p:nvSpPr>
          <p:cNvPr id="3" name="Content Placeholder 2">
            <a:extLst>
              <a:ext uri="{FF2B5EF4-FFF2-40B4-BE49-F238E27FC236}">
                <a16:creationId xmlns:a16="http://schemas.microsoft.com/office/drawing/2014/main" id="{307D5913-F37F-40C7-AF10-284F41771558}"/>
              </a:ext>
            </a:extLst>
          </p:cNvPr>
          <p:cNvSpPr>
            <a:spLocks noGrp="1"/>
          </p:cNvSpPr>
          <p:nvPr>
            <p:ph idx="1"/>
          </p:nvPr>
        </p:nvSpPr>
        <p:spPr>
          <a:xfrm>
            <a:off x="838200" y="1371600"/>
            <a:ext cx="10515600" cy="5185611"/>
          </a:xfrm>
        </p:spPr>
        <p:txBody>
          <a:bodyPr>
            <a:normAutofit/>
          </a:bodyPr>
          <a:lstStyle/>
          <a:p>
            <a:r>
              <a:rPr lang="en-US" sz="3600" dirty="0"/>
              <a:t>Tomorrow (Thursday, Aug 13th): Creative Project 2 (C2) due!</a:t>
            </a:r>
          </a:p>
          <a:p>
            <a:r>
              <a:rPr lang="en-US" sz="3600" dirty="0"/>
              <a:t>Resubmission 5 opens tomorrow</a:t>
            </a:r>
          </a:p>
          <a:p>
            <a:pPr lvl="1"/>
            <a:r>
              <a:rPr lang="en-US" sz="3200" dirty="0"/>
              <a:t>Eligible: Everything!</a:t>
            </a:r>
          </a:p>
          <a:p>
            <a:r>
              <a:rPr lang="en-US" sz="3600" dirty="0"/>
              <a:t>Programming Assignment 3 (P3) releasing Friday, Aug 14</a:t>
            </a:r>
            <a:r>
              <a:rPr lang="en-US" sz="3600" baseline="30000" dirty="0"/>
              <a:t>th</a:t>
            </a:r>
            <a:r>
              <a:rPr lang="en-US" sz="3600" dirty="0"/>
              <a:t> </a:t>
            </a:r>
          </a:p>
          <a:p>
            <a:r>
              <a:rPr lang="en-US" sz="3600" dirty="0"/>
              <a:t>Final Exam: </a:t>
            </a:r>
            <a:r>
              <a:rPr lang="en-US" sz="3600" b="1" dirty="0"/>
              <a:t>August 19</a:t>
            </a:r>
            <a:r>
              <a:rPr lang="en-US" sz="3600" b="1" baseline="30000" dirty="0"/>
              <a:t>th</a:t>
            </a:r>
            <a:r>
              <a:rPr lang="en-US" sz="3600" b="1" dirty="0"/>
              <a:t> &amp; August 21</a:t>
            </a:r>
            <a:r>
              <a:rPr lang="en-US" sz="3600" b="1" baseline="30000" dirty="0"/>
              <a:t>st</a:t>
            </a:r>
            <a:r>
              <a:rPr lang="en-US" sz="3600" b="1" dirty="0"/>
              <a:t> 10:50-11:50am </a:t>
            </a:r>
            <a:r>
              <a:rPr lang="en-US" sz="3600" dirty="0"/>
              <a:t>in PCAR 295</a:t>
            </a:r>
          </a:p>
          <a:p>
            <a:pPr lvl="1"/>
            <a:r>
              <a:rPr lang="en-US" sz="3200" dirty="0"/>
              <a:t>Exam logistics posted on Ed/Course Website! </a:t>
            </a:r>
          </a:p>
        </p:txBody>
      </p:sp>
    </p:spTree>
    <p:extLst>
      <p:ext uri="{BB962C8B-B14F-4D97-AF65-F5344CB8AC3E}">
        <p14:creationId xmlns:p14="http://schemas.microsoft.com/office/powerpoint/2010/main" val="26737836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9EA8E-F707-7A8E-217E-584C4FB7CE2C}"/>
              </a:ext>
            </a:extLst>
          </p:cNvPr>
          <p:cNvSpPr>
            <a:spLocks noGrp="1"/>
          </p:cNvSpPr>
          <p:nvPr>
            <p:ph type="title"/>
          </p:nvPr>
        </p:nvSpPr>
        <p:spPr/>
        <p:txBody>
          <a:bodyPr/>
          <a:lstStyle/>
          <a:p>
            <a:r>
              <a:rPr lang="en-US"/>
              <a:t>Challenge: Floating Point Numbers</a:t>
            </a:r>
          </a:p>
        </p:txBody>
      </p:sp>
      <p:sp>
        <p:nvSpPr>
          <p:cNvPr id="3" name="Content Placeholder 2">
            <a:extLst>
              <a:ext uri="{FF2B5EF4-FFF2-40B4-BE49-F238E27FC236}">
                <a16:creationId xmlns:a16="http://schemas.microsoft.com/office/drawing/2014/main" id="{18B7DE72-AF1A-3E5F-45A9-3F69A006B398}"/>
              </a:ext>
            </a:extLst>
          </p:cNvPr>
          <p:cNvSpPr>
            <a:spLocks noGrp="1"/>
          </p:cNvSpPr>
          <p:nvPr>
            <p:ph idx="1"/>
          </p:nvPr>
        </p:nvSpPr>
        <p:spPr/>
        <p:txBody>
          <a:bodyPr>
            <a:normAutofit lnSpcReduction="10000"/>
          </a:bodyPr>
          <a:lstStyle/>
          <a:p>
            <a:r>
              <a:rPr lang="en-US"/>
              <a:t>Another name for </a:t>
            </a:r>
            <a:r>
              <a:rPr lang="en-US">
                <a:latin typeface="Consolas" panose="020B0609020204030204" pitchFamily="49" charset="0"/>
                <a:cs typeface="Consolas" panose="020B0609020204030204" pitchFamily="49" charset="0"/>
              </a:rPr>
              <a:t>double</a:t>
            </a:r>
            <a:r>
              <a:rPr lang="en-US"/>
              <a:t>s are floating point numbers</a:t>
            </a:r>
          </a:p>
          <a:p>
            <a:r>
              <a:rPr lang="en-US"/>
              <a:t>Floating point numbers are nice, but imprecise</a:t>
            </a:r>
          </a:p>
          <a:p>
            <a:pPr lvl="1"/>
            <a:r>
              <a:rPr lang="en-US"/>
              <a:t>Computers can only store a certain amount of precision (can’t store 0.3333333333 repeating forever)</a:t>
            </a:r>
          </a:p>
          <a:p>
            <a:pPr lvl="1"/>
            <a:r>
              <a:rPr lang="en-US"/>
              <a:t>Finite precision can lead to slightly incorrect calculations with floating point numbers</a:t>
            </a:r>
          </a:p>
          <a:p>
            <a:pPr marL="457200" lvl="1" indent="0">
              <a:buNone/>
            </a:pPr>
            <a:endParaRPr lang="en-US"/>
          </a:p>
          <a:p>
            <a:pPr marL="457200" lvl="1" indent="0">
              <a:buNone/>
            </a:pPr>
            <a:endParaRPr lang="en-US"/>
          </a:p>
          <a:p>
            <a:pPr lvl="1"/>
            <a:endParaRPr lang="en-US"/>
          </a:p>
          <a:p>
            <a:r>
              <a:rPr lang="en-US"/>
              <a:t>Take-away: Essentially can never rely on == for doubles. Instead, must define some notion of how far away they can be to be tolerated as the same</a:t>
            </a:r>
          </a:p>
          <a:p>
            <a:pPr lvl="1"/>
            <a:r>
              <a:rPr lang="en-US"/>
              <a:t>JUnit: </a:t>
            </a:r>
            <a:r>
              <a:rPr lang="en-US" err="1">
                <a:latin typeface="Consolas" panose="020B0609020204030204" pitchFamily="49" charset="0"/>
              </a:rPr>
              <a:t>assertEquals</a:t>
            </a:r>
            <a:r>
              <a:rPr lang="en-US">
                <a:latin typeface="Consolas" panose="020B0609020204030204" pitchFamily="49" charset="0"/>
              </a:rPr>
              <a:t>(expected, actual, delta)</a:t>
            </a:r>
          </a:p>
        </p:txBody>
      </p:sp>
      <p:pic>
        <p:nvPicPr>
          <p:cNvPr id="4" name="Picture 3">
            <a:extLst>
              <a:ext uri="{FF2B5EF4-FFF2-40B4-BE49-F238E27FC236}">
                <a16:creationId xmlns:a16="http://schemas.microsoft.com/office/drawing/2014/main" id="{B45C0B4A-22A0-18EB-B399-4CC6F951FFBC}"/>
              </a:ext>
            </a:extLst>
          </p:cNvPr>
          <p:cNvPicPr>
            <a:picLocks noChangeAspect="1"/>
          </p:cNvPicPr>
          <p:nvPr/>
        </p:nvPicPr>
        <p:blipFill rotWithShape="1">
          <a:blip r:embed="rId2"/>
          <a:srcRect l="28818"/>
          <a:stretch/>
        </p:blipFill>
        <p:spPr>
          <a:xfrm>
            <a:off x="7201911" y="3325827"/>
            <a:ext cx="3652759" cy="1106811"/>
          </a:xfrm>
          <a:prstGeom prst="rect">
            <a:avLst/>
          </a:prstGeom>
        </p:spPr>
      </p:pic>
    </p:spTree>
    <p:extLst>
      <p:ext uri="{BB962C8B-B14F-4D97-AF65-F5344CB8AC3E}">
        <p14:creationId xmlns:p14="http://schemas.microsoft.com/office/powerpoint/2010/main" val="2075035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22B81-4FB1-3D4C-B5CC-F81F1C1D9153}"/>
              </a:ext>
            </a:extLst>
          </p:cNvPr>
          <p:cNvSpPr>
            <a:spLocks noGrp="1"/>
          </p:cNvSpPr>
          <p:nvPr>
            <p:ph type="title"/>
          </p:nvPr>
        </p:nvSpPr>
        <p:spPr/>
        <p:txBody>
          <a:bodyPr/>
          <a:lstStyle/>
          <a:p>
            <a:r>
              <a:rPr lang="en-US"/>
              <a:t>Lecture Outline</a:t>
            </a:r>
          </a:p>
        </p:txBody>
      </p:sp>
      <p:sp>
        <p:nvSpPr>
          <p:cNvPr id="3" name="Content Placeholder 2">
            <a:extLst>
              <a:ext uri="{FF2B5EF4-FFF2-40B4-BE49-F238E27FC236}">
                <a16:creationId xmlns:a16="http://schemas.microsoft.com/office/drawing/2014/main" id="{F07DD871-301D-734F-B5EC-A5910673E2D8}"/>
              </a:ext>
            </a:extLst>
          </p:cNvPr>
          <p:cNvSpPr>
            <a:spLocks noGrp="1"/>
          </p:cNvSpPr>
          <p:nvPr>
            <p:ph idx="1"/>
          </p:nvPr>
        </p:nvSpPr>
        <p:spPr/>
        <p:txBody>
          <a:bodyPr/>
          <a:lstStyle/>
          <a:p>
            <a:pPr>
              <a:spcAft>
                <a:spcPts val="1200"/>
              </a:spcAft>
            </a:pPr>
            <a:r>
              <a:rPr lang="en-US"/>
              <a:t>Announcements</a:t>
            </a:r>
          </a:p>
          <a:p>
            <a:pPr>
              <a:spcAft>
                <a:spcPts val="1200"/>
              </a:spcAft>
            </a:pPr>
            <a:r>
              <a:rPr lang="en-US" b="1">
                <a:solidFill>
                  <a:schemeClr val="accent5"/>
                </a:solidFill>
              </a:rPr>
              <a:t>Importance of Testing</a:t>
            </a:r>
          </a:p>
          <a:p>
            <a:pPr>
              <a:spcAft>
                <a:spcPts val="1200"/>
              </a:spcAft>
            </a:pPr>
            <a:r>
              <a:rPr lang="en-US"/>
              <a:t>JUnit</a:t>
            </a:r>
          </a:p>
          <a:p>
            <a:pPr lvl="1">
              <a:spcAft>
                <a:spcPts val="1200"/>
              </a:spcAft>
            </a:pPr>
            <a:r>
              <a:rPr lang="en-US"/>
              <a:t>How Much Testing is Enough?	</a:t>
            </a:r>
          </a:p>
          <a:p>
            <a:pPr>
              <a:spcAft>
                <a:spcPts val="1200"/>
              </a:spcAft>
            </a:pPr>
            <a:r>
              <a:rPr lang="en-US"/>
              <a:t>Example: Brainstorm Test Cases (Card &amp; </a:t>
            </a:r>
            <a:r>
              <a:rPr lang="en-US" err="1"/>
              <a:t>BattleManager</a:t>
            </a:r>
            <a:r>
              <a:rPr lang="en-US"/>
              <a:t>)</a:t>
            </a:r>
          </a:p>
          <a:p>
            <a:pPr>
              <a:spcAft>
                <a:spcPts val="1200"/>
              </a:spcAft>
            </a:pPr>
            <a:r>
              <a:rPr lang="en-US"/>
              <a:t>Challenge: Floating Point Precision</a:t>
            </a:r>
          </a:p>
        </p:txBody>
      </p:sp>
      <p:sp>
        <p:nvSpPr>
          <p:cNvPr id="4" name="Pentagon 3">
            <a:extLst>
              <a:ext uri="{FF2B5EF4-FFF2-40B4-BE49-F238E27FC236}">
                <a16:creationId xmlns:a16="http://schemas.microsoft.com/office/drawing/2014/main" id="{A474EB40-D05B-4D47-ACB8-073DBA3E897B}"/>
              </a:ext>
            </a:extLst>
          </p:cNvPr>
          <p:cNvSpPr/>
          <p:nvPr/>
        </p:nvSpPr>
        <p:spPr>
          <a:xfrm rot="10800000">
            <a:off x="4493439" y="2129736"/>
            <a:ext cx="444843" cy="30891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1506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3A5B0-82C6-9A99-1597-7D9184090A47}"/>
              </a:ext>
            </a:extLst>
          </p:cNvPr>
          <p:cNvSpPr>
            <a:spLocks noGrp="1"/>
          </p:cNvSpPr>
          <p:nvPr>
            <p:ph type="title"/>
          </p:nvPr>
        </p:nvSpPr>
        <p:spPr/>
        <p:txBody>
          <a:bodyPr/>
          <a:lstStyle/>
          <a:p>
            <a:r>
              <a:rPr lang="en-US"/>
              <a:t>Importance of Testing</a:t>
            </a:r>
          </a:p>
        </p:txBody>
      </p:sp>
      <p:sp>
        <p:nvSpPr>
          <p:cNvPr id="3" name="Content Placeholder 2">
            <a:extLst>
              <a:ext uri="{FF2B5EF4-FFF2-40B4-BE49-F238E27FC236}">
                <a16:creationId xmlns:a16="http://schemas.microsoft.com/office/drawing/2014/main" id="{A449C77E-E536-86A6-2B31-928F864786A9}"/>
              </a:ext>
            </a:extLst>
          </p:cNvPr>
          <p:cNvSpPr>
            <a:spLocks noGrp="1"/>
          </p:cNvSpPr>
          <p:nvPr>
            <p:ph idx="1"/>
          </p:nvPr>
        </p:nvSpPr>
        <p:spPr>
          <a:xfrm>
            <a:off x="838200" y="1371600"/>
            <a:ext cx="6320692" cy="4805363"/>
          </a:xfrm>
        </p:spPr>
        <p:txBody>
          <a:bodyPr>
            <a:normAutofit fontScale="92500" lnSpcReduction="10000"/>
          </a:bodyPr>
          <a:lstStyle/>
          <a:p>
            <a:pPr marL="0" indent="0">
              <a:buNone/>
            </a:pPr>
            <a:r>
              <a:rPr lang="en-US" sz="3600"/>
              <a:t>Software, written by people, controls more and more of our day-to-day lives. </a:t>
            </a:r>
          </a:p>
          <a:p>
            <a:pPr marL="0" indent="0">
              <a:buNone/>
            </a:pPr>
            <a:endParaRPr lang="en-US" sz="3600"/>
          </a:p>
          <a:p>
            <a:pPr marL="0" indent="0">
              <a:buNone/>
            </a:pPr>
            <a:r>
              <a:rPr lang="en-US" sz="3600"/>
              <a:t>Bugs (just like the ones we all write) are just as easy to write in this software.</a:t>
            </a:r>
          </a:p>
          <a:p>
            <a:pPr marL="0" indent="0">
              <a:buNone/>
            </a:pPr>
            <a:endParaRPr lang="en-US" sz="3600"/>
          </a:p>
          <a:p>
            <a:pPr marL="0" indent="0">
              <a:buNone/>
            </a:pPr>
            <a:r>
              <a:rPr lang="en-US" sz="3600"/>
              <a:t>Stakes can be quite high so bugs</a:t>
            </a:r>
            <a:br>
              <a:rPr lang="en-US" sz="3600"/>
            </a:br>
            <a:r>
              <a:rPr lang="en-US" sz="3600"/>
              <a:t>can have catastrophic effects</a:t>
            </a:r>
          </a:p>
        </p:txBody>
      </p:sp>
      <p:sp>
        <p:nvSpPr>
          <p:cNvPr id="4" name="TextBox 3">
            <a:extLst>
              <a:ext uri="{FF2B5EF4-FFF2-40B4-BE49-F238E27FC236}">
                <a16:creationId xmlns:a16="http://schemas.microsoft.com/office/drawing/2014/main" id="{E5905BFB-26C6-70C8-39E1-D28D100372AF}"/>
              </a:ext>
            </a:extLst>
          </p:cNvPr>
          <p:cNvSpPr txBox="1"/>
          <p:nvPr/>
        </p:nvSpPr>
        <p:spPr>
          <a:xfrm>
            <a:off x="7772785" y="6176963"/>
            <a:ext cx="3946465" cy="500137"/>
          </a:xfrm>
          <a:prstGeom prst="rect">
            <a:avLst/>
          </a:prstGeom>
          <a:noFill/>
        </p:spPr>
        <p:txBody>
          <a:bodyPr wrap="none" rtlCol="0">
            <a:spAutoFit/>
          </a:bodyPr>
          <a:lstStyle/>
          <a:p>
            <a:r>
              <a:rPr lang="en-US" sz="1600"/>
              <a:t>The Horizon IT System for The UK Post Office </a:t>
            </a:r>
            <a:br>
              <a:rPr lang="en-US" sz="1600" i="1"/>
            </a:br>
            <a:r>
              <a:rPr lang="en-US" sz="1050" i="1"/>
              <a:t>Source: </a:t>
            </a:r>
            <a:r>
              <a:rPr lang="en-US" sz="1050" i="1" err="1"/>
              <a:t>Fujitsu.com</a:t>
            </a:r>
            <a:endParaRPr lang="en-US" sz="1600" i="1"/>
          </a:p>
        </p:txBody>
      </p:sp>
      <p:pic>
        <p:nvPicPr>
          <p:cNvPr id="8" name="Picture 7" descr="A computer monitor and keyboard&#10;&#10;Description automatically generated">
            <a:extLst>
              <a:ext uri="{FF2B5EF4-FFF2-40B4-BE49-F238E27FC236}">
                <a16:creationId xmlns:a16="http://schemas.microsoft.com/office/drawing/2014/main" id="{7A568CDD-FFF8-806E-26F6-C395FFCDDBDD}"/>
              </a:ext>
            </a:extLst>
          </p:cNvPr>
          <p:cNvPicPr>
            <a:picLocks noChangeAspect="1"/>
          </p:cNvPicPr>
          <p:nvPr/>
        </p:nvPicPr>
        <p:blipFill>
          <a:blip r:embed="rId2"/>
          <a:stretch>
            <a:fillRect/>
          </a:stretch>
        </p:blipFill>
        <p:spPr>
          <a:xfrm>
            <a:off x="7728164" y="3220603"/>
            <a:ext cx="3991086" cy="2956360"/>
          </a:xfrm>
          <a:prstGeom prst="rect">
            <a:avLst/>
          </a:prstGeom>
        </p:spPr>
      </p:pic>
      <p:pic>
        <p:nvPicPr>
          <p:cNvPr id="6" name="Picture 5" descr="therac-machine">
            <a:extLst>
              <a:ext uri="{FF2B5EF4-FFF2-40B4-BE49-F238E27FC236}">
                <a16:creationId xmlns:a16="http://schemas.microsoft.com/office/drawing/2014/main" id="{63FEE0CE-02FF-46E7-8F71-EEFDC898B1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2719" y="385483"/>
            <a:ext cx="3501081" cy="25908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3">
            <a:extLst>
              <a:ext uri="{FF2B5EF4-FFF2-40B4-BE49-F238E27FC236}">
                <a16:creationId xmlns:a16="http://schemas.microsoft.com/office/drawing/2014/main" id="{E5905BFB-26C6-70C8-39E1-D28D100372AF}"/>
              </a:ext>
            </a:extLst>
          </p:cNvPr>
          <p:cNvSpPr txBox="1"/>
          <p:nvPr/>
        </p:nvSpPr>
        <p:spPr>
          <a:xfrm>
            <a:off x="10573865" y="2959944"/>
            <a:ext cx="1286442"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i="1"/>
              <a:t>Source: </a:t>
            </a:r>
            <a:r>
              <a:rPr lang="en-US" sz="1200" i="1" err="1">
                <a:hlinkClick r:id="rId4"/>
              </a:rPr>
              <a:t>Hackaday</a:t>
            </a:r>
            <a:endParaRPr lang="en-US" sz="1200" i="1"/>
          </a:p>
        </p:txBody>
      </p:sp>
    </p:spTree>
    <p:extLst>
      <p:ext uri="{BB962C8B-B14F-4D97-AF65-F5344CB8AC3E}">
        <p14:creationId xmlns:p14="http://schemas.microsoft.com/office/powerpoint/2010/main" val="2429416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3A5B0-82C6-9A99-1597-7D9184090A47}"/>
              </a:ext>
            </a:extLst>
          </p:cNvPr>
          <p:cNvSpPr>
            <a:spLocks noGrp="1"/>
          </p:cNvSpPr>
          <p:nvPr>
            <p:ph type="title"/>
          </p:nvPr>
        </p:nvSpPr>
        <p:spPr/>
        <p:txBody>
          <a:bodyPr/>
          <a:lstStyle/>
          <a:p>
            <a:r>
              <a:rPr lang="en-US"/>
              <a:t>Importance of Testing</a:t>
            </a:r>
          </a:p>
        </p:txBody>
      </p:sp>
      <p:sp>
        <p:nvSpPr>
          <p:cNvPr id="3" name="Content Placeholder 2">
            <a:extLst>
              <a:ext uri="{FF2B5EF4-FFF2-40B4-BE49-F238E27FC236}">
                <a16:creationId xmlns:a16="http://schemas.microsoft.com/office/drawing/2014/main" id="{A449C77E-E536-86A6-2B31-928F864786A9}"/>
              </a:ext>
            </a:extLst>
          </p:cNvPr>
          <p:cNvSpPr>
            <a:spLocks noGrp="1"/>
          </p:cNvSpPr>
          <p:nvPr>
            <p:ph idx="1"/>
          </p:nvPr>
        </p:nvSpPr>
        <p:spPr>
          <a:xfrm>
            <a:off x="838200" y="1371600"/>
            <a:ext cx="6297246" cy="4805363"/>
          </a:xfrm>
        </p:spPr>
        <p:txBody>
          <a:bodyPr>
            <a:normAutofit/>
          </a:bodyPr>
          <a:lstStyle/>
          <a:p>
            <a:pPr marL="0" indent="0">
              <a:buNone/>
            </a:pPr>
            <a:r>
              <a:rPr lang="en-US" sz="3600"/>
              <a:t>“</a:t>
            </a:r>
            <a:r>
              <a:rPr lang="en-US"/>
              <a:t>The Horizon scandal, described as ‘the most widespread miscarriage of justice in UK history’, resulted in more than 700 post office operators being </a:t>
            </a:r>
            <a:r>
              <a:rPr lang="en-US" b="1"/>
              <a:t>prosecuted between 1999 and 2015 for theft, fraud and false accounting because of faulty accounting software</a:t>
            </a:r>
            <a:r>
              <a:rPr lang="en-US"/>
              <a:t> installed in the late 1990s… Some spent time in prison, and the scandal has been </a:t>
            </a:r>
            <a:r>
              <a:rPr lang="en-US" b="1"/>
              <a:t>linked to four suicides</a:t>
            </a:r>
            <a:r>
              <a:rPr lang="en-US"/>
              <a:t>.”</a:t>
            </a:r>
          </a:p>
          <a:p>
            <a:pPr marL="0" indent="0">
              <a:buNone/>
            </a:pPr>
            <a:endParaRPr lang="en-US" sz="1600"/>
          </a:p>
          <a:p>
            <a:pPr marL="0" indent="0">
              <a:buNone/>
            </a:pPr>
            <a:r>
              <a:rPr lang="en-US" sz="2000">
                <a:hlinkClick r:id="rId2"/>
              </a:rPr>
              <a:t>Source: The Guardian</a:t>
            </a:r>
            <a:endParaRPr lang="en-US" sz="2000"/>
          </a:p>
        </p:txBody>
      </p:sp>
      <p:pic>
        <p:nvPicPr>
          <p:cNvPr id="5" name="Picture 4" descr="A red and white sign with a white text&#10;&#10;Description automatically generated">
            <a:extLst>
              <a:ext uri="{FF2B5EF4-FFF2-40B4-BE49-F238E27FC236}">
                <a16:creationId xmlns:a16="http://schemas.microsoft.com/office/drawing/2014/main" id="{F609A902-A910-A04A-1609-09DDE672983C}"/>
              </a:ext>
            </a:extLst>
          </p:cNvPr>
          <p:cNvPicPr>
            <a:picLocks noChangeAspect="1"/>
          </p:cNvPicPr>
          <p:nvPr/>
        </p:nvPicPr>
        <p:blipFill>
          <a:blip r:embed="rId3"/>
          <a:stretch>
            <a:fillRect/>
          </a:stretch>
        </p:blipFill>
        <p:spPr>
          <a:xfrm>
            <a:off x="7313225" y="1371600"/>
            <a:ext cx="4526960" cy="4957763"/>
          </a:xfrm>
          <a:prstGeom prst="rect">
            <a:avLst/>
          </a:prstGeom>
        </p:spPr>
      </p:pic>
    </p:spTree>
    <p:extLst>
      <p:ext uri="{BB962C8B-B14F-4D97-AF65-F5344CB8AC3E}">
        <p14:creationId xmlns:p14="http://schemas.microsoft.com/office/powerpoint/2010/main" val="4053727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B15BC-6269-4DFF-E235-766ECB8AA24B}"/>
              </a:ext>
            </a:extLst>
          </p:cNvPr>
          <p:cNvSpPr>
            <a:spLocks noGrp="1"/>
          </p:cNvSpPr>
          <p:nvPr>
            <p:ph type="title"/>
          </p:nvPr>
        </p:nvSpPr>
        <p:spPr/>
        <p:txBody>
          <a:bodyPr>
            <a:normAutofit fontScale="90000"/>
          </a:bodyPr>
          <a:lstStyle/>
          <a:p>
            <a:r>
              <a:rPr lang="en-US"/>
              <a:t>Fun Aside – what was the first computer bug?</a:t>
            </a:r>
          </a:p>
        </p:txBody>
      </p:sp>
      <p:sp>
        <p:nvSpPr>
          <p:cNvPr id="3" name="Content Placeholder 2">
            <a:extLst>
              <a:ext uri="{FF2B5EF4-FFF2-40B4-BE49-F238E27FC236}">
                <a16:creationId xmlns:a16="http://schemas.microsoft.com/office/drawing/2014/main" id="{99630B42-9B47-9A6F-4D66-E8FCA12FD3F9}"/>
              </a:ext>
            </a:extLst>
          </p:cNvPr>
          <p:cNvSpPr>
            <a:spLocks noGrp="1"/>
          </p:cNvSpPr>
          <p:nvPr>
            <p:ph idx="1"/>
          </p:nvPr>
        </p:nvSpPr>
        <p:spPr/>
        <p:txBody>
          <a:bodyPr/>
          <a:lstStyle/>
          <a:p>
            <a:r>
              <a:rPr lang="en-US"/>
              <a:t>1947 Harvard “computers” find moth trapped in the Mark II</a:t>
            </a:r>
          </a:p>
        </p:txBody>
      </p:sp>
      <p:pic>
        <p:nvPicPr>
          <p:cNvPr id="1026" name="Picture 2" descr="Computer Bug">
            <a:extLst>
              <a:ext uri="{FF2B5EF4-FFF2-40B4-BE49-F238E27FC236}">
                <a16:creationId xmlns:a16="http://schemas.microsoft.com/office/drawing/2014/main" id="{C259291B-0B24-048C-C513-AAB0DD6E2A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961" y="2258476"/>
            <a:ext cx="5997657" cy="40449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arvard mark II - 1947 | Women in history, Computer history, Inspirational  people">
            <a:extLst>
              <a:ext uri="{FF2B5EF4-FFF2-40B4-BE49-F238E27FC236}">
                <a16:creationId xmlns:a16="http://schemas.microsoft.com/office/drawing/2014/main" id="{6C44EF33-372C-3E33-3243-AEA8062853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857" y="2258476"/>
            <a:ext cx="4678475" cy="4027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9406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C5C31B-A8A8-FE39-8AE2-02CB23FFC6F6}"/>
              </a:ext>
            </a:extLst>
          </p:cNvPr>
          <p:cNvSpPr>
            <a:spLocks noGrp="1"/>
          </p:cNvSpPr>
          <p:nvPr>
            <p:ph type="title"/>
          </p:nvPr>
        </p:nvSpPr>
        <p:spPr/>
        <p:txBody>
          <a:bodyPr>
            <a:normAutofit/>
          </a:bodyPr>
          <a:lstStyle/>
          <a:p>
            <a:r>
              <a:rPr lang="en-US"/>
              <a:t>Bugs you’ve experienced</a:t>
            </a:r>
          </a:p>
        </p:txBody>
      </p:sp>
      <p:sp>
        <p:nvSpPr>
          <p:cNvPr id="7" name="Content Placeholder 2">
            <a:extLst>
              <a:ext uri="{FF2B5EF4-FFF2-40B4-BE49-F238E27FC236}">
                <a16:creationId xmlns:a16="http://schemas.microsoft.com/office/drawing/2014/main" id="{BB904E22-C47F-430A-B4FC-4F14BA55E262}"/>
              </a:ext>
            </a:extLst>
          </p:cNvPr>
          <p:cNvSpPr txBox="1">
            <a:spLocks/>
          </p:cNvSpPr>
          <p:nvPr/>
        </p:nvSpPr>
        <p:spPr>
          <a:xfrm>
            <a:off x="838198" y="2407921"/>
            <a:ext cx="10815321" cy="41148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 Font Regular"/>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a:t>Can you think of a bug(s) you’ve experienced or heard of that have had serious effects? </a:t>
            </a:r>
          </a:p>
          <a:p>
            <a:pPr marL="0" indent="0">
              <a:buNone/>
            </a:pPr>
            <a:endParaRPr lang="en-US" sz="3600"/>
          </a:p>
          <a:p>
            <a:pPr marL="0" indent="0">
              <a:buNone/>
            </a:pPr>
            <a:r>
              <a:rPr lang="en-US" sz="3600"/>
              <a:t>If you can’t, can you think of any absurd bugs you’ve seen?</a:t>
            </a:r>
          </a:p>
        </p:txBody>
      </p:sp>
    </p:spTree>
    <p:extLst>
      <p:ext uri="{BB962C8B-B14F-4D97-AF65-F5344CB8AC3E}">
        <p14:creationId xmlns:p14="http://schemas.microsoft.com/office/powerpoint/2010/main" val="2382827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22B81-4FB1-3D4C-B5CC-F81F1C1D9153}"/>
              </a:ext>
            </a:extLst>
          </p:cNvPr>
          <p:cNvSpPr>
            <a:spLocks noGrp="1"/>
          </p:cNvSpPr>
          <p:nvPr>
            <p:ph type="title"/>
          </p:nvPr>
        </p:nvSpPr>
        <p:spPr/>
        <p:txBody>
          <a:bodyPr/>
          <a:lstStyle/>
          <a:p>
            <a:r>
              <a:rPr lang="en-US"/>
              <a:t>Lecture Outline</a:t>
            </a:r>
          </a:p>
        </p:txBody>
      </p:sp>
      <p:sp>
        <p:nvSpPr>
          <p:cNvPr id="3" name="Content Placeholder 2">
            <a:extLst>
              <a:ext uri="{FF2B5EF4-FFF2-40B4-BE49-F238E27FC236}">
                <a16:creationId xmlns:a16="http://schemas.microsoft.com/office/drawing/2014/main" id="{F07DD871-301D-734F-B5EC-A5910673E2D8}"/>
              </a:ext>
            </a:extLst>
          </p:cNvPr>
          <p:cNvSpPr>
            <a:spLocks noGrp="1"/>
          </p:cNvSpPr>
          <p:nvPr>
            <p:ph idx="1"/>
          </p:nvPr>
        </p:nvSpPr>
        <p:spPr/>
        <p:txBody>
          <a:bodyPr/>
          <a:lstStyle/>
          <a:p>
            <a:pPr>
              <a:spcAft>
                <a:spcPts val="1200"/>
              </a:spcAft>
            </a:pPr>
            <a:r>
              <a:rPr lang="en-US"/>
              <a:t>Announcements</a:t>
            </a:r>
          </a:p>
          <a:p>
            <a:pPr>
              <a:spcAft>
                <a:spcPts val="1200"/>
              </a:spcAft>
            </a:pPr>
            <a:r>
              <a:rPr lang="en-US"/>
              <a:t>Importance of Testing</a:t>
            </a:r>
          </a:p>
          <a:p>
            <a:pPr>
              <a:spcAft>
                <a:spcPts val="1200"/>
              </a:spcAft>
            </a:pPr>
            <a:r>
              <a:rPr lang="en-US" b="1">
                <a:solidFill>
                  <a:schemeClr val="accent5"/>
                </a:solidFill>
              </a:rPr>
              <a:t>JUnit</a:t>
            </a:r>
          </a:p>
          <a:p>
            <a:pPr lvl="1">
              <a:spcAft>
                <a:spcPts val="1200"/>
              </a:spcAft>
            </a:pPr>
            <a:r>
              <a:rPr lang="en-US"/>
              <a:t>How Much Testing is Enough?	</a:t>
            </a:r>
          </a:p>
          <a:p>
            <a:pPr>
              <a:spcAft>
                <a:spcPts val="1200"/>
              </a:spcAft>
            </a:pPr>
            <a:r>
              <a:rPr lang="en-US"/>
              <a:t>Example: Brainstorm Test Cases (Card &amp; </a:t>
            </a:r>
            <a:r>
              <a:rPr lang="en-US" err="1"/>
              <a:t>BattleManager</a:t>
            </a:r>
            <a:r>
              <a:rPr lang="en-US"/>
              <a:t>)</a:t>
            </a:r>
          </a:p>
          <a:p>
            <a:pPr>
              <a:spcAft>
                <a:spcPts val="1200"/>
              </a:spcAft>
            </a:pPr>
            <a:r>
              <a:rPr lang="en-US"/>
              <a:t>Challenge: Floating Point Precision</a:t>
            </a:r>
          </a:p>
        </p:txBody>
      </p:sp>
      <p:sp>
        <p:nvSpPr>
          <p:cNvPr id="4" name="Pentagon 3">
            <a:extLst>
              <a:ext uri="{FF2B5EF4-FFF2-40B4-BE49-F238E27FC236}">
                <a16:creationId xmlns:a16="http://schemas.microsoft.com/office/drawing/2014/main" id="{A474EB40-D05B-4D47-ACB8-073DBA3E897B}"/>
              </a:ext>
            </a:extLst>
          </p:cNvPr>
          <p:cNvSpPr/>
          <p:nvPr/>
        </p:nvSpPr>
        <p:spPr>
          <a:xfrm rot="10800000">
            <a:off x="2049644" y="2785191"/>
            <a:ext cx="444843" cy="308919"/>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4864099"/>
      </p:ext>
    </p:extLst>
  </p:cSld>
  <p:clrMapOvr>
    <a:masterClrMapping/>
  </p:clrMapOvr>
</p:sld>
</file>

<file path=ppt/theme/theme1.xml><?xml version="1.0" encoding="utf-8"?>
<a:theme xmlns:a="http://schemas.openxmlformats.org/drawingml/2006/main" name="CSE 373 Summer 2020">
  <a:themeElements>
    <a:clrScheme name="CSE 373 20su">
      <a:dk1>
        <a:srgbClr val="000000"/>
      </a:dk1>
      <a:lt1>
        <a:srgbClr val="FFFFFF"/>
      </a:lt1>
      <a:dk2>
        <a:srgbClr val="44546A"/>
      </a:dk2>
      <a:lt2>
        <a:srgbClr val="E7E6E6"/>
      </a:lt2>
      <a:accent1>
        <a:srgbClr val="2E235D"/>
      </a:accent1>
      <a:accent2>
        <a:srgbClr val="E83C60"/>
      </a:accent2>
      <a:accent3>
        <a:srgbClr val="2699A9"/>
      </a:accent3>
      <a:accent4>
        <a:srgbClr val="FFC000"/>
      </a:accent4>
      <a:accent5>
        <a:srgbClr val="EE8A64"/>
      </a:accent5>
      <a:accent6>
        <a:srgbClr val="09A98A"/>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6b6dd5b-f02f-441a-99a0-162ac5060bd2}" enabled="0" method="" siteId="{f6b6dd5b-f02f-441a-99a0-162ac5060bd2}" removed="1"/>
</clbl:labelList>
</file>

<file path=docProps/app.xml><?xml version="1.0" encoding="utf-8"?>
<Properties xmlns="http://schemas.openxmlformats.org/officeDocument/2006/extended-properties" xmlns:vt="http://schemas.openxmlformats.org/officeDocument/2006/docPropsVTypes">
  <Template>Gallery</Template>
  <TotalTime>2368</TotalTime>
  <Words>2194</Words>
  <Application>Microsoft Macintosh PowerPoint</Application>
  <PresentationFormat>Widescreen</PresentationFormat>
  <Paragraphs>209</Paragraphs>
  <Slides>30</Slides>
  <Notes>1</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System Font Regular</vt:lpstr>
      <vt:lpstr>Arial</vt:lpstr>
      <vt:lpstr>Calibri</vt:lpstr>
      <vt:lpstr>Consolas</vt:lpstr>
      <vt:lpstr>Montserrat</vt:lpstr>
      <vt:lpstr>Montserrat ExtraBold</vt:lpstr>
      <vt:lpstr>Montserrat SemiBold</vt:lpstr>
      <vt:lpstr>CSE 373 Summer 2020</vt:lpstr>
      <vt:lpstr>JUnit</vt:lpstr>
      <vt:lpstr>Lecture Outline</vt:lpstr>
      <vt:lpstr>Announcements</vt:lpstr>
      <vt:lpstr>Lecture Outline</vt:lpstr>
      <vt:lpstr>Importance of Testing</vt:lpstr>
      <vt:lpstr>Importance of Testing</vt:lpstr>
      <vt:lpstr>Fun Aside – what was the first computer bug?</vt:lpstr>
      <vt:lpstr>Bugs you’ve experienced</vt:lpstr>
      <vt:lpstr>Lecture Outline</vt:lpstr>
      <vt:lpstr>Using a Testing Framework</vt:lpstr>
      <vt:lpstr>JUnit Basics</vt:lpstr>
      <vt:lpstr>JUnit Testing</vt:lpstr>
      <vt:lpstr>JUnit Testing</vt:lpstr>
      <vt:lpstr>JUnit Testing</vt:lpstr>
      <vt:lpstr>JUnit Testing</vt:lpstr>
      <vt:lpstr>JUnit Testing</vt:lpstr>
      <vt:lpstr>JUnit Testing</vt:lpstr>
      <vt:lpstr>JUnit Testing</vt:lpstr>
      <vt:lpstr>JUnit Testing</vt:lpstr>
      <vt:lpstr>Testing Tips</vt:lpstr>
      <vt:lpstr>In-Class: Remix – Courses Taught</vt:lpstr>
      <vt:lpstr>How Many Test Cases Is Enough?</vt:lpstr>
      <vt:lpstr>Lecture Outline</vt:lpstr>
      <vt:lpstr>Card Class</vt:lpstr>
      <vt:lpstr>Card Class</vt:lpstr>
      <vt:lpstr>BattleManager Class</vt:lpstr>
      <vt:lpstr>BattleManager Class</vt:lpstr>
      <vt:lpstr>What test cases can you test for the Card class?  What about the BattleManager class? </vt:lpstr>
      <vt:lpstr>Lecture Outline</vt:lpstr>
      <vt:lpstr>Challenge: Floating Point Numbers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S Johnston</dc:creator>
  <cp:lastModifiedBy>Colin Lim</cp:lastModifiedBy>
  <cp:revision>14</cp:revision>
  <cp:lastPrinted>2022-09-27T21:33:44Z</cp:lastPrinted>
  <dcterms:created xsi:type="dcterms:W3CDTF">2020-06-13T06:27:42Z</dcterms:created>
  <dcterms:modified xsi:type="dcterms:W3CDTF">2026-08-12T17:16:41Z</dcterms:modified>
</cp:coreProperties>
</file>