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embeddedFontLst>
    <p:embeddedFont>
      <p:font typeface="Consolas" panose="020B0609020204030204" pitchFamily="49" charset="0"/>
      <p:regular r:id="rId26"/>
      <p:bold r:id="rId27"/>
      <p:italic r:id="rId28"/>
      <p:boldItalic r:id="rId29"/>
    </p:embeddedFont>
    <p:embeddedFont>
      <p:font typeface="Lexend" pitchFamily="2" charset="77"/>
      <p:regular r:id="rId30"/>
      <p:bold r:id="rId31"/>
    </p:embeddedFont>
    <p:embeddedFont>
      <p:font typeface="Montserrat" pitchFamily="2" charset="77"/>
      <p:regular r:id="rId32"/>
      <p:bold r:id="rId33"/>
      <p:italic r:id="rId34"/>
      <p:boldItalic r:id="rId35"/>
    </p:embeddedFont>
    <p:embeddedFont>
      <p:font typeface="Montserrat ExtraBold" pitchFamily="2" charset="77"/>
      <p:regular r:id="rId36"/>
      <p:bold r:id="rId37"/>
      <p:italic r:id="rId38"/>
      <p:boldItalic r:id="rId39"/>
    </p:embeddedFont>
    <p:embeddedFont>
      <p:font typeface="Montserrat SemiBold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js8M2oeigbsLN5VWwv3NRZLfqD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6"/>
    <p:restoredTop sz="94744"/>
  </p:normalViewPr>
  <p:slideViewPr>
    <p:cSldViewPr snapToGrid="0">
      <p:cViewPr varScale="1">
        <p:scale>
          <a:sx n="116" d="100"/>
          <a:sy n="116" d="100"/>
        </p:scale>
        <p:origin x="520" y="-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8" d="100"/>
          <a:sy n="98" d="100"/>
        </p:scale>
        <p:origin x="378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9FD77D-6F46-4FC3-F369-9A07358095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4E7C4E-EAD8-7402-701B-DA87522BD0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36859-391A-F64E-BC2A-D93C0C846BB8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08F55-F64D-0E44-3C57-E7C2A29C22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D38F6-76C4-577E-90BE-8F8D2B436C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ABEBA-5CB1-5C44-872C-57C1D6B96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53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" name="Google Shape;6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611D8E74-F5BD-9ED3-DD5A-1ABDEA086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:notes">
            <a:extLst>
              <a:ext uri="{FF2B5EF4-FFF2-40B4-BE49-F238E27FC236}">
                <a16:creationId xmlns:a16="http://schemas.microsoft.com/office/drawing/2014/main" id="{E0576D0D-8DF1-8600-FC3C-C1975C92C4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32:notes">
            <a:extLst>
              <a:ext uri="{FF2B5EF4-FFF2-40B4-BE49-F238E27FC236}">
                <a16:creationId xmlns:a16="http://schemas.microsoft.com/office/drawing/2014/main" id="{614B7430-5A08-D2C8-6D8F-5270C31A18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60202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a1a7cf43f2_2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3" name="Google Shape;193;g3a1a7cf43f2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" name="Google Shape;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3" name="Google Shape;22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1a7cf43f2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3a1a7cf43f2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8">
            <a:extLst>
              <a:ext uri="{FF2B5EF4-FFF2-40B4-BE49-F238E27FC236}">
                <a16:creationId xmlns:a16="http://schemas.microsoft.com/office/drawing/2014/main" id="{7B6B6D89-6D4C-D628-C235-BC77AC662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F9212F-D3DC-C3AA-A59E-CADD35C5A888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43B31B44-54E7-380D-964A-E15E8C6783CD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13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CF5A286-21D2-1D48-076B-61B00B0F864E}"/>
              </a:ext>
            </a:extLst>
          </p:cNvPr>
          <p:cNvSpPr/>
          <p:nvPr userDrawn="1"/>
        </p:nvSpPr>
        <p:spPr>
          <a:xfrm>
            <a:off x="7119063" y="1251643"/>
            <a:ext cx="5250244" cy="5153775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35588B0-D8FC-F91E-9B3B-2177A7C6EA18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3D12923-3513-6D83-5078-37F2AB3F668F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A405629-3E74-8D39-32DF-4AE1DB92ED08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#cse122 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C72259-E830-7ADF-1756-CB2C0F642A64}"/>
              </a:ext>
            </a:extLst>
          </p:cNvPr>
          <p:cNvSpPr/>
          <p:nvPr userDrawn="1"/>
        </p:nvSpPr>
        <p:spPr>
          <a:xfrm>
            <a:off x="2950313" y="5594680"/>
            <a:ext cx="1218438" cy="1223089"/>
          </a:xfrm>
          <a:prstGeom prst="roundRect">
            <a:avLst>
              <a:gd name="adj" fmla="val 459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C143020-EA4C-A505-E4FD-724F0A334B20}"/>
              </a:ext>
            </a:extLst>
          </p:cNvPr>
          <p:cNvCxnSpPr/>
          <p:nvPr userDrawn="1"/>
        </p:nvCxnSpPr>
        <p:spPr>
          <a:xfrm>
            <a:off x="7273280" y="429336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Google Shape;47;p21">
            <a:extLst>
              <a:ext uri="{FF2B5EF4-FFF2-40B4-BE49-F238E27FC236}">
                <a16:creationId xmlns:a16="http://schemas.microsoft.com/office/drawing/2014/main" id="{7C696985-E62A-4CD4-4480-B7F9C003F59A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96;p1">
            <a:extLst>
              <a:ext uri="{FF2B5EF4-FFF2-40B4-BE49-F238E27FC236}">
                <a16:creationId xmlns:a16="http://schemas.microsoft.com/office/drawing/2014/main" id="{A0D1A989-F831-2F17-F75B-D687593559EE}"/>
              </a:ext>
            </a:extLst>
          </p:cNvPr>
          <p:cNvSpPr txBox="1"/>
          <p:nvPr userDrawn="1"/>
        </p:nvSpPr>
        <p:spPr>
          <a:xfrm>
            <a:off x="7161002" y="4361708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" name="Google Shape;97;p1">
            <a:extLst>
              <a:ext uri="{FF2B5EF4-FFF2-40B4-BE49-F238E27FC236}">
                <a16:creationId xmlns:a16="http://schemas.microsoft.com/office/drawing/2014/main" id="{6D508DBB-F7F5-EB1D-E357-4B11AE84A730}"/>
              </a:ext>
            </a:extLst>
          </p:cNvPr>
          <p:cNvSpPr txBox="1"/>
          <p:nvPr userDrawn="1"/>
        </p:nvSpPr>
        <p:spPr>
          <a:xfrm>
            <a:off x="7161002" y="4622320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5" name="Google Shape;98;p1">
            <a:extLst>
              <a:ext uri="{FF2B5EF4-FFF2-40B4-BE49-F238E27FC236}">
                <a16:creationId xmlns:a16="http://schemas.microsoft.com/office/drawing/2014/main" id="{93534227-D0D1-06ED-8510-90497F963A1E}"/>
              </a:ext>
            </a:extLst>
          </p:cNvPr>
          <p:cNvSpPr txBox="1"/>
          <p:nvPr userDrawn="1"/>
        </p:nvSpPr>
        <p:spPr>
          <a:xfrm>
            <a:off x="8250841" y="4333620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 &amp; Colin</a:t>
            </a:r>
          </a:p>
        </p:txBody>
      </p:sp>
      <p:sp>
        <p:nvSpPr>
          <p:cNvPr id="47" name="Google Shape;99;p1">
            <a:extLst>
              <a:ext uri="{FF2B5EF4-FFF2-40B4-BE49-F238E27FC236}">
                <a16:creationId xmlns:a16="http://schemas.microsoft.com/office/drawing/2014/main" id="{B1E311F5-54AC-75CC-CE46-679C2CBA3B25}"/>
              </a:ext>
            </a:extLst>
          </p:cNvPr>
          <p:cNvSpPr txBox="1"/>
          <p:nvPr userDrawn="1"/>
        </p:nvSpPr>
        <p:spPr>
          <a:xfrm>
            <a:off x="8250841" y="4673434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9DC3FD-6F8E-C170-18A9-F3F32AA84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3546" y="5652102"/>
            <a:ext cx="1116756" cy="1116756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6" name="Google Shape;36;p23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ctice: Think">
  <p:cSld name="Practice: Thi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4"/>
          <p:cNvSpPr/>
          <p:nvPr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 cap="flat" cmpd="sng">
            <a:solidFill>
              <a:srgbClr val="2E235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4"/>
          <p:cNvSpPr/>
          <p:nvPr/>
        </p:nvSpPr>
        <p:spPr>
          <a:xfrm>
            <a:off x="8365340" y="393723"/>
            <a:ext cx="3380431" cy="556054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      #cse122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4"/>
          <p:cNvSpPr txBox="1"/>
          <p:nvPr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Practice : Think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4"/>
          <p:cNvSpPr/>
          <p:nvPr/>
        </p:nvSpPr>
        <p:spPr>
          <a:xfrm>
            <a:off x="7256995" y="195215"/>
            <a:ext cx="960120" cy="960120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4"/>
          <p:cNvSpPr/>
          <p:nvPr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4"/>
          <p:cNvSpPr/>
          <p:nvPr/>
        </p:nvSpPr>
        <p:spPr>
          <a:xfrm>
            <a:off x="7375148" y="291348"/>
            <a:ext cx="749809" cy="76263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7C302C-5561-6AAA-4119-7450307031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2542" y="292092"/>
            <a:ext cx="762806" cy="7628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citce: Pair">
  <p:cSld name="Pracitce: Pai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5"/>
          <p:cNvSpPr txBox="1"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25"/>
          <p:cNvSpPr/>
          <p:nvPr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 cap="flat" cmpd="sng">
            <a:solidFill>
              <a:srgbClr val="2E235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5"/>
          <p:cNvSpPr/>
          <p:nvPr/>
        </p:nvSpPr>
        <p:spPr>
          <a:xfrm>
            <a:off x="8365340" y="393723"/>
            <a:ext cx="3380431" cy="556054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      #cse122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7256995" y="195215"/>
            <a:ext cx="960120" cy="960120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5"/>
          <p:cNvSpPr txBox="1"/>
          <p:nvPr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Practice : Pair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2F1279-1CE1-137A-8EAD-4DF8DE154F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2542" y="292092"/>
            <a:ext cx="762806" cy="7628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26"/>
          <p:cNvSpPr txBox="1"/>
          <p:nvPr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TR"/>
              <a:buChar char="-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TR"/>
              <a:buChar char="-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-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-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sldNum" idx="12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2E235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 cap="flat" cmpd="sng">
            <a:solidFill>
              <a:srgbClr val="2E235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4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9763" y="29972"/>
            <a:ext cx="2150721" cy="16903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1"/>
          <p:cNvSpPr txBox="1"/>
          <p:nvPr/>
        </p:nvSpPr>
        <p:spPr>
          <a:xfrm>
            <a:off x="10569575" y="0"/>
            <a:ext cx="162242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122 Summer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1"/>
          <p:cNvSpPr txBox="1"/>
          <p:nvPr/>
        </p:nvSpPr>
        <p:spPr>
          <a:xfrm>
            <a:off x="3000376" y="-2819"/>
            <a:ext cx="61912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Interfaces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en/java/javase/17/docs/api/java.base/java/util/ArrayList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openjdk/jdk/blob/master/src/java.base/share/classes/java/util/LinkedList.java" TargetMode="External"/><Relationship Id="rId5" Type="http://schemas.openxmlformats.org/officeDocument/2006/relationships/hyperlink" Target="https://docs.oracle.com/en/java/javase/17/docs/api/java.base/java/util/LinkedList.html" TargetMode="External"/><Relationship Id="rId4" Type="http://schemas.openxmlformats.org/officeDocument/2006/relationships/hyperlink" Target="https://github.com/openjdk/jdk/blob/master/src/java.base/share/classes/java/util/ArrayList.jav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 txBox="1">
            <a:spLocks noGrp="1"/>
          </p:cNvSpPr>
          <p:nvPr>
            <p:ph type="title"/>
          </p:nvPr>
        </p:nvSpPr>
        <p:spPr>
          <a:xfrm>
            <a:off x="305332" y="4125093"/>
            <a:ext cx="6837000" cy="19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SemiBold"/>
              <a:buNone/>
            </a:pPr>
            <a:r>
              <a:rPr lang="en-US" sz="3400"/>
              <a:t>Interfaces</a:t>
            </a:r>
            <a:endParaRPr sz="3400" b="1"/>
          </a:p>
        </p:txBody>
      </p:sp>
      <p:sp>
        <p:nvSpPr>
          <p:cNvPr id="72" name="Google Shape;72;p29"/>
          <p:cNvSpPr txBox="1"/>
          <p:nvPr/>
        </p:nvSpPr>
        <p:spPr>
          <a:xfrm>
            <a:off x="7379594" y="1403798"/>
            <a:ext cx="463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A5A5A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9"/>
          <p:cNvSpPr txBox="1"/>
          <p:nvPr/>
        </p:nvSpPr>
        <p:spPr>
          <a:xfrm>
            <a:off x="594351" y="2782825"/>
            <a:ext cx="999900" cy="369300"/>
          </a:xfrm>
          <a:prstGeom prst="rect">
            <a:avLst/>
          </a:prstGeom>
          <a:solidFill>
            <a:srgbClr val="FA823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LEC 12</a:t>
            </a:r>
            <a:endParaRPr sz="1800" b="1" dirty="0"/>
          </a:p>
        </p:txBody>
      </p:sp>
      <p:sp>
        <p:nvSpPr>
          <p:cNvPr id="77" name="Google Shape;77;p29"/>
          <p:cNvSpPr/>
          <p:nvPr/>
        </p:nvSpPr>
        <p:spPr>
          <a:xfrm>
            <a:off x="7115249" y="6619581"/>
            <a:ext cx="5598000" cy="338700"/>
          </a:xfrm>
          <a:prstGeom prst="rect">
            <a:avLst/>
          </a:prstGeom>
          <a:solidFill>
            <a:srgbClr val="2D28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8F5160-A70B-0E68-C04D-2EB275AE7B22}"/>
              </a:ext>
            </a:extLst>
          </p:cNvPr>
          <p:cNvSpPr txBox="1"/>
          <p:nvPr/>
        </p:nvSpPr>
        <p:spPr>
          <a:xfrm>
            <a:off x="7249042" y="1840355"/>
            <a:ext cx="4755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Slido</a:t>
            </a:r>
            <a:r>
              <a:rPr lang="en-U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vote &amp; chat with neighbors:</a:t>
            </a:r>
          </a:p>
          <a:p>
            <a:pPr algn="ctr"/>
            <a:endParaRPr lang="en-US" sz="2200" b="1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your favorite smoked food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Why interfaces?</a:t>
            </a:r>
            <a:endParaRPr/>
          </a:p>
        </p:txBody>
      </p:sp>
      <p:sp>
        <p:nvSpPr>
          <p:cNvPr id="149" name="Google Shape;149;p9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i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latin typeface="Consolas"/>
                <a:ea typeface="Consolas"/>
                <a:cs typeface="Consolas"/>
                <a:sym typeface="Consolas"/>
              </a:rPr>
              <a:t>public static void fill(WaterBottle w) {…}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This method only accepts a </a:t>
            </a:r>
            <a:r>
              <a:rPr lang="en-US">
                <a:latin typeface="Consolas"/>
                <a:ea typeface="Consolas"/>
                <a:cs typeface="Consolas"/>
                <a:sym typeface="Consolas"/>
              </a:rPr>
              <a:t>WaterBottle</a:t>
            </a:r>
            <a:r>
              <a:rPr lang="en-US"/>
              <a:t>!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  <a:p>
            <a:pPr marL="0" indent="0">
              <a:buSzPts val="2800"/>
              <a:buNone/>
            </a:pPr>
            <a:r>
              <a:rPr lang="en-US">
                <a:latin typeface="Consolas"/>
                <a:ea typeface="Consolas"/>
                <a:cs typeface="Consolas"/>
                <a:sym typeface="Consolas"/>
              </a:rPr>
              <a:t>public static void fill(Jar j) {…}</a:t>
            </a:r>
            <a:endParaRPr lang="en-US"/>
          </a:p>
          <a:p>
            <a:pPr marL="0" indent="0">
              <a:buSzPts val="2800"/>
              <a:buNone/>
            </a:pPr>
            <a:r>
              <a:rPr lang="en-US">
                <a:latin typeface="Consolas"/>
                <a:ea typeface="Consolas"/>
                <a:cs typeface="Consolas"/>
                <a:sym typeface="Consolas"/>
              </a:rPr>
              <a:t>public static void fill(MeasuringCup m) {…}</a:t>
            </a:r>
            <a:endParaRPr lang="en-US"/>
          </a:p>
          <a:p>
            <a:pPr marL="0" indent="0">
              <a:buSzPts val="2800"/>
              <a:buNone/>
            </a:pPr>
            <a:r>
              <a:rPr lang="en-US">
                <a:latin typeface="Consolas"/>
                <a:ea typeface="Consolas"/>
                <a:cs typeface="Consolas"/>
                <a:sym typeface="Consolas"/>
              </a:rPr>
              <a:t>public static void fill(Tub t) {…}</a:t>
            </a:r>
            <a:endParaRPr lang="en-US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Why interfaces?</a:t>
            </a:r>
            <a:endParaRPr/>
          </a:p>
        </p:txBody>
      </p:sp>
      <p:sp>
        <p:nvSpPr>
          <p:cNvPr id="156" name="Google Shape;156;p31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53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7E67"/>
              </a:buClr>
              <a:buSzPts val="4400"/>
              <a:buNone/>
            </a:pPr>
            <a:r>
              <a:rPr lang="en-US" sz="4400" b="1" dirty="0">
                <a:solidFill>
                  <a:srgbClr val="067E67"/>
                </a:solidFill>
              </a:rPr>
              <a:t>Flexibility</a:t>
            </a:r>
            <a:endParaRPr sz="3600" b="1" dirty="0">
              <a:solidFill>
                <a:srgbClr val="067E67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i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dirty="0">
                <a:latin typeface="Consolas"/>
                <a:ea typeface="Consolas"/>
                <a:cs typeface="Consolas"/>
                <a:sym typeface="Consolas"/>
              </a:rPr>
              <a:t>public static void fill(Container c) {…}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This method can accept either</a:t>
            </a:r>
            <a:r>
              <a:rPr lang="en-US" i="1" dirty="0"/>
              <a:t> </a:t>
            </a:r>
            <a:r>
              <a:rPr lang="en-US" dirty="0"/>
              <a:t>a: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Consolas"/>
                <a:ea typeface="Consolas"/>
                <a:cs typeface="Consolas"/>
                <a:sym typeface="Consolas"/>
              </a:rPr>
              <a:t>WaterBottle</a:t>
            </a:r>
            <a:endParaRPr i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Jar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/>
              <a:t>MeasuringCup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Tub </a:t>
            </a:r>
            <a:r>
              <a:rPr lang="en-US" dirty="0"/>
              <a:t>or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 dirty="0"/>
              <a:t>Any</a:t>
            </a:r>
            <a:r>
              <a:rPr lang="en-US" dirty="0"/>
              <a:t> other class that implements 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Container</a:t>
            </a:r>
            <a:r>
              <a:rPr lang="en-US" dirty="0"/>
              <a:t>!</a:t>
            </a:r>
            <a:endParaRPr dirty="0"/>
          </a:p>
        </p:txBody>
      </p:sp>
      <p:cxnSp>
        <p:nvCxnSpPr>
          <p:cNvPr id="157" name="Google Shape;157;p31"/>
          <p:cNvCxnSpPr/>
          <p:nvPr/>
        </p:nvCxnSpPr>
        <p:spPr>
          <a:xfrm flipH="1">
            <a:off x="7322634" y="1776761"/>
            <a:ext cx="542693" cy="780585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Why interfaces?</a:t>
            </a:r>
            <a:endParaRPr dirty="0"/>
          </a:p>
        </p:txBody>
      </p:sp>
      <p:sp>
        <p:nvSpPr>
          <p:cNvPr id="164" name="Google Shape;164;p32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>
              <a:spcBef>
                <a:spcPts val="0"/>
              </a:spcBef>
              <a:buClr>
                <a:srgbClr val="067E67"/>
              </a:buClr>
              <a:buSzPts val="4400"/>
              <a:buNone/>
            </a:pPr>
            <a:r>
              <a:rPr lang="en-US" sz="4400" b="1" dirty="0">
                <a:solidFill>
                  <a:srgbClr val="067E67"/>
                </a:solidFill>
              </a:rPr>
              <a:t>Flexibility</a:t>
            </a:r>
            <a:endParaRPr sz="3600" b="1" dirty="0">
              <a:solidFill>
                <a:srgbClr val="067E67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i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dirty="0">
                <a:latin typeface="Consolas"/>
                <a:ea typeface="Consolas"/>
                <a:cs typeface="Consolas"/>
                <a:sym typeface="Consolas"/>
              </a:rPr>
              <a:t>public static void method(Set&lt;String&gt; s) {…}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This method can accept either</a:t>
            </a:r>
            <a:r>
              <a:rPr lang="en-US" i="1" dirty="0"/>
              <a:t> </a:t>
            </a:r>
            <a:r>
              <a:rPr lang="en-US" dirty="0"/>
              <a:t>a: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HashSet&lt;String&gt; or</a:t>
            </a:r>
            <a:endParaRPr i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Consolas"/>
                <a:ea typeface="Consolas"/>
                <a:cs typeface="Consolas"/>
                <a:sym typeface="Consolas"/>
              </a:rPr>
              <a:t>TreeSet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&lt;String&gt; </a:t>
            </a:r>
            <a:r>
              <a:rPr lang="en-US" dirty="0"/>
              <a:t>or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 dirty="0"/>
              <a:t>Any</a:t>
            </a:r>
            <a:r>
              <a:rPr lang="en-US" dirty="0"/>
              <a:t> other class that implements 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dirty="0"/>
              <a:t> and whose element type is 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String</a:t>
            </a:r>
            <a:r>
              <a:rPr lang="en-US" dirty="0"/>
              <a:t>! </a:t>
            </a:r>
            <a:endParaRPr dirty="0"/>
          </a:p>
        </p:txBody>
      </p:sp>
      <p:cxnSp>
        <p:nvCxnSpPr>
          <p:cNvPr id="165" name="Google Shape;165;p32"/>
          <p:cNvCxnSpPr/>
          <p:nvPr/>
        </p:nvCxnSpPr>
        <p:spPr>
          <a:xfrm flipH="1">
            <a:off x="7322634" y="1776761"/>
            <a:ext cx="542693" cy="780585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DA44B502-97FF-372E-812F-F2DC1794D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>
            <a:extLst>
              <a:ext uri="{FF2B5EF4-FFF2-40B4-BE49-F238E27FC236}">
                <a16:creationId xmlns:a16="http://schemas.microsoft.com/office/drawing/2014/main" id="{D88ADA05-722C-EE83-2E6B-0EE1757A60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Why interfaces?</a:t>
            </a:r>
            <a:endParaRPr dirty="0"/>
          </a:p>
        </p:txBody>
      </p:sp>
      <p:sp>
        <p:nvSpPr>
          <p:cNvPr id="164" name="Google Shape;164;p32">
            <a:extLst>
              <a:ext uri="{FF2B5EF4-FFF2-40B4-BE49-F238E27FC236}">
                <a16:creationId xmlns:a16="http://schemas.microsoft.com/office/drawing/2014/main" id="{8200363B-DE08-6FE3-A7A1-210EAA8B1F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>
              <a:spcBef>
                <a:spcPts val="0"/>
              </a:spcBef>
              <a:buClr>
                <a:srgbClr val="067E67"/>
              </a:buClr>
              <a:buSzPts val="4400"/>
              <a:buNone/>
            </a:pPr>
            <a:r>
              <a:rPr lang="en-US" sz="4400" b="1" dirty="0">
                <a:solidFill>
                  <a:srgbClr val="6A58BF"/>
                </a:solidFill>
              </a:rPr>
              <a:t>Abstraction</a:t>
            </a:r>
            <a:endParaRPr sz="3600" b="1" dirty="0">
              <a:solidFill>
                <a:srgbClr val="067E67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i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dirty="0">
                <a:latin typeface="Consolas"/>
                <a:ea typeface="Consolas"/>
                <a:cs typeface="Consolas"/>
                <a:sym typeface="Consolas"/>
              </a:rPr>
              <a:t>public static void method(Set&lt;String&gt; s) {…}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This method can accept either</a:t>
            </a:r>
            <a:r>
              <a:rPr lang="en-US" i="1" dirty="0"/>
              <a:t> </a:t>
            </a:r>
            <a:r>
              <a:rPr lang="en-US" dirty="0"/>
              <a:t>a: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HashSet&lt;String&gt; or</a:t>
            </a:r>
            <a:endParaRPr i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Consolas"/>
                <a:ea typeface="Consolas"/>
                <a:cs typeface="Consolas"/>
                <a:sym typeface="Consolas"/>
              </a:rPr>
              <a:t>TreeSet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&lt;String&gt; </a:t>
            </a:r>
            <a:r>
              <a:rPr lang="en-US" dirty="0"/>
              <a:t>or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 dirty="0"/>
              <a:t>Any</a:t>
            </a:r>
            <a:r>
              <a:rPr lang="en-US" dirty="0"/>
              <a:t> other class that implements 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dirty="0"/>
              <a:t> and whose element type is </a:t>
            </a:r>
            <a:r>
              <a:rPr lang="en-US" dirty="0">
                <a:latin typeface="Consolas"/>
                <a:ea typeface="Consolas"/>
                <a:cs typeface="Consolas"/>
                <a:sym typeface="Consolas"/>
              </a:rPr>
              <a:t>String</a:t>
            </a:r>
            <a:r>
              <a:rPr lang="en-US" dirty="0"/>
              <a:t>! </a:t>
            </a:r>
            <a:endParaRPr dirty="0"/>
          </a:p>
        </p:txBody>
      </p:sp>
      <p:cxnSp>
        <p:nvCxnSpPr>
          <p:cNvPr id="165" name="Google Shape;165;p32">
            <a:extLst>
              <a:ext uri="{FF2B5EF4-FFF2-40B4-BE49-F238E27FC236}">
                <a16:creationId xmlns:a16="http://schemas.microsoft.com/office/drawing/2014/main" id="{3E18C69C-2619-6D93-C9B8-0EAB5704284D}"/>
              </a:ext>
            </a:extLst>
          </p:cNvPr>
          <p:cNvCxnSpPr/>
          <p:nvPr/>
        </p:nvCxnSpPr>
        <p:spPr>
          <a:xfrm flipH="1">
            <a:off x="7322634" y="1776761"/>
            <a:ext cx="542693" cy="780585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251012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Why interfaces?</a:t>
            </a:r>
            <a:endParaRPr/>
          </a:p>
        </p:txBody>
      </p:sp>
      <p:sp>
        <p:nvSpPr>
          <p:cNvPr id="172" name="Google Shape;172;p1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A58BF"/>
              </a:buClr>
              <a:buSzPts val="4400"/>
              <a:buNone/>
            </a:pPr>
            <a:r>
              <a:rPr lang="en-US" sz="4400" b="1" dirty="0">
                <a:solidFill>
                  <a:srgbClr val="6A58BF"/>
                </a:solidFill>
              </a:rPr>
              <a:t>Abstraction</a:t>
            </a:r>
            <a:endParaRPr sz="3600" b="1" dirty="0">
              <a:solidFill>
                <a:srgbClr val="6A58B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i="1" dirty="0">
              <a:solidFill>
                <a:srgbClr val="6A58B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/>
              <a:t>Interfaces also support </a:t>
            </a:r>
            <a:r>
              <a:rPr lang="en-US" sz="4000" i="1" dirty="0"/>
              <a:t>abstraction</a:t>
            </a:r>
            <a:endParaRPr sz="4000" dirty="0"/>
          </a:p>
          <a:p>
            <a:pPr marL="45720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dirty="0"/>
              <a:t>(the separation of ideas from details)</a:t>
            </a:r>
            <a:endParaRPr dirty="0"/>
          </a:p>
        </p:txBody>
      </p:sp>
      <p:pic>
        <p:nvPicPr>
          <p:cNvPr id="173" name="Google Shape;173;p10" descr="A couple of cell phones with a person on the scre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1644" y="4400577"/>
            <a:ext cx="5296277" cy="162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0" descr="A cell phone and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4324" y="4527229"/>
            <a:ext cx="3550079" cy="1498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Lecture Outline</a:t>
            </a:r>
            <a:endParaRPr/>
          </a:p>
        </p:txBody>
      </p:sp>
      <p:sp>
        <p:nvSpPr>
          <p:cNvPr id="181" name="Google Shape;181;p11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Announcements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Interfaces Review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</a:pPr>
            <a:r>
              <a:rPr lang="en-US" b="1">
                <a:solidFill>
                  <a:schemeClr val="accent5"/>
                </a:solidFill>
              </a:rPr>
              <a:t>More Shapes!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Comparable</a:t>
            </a:r>
            <a:endParaRPr/>
          </a:p>
        </p:txBody>
      </p:sp>
      <p:sp>
        <p:nvSpPr>
          <p:cNvPr id="182" name="Google Shape;182;p11"/>
          <p:cNvSpPr/>
          <p:nvPr/>
        </p:nvSpPr>
        <p:spPr>
          <a:xfrm rot="10800000">
            <a:off x="3281031" y="2753497"/>
            <a:ext cx="444843" cy="308919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Classes can Implement </a:t>
            </a:r>
            <a:r>
              <a:rPr lang="en-US" u="sng"/>
              <a:t>Multiple</a:t>
            </a:r>
            <a:r>
              <a:rPr lang="en-US"/>
              <a:t> Interfaces</a:t>
            </a:r>
            <a:endParaRPr/>
          </a:p>
        </p:txBody>
      </p:sp>
      <p:sp>
        <p:nvSpPr>
          <p:cNvPr id="189" name="Google Shape;189;p12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A class can implement multiple interfaces – it’s like one person signing multiple contracts!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If a class implements an interface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A</a:t>
            </a:r>
            <a:r>
              <a:rPr lang="en-US" sz="3600"/>
              <a:t> </a:t>
            </a:r>
            <a:r>
              <a:rPr lang="en-US" sz="3600" u="sng"/>
              <a:t>and</a:t>
            </a:r>
            <a:r>
              <a:rPr lang="en-US" sz="3600" i="1"/>
              <a:t> </a:t>
            </a:r>
            <a:r>
              <a:rPr lang="en-US" sz="3600"/>
              <a:t>an interface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lang="en-US" sz="3600"/>
              <a:t>, it’ll just have to include all of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A</a:t>
            </a:r>
            <a:r>
              <a:rPr lang="en-US" sz="3600"/>
              <a:t>’s required methods along with all of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lang="en-US" sz="3600"/>
              <a:t>’s required methods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a1a7cf43f2_2_1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Classes can Implement </a:t>
            </a:r>
            <a:r>
              <a:rPr lang="en-US" u="sng"/>
              <a:t>Multiple</a:t>
            </a:r>
            <a:r>
              <a:rPr lang="en-US"/>
              <a:t> Interfaces</a:t>
            </a:r>
            <a:endParaRPr/>
          </a:p>
        </p:txBody>
      </p:sp>
      <p:sp>
        <p:nvSpPr>
          <p:cNvPr id="196" name="Google Shape;196;g3a1a7cf43f2_2_14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52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None/>
            </a:pP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interface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UWMerch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{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String getTypeOfMerch</a:t>
            </a:r>
            <a:r>
              <a:rPr lang="en-US" sz="2400">
                <a:latin typeface="Consolas"/>
                <a:ea typeface="Consolas"/>
                <a:cs typeface="Consolas"/>
                <a:sym typeface="Consolas"/>
              </a:rPr>
              <a:t>()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6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ct val="100000"/>
              <a:buNone/>
            </a:pP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lang="en-US" sz="240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class</a:t>
            </a:r>
            <a:r>
              <a:rPr lang="en-US" sz="240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WaterBottle</a:t>
            </a:r>
            <a:r>
              <a:rPr lang="en-US" sz="240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implements</a:t>
            </a:r>
            <a:r>
              <a:rPr lang="en-US" sz="240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Container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UWMerch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{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...</a:t>
            </a:r>
            <a:endParaRPr sz="24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 </a:t>
            </a:r>
            <a:r>
              <a:rPr lang="en-US" sz="24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String getTypeOfMerch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() {</a:t>
            </a:r>
            <a:endParaRPr sz="24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-US" sz="24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400">
                <a:latin typeface="Consolas"/>
                <a:ea typeface="Consolas"/>
                <a:cs typeface="Consolas"/>
                <a:sym typeface="Consolas"/>
              </a:rPr>
              <a:t>“bottle”</a:t>
            </a: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;</a:t>
            </a:r>
            <a:endParaRPr sz="24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   }</a:t>
            </a:r>
            <a:endParaRPr sz="24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5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300"/>
              <a:t>But </a:t>
            </a:r>
            <a:r>
              <a:rPr lang="en-US" sz="3300">
                <a:latin typeface="Consolas"/>
                <a:ea typeface="Consolas"/>
                <a:cs typeface="Consolas"/>
                <a:sym typeface="Consolas"/>
              </a:rPr>
              <a:t>WaterBottle</a:t>
            </a:r>
            <a:r>
              <a:rPr lang="en-US" sz="3300"/>
              <a:t> would have to implement: </a:t>
            </a:r>
            <a:endParaRPr lang="en-US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300"/>
              <a:t>    - ALL required methods from </a:t>
            </a:r>
            <a:r>
              <a:rPr lang="en-US" sz="3300">
                <a:latin typeface="Consolas"/>
                <a:ea typeface="Consolas"/>
                <a:cs typeface="Consolas"/>
                <a:sym typeface="Consolas"/>
              </a:rPr>
              <a:t>Container</a:t>
            </a:r>
            <a:r>
              <a:rPr lang="en-US" sz="3300">
                <a:latin typeface="Calibri" panose="020F0502020204030204" pitchFamily="34" charset="0"/>
                <a:ea typeface="Consolas"/>
                <a:cs typeface="Calibri" panose="020F0502020204030204" pitchFamily="34" charset="0"/>
                <a:sym typeface="Consolas"/>
              </a:rPr>
              <a:t> </a:t>
            </a:r>
            <a:r>
              <a:rPr lang="en-US" sz="3300" i="1" u="sng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3300">
                <a:latin typeface="Calibri" panose="020F0502020204030204" pitchFamily="34" charset="0"/>
                <a:ea typeface="Consolas"/>
                <a:cs typeface="Calibri" panose="020F0502020204030204" pitchFamily="34" charset="0"/>
                <a:sym typeface="Consolas"/>
              </a:rPr>
              <a:t> </a:t>
            </a:r>
            <a:r>
              <a:rPr lang="en-US" sz="3300">
                <a:latin typeface="Consolas"/>
                <a:ea typeface="Consolas"/>
                <a:cs typeface="Consolas"/>
                <a:sym typeface="Consolas"/>
              </a:rPr>
              <a:t>UWMerch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An interface can </a:t>
            </a:r>
            <a:r>
              <a:rPr lang="en-US">
                <a:latin typeface="Consolas"/>
                <a:ea typeface="Consolas"/>
                <a:cs typeface="Consolas"/>
                <a:sym typeface="Consolas"/>
              </a:rPr>
              <a:t>extend</a:t>
            </a:r>
            <a:r>
              <a:rPr lang="en-US"/>
              <a:t> another</a:t>
            </a:r>
            <a:endParaRPr/>
          </a:p>
        </p:txBody>
      </p:sp>
      <p:sp>
        <p:nvSpPr>
          <p:cNvPr id="203" name="Google Shape;203;p14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You can have one interface </a:t>
            </a:r>
            <a:r>
              <a:rPr lang="en-US" sz="3600" u="sng"/>
              <a:t>extend</a:t>
            </a:r>
            <a:r>
              <a:rPr lang="en-US" sz="3600" i="1"/>
              <a:t> </a:t>
            </a:r>
            <a:r>
              <a:rPr lang="en-US" sz="3600"/>
              <a:t>another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So if </a:t>
            </a:r>
            <a:r>
              <a:rPr lang="en-US" sz="3600">
                <a:solidFill>
                  <a:srgbClr val="C3173B"/>
                </a:solidFill>
                <a:latin typeface="Consolas"/>
                <a:ea typeface="Consolas"/>
                <a:cs typeface="Consolas"/>
                <a:sym typeface="Consolas"/>
              </a:rPr>
              <a:t>public interface A </a:t>
            </a:r>
            <a:r>
              <a:rPr lang="en-US" sz="3600" b="1">
                <a:solidFill>
                  <a:srgbClr val="C3173B"/>
                </a:solidFill>
                <a:latin typeface="Consolas"/>
                <a:ea typeface="Consolas"/>
                <a:cs typeface="Consolas"/>
                <a:sym typeface="Consolas"/>
              </a:rPr>
              <a:t>extends</a:t>
            </a:r>
            <a:r>
              <a:rPr lang="en-US" sz="3600">
                <a:solidFill>
                  <a:srgbClr val="C3173B"/>
                </a:solidFill>
                <a:latin typeface="Consolas"/>
                <a:ea typeface="Consolas"/>
                <a:cs typeface="Consolas"/>
                <a:sym typeface="Consolas"/>
              </a:rPr>
              <a:t> B</a:t>
            </a:r>
            <a:r>
              <a:rPr lang="en-US" sz="3600"/>
              <a:t>, then any class that implements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A</a:t>
            </a:r>
            <a:r>
              <a:rPr lang="en-US" sz="3600"/>
              <a:t> must include all the methods in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A</a:t>
            </a:r>
            <a:r>
              <a:rPr lang="en-US" sz="3600"/>
              <a:t>’s interface </a:t>
            </a:r>
            <a:r>
              <a:rPr lang="en-US" sz="3600" u="sng"/>
              <a:t>and</a:t>
            </a:r>
            <a:r>
              <a:rPr lang="en-US" sz="3600" i="1"/>
              <a:t> </a:t>
            </a:r>
            <a:r>
              <a:rPr lang="en-US" sz="3600"/>
              <a:t>all the methods in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lang="en-US" sz="3600"/>
              <a:t>’s interface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An interface can </a:t>
            </a:r>
            <a:r>
              <a:rPr lang="en-US">
                <a:latin typeface="Consolas"/>
                <a:ea typeface="Consolas"/>
                <a:cs typeface="Consolas"/>
                <a:sym typeface="Consolas"/>
              </a:rPr>
              <a:t>extend</a:t>
            </a:r>
            <a:r>
              <a:rPr lang="en-US"/>
              <a:t> another</a:t>
            </a:r>
            <a:endParaRPr/>
          </a:p>
        </p:txBody>
      </p:sp>
      <p:sp>
        <p:nvSpPr>
          <p:cNvPr id="210" name="Google Shape;210;p15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r>
              <a:rPr lang="en-US" sz="3600"/>
              <a:t>We can write another interface: </a:t>
            </a:r>
            <a:br>
              <a:rPr lang="en-US" sz="3600"/>
            </a:br>
            <a:r>
              <a:rPr lang="en-US" sz="3600"/>
              <a:t>	</a:t>
            </a:r>
            <a:r>
              <a:rPr lang="en-US" sz="3600">
                <a:solidFill>
                  <a:srgbClr val="067E67"/>
                </a:solidFill>
                <a:latin typeface="Consolas"/>
                <a:ea typeface="Consolas"/>
                <a:cs typeface="Consolas"/>
                <a:sym typeface="Consolas"/>
              </a:rPr>
              <a:t>Polygon</a:t>
            </a:r>
            <a:r>
              <a:rPr lang="en-US" sz="3600"/>
              <a:t> that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extends</a:t>
            </a:r>
            <a:r>
              <a:rPr lang="en-US" sz="3600"/>
              <a:t> </a:t>
            </a:r>
            <a:r>
              <a:rPr lang="en-US" sz="3600">
                <a:solidFill>
                  <a:srgbClr val="E45119"/>
                </a:solidFill>
                <a:latin typeface="Consolas"/>
                <a:ea typeface="Consolas"/>
                <a:cs typeface="Consolas"/>
                <a:sym typeface="Consolas"/>
              </a:rPr>
              <a:t>Shape</a:t>
            </a:r>
            <a:endParaRPr sz="3600">
              <a:solidFill>
                <a:srgbClr val="E45119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914400" lvl="0" indent="-44005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nsolas"/>
              <a:buChar char="-"/>
            </a:pP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“</a:t>
            </a:r>
            <a:r>
              <a:rPr lang="en-US" sz="3600">
                <a:solidFill>
                  <a:srgbClr val="067E67"/>
                </a:solidFill>
                <a:latin typeface="Consolas"/>
                <a:ea typeface="Consolas"/>
                <a:cs typeface="Consolas"/>
                <a:sym typeface="Consolas"/>
              </a:rPr>
              <a:t>Polygon</a:t>
            </a:r>
            <a:r>
              <a:rPr lang="en-US" sz="3600">
                <a:solidFill>
                  <a:srgbClr val="E45119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is a</a:t>
            </a:r>
            <a:r>
              <a:rPr lang="en-US" sz="3600">
                <a:solidFill>
                  <a:srgbClr val="E45119"/>
                </a:solidFill>
                <a:latin typeface="Consolas"/>
                <a:ea typeface="Consolas"/>
                <a:cs typeface="Consolas"/>
                <a:sym typeface="Consolas"/>
              </a:rPr>
              <a:t> Shape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”</a:t>
            </a:r>
            <a:endParaRPr sz="36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br>
              <a:rPr lang="en-US" sz="3600">
                <a:latin typeface="Consolas"/>
                <a:ea typeface="Consolas"/>
                <a:cs typeface="Consolas"/>
                <a:sym typeface="Consolas"/>
              </a:rPr>
            </a:b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Make modifications such that: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r>
              <a:rPr lang="en-US" sz="3600"/>
              <a:t>-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Square</a:t>
            </a:r>
            <a:r>
              <a:rPr lang="en-US" sz="3600"/>
              <a:t> is a </a:t>
            </a:r>
            <a:r>
              <a:rPr lang="en-US" sz="3600">
                <a:solidFill>
                  <a:srgbClr val="067E67"/>
                </a:solidFill>
                <a:latin typeface="Consolas"/>
                <a:ea typeface="Consolas"/>
                <a:cs typeface="Consolas"/>
                <a:sym typeface="Consolas"/>
              </a:rPr>
              <a:t>Polygon</a:t>
            </a:r>
            <a:r>
              <a:rPr lang="en-US" sz="3600"/>
              <a:t> (and </a:t>
            </a:r>
            <a:r>
              <a:rPr lang="en-US" sz="3600">
                <a:solidFill>
                  <a:srgbClr val="E45119"/>
                </a:solidFill>
                <a:latin typeface="Consolas"/>
                <a:ea typeface="Consolas"/>
                <a:cs typeface="Consolas"/>
                <a:sym typeface="Consolas"/>
              </a:rPr>
              <a:t>Shape</a:t>
            </a:r>
            <a:r>
              <a:rPr lang="en-US" sz="3600"/>
              <a:t>)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8108"/>
              <a:buFont typeface="Consolas"/>
              <a:buChar char="-"/>
            </a:pP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Triangle</a:t>
            </a:r>
            <a:r>
              <a:rPr lang="en-US" sz="3600"/>
              <a:t> is a </a:t>
            </a:r>
            <a:r>
              <a:rPr lang="en-US" sz="3600">
                <a:solidFill>
                  <a:srgbClr val="067E67"/>
                </a:solidFill>
                <a:latin typeface="Consolas"/>
                <a:ea typeface="Consolas"/>
                <a:cs typeface="Consolas"/>
                <a:sym typeface="Consolas"/>
              </a:rPr>
              <a:t>Polygon</a:t>
            </a:r>
            <a:r>
              <a:rPr lang="en-US" sz="3600"/>
              <a:t> (and </a:t>
            </a:r>
            <a:r>
              <a:rPr lang="en-US" sz="3600">
                <a:solidFill>
                  <a:srgbClr val="E45119"/>
                </a:solidFill>
                <a:latin typeface="Consolas"/>
                <a:ea typeface="Consolas"/>
                <a:cs typeface="Consolas"/>
                <a:sym typeface="Consolas"/>
              </a:rPr>
              <a:t>Shape</a:t>
            </a:r>
            <a:r>
              <a:rPr lang="en-US" sz="3600"/>
              <a:t>)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8108"/>
              <a:buFont typeface="Consolas"/>
              <a:buChar char="-"/>
            </a:pP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Circle</a:t>
            </a:r>
            <a:r>
              <a:rPr lang="en-US" sz="3600"/>
              <a:t> is a </a:t>
            </a:r>
            <a:r>
              <a:rPr lang="en-US" sz="3600">
                <a:solidFill>
                  <a:srgbClr val="E45119"/>
                </a:solidFill>
                <a:latin typeface="Consolas"/>
                <a:ea typeface="Consolas"/>
                <a:cs typeface="Consolas"/>
                <a:sym typeface="Consolas"/>
              </a:rPr>
              <a:t>Shape</a:t>
            </a:r>
            <a:r>
              <a:rPr lang="en-US" sz="3600"/>
              <a:t> (but </a:t>
            </a:r>
            <a:r>
              <a:rPr lang="en-US" sz="3600" u="sng"/>
              <a:t>not</a:t>
            </a:r>
            <a:r>
              <a:rPr lang="en-US" sz="3600" i="1"/>
              <a:t> </a:t>
            </a:r>
            <a:r>
              <a:rPr lang="en-US" sz="3600"/>
              <a:t>a </a:t>
            </a:r>
            <a:r>
              <a:rPr lang="en-US" sz="3600">
                <a:solidFill>
                  <a:srgbClr val="067E67"/>
                </a:solidFill>
                <a:latin typeface="Consolas"/>
                <a:ea typeface="Consolas"/>
                <a:cs typeface="Consolas"/>
                <a:sym typeface="Consolas"/>
              </a:rPr>
              <a:t>Polygon</a:t>
            </a:r>
            <a:r>
              <a:rPr lang="en-US" sz="3600"/>
              <a:t>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Lecture Outline</a:t>
            </a:r>
            <a:endParaRPr/>
          </a:p>
        </p:txBody>
      </p:sp>
      <p:sp>
        <p:nvSpPr>
          <p:cNvPr id="87" name="Google Shape;87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</a:pPr>
            <a:r>
              <a:rPr lang="en-US" b="1">
                <a:solidFill>
                  <a:schemeClr val="accent5"/>
                </a:solidFill>
              </a:rPr>
              <a:t>Announcements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Interface Review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More Shapes!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Comparable</a:t>
            </a:r>
            <a:endParaRPr/>
          </a:p>
        </p:txBody>
      </p:sp>
      <p:sp>
        <p:nvSpPr>
          <p:cNvPr id="88" name="Google Shape;88;p30"/>
          <p:cNvSpPr/>
          <p:nvPr/>
        </p:nvSpPr>
        <p:spPr>
          <a:xfrm rot="10800000">
            <a:off x="3693194" y="1720856"/>
            <a:ext cx="444900" cy="3090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Lecture Outline</a:t>
            </a:r>
            <a:endParaRPr/>
          </a:p>
        </p:txBody>
      </p:sp>
      <p:sp>
        <p:nvSpPr>
          <p:cNvPr id="217" name="Google Shape;217;p16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Announcements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Interfaces Review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More Shapes!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</a:pPr>
            <a:r>
              <a:rPr lang="en-US" b="1">
                <a:solidFill>
                  <a:schemeClr val="accent5"/>
                </a:solidFill>
              </a:rPr>
              <a:t>Comparable</a:t>
            </a:r>
            <a:endParaRPr/>
          </a:p>
        </p:txBody>
      </p:sp>
      <p:sp>
        <p:nvSpPr>
          <p:cNvPr id="218" name="Google Shape;218;p16"/>
          <p:cNvSpPr/>
          <p:nvPr/>
        </p:nvSpPr>
        <p:spPr>
          <a:xfrm rot="10800000">
            <a:off x="3057874" y="3429000"/>
            <a:ext cx="444843" cy="308919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Recall comparing Items from Friday…</a:t>
            </a:r>
            <a:endParaRPr/>
          </a:p>
        </p:txBody>
      </p:sp>
      <p:sp>
        <p:nvSpPr>
          <p:cNvPr id="226" name="Google Shape;226;p17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70113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Consolas" panose="020B0609020204030204" pitchFamily="49" charset="0"/>
                <a:cs typeface="Consolas" panose="020B0609020204030204" pitchFamily="49" charset="0"/>
              </a:rPr>
              <a:t>ShoppingCart</a:t>
            </a:r>
            <a:r>
              <a:rPr lang="en-US"/>
              <a:t> stored a field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en-US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	private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rPr lang="en-US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Item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&gt; </a:t>
            </a:r>
            <a:r>
              <a:rPr lang="en-US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items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;</a:t>
            </a:r>
            <a:endParaRPr/>
          </a:p>
          <a:p>
            <a:pPr marL="0" lvl="0" indent="0">
              <a:buSzPts val="2800"/>
              <a:buNone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ea typeface="Consolas"/>
                <a:cs typeface="Calibri" panose="020F0502020204030204" pitchFamily="34" charset="0"/>
                <a:sym typeface="Consolas"/>
              </a:rPr>
              <a:t>Which we implemented with a </a:t>
            </a:r>
            <a:r>
              <a:rPr lang="en-US">
                <a:latin typeface="Consolas"/>
                <a:ea typeface="Consolas"/>
                <a:cs typeface="Consolas"/>
                <a:sym typeface="Consolas"/>
              </a:rPr>
              <a:t>TreeSet</a:t>
            </a:r>
            <a:r>
              <a:rPr lang="en-US">
                <a:latin typeface="Calibri" panose="020F0502020204030204" pitchFamily="34" charset="0"/>
                <a:ea typeface="Consolas"/>
                <a:cs typeface="Calibri" panose="020F0502020204030204" pitchFamily="34" charset="0"/>
                <a:sym typeface="Consolas"/>
              </a:rPr>
              <a:t> after writing</a:t>
            </a:r>
          </a:p>
          <a:p>
            <a:pPr marL="0" indent="0">
              <a:buSzPts val="2800"/>
              <a:buNone/>
            </a:pPr>
            <a:r>
              <a:rPr lang="en-US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	public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795E26"/>
                </a:solidFill>
                <a:latin typeface="Consolas"/>
                <a:ea typeface="Consolas"/>
                <a:cs typeface="Consolas"/>
                <a:sym typeface="Consolas"/>
              </a:rPr>
              <a:t>compareTo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Item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other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lang="en-US"/>
          </a:p>
          <a:p>
            <a:pPr marL="0" lvl="0" indent="0">
              <a:buSzPts val="2800"/>
              <a:buNone/>
            </a:pPr>
            <a:endParaRPr lang="en-US">
              <a:solidFill>
                <a:srgbClr val="000000"/>
              </a:solidFill>
              <a:latin typeface="Calibri" panose="020F0502020204030204" pitchFamily="34" charset="0"/>
              <a:ea typeface="Consolas"/>
              <a:cs typeface="Calibri" panose="020F0502020204030204" pitchFamily="34" charset="0"/>
              <a:sym typeface="Consolas"/>
            </a:endParaRPr>
          </a:p>
          <a:p>
            <a:pPr marL="0" indent="0">
              <a:buSzPts val="2800"/>
              <a:buNone/>
            </a:pPr>
            <a:r>
              <a:rPr lang="en-US" sz="3100">
                <a:latin typeface="Consolas"/>
                <a:ea typeface="Consolas"/>
                <a:cs typeface="Consolas"/>
                <a:sym typeface="Consolas"/>
              </a:rPr>
              <a:t>TreeSet</a:t>
            </a:r>
            <a:r>
              <a:rPr lang="en-US" sz="3100"/>
              <a:t> uses an </a:t>
            </a:r>
            <a:r>
              <a:rPr lang="en-US" sz="3100" b="1">
                <a:solidFill>
                  <a:schemeClr val="accent3"/>
                </a:solidFill>
              </a:rPr>
              <a:t>interface</a:t>
            </a:r>
            <a:r>
              <a:rPr lang="en-US" sz="3100"/>
              <a:t> called </a:t>
            </a:r>
            <a:r>
              <a:rPr lang="en-US" sz="3100">
                <a:latin typeface="Consolas"/>
                <a:ea typeface="Consolas"/>
                <a:cs typeface="Consolas"/>
                <a:sym typeface="Consolas"/>
              </a:rPr>
              <a:t>Comparable&lt;E&gt;</a:t>
            </a:r>
            <a:r>
              <a:rPr lang="en-US" sz="3100"/>
              <a:t> to know how to sort its elements!</a:t>
            </a:r>
          </a:p>
          <a:p>
            <a:pPr marL="0" lvl="0" indent="0">
              <a:lnSpc>
                <a:spcPct val="120000"/>
              </a:lnSpc>
              <a:buSzPct val="100000"/>
              <a:buNone/>
            </a:pPr>
            <a:r>
              <a:rPr lang="en-US" sz="3100"/>
              <a:t>Only has </a:t>
            </a:r>
            <a:r>
              <a:rPr lang="en-US" sz="3100" u="sng"/>
              <a:t>one</a:t>
            </a:r>
            <a:r>
              <a:rPr lang="en-US" sz="3100"/>
              <a:t> required method: </a:t>
            </a:r>
          </a:p>
          <a:p>
            <a:pPr marL="457200" lvl="1" indent="0">
              <a:buClr>
                <a:srgbClr val="0000FF"/>
              </a:buClr>
              <a:buSzPct val="100000"/>
              <a:buNone/>
            </a:pPr>
            <a:r>
              <a:rPr lang="en-US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795E26"/>
                </a:solidFill>
                <a:latin typeface="Consolas"/>
                <a:ea typeface="Consolas"/>
                <a:cs typeface="Consolas"/>
                <a:sym typeface="Consolas"/>
              </a:rPr>
              <a:t>compareTo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E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other</a:t>
            </a:r>
            <a:r>
              <a:rPr lang="en-US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lang="en-US"/>
          </a:p>
          <a:p>
            <a:pPr marL="0" indent="0">
              <a:buSzPts val="2800"/>
              <a:buNone/>
            </a:pPr>
            <a:endParaRPr lang="en-US"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Comparable</a:t>
            </a:r>
            <a:endParaRPr/>
          </a:p>
        </p:txBody>
      </p:sp>
      <p:sp>
        <p:nvSpPr>
          <p:cNvPr id="233" name="Google Shape;233;p18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TreeSet</a:t>
            </a:r>
            <a:r>
              <a:rPr lang="en-US" sz="3600"/>
              <a:t> uses an </a:t>
            </a:r>
            <a:r>
              <a:rPr lang="en-US" sz="3600" b="1">
                <a:solidFill>
                  <a:schemeClr val="accent3"/>
                </a:solidFill>
              </a:rPr>
              <a:t>interface</a:t>
            </a:r>
            <a:r>
              <a:rPr lang="en-US" sz="3600"/>
              <a:t> called </a:t>
            </a: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Comparable&lt;E&gt;</a:t>
            </a:r>
            <a:r>
              <a:rPr lang="en-US" sz="3600"/>
              <a:t> to know how to sort its elements!</a:t>
            </a:r>
            <a:endParaRPr sz="36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60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/>
              <a:t>Only has </a:t>
            </a:r>
            <a:r>
              <a:rPr lang="en-US" sz="3600" u="sng"/>
              <a:t>one</a:t>
            </a:r>
            <a:r>
              <a:rPr lang="en-US" sz="3600"/>
              <a:t> required method: </a:t>
            </a:r>
            <a:endParaRPr lang="en-US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FF"/>
              </a:buClr>
              <a:buSzPct val="100000"/>
              <a:buNone/>
            </a:pPr>
            <a:r>
              <a:rPr lang="en-US" sz="28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8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800">
                <a:solidFill>
                  <a:srgbClr val="795E26"/>
                </a:solidFill>
                <a:latin typeface="Consolas"/>
                <a:ea typeface="Consolas"/>
                <a:cs typeface="Consolas"/>
                <a:sym typeface="Consolas"/>
              </a:rPr>
              <a:t>compareTo</a:t>
            </a:r>
            <a:r>
              <a:rPr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 sz="280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E</a:t>
            </a:r>
            <a:r>
              <a:rPr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2800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other</a:t>
            </a:r>
            <a:r>
              <a:rPr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lang="en-US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300"/>
              <a:t>Its return value is: </a:t>
            </a:r>
            <a:endParaRPr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&lt; 0 </a:t>
            </a:r>
            <a:r>
              <a:rPr lang="en-US" sz="2900"/>
              <a:t>if </a:t>
            </a: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this</a:t>
            </a:r>
            <a:r>
              <a:rPr lang="en-US" sz="2900"/>
              <a:t> is “less than” </a:t>
            </a: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other</a:t>
            </a:r>
            <a:endParaRPr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  0 </a:t>
            </a:r>
            <a:r>
              <a:rPr lang="en-US" sz="2900"/>
              <a:t>if </a:t>
            </a: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this</a:t>
            </a:r>
            <a:r>
              <a:rPr lang="en-US" sz="2900"/>
              <a:t> is </a:t>
            </a:r>
            <a:r>
              <a:rPr lang="en-US" sz="2900" u="sng"/>
              <a:t>equal</a:t>
            </a:r>
            <a:r>
              <a:rPr lang="en-US" sz="2900"/>
              <a:t> to </a:t>
            </a: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other</a:t>
            </a:r>
            <a:endParaRPr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&gt; 0 </a:t>
            </a:r>
            <a:r>
              <a:rPr lang="en-US" sz="2900"/>
              <a:t>if </a:t>
            </a: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this</a:t>
            </a:r>
            <a:r>
              <a:rPr lang="en-US" sz="2900"/>
              <a:t> is “greater than” </a:t>
            </a:r>
            <a:r>
              <a:rPr lang="en-US" sz="2900">
                <a:latin typeface="Consolas"/>
                <a:ea typeface="Consolas"/>
                <a:cs typeface="Consolas"/>
                <a:sym typeface="Consolas"/>
              </a:rPr>
              <a:t>other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Announcements</a:t>
            </a:r>
            <a:endParaRPr/>
          </a:p>
        </p:txBody>
      </p:sp>
      <p:sp>
        <p:nvSpPr>
          <p:cNvPr id="95" name="Google Shape;95;p3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628586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</a:pPr>
            <a:r>
              <a:rPr lang="en-US" sz="3000" dirty="0"/>
              <a:t>Resubmission Cycle 4 (R4) due Tuesday, Aug 11</a:t>
            </a:r>
            <a:r>
              <a:rPr lang="en-US" sz="3000" baseline="30000" dirty="0"/>
              <a:t>st</a:t>
            </a:r>
            <a:r>
              <a:rPr lang="en-US" sz="3000" dirty="0"/>
              <a:t>  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None/>
            </a:pPr>
            <a:r>
              <a:rPr lang="en-US" sz="2800" dirty="0"/>
              <a:t>- Eligible Assignments: C1, P1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000" dirty="0"/>
              <a:t>Quiz 2 Thursday, Aug 13</a:t>
            </a:r>
            <a:r>
              <a:rPr lang="en-US" sz="3000" baseline="30000" dirty="0"/>
              <a:t>th</a:t>
            </a:r>
            <a:r>
              <a:rPr lang="en-US" sz="3000" dirty="0"/>
              <a:t> </a:t>
            </a:r>
            <a:endParaRPr sz="3000" baseline="30000" dirty="0"/>
          </a:p>
          <a:p>
            <a:pPr marL="4572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-US" sz="2800" dirty="0"/>
              <a:t>- Practice Quiz coming later today!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</a:pPr>
            <a:r>
              <a:rPr lang="en-US" sz="3000" dirty="0"/>
              <a:t>Final Exams on Aug 19</a:t>
            </a:r>
            <a:r>
              <a:rPr lang="en-US" sz="3000" baseline="30000" dirty="0"/>
              <a:t>th</a:t>
            </a:r>
            <a:r>
              <a:rPr lang="en-US" sz="3000" dirty="0"/>
              <a:t> and Aug 21</a:t>
            </a:r>
            <a:r>
              <a:rPr lang="en-US" sz="3000" baseline="30000" dirty="0"/>
              <a:t>st</a:t>
            </a:r>
          </a:p>
          <a:p>
            <a:pPr marL="4572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-US" sz="2800" dirty="0"/>
              <a:t>- Day 1 topics: Code Tracing, Debugging, Stacks &amp; Queues</a:t>
            </a:r>
          </a:p>
          <a:p>
            <a:pPr marL="4572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-US" sz="2800" dirty="0"/>
              <a:t>- Day 2 topics: Conceptual, Nested Collections, OOP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</a:pPr>
            <a:endParaRPr lang="en-US" sz="3000" baseline="30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Lecture Outline</a:t>
            </a:r>
            <a:endParaRPr/>
          </a:p>
        </p:txBody>
      </p:sp>
      <p:sp>
        <p:nvSpPr>
          <p:cNvPr id="102" name="Google Shape;102;p4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Announcements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</a:pPr>
            <a:r>
              <a:rPr lang="en-US" b="1">
                <a:solidFill>
                  <a:schemeClr val="accent5"/>
                </a:solidFill>
              </a:rPr>
              <a:t>Interfaces Review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More Shapes!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Comparable</a:t>
            </a:r>
            <a:endParaRPr/>
          </a:p>
        </p:txBody>
      </p:sp>
      <p:sp>
        <p:nvSpPr>
          <p:cNvPr id="103" name="Google Shape;103;p4"/>
          <p:cNvSpPr/>
          <p:nvPr/>
        </p:nvSpPr>
        <p:spPr>
          <a:xfrm rot="10800000">
            <a:off x="3912403" y="2100354"/>
            <a:ext cx="444843" cy="308919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1a7cf43f2_2_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Recall: Abstraction</a:t>
            </a:r>
            <a:endParaRPr/>
          </a:p>
        </p:txBody>
      </p:sp>
      <p:sp>
        <p:nvSpPr>
          <p:cNvPr id="112" name="Google Shape;112;g3a1a7cf43f2_2_4"/>
          <p:cNvSpPr txBox="1"/>
          <p:nvPr/>
        </p:nvSpPr>
        <p:spPr>
          <a:xfrm>
            <a:off x="5589450" y="3379700"/>
            <a:ext cx="1013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VS</a:t>
            </a:r>
            <a:endParaRPr sz="3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3" name="Google Shape;113;g3a1a7cf43f2_2_4"/>
          <p:cNvSpPr txBox="1"/>
          <p:nvPr/>
        </p:nvSpPr>
        <p:spPr>
          <a:xfrm>
            <a:off x="6965775" y="2671688"/>
            <a:ext cx="46977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 </a:t>
            </a:r>
            <a:r>
              <a:rPr lang="en-US" sz="4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Scanner</a:t>
            </a:r>
            <a:r>
              <a:rPr lang="en-US" sz="4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 gets text input and turns it into data.</a:t>
            </a:r>
            <a:endParaRPr sz="4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E2C7B-8989-E365-9A9F-755037742F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39" r="7565"/>
          <a:stretch>
            <a:fillRect/>
          </a:stretch>
        </p:blipFill>
        <p:spPr>
          <a:xfrm>
            <a:off x="998159" y="1381778"/>
            <a:ext cx="4723812" cy="50196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/>
          <p:nvPr/>
        </p:nvSpPr>
        <p:spPr>
          <a:xfrm>
            <a:off x="683941" y="3166945"/>
            <a:ext cx="10816800" cy="1390200"/>
          </a:xfrm>
          <a:prstGeom prst="rect">
            <a:avLst/>
          </a:prstGeom>
          <a:noFill/>
          <a:ln w="5715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Recall from L4: Wait, ADT? Interfaces?</a:t>
            </a:r>
            <a:endParaRPr dirty="0"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Char char="•"/>
            </a:pPr>
            <a:r>
              <a:rPr lang="en-US" b="1" i="0" u="none" strike="noStrike" dirty="0">
                <a:solidFill>
                  <a:srgbClr val="222222"/>
                </a:solidFill>
              </a:rPr>
              <a:t>Abstract Data Type</a:t>
            </a:r>
            <a:r>
              <a:rPr lang="en-US" b="0" i="0" u="none" strike="noStrike" dirty="0">
                <a:solidFill>
                  <a:srgbClr val="222222"/>
                </a:solidFill>
              </a:rPr>
              <a:t> (</a:t>
            </a:r>
            <a:r>
              <a:rPr lang="en-US" b="1" i="0" u="none" strike="noStrike" dirty="0">
                <a:solidFill>
                  <a:srgbClr val="222222"/>
                </a:solidFill>
              </a:rPr>
              <a:t>ADT)</a:t>
            </a:r>
            <a:r>
              <a:rPr lang="en-US" b="0" i="0" u="none" strike="noStrike" dirty="0">
                <a:solidFill>
                  <a:srgbClr val="222222"/>
                </a:solidFill>
              </a:rPr>
              <a:t>: A </a:t>
            </a:r>
            <a:r>
              <a:rPr lang="en-US" i="1" u="none" strike="noStrike" dirty="0">
                <a:solidFill>
                  <a:srgbClr val="7030A0"/>
                </a:solidFill>
              </a:rPr>
              <a:t>description of the idea </a:t>
            </a:r>
            <a:r>
              <a:rPr lang="en-US" b="0" i="0" u="none" strike="noStrike" dirty="0">
                <a:solidFill>
                  <a:srgbClr val="222222"/>
                </a:solidFill>
              </a:rPr>
              <a:t>of a data structure including what operations are available on it and how those operations should behave. For example, the English explanation of what a list should be.</a:t>
            </a:r>
            <a:endParaRPr dirty="0"/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dirty="0">
              <a:solidFill>
                <a:srgbClr val="222222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Char char="•"/>
            </a:pPr>
            <a:r>
              <a:rPr lang="en-US" b="1" i="0" u="none" strike="noStrike" dirty="0">
                <a:solidFill>
                  <a:srgbClr val="222222"/>
                </a:solidFill>
              </a:rPr>
              <a:t>Interface</a:t>
            </a:r>
            <a:r>
              <a:rPr lang="en-US" dirty="0">
                <a:solidFill>
                  <a:srgbClr val="222222"/>
                </a:solidFill>
              </a:rPr>
              <a:t>: </a:t>
            </a:r>
            <a:r>
              <a:rPr lang="en-US" b="0" i="0" u="none" strike="noStrike" dirty="0">
                <a:solidFill>
                  <a:srgbClr val="222222"/>
                </a:solidFill>
              </a:rPr>
              <a:t>Java construct that lets programmers </a:t>
            </a:r>
            <a:r>
              <a:rPr lang="en-US" i="1" u="none" strike="noStrike" dirty="0">
                <a:solidFill>
                  <a:srgbClr val="7030A0"/>
                </a:solidFill>
              </a:rPr>
              <a:t>specify</a:t>
            </a:r>
            <a:r>
              <a:rPr lang="en-US" i="1" u="none" strike="noStrike" dirty="0">
                <a:solidFill>
                  <a:srgbClr val="222222"/>
                </a:solidFill>
              </a:rPr>
              <a:t> </a:t>
            </a:r>
            <a:r>
              <a:rPr lang="en-US" i="1" u="none" strike="noStrike" dirty="0">
                <a:solidFill>
                  <a:srgbClr val="7030A0"/>
                </a:solidFill>
              </a:rPr>
              <a:t>what methods a class should have</a:t>
            </a:r>
            <a:r>
              <a:rPr lang="en-US" b="0" i="0" u="none" strike="noStrike" dirty="0">
                <a:solidFill>
                  <a:srgbClr val="222222"/>
                </a:solidFill>
              </a:rPr>
              <a:t>. For example the </a:t>
            </a:r>
            <a:r>
              <a:rPr lang="en-US" b="0" i="0" u="none" strike="noStrike" dirty="0">
                <a:solidFill>
                  <a:srgbClr val="222222"/>
                </a:solidFill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b="0" i="0" u="none" strike="noStrike" dirty="0">
                <a:solidFill>
                  <a:srgbClr val="222222"/>
                </a:solidFill>
              </a:rPr>
              <a:t> interface in java.</a:t>
            </a:r>
            <a:endParaRPr dirty="0"/>
          </a:p>
          <a:p>
            <a:pPr marL="228600" lvl="0" indent="-139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0" u="none" strike="noStrike" dirty="0">
              <a:solidFill>
                <a:srgbClr val="222222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Char char="•"/>
            </a:pPr>
            <a:r>
              <a:rPr lang="en-US" b="1" i="0" u="none" strike="noStrike" dirty="0">
                <a:solidFill>
                  <a:srgbClr val="222222"/>
                </a:solidFill>
              </a:rPr>
              <a:t>Implementation: </a:t>
            </a:r>
            <a:r>
              <a:rPr lang="en-US" i="1" u="none" strike="noStrike" dirty="0">
                <a:solidFill>
                  <a:srgbClr val="7030A0"/>
                </a:solidFill>
              </a:rPr>
              <a:t>Concrete code</a:t>
            </a:r>
            <a:r>
              <a:rPr lang="en-US" i="1" u="none" strike="noStrike" dirty="0">
                <a:solidFill>
                  <a:srgbClr val="222222"/>
                </a:solidFill>
              </a:rPr>
              <a:t> </a:t>
            </a:r>
            <a:r>
              <a:rPr lang="en-US" b="0" i="0" u="none" strike="noStrike" dirty="0">
                <a:solidFill>
                  <a:srgbClr val="222222"/>
                </a:solidFill>
              </a:rPr>
              <a:t>that meets the specified interface. For example, the </a:t>
            </a:r>
            <a:r>
              <a:rPr lang="en-US" b="0" i="0" u="none" strike="noStrike" dirty="0" err="1">
                <a:solidFill>
                  <a:srgbClr val="222222"/>
                </a:solidFill>
                <a:latin typeface="Consolas"/>
                <a:ea typeface="Consolas"/>
                <a:cs typeface="Consolas"/>
                <a:sym typeface="Consolas"/>
              </a:rPr>
              <a:t>ArrayList</a:t>
            </a:r>
            <a:r>
              <a:rPr lang="en-US" b="0" i="0" u="none" strike="noStrike" dirty="0">
                <a:solidFill>
                  <a:srgbClr val="222222"/>
                </a:solidFill>
              </a:rPr>
              <a:t> and </a:t>
            </a:r>
            <a:r>
              <a:rPr lang="en-US" b="0" i="0" u="none" strike="noStrike" dirty="0">
                <a:solidFill>
                  <a:srgbClr val="222222"/>
                </a:solidFill>
                <a:latin typeface="Consolas"/>
                <a:ea typeface="Consolas"/>
                <a:cs typeface="Consolas"/>
                <a:sym typeface="Consolas"/>
              </a:rPr>
              <a:t>LinkedList</a:t>
            </a:r>
            <a:r>
              <a:rPr lang="en-US" b="0" i="0" u="none" strike="noStrike" dirty="0">
                <a:solidFill>
                  <a:srgbClr val="222222"/>
                </a:solidFill>
              </a:rPr>
              <a:t> classes that implement the </a:t>
            </a:r>
            <a:r>
              <a:rPr lang="en-US" b="0" i="0" u="none" strike="noStrike" dirty="0">
                <a:solidFill>
                  <a:srgbClr val="222222"/>
                </a:solidFill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b="0" i="0" u="none" strike="noStrike" dirty="0">
                <a:solidFill>
                  <a:srgbClr val="222222"/>
                </a:solidFill>
              </a:rPr>
              <a:t> interface.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</p:txBody>
      </p:sp>
      <p:sp>
        <p:nvSpPr>
          <p:cNvPr id="122" name="Google Shape;122;p5"/>
          <p:cNvSpPr txBox="1"/>
          <p:nvPr/>
        </p:nvSpPr>
        <p:spPr>
          <a:xfrm>
            <a:off x="1161000" y="6016500"/>
            <a:ext cx="98700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222222"/>
                </a:solidFill>
                <a:latin typeface="Consolas"/>
                <a:ea typeface="Consolas"/>
                <a:cs typeface="Consolas"/>
                <a:sym typeface="Consolas"/>
              </a:rPr>
              <a:t>List&lt;String&gt; myList = new ArrayList&lt;&gt;();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Interfaces</a:t>
            </a:r>
            <a:endParaRPr/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b="1"/>
              <a:t>Interfaces</a:t>
            </a:r>
            <a:r>
              <a:rPr lang="en-US" sz="3600"/>
              <a:t> serve as a sort of “contract”– in order for a class to </a:t>
            </a:r>
            <a:r>
              <a:rPr lang="en-US" sz="3600" u="sng"/>
              <a:t>implement</a:t>
            </a:r>
            <a:r>
              <a:rPr lang="en-US" sz="3600" i="1"/>
              <a:t> </a:t>
            </a:r>
            <a:r>
              <a:rPr lang="en-US" sz="3600"/>
              <a:t>an interface, it must fulfill the contract requirements.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The contract requirements are certain methods that the class must implement.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olas"/>
              <a:buNone/>
            </a:pPr>
            <a:r>
              <a:rPr lang="en-US"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/>
              <a:t>s</a:t>
            </a:r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950526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One ADT we’ve talked a lot about in this course is a list.</a:t>
            </a:r>
            <a:endParaRPr sz="3600"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Within Java, there exists a 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sz="3600" dirty="0"/>
              <a:t> interface – its contract includes methods like: </a:t>
            </a:r>
            <a:endParaRPr sz="3600"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	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add</a:t>
            </a:r>
            <a:r>
              <a:rPr lang="en-US" sz="3600" dirty="0"/>
              <a:t>, 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clear</a:t>
            </a:r>
            <a:r>
              <a:rPr lang="en-US" sz="3600" dirty="0"/>
              <a:t>, 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contains</a:t>
            </a:r>
            <a:r>
              <a:rPr lang="en-US" sz="3600" dirty="0"/>
              <a:t>, 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get</a:t>
            </a:r>
            <a:r>
              <a:rPr lang="en-US" sz="3600" dirty="0"/>
              <a:t>, </a:t>
            </a:r>
            <a:r>
              <a:rPr lang="en-US" sz="3600" dirty="0" err="1">
                <a:latin typeface="Consolas"/>
                <a:ea typeface="Consolas"/>
                <a:cs typeface="Consolas"/>
                <a:sym typeface="Consolas"/>
              </a:rPr>
              <a:t>isEmpty</a:t>
            </a:r>
            <a:r>
              <a:rPr lang="en-US" sz="3600" dirty="0"/>
              <a:t>, </a:t>
            </a:r>
            <a:r>
              <a:rPr lang="en-US" sz="3600" dirty="0" err="1">
                <a:latin typeface="Consolas"/>
                <a:ea typeface="Consolas"/>
                <a:cs typeface="Consolas"/>
                <a:sym typeface="Consolas"/>
              </a:rPr>
              <a:t>size,indexOf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There’s also an </a:t>
            </a:r>
            <a:r>
              <a:rPr lang="en-US" sz="3600" dirty="0" err="1">
                <a:latin typeface="Consolas"/>
                <a:ea typeface="Consolas"/>
                <a:cs typeface="Consolas"/>
                <a:sym typeface="Consolas"/>
              </a:rPr>
              <a:t>ArrayList</a:t>
            </a:r>
            <a:r>
              <a:rPr lang="en-US" sz="3600" dirty="0"/>
              <a:t> class (implementation)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	To get the certificate, it  </a:t>
            </a:r>
            <a:r>
              <a:rPr lang="en-US" sz="3600" u="sng" dirty="0"/>
              <a:t>must</a:t>
            </a:r>
            <a:r>
              <a:rPr lang="en-US" sz="3600" dirty="0"/>
              <a:t> include </a:t>
            </a:r>
            <a:r>
              <a:rPr lang="en-US" sz="3600" u="sng" dirty="0"/>
              <a:t>all</a:t>
            </a:r>
            <a:r>
              <a:rPr lang="en-US" sz="3600" dirty="0"/>
              <a:t> these </a:t>
            </a:r>
            <a:endParaRPr sz="3600" dirty="0"/>
          </a:p>
          <a:p>
            <a:pPr marL="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/>
              <a:t>methods (and any others the </a:t>
            </a:r>
            <a:r>
              <a:rPr lang="en-US" sz="3600" dirty="0"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sz="3600" dirty="0"/>
              <a:t> interface specifies)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Interfaces vs. Implementation</a:t>
            </a:r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body" idx="1"/>
          </p:nvPr>
        </p:nvSpPr>
        <p:spPr>
          <a:xfrm>
            <a:off x="838200" y="1386468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Interfaces require certain methods, but they do not say anything about </a:t>
            </a:r>
            <a:r>
              <a:rPr lang="en-US" sz="3600" u="sng"/>
              <a:t>how</a:t>
            </a:r>
            <a:r>
              <a:rPr lang="en-US" sz="3600"/>
              <a:t> those methods should be implemented – that’s up to the class! 🏅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sz="3600"/>
              <a:t> is an interface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latin typeface="Consolas"/>
                <a:ea typeface="Consolas"/>
                <a:cs typeface="Consolas"/>
                <a:sym typeface="Consolas"/>
              </a:rPr>
              <a:t>ArrayList</a:t>
            </a:r>
            <a:r>
              <a:rPr lang="en-US" sz="3200"/>
              <a:t> is a </a:t>
            </a:r>
            <a:r>
              <a:rPr lang="en-US" sz="3200" u="sng">
                <a:solidFill>
                  <a:schemeClr val="hlink"/>
                </a:solidFill>
                <a:hlinkClick r:id="rId3"/>
              </a:rPr>
              <a:t>class</a:t>
            </a:r>
            <a:r>
              <a:rPr lang="en-US" sz="3200"/>
              <a:t> that </a:t>
            </a:r>
            <a:r>
              <a:rPr lang="en-US" sz="3200" u="sng">
                <a:solidFill>
                  <a:schemeClr val="hlink"/>
                </a:solidFill>
                <a:hlinkClick r:id="rId4"/>
              </a:rPr>
              <a:t>implements</a:t>
            </a:r>
            <a:r>
              <a:rPr lang="en-US" sz="3200"/>
              <a:t> the </a:t>
            </a:r>
            <a:r>
              <a:rPr lang="en-US" sz="3200"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sz="3200"/>
              <a:t> interface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latin typeface="Consolas"/>
                <a:ea typeface="Consolas"/>
                <a:cs typeface="Consolas"/>
                <a:sym typeface="Consolas"/>
              </a:rPr>
              <a:t>LinkedList</a:t>
            </a:r>
            <a:r>
              <a:rPr lang="en-US" sz="3200"/>
              <a:t> is a </a:t>
            </a:r>
            <a:r>
              <a:rPr lang="en-US" sz="3200" u="sng">
                <a:solidFill>
                  <a:schemeClr val="hlink"/>
                </a:solidFill>
                <a:hlinkClick r:id="rId5"/>
              </a:rPr>
              <a:t>class</a:t>
            </a:r>
            <a:r>
              <a:rPr lang="en-US" sz="3200"/>
              <a:t> that </a:t>
            </a:r>
            <a:r>
              <a:rPr lang="en-US" sz="3200" u="sng">
                <a:solidFill>
                  <a:schemeClr val="hlink"/>
                </a:solidFill>
                <a:hlinkClick r:id="rId6"/>
              </a:rPr>
              <a:t>implements</a:t>
            </a:r>
            <a:r>
              <a:rPr lang="en-US" sz="3200"/>
              <a:t> the </a:t>
            </a:r>
            <a:r>
              <a:rPr lang="en-US" sz="3200"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-US" sz="3200"/>
              <a:t> interface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…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4128</TotalTime>
  <Words>922</Words>
  <Application>Microsoft Macintosh PowerPoint</Application>
  <PresentationFormat>Widescreen</PresentationFormat>
  <Paragraphs>155</Paragraphs>
  <Slides>22</Slides>
  <Notes>22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Montserrat SemiBold</vt:lpstr>
      <vt:lpstr>Arial</vt:lpstr>
      <vt:lpstr>Consolas</vt:lpstr>
      <vt:lpstr>Montserrat</vt:lpstr>
      <vt:lpstr>Montserrat ExtraBold</vt:lpstr>
      <vt:lpstr>Calibri</vt:lpstr>
      <vt:lpstr>Lexend</vt:lpstr>
      <vt:lpstr>CSE 373 Summer 2020</vt:lpstr>
      <vt:lpstr>Interfaces</vt:lpstr>
      <vt:lpstr>Lecture Outline</vt:lpstr>
      <vt:lpstr>Announcements</vt:lpstr>
      <vt:lpstr>Lecture Outline</vt:lpstr>
      <vt:lpstr>Recall: Abstraction</vt:lpstr>
      <vt:lpstr>Recall from L4: Wait, ADT? Interfaces?</vt:lpstr>
      <vt:lpstr>Interfaces</vt:lpstr>
      <vt:lpstr>Lists</vt:lpstr>
      <vt:lpstr>Interfaces vs. Implementation</vt:lpstr>
      <vt:lpstr>Why interfaces?</vt:lpstr>
      <vt:lpstr>Why interfaces?</vt:lpstr>
      <vt:lpstr>Why interfaces?</vt:lpstr>
      <vt:lpstr>Why interfaces?</vt:lpstr>
      <vt:lpstr>Why interfaces?</vt:lpstr>
      <vt:lpstr>Lecture Outline</vt:lpstr>
      <vt:lpstr>Classes can Implement Multiple Interfaces</vt:lpstr>
      <vt:lpstr>Classes can Implement Multiple Interfaces</vt:lpstr>
      <vt:lpstr>An interface can extend another</vt:lpstr>
      <vt:lpstr>An interface can extend another</vt:lpstr>
      <vt:lpstr>Lecture Outline</vt:lpstr>
      <vt:lpstr>Recall comparing Items from Friday…</vt:lpstr>
      <vt:lpstr>Comparable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Aaron S Johnston</dc:creator>
  <cp:lastModifiedBy>Colin Lim</cp:lastModifiedBy>
  <cp:revision>4</cp:revision>
  <dcterms:created xsi:type="dcterms:W3CDTF">2020-06-13T06:27:42Z</dcterms:created>
  <dcterms:modified xsi:type="dcterms:W3CDTF">2026-08-07T04:45:53Z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0x0101007BD54889B358AD4883F084D38DA32BDB</vt:lpwstr>
  </property>
</Properties>
</file>