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85" r:id="rId3"/>
    <p:sldId id="324" r:id="rId4"/>
    <p:sldId id="427" r:id="rId5"/>
    <p:sldId id="391" r:id="rId6"/>
    <p:sldId id="432" r:id="rId7"/>
    <p:sldId id="392" r:id="rId8"/>
    <p:sldId id="418" r:id="rId9"/>
    <p:sldId id="421" r:id="rId10"/>
    <p:sldId id="436" r:id="rId11"/>
    <p:sldId id="278" r:id="rId12"/>
    <p:sldId id="429" r:id="rId13"/>
    <p:sldId id="430" r:id="rId14"/>
    <p:sldId id="433" r:id="rId15"/>
    <p:sldId id="435" r:id="rId16"/>
    <p:sldId id="437" r:id="rId17"/>
    <p:sldId id="263" r:id="rId18"/>
    <p:sldId id="2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C71387-6F25-40BE-A9C7-2DE5AC23F89B}">
          <p14:sldIdLst>
            <p14:sldId id="256"/>
            <p14:sldId id="285"/>
            <p14:sldId id="324"/>
            <p14:sldId id="427"/>
            <p14:sldId id="391"/>
            <p14:sldId id="432"/>
            <p14:sldId id="392"/>
            <p14:sldId id="418"/>
            <p14:sldId id="421"/>
            <p14:sldId id="436"/>
            <p14:sldId id="278"/>
            <p14:sldId id="429"/>
            <p14:sldId id="430"/>
            <p14:sldId id="433"/>
            <p14:sldId id="435"/>
            <p14:sldId id="437"/>
            <p14:sldId id="263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257F99"/>
    <a:srgbClr val="001080"/>
    <a:srgbClr val="795E26"/>
    <a:srgbClr val="0000FD"/>
    <a:srgbClr val="0F0F80"/>
    <a:srgbClr val="266FEF"/>
    <a:srgbClr val="54A0FF"/>
    <a:srgbClr val="7F38B5"/>
    <a:srgbClr val="C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FC63BB-EA67-AE2E-16BB-8C1F6352B194}" v="84" dt="2026-08-05T01:41:41.078"/>
    <p1510:client id="{F74382C5-A4B2-F046-8F57-5B93F4E4BB1D}" v="5" dt="2026-08-05T02:41:07.3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250" autoAdjust="0"/>
    <p:restoredTop sz="91361"/>
  </p:normalViewPr>
  <p:slideViewPr>
    <p:cSldViewPr snapToGrid="0" snapToObjects="1">
      <p:cViewPr>
        <p:scale>
          <a:sx n="104" d="100"/>
          <a:sy n="104" d="100"/>
        </p:scale>
        <p:origin x="320" y="600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0FC8D-3FAB-384B-A523-F958535FCC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1" name="Google Shape;26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>
          <a:extLst>
            <a:ext uri="{FF2B5EF4-FFF2-40B4-BE49-F238E27FC236}">
              <a16:creationId xmlns:a16="http://schemas.microsoft.com/office/drawing/2014/main" id="{B596D30B-BCE5-C103-F04A-8EF0792E3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:notes">
            <a:extLst>
              <a:ext uri="{FF2B5EF4-FFF2-40B4-BE49-F238E27FC236}">
                <a16:creationId xmlns:a16="http://schemas.microsoft.com/office/drawing/2014/main" id="{3746D39E-A4B7-696A-207C-D8FA1EA3DB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1" name="Google Shape;261;p17:notes">
            <a:extLst>
              <a:ext uri="{FF2B5EF4-FFF2-40B4-BE49-F238E27FC236}">
                <a16:creationId xmlns:a16="http://schemas.microsoft.com/office/drawing/2014/main" id="{F11FFF46-5509-1C37-304C-D76901C1AF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2821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>
          <a:extLst>
            <a:ext uri="{FF2B5EF4-FFF2-40B4-BE49-F238E27FC236}">
              <a16:creationId xmlns:a16="http://schemas.microsoft.com/office/drawing/2014/main" id="{B6FDFA20-6AEC-945A-8157-080C21208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:notes">
            <a:extLst>
              <a:ext uri="{FF2B5EF4-FFF2-40B4-BE49-F238E27FC236}">
                <a16:creationId xmlns:a16="http://schemas.microsoft.com/office/drawing/2014/main" id="{3C24D10C-D7AE-A6C7-56DB-8B24928E0A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1" name="Google Shape;261;p17:notes">
            <a:extLst>
              <a:ext uri="{FF2B5EF4-FFF2-40B4-BE49-F238E27FC236}">
                <a16:creationId xmlns:a16="http://schemas.microsoft.com/office/drawing/2014/main" id="{36A12975-7B58-8AEB-ADA1-11DD07C09D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6564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122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11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0E59AED-1ABF-8D47-B5D7-C50109AB6669}"/>
              </a:ext>
            </a:extLst>
          </p:cNvPr>
          <p:cNvSpPr/>
          <p:nvPr userDrawn="1"/>
        </p:nvSpPr>
        <p:spPr>
          <a:xfrm>
            <a:off x="7119063" y="1251643"/>
            <a:ext cx="5250244" cy="5153775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#cse122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F316C5E-94E4-1E69-FEBC-BC7B29D56913}"/>
              </a:ext>
            </a:extLst>
          </p:cNvPr>
          <p:cNvSpPr/>
          <p:nvPr userDrawn="1"/>
        </p:nvSpPr>
        <p:spPr>
          <a:xfrm>
            <a:off x="2934998" y="5594680"/>
            <a:ext cx="1233753" cy="1263320"/>
          </a:xfrm>
          <a:prstGeom prst="roundRect">
            <a:avLst>
              <a:gd name="adj" fmla="val 459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691A52-72D3-4C80-90E9-21C6C4208F13}"/>
              </a:ext>
            </a:extLst>
          </p:cNvPr>
          <p:cNvCxnSpPr/>
          <p:nvPr userDrawn="1"/>
        </p:nvCxnSpPr>
        <p:spPr>
          <a:xfrm>
            <a:off x="7273280" y="4293369"/>
            <a:ext cx="446830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47;p21">
            <a:extLst>
              <a:ext uri="{FF2B5EF4-FFF2-40B4-BE49-F238E27FC236}">
                <a16:creationId xmlns:a16="http://schemas.microsoft.com/office/drawing/2014/main" id="{E475762B-3273-1BE9-F027-5336AC497FEE}"/>
              </a:ext>
            </a:extLst>
          </p:cNvPr>
          <p:cNvSpPr/>
          <p:nvPr userDrawn="1"/>
        </p:nvSpPr>
        <p:spPr>
          <a:xfrm>
            <a:off x="3003546" y="5652102"/>
            <a:ext cx="1111254" cy="11144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6;p1">
            <a:extLst>
              <a:ext uri="{FF2B5EF4-FFF2-40B4-BE49-F238E27FC236}">
                <a16:creationId xmlns:a16="http://schemas.microsoft.com/office/drawing/2014/main" id="{76326E1F-00BA-861D-28DC-43EC91047491}"/>
              </a:ext>
            </a:extLst>
          </p:cNvPr>
          <p:cNvSpPr txBox="1"/>
          <p:nvPr userDrawn="1"/>
        </p:nvSpPr>
        <p:spPr>
          <a:xfrm>
            <a:off x="7161002" y="4361708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7" name="Google Shape;97;p1">
            <a:extLst>
              <a:ext uri="{FF2B5EF4-FFF2-40B4-BE49-F238E27FC236}">
                <a16:creationId xmlns:a16="http://schemas.microsoft.com/office/drawing/2014/main" id="{F7461547-5534-9791-E4DC-11A29871C103}"/>
              </a:ext>
            </a:extLst>
          </p:cNvPr>
          <p:cNvSpPr txBox="1"/>
          <p:nvPr userDrawn="1"/>
        </p:nvSpPr>
        <p:spPr>
          <a:xfrm>
            <a:off x="7161002" y="4622320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8" name="Google Shape;98;p1">
            <a:extLst>
              <a:ext uri="{FF2B5EF4-FFF2-40B4-BE49-F238E27FC236}">
                <a16:creationId xmlns:a16="http://schemas.microsoft.com/office/drawing/2014/main" id="{D4AFDCBE-9510-83FA-E854-45AB492FA0CE}"/>
              </a:ext>
            </a:extLst>
          </p:cNvPr>
          <p:cNvSpPr txBox="1"/>
          <p:nvPr userDrawn="1"/>
        </p:nvSpPr>
        <p:spPr>
          <a:xfrm>
            <a:off x="8250841" y="4333620"/>
            <a:ext cx="35560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Ivory &amp; Colin</a:t>
            </a:r>
          </a:p>
        </p:txBody>
      </p:sp>
      <p:sp>
        <p:nvSpPr>
          <p:cNvPr id="21" name="Google Shape;99;p1">
            <a:extLst>
              <a:ext uri="{FF2B5EF4-FFF2-40B4-BE49-F238E27FC236}">
                <a16:creationId xmlns:a16="http://schemas.microsoft.com/office/drawing/2014/main" id="{6797B939-F0F7-6712-E8AC-E8D92A6CD6C9}"/>
              </a:ext>
            </a:extLst>
          </p:cNvPr>
          <p:cNvSpPr txBox="1"/>
          <p:nvPr userDrawn="1"/>
        </p:nvSpPr>
        <p:spPr>
          <a:xfrm>
            <a:off x="8250841" y="4673434"/>
            <a:ext cx="3737319" cy="165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40" tIns="91425" rIns="91425" bIns="91425" numCol="4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Connor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Yang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Dani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Rohan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Wesley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BC240F-065F-5763-3BD1-878B2DF2E9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84439" y="5652101"/>
            <a:ext cx="1128121" cy="112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27DF50-4980-10AF-291F-204998F397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62151" y="300372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F3D2ED-4FBD-8EDB-C499-5F1A72ADDC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62151" y="300372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122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11: Object-Oriented Programming Wrap-up</a:t>
            </a:r>
          </a:p>
          <a:p>
            <a:pPr algn="ctr"/>
            <a:endParaRPr lang="en-US" sz="900" b="1" i="0" dirty="0">
              <a:solidFill>
                <a:schemeClr val="bg1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E336-7FEF-924C-B9A0-DBFB9A4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32" y="4125093"/>
            <a:ext cx="6816827" cy="1954786"/>
          </a:xfrm>
        </p:spPr>
        <p:txBody>
          <a:bodyPr/>
          <a:lstStyle/>
          <a:p>
            <a:r>
              <a:rPr lang="en-US" sz="3400" dirty="0"/>
              <a:t>Object-Oriented Programming Wrap-Up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B3FA4D-2EA7-2844-8846-AA5A5AC61268}"/>
              </a:ext>
            </a:extLst>
          </p:cNvPr>
          <p:cNvSpPr txBox="1"/>
          <p:nvPr/>
        </p:nvSpPr>
        <p:spPr>
          <a:xfrm>
            <a:off x="7379594" y="1403798"/>
            <a:ext cx="4631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80" dirty="0">
                <a:solidFill>
                  <a:schemeClr val="bg1">
                    <a:lumMod val="65000"/>
                  </a:schemeClr>
                </a:solidFill>
                <a:latin typeface="Montserrat SemiBold" pitchFamily="2" charset="77"/>
              </a:rPr>
              <a:t>BEFORE WE START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4889B-5A77-0FA5-9782-25BAE045C4BD}"/>
              </a:ext>
            </a:extLst>
          </p:cNvPr>
          <p:cNvSpPr txBox="1"/>
          <p:nvPr/>
        </p:nvSpPr>
        <p:spPr>
          <a:xfrm>
            <a:off x="7249042" y="1840355"/>
            <a:ext cx="47557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Slido</a:t>
            </a:r>
            <a:r>
              <a:rPr lang="en-U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vote &amp; chat with neighbors:</a:t>
            </a:r>
          </a:p>
          <a:p>
            <a:pPr algn="ctr"/>
            <a:endParaRPr lang="en-US" sz="2200" b="1" i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your favorite kind of bread?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🍞🥖🥨🥐</a:t>
            </a:r>
          </a:p>
        </p:txBody>
      </p:sp>
    </p:spTree>
    <p:extLst>
      <p:ext uri="{BB962C8B-B14F-4D97-AF65-F5344CB8AC3E}">
        <p14:creationId xmlns:p14="http://schemas.microsoft.com/office/powerpoint/2010/main" val="3581297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F3450-9351-BC95-EC55-678566629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A0A0A-EA51-1FE1-EF46-55340E350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(4/5)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7B277-92FA-7B99-25AF-A8E5D6416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/>
              <a:t>Announcements</a:t>
            </a:r>
          </a:p>
          <a:p>
            <a:pPr>
              <a:spcAft>
                <a:spcPts val="1200"/>
              </a:spcAft>
            </a:pPr>
            <a:r>
              <a:rPr lang="en-US" err="1"/>
              <a:t>toString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>
                <a:ea typeface="Calibri"/>
                <a:cs typeface="Calibri"/>
              </a:rPr>
              <a:t>equals</a:t>
            </a:r>
          </a:p>
          <a:p>
            <a:pPr>
              <a:spcAft>
                <a:spcPts val="1200"/>
              </a:spcAft>
            </a:pPr>
            <a:r>
              <a:rPr lang="en-US" b="1" err="1">
                <a:solidFill>
                  <a:schemeClr val="accent5"/>
                </a:solidFill>
                <a:ea typeface="Calibri" panose="020F0502020204030204"/>
                <a:cs typeface="Calibri" panose="020F0502020204030204"/>
              </a:rPr>
              <a:t>compareTo</a:t>
            </a:r>
            <a:endParaRPr lang="en-US" b="1">
              <a:solidFill>
                <a:schemeClr val="accent5"/>
              </a:solidFill>
              <a:ea typeface="Calibri" panose="020F0502020204030204"/>
              <a:cs typeface="Calibri" panose="020F0502020204030204"/>
            </a:endParaRPr>
          </a:p>
          <a:p>
            <a:pPr>
              <a:spcAft>
                <a:spcPts val="1200"/>
              </a:spcAft>
            </a:pPr>
            <a:r>
              <a:rPr lang="en-US"/>
              <a:t>Interfaces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E8C0BCDC-FD9D-E0BC-9F0A-69DC0F3B8A30}"/>
              </a:ext>
            </a:extLst>
          </p:cNvPr>
          <p:cNvSpPr/>
          <p:nvPr/>
        </p:nvSpPr>
        <p:spPr>
          <a:xfrm rot="10800000">
            <a:off x="2932776" y="3465362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28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7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Recall the Item Class Fields</a:t>
            </a:r>
            <a:endParaRPr sz="5400" dirty="0"/>
          </a:p>
        </p:txBody>
      </p:sp>
      <p:sp>
        <p:nvSpPr>
          <p:cNvPr id="264" name="Google Shape;264;p17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70113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Item has the fields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en-US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private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private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price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private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quantity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pic>
        <p:nvPicPr>
          <p:cNvPr id="265" name="Google Shape;26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16880" y="0"/>
            <a:ext cx="1508121" cy="22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02E05101-7577-1D89-65F1-C8043D1E8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7">
            <a:extLst>
              <a:ext uri="{FF2B5EF4-FFF2-40B4-BE49-F238E27FC236}">
                <a16:creationId xmlns:a16="http://schemas.microsoft.com/office/drawing/2014/main" id="{38DDC40D-E4EB-A461-0C4E-A6CE4ABE03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Recall the Item Class Fields</a:t>
            </a:r>
            <a:endParaRPr sz="5400" dirty="0"/>
          </a:p>
        </p:txBody>
      </p:sp>
      <p:sp>
        <p:nvSpPr>
          <p:cNvPr id="264" name="Google Shape;264;p17">
            <a:extLst>
              <a:ext uri="{FF2B5EF4-FFF2-40B4-BE49-F238E27FC236}">
                <a16:creationId xmlns:a16="http://schemas.microsoft.com/office/drawing/2014/main" id="{4F8230C6-8443-D7AD-EBD5-CBDB15033C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70113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Item has the fields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en-US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private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private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price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private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quantity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en-US" dirty="0">
                <a:cs typeface="Consolas" panose="020B0609020204030204" pitchFamily="49" charset="0"/>
              </a:rPr>
              <a:t>What if we wanted to sort out items? What does it mean for an item to come before another?</a:t>
            </a:r>
            <a:endParaRPr dirty="0">
              <a:cs typeface="Consolas" panose="020B0609020204030204" pitchFamily="49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pic>
        <p:nvPicPr>
          <p:cNvPr id="265" name="Google Shape;265;p17">
            <a:extLst>
              <a:ext uri="{FF2B5EF4-FFF2-40B4-BE49-F238E27FC236}">
                <a16:creationId xmlns:a16="http://schemas.microsoft.com/office/drawing/2014/main" id="{BE310F57-7468-BAEA-C962-6231C314D3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16880" y="0"/>
            <a:ext cx="1508121" cy="22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3250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D2C7B8CF-25AE-B264-D7F7-7FAB79540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7">
            <a:extLst>
              <a:ext uri="{FF2B5EF4-FFF2-40B4-BE49-F238E27FC236}">
                <a16:creationId xmlns:a16="http://schemas.microsoft.com/office/drawing/2014/main" id="{1DFC99B3-AC54-B01D-EE80-2DBD48785A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 err="1"/>
              <a:t>compareTo</a:t>
            </a:r>
            <a:endParaRPr sz="5400" dirty="0"/>
          </a:p>
        </p:txBody>
      </p:sp>
      <p:sp>
        <p:nvSpPr>
          <p:cNvPr id="264" name="Google Shape;264;p17">
            <a:extLst>
              <a:ext uri="{FF2B5EF4-FFF2-40B4-BE49-F238E27FC236}">
                <a16:creationId xmlns:a16="http://schemas.microsoft.com/office/drawing/2014/main" id="{54A754FB-6A45-234B-7FE3-DDDA384DA5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70113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en-US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compareTo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n-US" dirty="0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F0F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 {...}</a:t>
            </a: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33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300" dirty="0"/>
              <a:t>Its return value is: </a:t>
            </a:r>
            <a:endParaRPr lang="en-US" dirty="0"/>
          </a:p>
          <a:p>
            <a:pPr marL="45720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&lt; 0 </a:t>
            </a:r>
            <a:r>
              <a:rPr lang="en-US" sz="2900" dirty="0"/>
              <a:t>if </a:t>
            </a: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this</a:t>
            </a:r>
            <a:r>
              <a:rPr lang="en-US" sz="2900" dirty="0"/>
              <a:t> is “less than” </a:t>
            </a: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other</a:t>
            </a:r>
            <a:endParaRPr lang="en-US" dirty="0"/>
          </a:p>
          <a:p>
            <a:pPr marL="45720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  0 </a:t>
            </a:r>
            <a:r>
              <a:rPr lang="en-US" sz="2900" dirty="0"/>
              <a:t>if </a:t>
            </a: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this</a:t>
            </a:r>
            <a:r>
              <a:rPr lang="en-US" sz="2900" dirty="0"/>
              <a:t> is </a:t>
            </a:r>
            <a:r>
              <a:rPr lang="en-US" sz="2900" u="sng" dirty="0"/>
              <a:t>equal</a:t>
            </a:r>
            <a:r>
              <a:rPr lang="en-US" sz="2900" dirty="0"/>
              <a:t> to </a:t>
            </a: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other</a:t>
            </a:r>
            <a:endParaRPr lang="en-US" dirty="0"/>
          </a:p>
          <a:p>
            <a:pPr marL="45720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&gt; 0 </a:t>
            </a:r>
            <a:r>
              <a:rPr lang="en-US" sz="2900" dirty="0"/>
              <a:t>if </a:t>
            </a: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this</a:t>
            </a:r>
            <a:r>
              <a:rPr lang="en-US" sz="2900" dirty="0"/>
              <a:t> is “greater than” </a:t>
            </a:r>
            <a:r>
              <a:rPr lang="en-US" sz="2900" dirty="0">
                <a:latin typeface="Consolas"/>
                <a:ea typeface="Consolas"/>
                <a:cs typeface="Consolas"/>
                <a:sym typeface="Consolas"/>
              </a:rPr>
              <a:t>other</a:t>
            </a:r>
            <a:endParaRPr lang="en-US" dirty="0"/>
          </a:p>
        </p:txBody>
      </p:sp>
      <p:pic>
        <p:nvPicPr>
          <p:cNvPr id="265" name="Google Shape;265;p17">
            <a:extLst>
              <a:ext uri="{FF2B5EF4-FFF2-40B4-BE49-F238E27FC236}">
                <a16:creationId xmlns:a16="http://schemas.microsoft.com/office/drawing/2014/main" id="{29777558-DE24-EC67-6C64-A7A35B06213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16880" y="0"/>
            <a:ext cx="1508121" cy="22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272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94ADF8F-1C2E-CB6B-A1B5-5BE7D4DA7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Given the following </a:t>
            </a:r>
            <a:r>
              <a:rPr lang="en-US" dirty="0" err="1"/>
              <a:t>compareTo</a:t>
            </a:r>
            <a:r>
              <a:rPr lang="en-US" dirty="0"/>
              <a:t> and </a:t>
            </a:r>
            <a:r>
              <a:rPr lang="en-US" dirty="0" err="1"/>
              <a:t>ShoppingCarts</a:t>
            </a:r>
            <a:r>
              <a:rPr lang="en-US" dirty="0"/>
              <a:t>, what is the expected order?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4B8DE1-95EA-1B40-2948-F726CE58692E}"/>
              </a:ext>
            </a:extLst>
          </p:cNvPr>
          <p:cNvSpPr txBox="1"/>
          <p:nvPr/>
        </p:nvSpPr>
        <p:spPr>
          <a:xfrm>
            <a:off x="477251" y="2490538"/>
            <a:ext cx="6814686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compareTo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if (capacity ==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other.capacity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   return 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items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size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() - 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items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.size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}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return 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capacity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- 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capacity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c1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(4);</a:t>
            </a:r>
          </a:p>
          <a:p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c1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(“Hot Dog”, “1.50”));</a:t>
            </a:r>
          </a:p>
          <a:p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c1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(“Soda”, “.79”));</a:t>
            </a:r>
          </a:p>
          <a:p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c2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(4);</a:t>
            </a:r>
          </a:p>
          <a:p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c2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(“Salad”, “3.99”));</a:t>
            </a:r>
          </a:p>
          <a:p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c2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.compareTo(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c1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C7D7D-4031-80D8-C5DC-FFF28C8B5B8B}"/>
              </a:ext>
            </a:extLst>
          </p:cNvPr>
          <p:cNvSpPr txBox="1"/>
          <p:nvPr/>
        </p:nvSpPr>
        <p:spPr>
          <a:xfrm>
            <a:off x="7248698" y="2334128"/>
            <a:ext cx="4943302" cy="2790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>
                <a:solidFill>
                  <a:schemeClr val="accent1"/>
                </a:solidFill>
              </a:rPr>
              <a:t>Positive</a:t>
            </a:r>
            <a:endParaRPr lang="en-US" sz="3000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>
                <a:solidFill>
                  <a:schemeClr val="accent1"/>
                </a:solidFill>
              </a:rPr>
              <a:t>Negative</a:t>
            </a:r>
            <a:endParaRPr lang="en-US" sz="3000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>
                <a:solidFill>
                  <a:schemeClr val="accent1"/>
                </a:solidFill>
              </a:rPr>
              <a:t>Zero</a:t>
            </a:r>
            <a:endParaRPr lang="en-US" sz="3000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>
                <a:solidFill>
                  <a:schemeClr val="accent1"/>
                </a:solidFill>
              </a:rPr>
              <a:t>Exception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597541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0EE7E-4E6A-DC5F-68D4-F854D9A95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AF6C11D-1E1B-3282-082E-5EA8CF242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Given the following </a:t>
            </a:r>
            <a:r>
              <a:rPr lang="en-US" dirty="0" err="1"/>
              <a:t>compareTo</a:t>
            </a:r>
            <a:r>
              <a:rPr lang="en-US" dirty="0"/>
              <a:t> and </a:t>
            </a:r>
            <a:r>
              <a:rPr lang="en-US" dirty="0" err="1"/>
              <a:t>ShoppingCarts</a:t>
            </a:r>
            <a:r>
              <a:rPr lang="en-US" dirty="0"/>
              <a:t>, what is the expected order?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7BBEE-6730-3BE6-CC0E-56381BD3C099}"/>
              </a:ext>
            </a:extLst>
          </p:cNvPr>
          <p:cNvSpPr txBox="1"/>
          <p:nvPr/>
        </p:nvSpPr>
        <p:spPr>
          <a:xfrm>
            <a:off x="477251" y="2490538"/>
            <a:ext cx="6814686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compareTo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if (capacity ==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other.capacity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   return 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items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size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() - 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items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.size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}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return 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capacity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- 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capacity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c1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(4);</a:t>
            </a:r>
          </a:p>
          <a:p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c1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(“Hot Dog”, “1.50”));</a:t>
            </a:r>
          </a:p>
          <a:p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c1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(“Soda”, “.79”));</a:t>
            </a:r>
          </a:p>
          <a:p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c2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(4);</a:t>
            </a:r>
          </a:p>
          <a:p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c2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FF4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25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(“Salad”, “3.99”));</a:t>
            </a:r>
          </a:p>
          <a:p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c2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.compareTo(</a:t>
            </a:r>
            <a:r>
              <a:rPr lang="en-US" sz="20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c1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8ABDFE-634F-63FA-2F73-82938CE424DC}"/>
              </a:ext>
            </a:extLst>
          </p:cNvPr>
          <p:cNvSpPr txBox="1"/>
          <p:nvPr/>
        </p:nvSpPr>
        <p:spPr>
          <a:xfrm>
            <a:off x="7248698" y="2334128"/>
            <a:ext cx="4943302" cy="2790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>
                <a:solidFill>
                  <a:schemeClr val="accent1"/>
                </a:solidFill>
              </a:rPr>
              <a:t>Positive</a:t>
            </a:r>
            <a:endParaRPr lang="en-US" sz="3000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>
                <a:solidFill>
                  <a:schemeClr val="accent1"/>
                </a:solidFill>
              </a:rPr>
              <a:t>Negative</a:t>
            </a:r>
            <a:endParaRPr lang="en-US" sz="3000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>
                <a:solidFill>
                  <a:schemeClr val="accent1"/>
                </a:solidFill>
              </a:rPr>
              <a:t>Zero</a:t>
            </a:r>
            <a:endParaRPr lang="en-US" sz="3000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>
                <a:solidFill>
                  <a:schemeClr val="accent1"/>
                </a:solidFill>
              </a:rPr>
              <a:t>Exception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286755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D9D05-1801-629D-C987-C43F3F7E1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CD89D-9CF7-72CC-E162-5D57B6C19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Lecture Outline (5/5)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F032B-B682-D2BB-F89C-4D56280D8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 err="1"/>
              <a:t>toString</a:t>
            </a:r>
            <a:endParaRPr lang="en-US" dirty="0"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 dirty="0">
                <a:ea typeface="Calibri"/>
                <a:cs typeface="Calibri"/>
              </a:rPr>
              <a:t>equals</a:t>
            </a:r>
          </a:p>
          <a:p>
            <a:pPr>
              <a:spcAft>
                <a:spcPts val="1200"/>
              </a:spcAft>
            </a:pPr>
            <a:r>
              <a:rPr lang="en-US" dirty="0" err="1">
                <a:ea typeface="Calibri" panose="020F0502020204030204"/>
                <a:cs typeface="Calibri" panose="020F0502020204030204"/>
              </a:rPr>
              <a:t>compareTo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Interfaces</a:t>
            </a:r>
            <a:endParaRPr lang="en-US" b="1" dirty="0">
              <a:solidFill>
                <a:schemeClr val="accent5"/>
              </a:solidFill>
              <a:ea typeface="Calibri" panose="020F0502020204030204"/>
              <a:cs typeface="Calibri" panose="020F0502020204030204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3CB7CCE8-0B64-4D62-9405-22653D9ED7CE}"/>
              </a:ext>
            </a:extLst>
          </p:cNvPr>
          <p:cNvSpPr/>
          <p:nvPr/>
        </p:nvSpPr>
        <p:spPr>
          <a:xfrm rot="10800000">
            <a:off x="2735068" y="4083200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1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Interfaces</a:t>
            </a:r>
            <a:endParaRPr/>
          </a:p>
        </p:txBody>
      </p:sp>
      <p:sp>
        <p:nvSpPr>
          <p:cNvPr id="137" name="Google Shape;137;p6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b="1"/>
              <a:t>Interfaces</a:t>
            </a:r>
            <a:r>
              <a:rPr lang="en-US" sz="3600"/>
              <a:t> serve as a sort of “contract”– in order for a class to </a:t>
            </a:r>
            <a:r>
              <a:rPr lang="en-US" sz="3600" u="sng"/>
              <a:t>implement</a:t>
            </a:r>
            <a:r>
              <a:rPr lang="en-US" sz="3600" i="1"/>
              <a:t> </a:t>
            </a:r>
            <a:r>
              <a:rPr lang="en-US" sz="3600"/>
              <a:t>an interface, it must fulfill the contract requirements.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The contract requirements are certain methods that the class must implement.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Comparable</a:t>
            </a:r>
            <a:endParaRPr/>
          </a:p>
        </p:txBody>
      </p:sp>
      <p:sp>
        <p:nvSpPr>
          <p:cNvPr id="271" name="Google Shape;271;p18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 err="1">
                <a:latin typeface="Consolas"/>
                <a:ea typeface="Consolas"/>
                <a:cs typeface="Consolas"/>
                <a:sym typeface="Consolas"/>
              </a:rPr>
              <a:t>TreeSet</a:t>
            </a:r>
            <a:r>
              <a:rPr lang="en-US" sz="3600" dirty="0"/>
              <a:t> uses an </a:t>
            </a:r>
            <a:r>
              <a:rPr lang="en-US" sz="3600" b="1" dirty="0">
                <a:solidFill>
                  <a:schemeClr val="accent3"/>
                </a:solidFill>
              </a:rPr>
              <a:t>interface</a:t>
            </a:r>
            <a:r>
              <a:rPr lang="en-US" sz="3600" dirty="0"/>
              <a:t> called </a:t>
            </a:r>
            <a:r>
              <a:rPr lang="en-US" sz="3600" dirty="0">
                <a:latin typeface="Consolas"/>
                <a:ea typeface="Consolas"/>
                <a:cs typeface="Consolas"/>
                <a:sym typeface="Consolas"/>
              </a:rPr>
              <a:t>Comparable&lt;E&gt;</a:t>
            </a:r>
            <a:r>
              <a:rPr lang="en-US" sz="3600" dirty="0"/>
              <a:t> to know how to sort its elements!</a:t>
            </a:r>
            <a:endParaRPr sz="3600" dirty="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6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/>
              <a:t>Only has </a:t>
            </a:r>
            <a:r>
              <a:rPr lang="en-US" sz="3600" u="sng" dirty="0"/>
              <a:t>one</a:t>
            </a:r>
            <a:r>
              <a:rPr lang="en-US" sz="3600" dirty="0"/>
              <a:t> required method: 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FF"/>
              </a:buClr>
              <a:buSzPct val="100000"/>
              <a:buNone/>
            </a:pPr>
            <a:r>
              <a:rPr lang="en-US" sz="2800" dirty="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lang="en-US" sz="28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800" dirty="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lang="en-US" sz="28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800" dirty="0" err="1">
                <a:solidFill>
                  <a:srgbClr val="795E26"/>
                </a:solidFill>
                <a:latin typeface="Consolas"/>
                <a:ea typeface="Consolas"/>
                <a:cs typeface="Consolas"/>
                <a:sym typeface="Consolas"/>
              </a:rPr>
              <a:t>compareTo</a:t>
            </a:r>
            <a:r>
              <a:rPr lang="en-US" sz="28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-US" sz="2800" dirty="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E</a:t>
            </a:r>
            <a:r>
              <a:rPr lang="en-US" sz="28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800" dirty="0">
                <a:solidFill>
                  <a:srgbClr val="001080"/>
                </a:solidFill>
                <a:latin typeface="Consolas"/>
                <a:ea typeface="Consolas"/>
                <a:cs typeface="Consolas"/>
                <a:sym typeface="Consolas"/>
              </a:rPr>
              <a:t>other</a:t>
            </a:r>
            <a:r>
              <a:rPr lang="en-US" sz="28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(1/5)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 err="1"/>
              <a:t>toString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 err="1"/>
              <a:t>compareTo</a:t>
            </a:r>
            <a:endParaRPr lang="en-US"/>
          </a:p>
          <a:p>
            <a:pPr>
              <a:spcAft>
                <a:spcPts val="1200"/>
              </a:spcAft>
            </a:pPr>
            <a:r>
              <a:rPr lang="en-US">
                <a:ea typeface="Calibri" panose="020F0502020204030204"/>
                <a:cs typeface="Calibri" panose="020F0502020204030204"/>
              </a:rPr>
              <a:t>equals</a:t>
            </a:r>
          </a:p>
          <a:p>
            <a:pPr>
              <a:spcAft>
                <a:spcPts val="1200"/>
              </a:spcAft>
            </a:pPr>
            <a:r>
              <a:rPr lang="en-US" dirty="0"/>
              <a:t>Interfaces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732788" y="145809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60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Twitter Trends (C2) releasing today and due Aug 13</a:t>
            </a:r>
            <a:r>
              <a:rPr lang="en-US" sz="3200" baseline="30000" dirty="0"/>
              <a:t>th</a:t>
            </a:r>
            <a:endParaRPr lang="en-US" sz="2800" dirty="0"/>
          </a:p>
          <a:p>
            <a:r>
              <a:rPr lang="en-US" sz="3200" dirty="0"/>
              <a:t>Resubmission Cycle 4 (R4) due Aug 11</a:t>
            </a:r>
            <a:r>
              <a:rPr lang="en-US" sz="3200" baseline="30000" dirty="0"/>
              <a:t>th</a:t>
            </a:r>
            <a:r>
              <a:rPr lang="en-US" sz="3200" dirty="0"/>
              <a:t>! </a:t>
            </a:r>
          </a:p>
          <a:p>
            <a:pPr lvl="1"/>
            <a:r>
              <a:rPr lang="en-US" sz="2800" dirty="0"/>
              <a:t> C1, P1 eligible for resub</a:t>
            </a:r>
          </a:p>
          <a:p>
            <a:r>
              <a:rPr lang="en-US" sz="3200" dirty="0"/>
              <a:t>Quiz 2 on Tuesday, Aug 13</a:t>
            </a:r>
            <a:r>
              <a:rPr lang="en-US" sz="3200" baseline="30000" dirty="0"/>
              <a:t>th</a:t>
            </a:r>
            <a:r>
              <a:rPr lang="en-US" sz="3200" dirty="0"/>
              <a:t>! (Nested Collections, Objects, and Interfaces)</a:t>
            </a:r>
            <a:endParaRPr lang="en-US" sz="3200" dirty="0">
              <a:ea typeface="Calibri"/>
              <a:cs typeface="Calibri"/>
            </a:endParaRPr>
          </a:p>
          <a:p>
            <a:r>
              <a:rPr lang="en-US" sz="3200" dirty="0"/>
              <a:t>Finals on Aug 19</a:t>
            </a:r>
            <a:r>
              <a:rPr lang="en-US" sz="3200" baseline="30000" dirty="0"/>
              <a:t>th</a:t>
            </a:r>
            <a:r>
              <a:rPr lang="en-US" sz="3200" dirty="0"/>
              <a:t> and Aug 21</a:t>
            </a:r>
            <a:r>
              <a:rPr lang="en-US" sz="3200" baseline="30000" dirty="0"/>
              <a:t>st </a:t>
            </a:r>
            <a:r>
              <a:rPr lang="en-US" sz="3200" dirty="0"/>
              <a:t>in our normal lecture rooms!</a:t>
            </a:r>
            <a:endParaRPr lang="en-US" sz="32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378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5FDAF-4A04-F1D9-FD47-EBBFB7D06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8EAFC-66D0-A2AB-B481-EBB530A38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(2/5)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D06FD-EECE-B161-54BE-6D85832D4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/>
              <a:t>Announcements</a:t>
            </a:r>
            <a:endParaRPr lang="en-US" b="1">
              <a:solidFill>
                <a:srgbClr val="EE8A64"/>
              </a:solidFill>
            </a:endParaRPr>
          </a:p>
          <a:p>
            <a:pPr>
              <a:spcAft>
                <a:spcPts val="1200"/>
              </a:spcAft>
            </a:pPr>
            <a:r>
              <a:rPr lang="en-US" b="1" err="1">
                <a:solidFill>
                  <a:schemeClr val="accent5"/>
                </a:solidFill>
              </a:rPr>
              <a:t>toString</a:t>
            </a:r>
            <a:endParaRPr lang="en-US" b="1" err="1">
              <a:solidFill>
                <a:schemeClr val="accent5"/>
              </a:solidFill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>
                <a:ea typeface="Calibri"/>
                <a:cs typeface="Calibri"/>
              </a:rPr>
              <a:t>equals</a:t>
            </a:r>
            <a:endParaRPr lang="en-US"/>
          </a:p>
          <a:p>
            <a:pPr>
              <a:spcAft>
                <a:spcPts val="1200"/>
              </a:spcAft>
            </a:pPr>
            <a:r>
              <a:rPr lang="en-US" err="1"/>
              <a:t>compareTo</a:t>
            </a:r>
            <a:endParaRPr lang="en-US" err="1"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 dirty="0"/>
              <a:t>Interfaces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F52FBF4-0EFF-177C-BC6D-67581CB07A04}"/>
              </a:ext>
            </a:extLst>
          </p:cNvPr>
          <p:cNvSpPr/>
          <p:nvPr/>
        </p:nvSpPr>
        <p:spPr>
          <a:xfrm rot="10800000">
            <a:off x="2460406" y="212901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07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toString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String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795E26"/>
                </a:solidFill>
                <a:latin typeface="Consolas" panose="020B0609020204030204" pitchFamily="49" charset="0"/>
              </a:rPr>
              <a:t>toString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()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dirty="0">
                <a:solidFill>
                  <a:srgbClr val="AF00DB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"String representation of object"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32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3200" dirty="0"/>
              <a:t>The </a:t>
            </a:r>
            <a:r>
              <a:rPr lang="en-US" sz="3200" dirty="0" err="1">
                <a:latin typeface="Consolas" panose="020B0609020204030204" pitchFamily="49" charset="0"/>
              </a:rPr>
              <a:t>toString</a:t>
            </a:r>
            <a:r>
              <a:rPr lang="en-US" sz="3200" dirty="0">
                <a:latin typeface="Consolas" panose="020B0609020204030204" pitchFamily="49" charset="0"/>
              </a:rPr>
              <a:t>()</a:t>
            </a:r>
            <a:r>
              <a:rPr lang="en-US" sz="3200" dirty="0"/>
              <a:t> method is </a:t>
            </a:r>
            <a:r>
              <a:rPr lang="en-US" sz="3200" u="sng" dirty="0"/>
              <a:t>automatically</a:t>
            </a:r>
            <a:r>
              <a:rPr lang="en-US" sz="3200" dirty="0"/>
              <a:t> called whenever an object is treated like a </a:t>
            </a:r>
            <a:r>
              <a:rPr lang="en-US" sz="3200" dirty="0">
                <a:latin typeface="Consolas" panose="020B0609020204030204" pitchFamily="49" charset="0"/>
              </a:rPr>
              <a:t>String</a:t>
            </a:r>
            <a:r>
              <a:rPr lang="en-US" sz="3200" dirty="0"/>
              <a:t>! </a:t>
            </a:r>
          </a:p>
          <a:p>
            <a:pPr marL="0" indent="0">
              <a:buNone/>
            </a:pP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306728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C37F3-7E02-2E8B-AD64-2ACFEAA75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B2D36-16EB-6F56-23C3-79403BE68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(3/5)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B27E8-32B9-2CF3-B808-FBF82980E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/>
              <a:t>Announcements</a:t>
            </a:r>
          </a:p>
          <a:p>
            <a:pPr>
              <a:spcAft>
                <a:spcPts val="1200"/>
              </a:spcAft>
            </a:pPr>
            <a:r>
              <a:rPr lang="en-US" err="1"/>
              <a:t>toString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spcAft>
                <a:spcPts val="1200"/>
              </a:spcAft>
            </a:pPr>
            <a:r>
              <a:rPr lang="en-US" b="1">
                <a:solidFill>
                  <a:schemeClr val="accent5"/>
                </a:solidFill>
                <a:ea typeface="Calibri" panose="020F0502020204030204"/>
                <a:cs typeface="Calibri" panose="020F0502020204030204"/>
              </a:rPr>
              <a:t>equals</a:t>
            </a:r>
          </a:p>
          <a:p>
            <a:pPr>
              <a:spcAft>
                <a:spcPts val="1200"/>
              </a:spcAft>
            </a:pPr>
            <a:r>
              <a:rPr lang="en-US" err="1">
                <a:ea typeface="Calibri" panose="020F0502020204030204"/>
                <a:cs typeface="Calibri" panose="020F0502020204030204"/>
              </a:rPr>
              <a:t>compareTo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spcAft>
                <a:spcPts val="1200"/>
              </a:spcAft>
            </a:pPr>
            <a:r>
              <a:rPr lang="en-US"/>
              <a:t>Interfaces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09C8A2E-0B42-4515-B8F2-F32F4AF3C83F}"/>
              </a:ext>
            </a:extLst>
          </p:cNvPr>
          <p:cNvSpPr/>
          <p:nvPr/>
        </p:nvSpPr>
        <p:spPr>
          <a:xfrm rot="10800000">
            <a:off x="2248080" y="2780666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744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dirty="0"/>
              <a:t>The </a:t>
            </a:r>
            <a:r>
              <a:rPr lang="en-US" sz="3600" dirty="0">
                <a:latin typeface="Consolas" panose="020B0609020204030204" pitchFamily="49" charset="0"/>
              </a:rPr>
              <a:t>equals()</a:t>
            </a:r>
            <a:r>
              <a:rPr lang="en-US" sz="3600" dirty="0"/>
              <a:t> method returns </a:t>
            </a:r>
            <a:r>
              <a:rPr lang="en-US" sz="3600" dirty="0">
                <a:latin typeface="Consolas" panose="020B0609020204030204" pitchFamily="49" charset="0"/>
              </a:rPr>
              <a:t>true</a:t>
            </a:r>
            <a:r>
              <a:rPr lang="en-US" sz="3600" dirty="0"/>
              <a:t> if the given parameter is considered equal to this object, and </a:t>
            </a:r>
            <a:r>
              <a:rPr lang="en-US" sz="3600" dirty="0">
                <a:latin typeface="Consolas" panose="020B0609020204030204" pitchFamily="49" charset="0"/>
              </a:rPr>
              <a:t>false</a:t>
            </a:r>
            <a:r>
              <a:rPr lang="en-US" sz="3600" dirty="0"/>
              <a:t> otherwise. </a:t>
            </a:r>
          </a:p>
          <a:p>
            <a:pPr marL="457200" lvl="1" indent="0">
              <a:buNone/>
            </a:pPr>
            <a:r>
              <a:rPr lang="en-US" sz="3200" dirty="0"/>
              <a:t>Used by lots of library methods! e.g. </a:t>
            </a:r>
            <a:r>
              <a:rPr lang="en-US" sz="3200" dirty="0">
                <a:latin typeface="Consolas" panose="020B0609020204030204" pitchFamily="49" charset="0"/>
              </a:rPr>
              <a:t>contains</a:t>
            </a:r>
            <a:r>
              <a:rPr lang="en-US" sz="3200" dirty="0"/>
              <a:t>, </a:t>
            </a:r>
            <a:r>
              <a:rPr lang="en-US" sz="3200" dirty="0">
                <a:latin typeface="Consolas" panose="020B0609020204030204" pitchFamily="49" charset="0"/>
              </a:rPr>
              <a:t>remove</a:t>
            </a:r>
            <a:r>
              <a:rPr lang="en-US" sz="3200" dirty="0"/>
              <a:t> for specific elements, etc.</a:t>
            </a:r>
          </a:p>
          <a:p>
            <a:pPr marL="0" indent="0">
              <a:buNone/>
            </a:pPr>
            <a:br>
              <a:rPr lang="en-US" sz="3600" dirty="0"/>
            </a:br>
            <a:r>
              <a:rPr lang="en-US" sz="3600" dirty="0"/>
              <a:t>Let’s do it!</a:t>
            </a:r>
            <a:br>
              <a:rPr lang="en-US" sz="3600" dirty="0"/>
            </a:br>
            <a:endParaRPr lang="en-US" sz="3600" dirty="0"/>
          </a:p>
          <a:p>
            <a:pPr marL="0" indent="0">
              <a:buNone/>
            </a:pPr>
            <a:r>
              <a:rPr lang="en-US" sz="3600" dirty="0"/>
              <a:t>Each class has one provided by Java, but it checks for </a:t>
            </a:r>
            <a:r>
              <a:rPr lang="en-US" sz="3600" b="1" dirty="0"/>
              <a:t>reference equality</a:t>
            </a:r>
            <a:r>
              <a:rPr lang="en-US" sz="3600" dirty="0"/>
              <a:t>. (Thanks?)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If you want equals to check for </a:t>
            </a:r>
            <a:r>
              <a:rPr lang="en-US" sz="3600" b="1" dirty="0"/>
              <a:t>value equality</a:t>
            </a:r>
            <a:r>
              <a:rPr lang="en-US" sz="3600" dirty="0"/>
              <a:t>, you need to write this method yourself. </a:t>
            </a:r>
          </a:p>
        </p:txBody>
      </p:sp>
    </p:spTree>
    <p:extLst>
      <p:ext uri="{BB962C8B-B14F-4D97-AF65-F5344CB8AC3E}">
        <p14:creationId xmlns:p14="http://schemas.microsoft.com/office/powerpoint/2010/main" val="195905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By taking a parameter of type </a:t>
            </a:r>
            <a:r>
              <a:rPr lang="en-US" sz="3600" dirty="0">
                <a:latin typeface="Consolas" panose="020B0609020204030204" pitchFamily="49" charset="0"/>
              </a:rPr>
              <a:t>Object</a:t>
            </a:r>
            <a:r>
              <a:rPr lang="en-US" sz="3600" dirty="0"/>
              <a:t>, the equals method can be passed </a:t>
            </a:r>
            <a:r>
              <a:rPr lang="en-US" sz="3600" u="sng" dirty="0"/>
              <a:t>any type of object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More to come in CSE 123 on the Java mechanisms that make this work!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We can use the </a:t>
            </a:r>
            <a:r>
              <a:rPr lang="en-US" sz="3600" dirty="0" err="1">
                <a:solidFill>
                  <a:schemeClr val="accent2"/>
                </a:solidFill>
                <a:latin typeface="Consolas" panose="020B0609020204030204" pitchFamily="49" charset="0"/>
              </a:rPr>
              <a:t>instanceof</a:t>
            </a:r>
            <a:r>
              <a:rPr lang="en-US" sz="3600" dirty="0"/>
              <a:t> keyword in Java to determine if the parameter is </a:t>
            </a:r>
            <a:r>
              <a:rPr lang="en-US" sz="3600" u="sng" dirty="0"/>
              <a:t>actually</a:t>
            </a:r>
            <a:r>
              <a:rPr lang="en-US" sz="3600" dirty="0"/>
              <a:t> a </a:t>
            </a:r>
            <a:r>
              <a:rPr lang="en-US" sz="3600" dirty="0" err="1">
                <a:latin typeface="Consolas" panose="020B0609020204030204" pitchFamily="49" charset="0"/>
              </a:rPr>
              <a:t>ShoppingCart</a:t>
            </a:r>
            <a:endParaRPr lang="en-US" sz="36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50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Almost there…</a:t>
            </a:r>
          </a:p>
        </p:txBody>
      </p:sp>
      <p:sp>
        <p:nvSpPr>
          <p:cNvPr id="6" name="Bevel 5">
            <a:extLst>
              <a:ext uri="{FF2B5EF4-FFF2-40B4-BE49-F238E27FC236}">
                <a16:creationId xmlns:a16="http://schemas.microsoft.com/office/drawing/2014/main" id="{E98FA9C9-FBF6-4EEE-BEF9-9C1FB1322C5E}"/>
              </a:ext>
            </a:extLst>
          </p:cNvPr>
          <p:cNvSpPr/>
          <p:nvPr/>
        </p:nvSpPr>
        <p:spPr>
          <a:xfrm>
            <a:off x="1499507" y="1219200"/>
            <a:ext cx="9192986" cy="4947557"/>
          </a:xfrm>
          <a:prstGeom prst="bevel">
            <a:avLst/>
          </a:prstGeom>
          <a:solidFill>
            <a:srgbClr val="EBD6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This is actually </a:t>
            </a:r>
            <a:r>
              <a:rPr lang="en-US" sz="3200" b="1" dirty="0">
                <a:solidFill>
                  <a:schemeClr val="tx1"/>
                </a:solidFill>
              </a:rPr>
              <a:t>still an imperfect implementation</a:t>
            </a:r>
            <a:r>
              <a:rPr lang="en-US" sz="3200" dirty="0">
                <a:solidFill>
                  <a:schemeClr val="tx1"/>
                </a:solidFill>
              </a:rPr>
              <a:t> because we would also need to write a </a:t>
            </a:r>
            <a:r>
              <a:rPr lang="en-US" sz="3200" dirty="0" err="1">
                <a:solidFill>
                  <a:schemeClr val="tx1"/>
                </a:solidFill>
                <a:latin typeface="Consolas" panose="020B0609020204030204" pitchFamily="49" charset="0"/>
              </a:rPr>
              <a:t>hashCode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()</a:t>
            </a:r>
            <a:r>
              <a:rPr lang="en-US" sz="3200" dirty="0">
                <a:solidFill>
                  <a:schemeClr val="tx1"/>
                </a:solidFill>
              </a:rPr>
              <a:t> method for our object to work with 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HashSet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HashMap</a:t>
            </a:r>
            <a:r>
              <a:rPr lang="en-US" sz="3200" dirty="0">
                <a:solidFill>
                  <a:schemeClr val="tx1"/>
                </a:solidFill>
              </a:rPr>
              <a:t>, etc. but more to come on that in CSE 331 and beyond </a:t>
            </a:r>
            <a:r>
              <a:rPr lang="en-US" sz="3200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844720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23011</TotalTime>
  <Words>769</Words>
  <Application>Microsoft Office PowerPoint</Application>
  <PresentationFormat>Widescreen</PresentationFormat>
  <Paragraphs>129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CSE 373 Summer 2020</vt:lpstr>
      <vt:lpstr>Object-Oriented Programming Wrap-Up</vt:lpstr>
      <vt:lpstr>Lecture Outline (1/5)</vt:lpstr>
      <vt:lpstr>Announcements</vt:lpstr>
      <vt:lpstr>Lecture Outline (2/5)</vt:lpstr>
      <vt:lpstr>toString</vt:lpstr>
      <vt:lpstr>Lecture Outline (3/5)</vt:lpstr>
      <vt:lpstr>Equals</vt:lpstr>
      <vt:lpstr>Object</vt:lpstr>
      <vt:lpstr>Almost there…</vt:lpstr>
      <vt:lpstr>Lecture Outline (4/5)</vt:lpstr>
      <vt:lpstr>Recall the Item Class Fields</vt:lpstr>
      <vt:lpstr>Recall the Item Class Fields</vt:lpstr>
      <vt:lpstr>compareTo</vt:lpstr>
      <vt:lpstr>Given the following compareTo and ShoppingCarts, what is the expected order?</vt:lpstr>
      <vt:lpstr>Given the following compareTo and ShoppingCarts, what is the expected order?</vt:lpstr>
      <vt:lpstr>Lecture Outline (5/5)</vt:lpstr>
      <vt:lpstr>Interfaces</vt:lpstr>
      <vt:lpstr>Comparable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Colin Lim</cp:lastModifiedBy>
  <cp:revision>367</cp:revision>
  <cp:lastPrinted>2022-09-27T21:33:44Z</cp:lastPrinted>
  <dcterms:created xsi:type="dcterms:W3CDTF">2020-06-13T06:27:42Z</dcterms:created>
  <dcterms:modified xsi:type="dcterms:W3CDTF">2026-08-05T17:41:36Z</dcterms:modified>
</cp:coreProperties>
</file>