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415" r:id="rId3"/>
    <p:sldId id="324" r:id="rId4"/>
    <p:sldId id="416" r:id="rId5"/>
    <p:sldId id="413" r:id="rId6"/>
    <p:sldId id="417" r:id="rId7"/>
    <p:sldId id="422" r:id="rId8"/>
    <p:sldId id="428" r:id="rId9"/>
    <p:sldId id="427" r:id="rId10"/>
    <p:sldId id="42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5C71387-6F25-40BE-A9C7-2DE5AC23F89B}">
          <p14:sldIdLst>
            <p14:sldId id="256"/>
            <p14:sldId id="415"/>
            <p14:sldId id="324"/>
            <p14:sldId id="416"/>
            <p14:sldId id="413"/>
            <p14:sldId id="417"/>
            <p14:sldId id="422"/>
            <p14:sldId id="428"/>
            <p14:sldId id="427"/>
            <p14:sldId id="42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  <a:srgbClr val="FF2F92"/>
    <a:srgbClr val="0FB9B1"/>
    <a:srgbClr val="EF5777"/>
    <a:srgbClr val="C00001"/>
    <a:srgbClr val="2E235D"/>
    <a:srgbClr val="FF40FF"/>
    <a:srgbClr val="F7B731"/>
    <a:srgbClr val="54A0FF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2773D0-7CB8-C74E-84E0-95B76816B2E8}" v="17" dt="2026-07-31T03:54:55.241"/>
    <p1510:client id="{5066ED5E-ED32-5EAF-DE88-A2E913EC1AE5}" v="4" dt="2026-07-31T03:42:26.260"/>
    <p1510:client id="{A82D6686-084A-A148-8883-4CA59C445496}" v="1016" dt="2026-07-31T03:31:05.5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>
                <a:solidFill>
                  <a:srgbClr val="F0F0F0"/>
                </a:solidFill>
                <a:latin typeface="Montserrat ExtraBold" pitchFamily="2" charset="77"/>
              </a:rPr>
              <a:t>CSE 122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>
                <a:latin typeface="Montserrat" pitchFamily="2" charset="77"/>
              </a:rPr>
              <a:t>LEC 10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0E59AED-1ABF-8D47-B5D7-C50109AB6669}"/>
              </a:ext>
            </a:extLst>
          </p:cNvPr>
          <p:cNvSpPr/>
          <p:nvPr userDrawn="1"/>
        </p:nvSpPr>
        <p:spPr>
          <a:xfrm>
            <a:off x="7119063" y="1251643"/>
            <a:ext cx="5250244" cy="5153775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#cse122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F316C5E-94E4-1E69-FEBC-BC7B29D56913}"/>
              </a:ext>
            </a:extLst>
          </p:cNvPr>
          <p:cNvSpPr/>
          <p:nvPr userDrawn="1"/>
        </p:nvSpPr>
        <p:spPr>
          <a:xfrm>
            <a:off x="2950313" y="5594680"/>
            <a:ext cx="1218438" cy="1223089"/>
          </a:xfrm>
          <a:prstGeom prst="roundRect">
            <a:avLst>
              <a:gd name="adj" fmla="val 459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691A52-72D3-4C80-90E9-21C6C4208F13}"/>
              </a:ext>
            </a:extLst>
          </p:cNvPr>
          <p:cNvCxnSpPr/>
          <p:nvPr userDrawn="1"/>
        </p:nvCxnSpPr>
        <p:spPr>
          <a:xfrm>
            <a:off x="7273280" y="4293369"/>
            <a:ext cx="446830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47;p21">
            <a:extLst>
              <a:ext uri="{FF2B5EF4-FFF2-40B4-BE49-F238E27FC236}">
                <a16:creationId xmlns:a16="http://schemas.microsoft.com/office/drawing/2014/main" id="{E475762B-3273-1BE9-F027-5336AC497FEE}"/>
              </a:ext>
            </a:extLst>
          </p:cNvPr>
          <p:cNvSpPr/>
          <p:nvPr userDrawn="1"/>
        </p:nvSpPr>
        <p:spPr>
          <a:xfrm>
            <a:off x="3003546" y="5652102"/>
            <a:ext cx="1111254" cy="11144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6;p1">
            <a:extLst>
              <a:ext uri="{FF2B5EF4-FFF2-40B4-BE49-F238E27FC236}">
                <a16:creationId xmlns:a16="http://schemas.microsoft.com/office/drawing/2014/main" id="{76326E1F-00BA-861D-28DC-43EC91047491}"/>
              </a:ext>
            </a:extLst>
          </p:cNvPr>
          <p:cNvSpPr txBox="1"/>
          <p:nvPr userDrawn="1"/>
        </p:nvSpPr>
        <p:spPr>
          <a:xfrm>
            <a:off x="7161002" y="4361708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7" name="Google Shape;97;p1">
            <a:extLst>
              <a:ext uri="{FF2B5EF4-FFF2-40B4-BE49-F238E27FC236}">
                <a16:creationId xmlns:a16="http://schemas.microsoft.com/office/drawing/2014/main" id="{F7461547-5534-9791-E4DC-11A29871C103}"/>
              </a:ext>
            </a:extLst>
          </p:cNvPr>
          <p:cNvSpPr txBox="1"/>
          <p:nvPr userDrawn="1"/>
        </p:nvSpPr>
        <p:spPr>
          <a:xfrm>
            <a:off x="7161002" y="4622320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" name="Google Shape;98;p1">
            <a:extLst>
              <a:ext uri="{FF2B5EF4-FFF2-40B4-BE49-F238E27FC236}">
                <a16:creationId xmlns:a16="http://schemas.microsoft.com/office/drawing/2014/main" id="{EED8AC91-9104-0E8B-D590-CF5DF5170CEC}"/>
              </a:ext>
            </a:extLst>
          </p:cNvPr>
          <p:cNvSpPr txBox="1"/>
          <p:nvPr userDrawn="1"/>
        </p:nvSpPr>
        <p:spPr>
          <a:xfrm>
            <a:off x="8250841" y="4343559"/>
            <a:ext cx="35560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Ivory</a:t>
            </a:r>
          </a:p>
        </p:txBody>
      </p:sp>
      <p:sp>
        <p:nvSpPr>
          <p:cNvPr id="10" name="Google Shape;99;p1">
            <a:extLst>
              <a:ext uri="{FF2B5EF4-FFF2-40B4-BE49-F238E27FC236}">
                <a16:creationId xmlns:a16="http://schemas.microsoft.com/office/drawing/2014/main" id="{56B8E8F7-8161-D12B-4F30-CD1F02938A49}"/>
              </a:ext>
            </a:extLst>
          </p:cNvPr>
          <p:cNvSpPr txBox="1"/>
          <p:nvPr userDrawn="1"/>
        </p:nvSpPr>
        <p:spPr>
          <a:xfrm>
            <a:off x="8250841" y="4683373"/>
            <a:ext cx="3737319" cy="165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40" tIns="91425" rIns="91425" bIns="91425" numCol="4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Connor</a:t>
            </a:r>
          </a:p>
          <a:p>
            <a:pPr lvl="0">
              <a:lnSpc>
                <a:spcPct val="115000"/>
              </a:lnSpc>
            </a:pPr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Yang</a:t>
            </a:r>
          </a:p>
          <a:p>
            <a:pPr lvl="0">
              <a:lnSpc>
                <a:spcPct val="115000"/>
              </a:lnSpc>
            </a:pPr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Dani</a:t>
            </a:r>
          </a:p>
          <a:p>
            <a:pPr lvl="0">
              <a:lnSpc>
                <a:spcPct val="115000"/>
              </a:lnSpc>
            </a:pPr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Rohan</a:t>
            </a:r>
          </a:p>
          <a:p>
            <a:pPr lvl="0">
              <a:lnSpc>
                <a:spcPct val="115000"/>
              </a:lnSpc>
            </a:pPr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Colin</a:t>
            </a:r>
          </a:p>
          <a:p>
            <a:pPr lvl="0">
              <a:lnSpc>
                <a:spcPct val="115000"/>
              </a:lnSpc>
            </a:pPr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Wesley</a:t>
            </a: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Practice : Pair</a:t>
            </a:r>
          </a:p>
        </p:txBody>
      </p:sp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>
                <a:solidFill>
                  <a:schemeClr val="bg1"/>
                </a:solidFill>
                <a:latin typeface="Montserrat SemiBold" pitchFamily="2" charset="77"/>
              </a:rPr>
              <a:t>CSE 122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>
                <a:solidFill>
                  <a:schemeClr val="bg1"/>
                </a:solidFill>
                <a:latin typeface="Montserrat SemiBold" pitchFamily="2" charset="77"/>
              </a:rPr>
              <a:t>LEC 10: Advanced OOP</a:t>
            </a:r>
          </a:p>
          <a:p>
            <a:pPr algn="ctr"/>
            <a:endParaRPr lang="en-US" sz="900" b="1" i="0">
              <a:solidFill>
                <a:schemeClr val="bg1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E336-7FEF-924C-B9A0-DBFB9A4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32" y="4125093"/>
            <a:ext cx="6816827" cy="1954786"/>
          </a:xfrm>
        </p:spPr>
        <p:txBody>
          <a:bodyPr/>
          <a:lstStyle/>
          <a:p>
            <a:r>
              <a:rPr lang="en-US" sz="3400"/>
              <a:t>Advanced OOP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B3FA4D-2EA7-2844-8846-AA5A5AC61268}"/>
              </a:ext>
            </a:extLst>
          </p:cNvPr>
          <p:cNvSpPr txBox="1"/>
          <p:nvPr/>
        </p:nvSpPr>
        <p:spPr>
          <a:xfrm>
            <a:off x="7379594" y="1403798"/>
            <a:ext cx="4631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80">
                <a:solidFill>
                  <a:schemeClr val="bg1">
                    <a:lumMod val="65000"/>
                  </a:schemeClr>
                </a:solidFill>
                <a:latin typeface="Montserrat SemiBold" pitchFamily="2" charset="77"/>
              </a:rPr>
              <a:t>BEFORE WE START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4889B-5A77-0FA5-9782-25BAE045C4BD}"/>
              </a:ext>
            </a:extLst>
          </p:cNvPr>
          <p:cNvSpPr txBox="1"/>
          <p:nvPr/>
        </p:nvSpPr>
        <p:spPr>
          <a:xfrm>
            <a:off x="7249042" y="1840355"/>
            <a:ext cx="4755789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200" b="1" i="1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Slido</a:t>
            </a:r>
            <a:r>
              <a:rPr lang="en-US" sz="2200" b="1" i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 vote &amp; chat with neighbors:</a:t>
            </a:r>
          </a:p>
          <a:p>
            <a:pPr algn="ctr"/>
            <a:endParaRPr lang="en-US" sz="2200" b="1" i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200" i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What is your favorite cold food?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F5DFB1-33F3-F020-122A-6021F3183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554" y="5633223"/>
            <a:ext cx="1133397" cy="113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97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Item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6979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>
                <a:ea typeface="Calibri"/>
                <a:cs typeface="Calibri"/>
              </a:rPr>
              <a:t>An item could have:</a:t>
            </a:r>
            <a:endParaRPr lang="en-US"/>
          </a:p>
          <a:p>
            <a:pPr marL="457200" indent="-457200">
              <a:lnSpc>
                <a:spcPct val="120000"/>
              </a:lnSpc>
            </a:pPr>
            <a:r>
              <a:rPr lang="en-US" sz="3200">
                <a:ea typeface="Calibri"/>
                <a:cs typeface="Calibri"/>
              </a:rPr>
              <a:t>Price</a:t>
            </a:r>
          </a:p>
          <a:p>
            <a:pPr marL="457200" indent="-457200">
              <a:lnSpc>
                <a:spcPct val="120000"/>
              </a:lnSpc>
            </a:pPr>
            <a:r>
              <a:rPr lang="en-US" sz="3200">
                <a:ea typeface="Calibri"/>
                <a:cs typeface="Calibri"/>
              </a:rPr>
              <a:t>Quantity</a:t>
            </a:r>
          </a:p>
          <a:p>
            <a:pPr marL="457200" indent="-457200">
              <a:lnSpc>
                <a:spcPct val="120000"/>
              </a:lnSpc>
            </a:pPr>
            <a:r>
              <a:rPr lang="en-US" sz="3200">
                <a:ea typeface="Calibri"/>
                <a:cs typeface="Calibri"/>
              </a:rPr>
              <a:t>Name</a:t>
            </a:r>
          </a:p>
          <a:p>
            <a:pPr marL="457200" indent="-457200">
              <a:lnSpc>
                <a:spcPct val="120000"/>
              </a:lnSpc>
            </a:pPr>
            <a:r>
              <a:rPr lang="en-US" sz="3200">
                <a:ea typeface="Calibri"/>
                <a:cs typeface="Calibri"/>
              </a:rPr>
              <a:t>Weight</a:t>
            </a:r>
          </a:p>
          <a:p>
            <a:pPr marL="457200" indent="-457200">
              <a:lnSpc>
                <a:spcPct val="120000"/>
              </a:lnSpc>
            </a:pPr>
            <a:r>
              <a:rPr lang="en-US" sz="3200">
                <a:ea typeface="Calibri"/>
                <a:cs typeface="Calibri"/>
              </a:rPr>
              <a:t>etc.</a:t>
            </a:r>
          </a:p>
          <a:p>
            <a:pPr>
              <a:lnSpc>
                <a:spcPct val="120000"/>
              </a:lnSpc>
              <a:buNone/>
            </a:pPr>
            <a:r>
              <a:rPr lang="en-US" sz="3200">
                <a:ea typeface="+mn-lt"/>
                <a:cs typeface="+mn-lt"/>
              </a:rPr>
              <a:t>We could just keep adding instance variables to our </a:t>
            </a:r>
            <a:r>
              <a:rPr lang="en-US" sz="3200" err="1">
                <a:latin typeface="Consolas"/>
                <a:ea typeface="+mn-lt"/>
                <a:cs typeface="+mn-lt"/>
              </a:rPr>
              <a:t>ShoppingCart</a:t>
            </a:r>
            <a:r>
              <a:rPr lang="en-US" sz="3200">
                <a:ea typeface="+mn-lt"/>
                <a:cs typeface="+mn-lt"/>
              </a:rPr>
              <a:t>, but</a:t>
            </a:r>
            <a:endParaRPr lang="en-US"/>
          </a:p>
          <a:p>
            <a:pPr>
              <a:lnSpc>
                <a:spcPct val="120000"/>
              </a:lnSpc>
              <a:buNone/>
            </a:pPr>
            <a:r>
              <a:rPr lang="en-US" sz="3200">
                <a:ea typeface="+mn-lt"/>
                <a:cs typeface="+mn-lt"/>
              </a:rPr>
              <a:t>encapsulating everything item-related into a class gives us more readability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>
                <a:ea typeface="+mn-lt"/>
                <a:cs typeface="+mn-lt"/>
              </a:rPr>
              <a:t>and flexibility.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3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Lecture Outline (1/5)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 b="1">
                <a:solidFill>
                  <a:schemeClr val="accent5"/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/>
              <a:t>Recap</a:t>
            </a:r>
          </a:p>
          <a:p>
            <a:pPr>
              <a:spcAft>
                <a:spcPts val="1200"/>
              </a:spcAft>
            </a:pPr>
            <a:r>
              <a:rPr lang="en-US">
                <a:ea typeface="Calibri"/>
                <a:cs typeface="Calibri"/>
              </a:rPr>
              <a:t>More Instance Methods</a:t>
            </a:r>
          </a:p>
          <a:p>
            <a:pPr>
              <a:spcAft>
                <a:spcPts val="1200"/>
              </a:spcAft>
            </a:pPr>
            <a:r>
              <a:rPr lang="en-US">
                <a:ea typeface="Calibri"/>
                <a:cs typeface="Calibri"/>
              </a:rPr>
              <a:t>Static Methods</a:t>
            </a:r>
          </a:p>
          <a:p>
            <a:pPr>
              <a:spcAft>
                <a:spcPts val="1200"/>
              </a:spcAft>
            </a:pPr>
            <a:r>
              <a:rPr lang="en-US">
                <a:ea typeface="Calibri"/>
                <a:cs typeface="Calibri"/>
              </a:rPr>
              <a:t>Expanding Our Example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732788" y="1458097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17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/>
              <a:t>Programming Assignment 2 due August 4</a:t>
            </a:r>
            <a:r>
              <a:rPr lang="en-US" sz="3200" baseline="30000"/>
              <a:t>th </a:t>
            </a:r>
            <a:r>
              <a:rPr lang="en-US" sz="3200"/>
              <a:t>11:59pm PT</a:t>
            </a:r>
          </a:p>
          <a:p>
            <a:r>
              <a:rPr lang="en-US" sz="3200">
                <a:ea typeface="Calibri"/>
                <a:cs typeface="Calibri"/>
              </a:rPr>
              <a:t>Keep an eye on end-of-quarter timeline!</a:t>
            </a:r>
          </a:p>
          <a:p>
            <a:pPr lvl="1">
              <a:buFont typeface="Calibri"/>
              <a:buChar char="-"/>
            </a:pPr>
            <a:r>
              <a:rPr lang="en-US" sz="2800">
                <a:ea typeface="Calibri"/>
                <a:cs typeface="Calibri"/>
              </a:rPr>
              <a:t>Quiz 2 (Nested Collections, Objects, Interfaces) on Thursday, August 13</a:t>
            </a:r>
            <a:r>
              <a:rPr lang="en-US" sz="2800" baseline="30000">
                <a:ea typeface="Calibri"/>
                <a:cs typeface="Calibri"/>
              </a:rPr>
              <a:t>th</a:t>
            </a:r>
          </a:p>
          <a:p>
            <a:pPr lvl="1">
              <a:buFont typeface="Calibri"/>
              <a:buChar char="-"/>
            </a:pPr>
            <a:r>
              <a:rPr lang="en-US" sz="2800">
                <a:ea typeface="Calibri"/>
                <a:cs typeface="Calibri"/>
              </a:rPr>
              <a:t>Final Exam on Wednesday, August 19</a:t>
            </a:r>
            <a:r>
              <a:rPr lang="en-US" sz="2800" baseline="30000">
                <a:ea typeface="Calibri"/>
                <a:cs typeface="Calibri"/>
              </a:rPr>
              <a:t>th</a:t>
            </a:r>
            <a:r>
              <a:rPr lang="en-US" sz="2800">
                <a:ea typeface="Calibri"/>
                <a:cs typeface="Calibri"/>
              </a:rPr>
              <a:t> </a:t>
            </a:r>
            <a:r>
              <a:rPr lang="en-US" sz="2800" i="1">
                <a:ea typeface="Calibri"/>
                <a:cs typeface="Calibri"/>
              </a:rPr>
              <a:t>and</a:t>
            </a:r>
            <a:r>
              <a:rPr lang="en-US" sz="2800">
                <a:ea typeface="Calibri"/>
                <a:cs typeface="Calibri"/>
              </a:rPr>
              <a:t> Friday, August 21</a:t>
            </a:r>
            <a:r>
              <a:rPr lang="en-US" sz="2800" baseline="30000">
                <a:ea typeface="Calibri"/>
                <a:cs typeface="Calibri"/>
              </a:rPr>
              <a:t>st</a:t>
            </a:r>
          </a:p>
        </p:txBody>
      </p:sp>
    </p:spTree>
    <p:extLst>
      <p:ext uri="{BB962C8B-B14F-4D97-AF65-F5344CB8AC3E}">
        <p14:creationId xmlns:p14="http://schemas.microsoft.com/office/powerpoint/2010/main" val="267378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Lecture Outline (2/5)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/>
              <a:t>Announcements</a:t>
            </a:r>
          </a:p>
          <a:p>
            <a:pPr>
              <a:spcAft>
                <a:spcPts val="1200"/>
              </a:spcAft>
            </a:pPr>
            <a:r>
              <a:rPr lang="en-US" b="1">
                <a:solidFill>
                  <a:schemeClr val="accent5"/>
                </a:solidFill>
              </a:rPr>
              <a:t>Recap</a:t>
            </a:r>
            <a:endParaRPr lang="en-US" b="1">
              <a:solidFill>
                <a:schemeClr val="accent5"/>
              </a:solidFill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>
                <a:ea typeface="Calibri"/>
                <a:cs typeface="Calibri"/>
              </a:rPr>
              <a:t>More Instance Methods</a:t>
            </a:r>
          </a:p>
          <a:p>
            <a:pPr>
              <a:spcAft>
                <a:spcPts val="1200"/>
              </a:spcAft>
            </a:pPr>
            <a:r>
              <a:rPr lang="en-US"/>
              <a:t>Static Methods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>
                <a:ea typeface="Calibri"/>
                <a:cs typeface="Calibri"/>
              </a:rPr>
              <a:t>Expanding Our Example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2126353" y="2117574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714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Encapsulation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5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We </a:t>
            </a:r>
            <a:r>
              <a:rPr lang="en-US" sz="3500" i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always</a:t>
            </a:r>
            <a:r>
              <a:rPr lang="en-US" sz="35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want to declare our fields as </a:t>
            </a:r>
            <a:r>
              <a:rPr lang="en-US" sz="3500">
                <a:solidFill>
                  <a:schemeClr val="accent2"/>
                </a:solidFill>
                <a:latin typeface="Consolas"/>
                <a:ea typeface="Calibri"/>
                <a:cs typeface="Calibri"/>
              </a:rPr>
              <a:t>private</a:t>
            </a:r>
            <a:r>
              <a:rPr lang="en-US" sz="35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!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35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We define </a:t>
            </a:r>
            <a:r>
              <a:rPr lang="en-US" sz="3500" i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instance methods</a:t>
            </a:r>
            <a:r>
              <a:rPr lang="en-US" sz="35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for users to interact with our fields. 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35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Instance methods give us </a:t>
            </a:r>
            <a:r>
              <a:rPr lang="en-US" sz="3500" i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control </a:t>
            </a:r>
            <a:r>
              <a:rPr lang="en-US" sz="35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over how users can access and modify our </a:t>
            </a:r>
            <a:r>
              <a:rPr lang="en-US" sz="3500" err="1">
                <a:solidFill>
                  <a:srgbClr val="000000"/>
                </a:solidFill>
                <a:latin typeface="Consolas"/>
                <a:ea typeface="Calibri"/>
                <a:cs typeface="Calibri"/>
              </a:rPr>
              <a:t>ShoppingCart</a:t>
            </a:r>
            <a:r>
              <a:rPr lang="en-US" sz="35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’s</a:t>
            </a:r>
            <a:r>
              <a:rPr lang="en-US" sz="35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n-US" sz="3500">
                <a:solidFill>
                  <a:schemeClr val="accent2"/>
                </a:solidFill>
                <a:latin typeface="Consolas"/>
                <a:ea typeface="Calibri"/>
                <a:cs typeface="Calibri"/>
              </a:rPr>
              <a:t>private</a:t>
            </a:r>
            <a:r>
              <a:rPr lang="en-US" sz="35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fields.</a:t>
            </a:r>
            <a:endParaRPr lang="en-US" sz="35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941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Lecture Outline (3/5)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/>
              <a:t>Announcements</a:t>
            </a:r>
          </a:p>
          <a:p>
            <a:pPr>
              <a:spcAft>
                <a:spcPts val="1200"/>
              </a:spcAft>
            </a:pPr>
            <a:r>
              <a:rPr lang="en-US"/>
              <a:t>Recap</a:t>
            </a:r>
          </a:p>
          <a:p>
            <a:pPr>
              <a:spcAft>
                <a:spcPts val="1200"/>
              </a:spcAft>
            </a:pPr>
            <a:r>
              <a:rPr lang="en-US" b="1">
                <a:solidFill>
                  <a:schemeClr val="accent5"/>
                </a:solidFill>
              </a:rPr>
              <a:t>More Instance Methods</a:t>
            </a:r>
            <a:endParaRPr lang="en-US" b="1">
              <a:solidFill>
                <a:schemeClr val="accent5"/>
              </a:solidFill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/>
              <a:t>Static Methods</a:t>
            </a:r>
          </a:p>
          <a:p>
            <a:pPr>
              <a:spcAft>
                <a:spcPts val="1200"/>
              </a:spcAft>
            </a:pPr>
            <a:r>
              <a:rPr lang="en-US"/>
              <a:t>Expanding Our Example</a:t>
            </a:r>
          </a:p>
          <a:p>
            <a:pPr>
              <a:spcAft>
                <a:spcPts val="1200"/>
              </a:spcAft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4831359" y="2770717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659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Lecture Outline (4/5)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/>
              <a:t>Announcements</a:t>
            </a:r>
          </a:p>
          <a:p>
            <a:pPr>
              <a:spcAft>
                <a:spcPts val="1200"/>
              </a:spcAft>
            </a:pPr>
            <a:r>
              <a:rPr lang="en-US"/>
              <a:t>Recap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/>
              <a:t>More Instance Methods</a:t>
            </a:r>
          </a:p>
          <a:p>
            <a:pPr>
              <a:spcAft>
                <a:spcPts val="1200"/>
              </a:spcAft>
            </a:pPr>
            <a:r>
              <a:rPr lang="en-US" b="1">
                <a:solidFill>
                  <a:schemeClr val="accent5"/>
                </a:solidFill>
              </a:rPr>
              <a:t>Static Methods</a:t>
            </a:r>
            <a:endParaRPr lang="en-US" b="1">
              <a:solidFill>
                <a:schemeClr val="accent5"/>
              </a:solidFill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>
                <a:solidFill>
                  <a:srgbClr val="000000"/>
                </a:solidFill>
              </a:rPr>
              <a:t>Expanding Our Example</a:t>
            </a:r>
          </a:p>
          <a:p>
            <a:pPr>
              <a:spcAft>
                <a:spcPts val="1200"/>
              </a:spcAft>
            </a:pPr>
            <a:endParaRPr lang="en-US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537141" y="3465362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41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B1675-8579-2848-4E23-68E213A8D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8322C-D21A-6037-E240-6F81A15C6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Static Methods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E9CE4-E6DA-EB84-BF68-41A03F26D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en-US" sz="3500">
                <a:ea typeface="Calibri"/>
                <a:cs typeface="Calibri"/>
              </a:rPr>
              <a:t>These are methods we used to write!</a:t>
            </a:r>
          </a:p>
          <a:p>
            <a:pPr marL="457200" indent="-457200"/>
            <a:r>
              <a:rPr lang="en-US" sz="3500">
                <a:ea typeface="Calibri"/>
                <a:cs typeface="Calibri"/>
              </a:rPr>
              <a:t>If a method is not an instance method, then it is a static method :)</a:t>
            </a:r>
          </a:p>
          <a:p>
            <a:pPr marL="457200" indent="-457200"/>
            <a:r>
              <a:rPr lang="en-US" sz="3500">
                <a:ea typeface="Calibri"/>
                <a:cs typeface="Calibri"/>
              </a:rPr>
              <a:t>A static method cannot access instance variables (fields) or call other instance methods!</a:t>
            </a:r>
          </a:p>
        </p:txBody>
      </p:sp>
    </p:spTree>
    <p:extLst>
      <p:ext uri="{BB962C8B-B14F-4D97-AF65-F5344CB8AC3E}">
        <p14:creationId xmlns:p14="http://schemas.microsoft.com/office/powerpoint/2010/main" val="2620413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9CB6-5F21-66FE-A849-C4D492CF3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61B9E-9843-C7B9-68D4-3F1CEC12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Lecture Outline (5/5)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C26BF-9007-A13A-F648-EFB340DA9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US"/>
              <a:t>Announcements</a:t>
            </a:r>
          </a:p>
          <a:p>
            <a:pPr>
              <a:spcAft>
                <a:spcPts val="1200"/>
              </a:spcAft>
            </a:pPr>
            <a:r>
              <a:rPr lang="en-US"/>
              <a:t>Recap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/>
              <a:t>More Instance Methods</a:t>
            </a:r>
          </a:p>
          <a:p>
            <a:pPr>
              <a:spcAft>
                <a:spcPts val="1200"/>
              </a:spcAft>
            </a:pPr>
            <a:r>
              <a:rPr lang="en-US"/>
              <a:t>Static Methods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US" b="1">
                <a:solidFill>
                  <a:schemeClr val="accent5"/>
                </a:solidFill>
              </a:rPr>
              <a:t>Expanding Our Example</a:t>
            </a:r>
            <a:endParaRPr lang="en-US" b="1">
              <a:solidFill>
                <a:schemeClr val="accent5"/>
              </a:solidFill>
              <a:ea typeface="Calibri"/>
              <a:cs typeface="Calibri"/>
            </a:endParaRPr>
          </a:p>
          <a:p>
            <a:pPr>
              <a:spcAft>
                <a:spcPts val="1200"/>
              </a:spcAft>
            </a:pPr>
            <a:endParaRPr lang="en-US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EC972A0E-4105-5846-E1F8-96CE04A16875}"/>
              </a:ext>
            </a:extLst>
          </p:cNvPr>
          <p:cNvSpPr/>
          <p:nvPr/>
        </p:nvSpPr>
        <p:spPr>
          <a:xfrm rot="10800000">
            <a:off x="4818185" y="4139014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59542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CSE 373 Summer 2020</vt:lpstr>
      <vt:lpstr>Advanced OOP</vt:lpstr>
      <vt:lpstr>Lecture Outline (1/5)</vt:lpstr>
      <vt:lpstr>Announcements</vt:lpstr>
      <vt:lpstr>Lecture Outline (2/5)</vt:lpstr>
      <vt:lpstr>Encapsulation</vt:lpstr>
      <vt:lpstr>Lecture Outline (3/5)</vt:lpstr>
      <vt:lpstr>Lecture Outline (4/5)</vt:lpstr>
      <vt:lpstr>Static Methods</vt:lpstr>
      <vt:lpstr>Lecture Outline (5/5)</vt:lpstr>
      <vt:lpstr>Item class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revision>2</cp:revision>
  <cp:lastPrinted>2022-09-27T21:33:44Z</cp:lastPrinted>
  <dcterms:created xsi:type="dcterms:W3CDTF">2020-06-13T06:27:42Z</dcterms:created>
  <dcterms:modified xsi:type="dcterms:W3CDTF">2026-07-31T04:53:30Z</dcterms:modified>
</cp:coreProperties>
</file>