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368" r:id="rId3"/>
    <p:sldId id="369" r:id="rId4"/>
    <p:sldId id="332" r:id="rId5"/>
    <p:sldId id="370" r:id="rId6"/>
    <p:sldId id="377" r:id="rId7"/>
    <p:sldId id="336" r:id="rId8"/>
    <p:sldId id="371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46" r:id="rId17"/>
    <p:sldId id="373" r:id="rId18"/>
    <p:sldId id="374" r:id="rId19"/>
    <p:sldId id="378" r:id="rId20"/>
    <p:sldId id="376" r:id="rId21"/>
    <p:sldId id="380" r:id="rId22"/>
    <p:sldId id="345" r:id="rId23"/>
    <p:sldId id="355" r:id="rId24"/>
    <p:sldId id="365" r:id="rId25"/>
    <p:sldId id="356" r:id="rId26"/>
    <p:sldId id="357" r:id="rId27"/>
    <p:sldId id="358" r:id="rId28"/>
    <p:sldId id="359" r:id="rId29"/>
    <p:sldId id="360" r:id="rId30"/>
    <p:sldId id="375" r:id="rId31"/>
    <p:sldId id="343" r:id="rId32"/>
    <p:sldId id="381" r:id="rId33"/>
    <p:sldId id="382" r:id="rId34"/>
    <p:sldId id="379" r:id="rId35"/>
    <p:sldId id="391" r:id="rId36"/>
    <p:sldId id="392" r:id="rId37"/>
    <p:sldId id="393" r:id="rId38"/>
    <p:sldId id="299" r:id="rId39"/>
    <p:sldId id="396" r:id="rId40"/>
    <p:sldId id="288" r:id="rId41"/>
    <p:sldId id="395" r:id="rId42"/>
    <p:sldId id="3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37FF"/>
    <a:srgbClr val="FF2F92"/>
    <a:srgbClr val="FF4F79"/>
    <a:srgbClr val="008000"/>
    <a:srgbClr val="38D6FF"/>
    <a:srgbClr val="0FB9B1"/>
    <a:srgbClr val="F7B731"/>
    <a:srgbClr val="FA8231"/>
    <a:srgbClr val="FAFAF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23C374-C6F8-8741-8ECF-483720347229}" v="8" dt="2026-06-26T05:33:45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/>
    <p:restoredTop sz="94801"/>
  </p:normalViewPr>
  <p:slideViewPr>
    <p:cSldViewPr snapToGrid="0">
      <p:cViewPr varScale="1">
        <p:scale>
          <a:sx n="151" d="100"/>
          <a:sy n="151" d="100"/>
        </p:scale>
        <p:origin x="10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6/25/26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6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8EA3D-6FDD-0D36-313E-4B057E3FD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439E8-FF32-F48E-635C-F49E28AC1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D6582-1B07-CAB4-27FF-EDCF88A73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CB856-8DD6-7392-9268-FCF2EE171E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68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3733B-2643-27CD-C3D1-EBEA45495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6EA18A-3AF9-74C8-4F2E-E753C96977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88836A-7C2B-8B9E-3D08-1D9CECA8E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FB816-B47D-E266-7608-B80383149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9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083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03A443F3-E6AD-850B-4334-561F197C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02D65C86-2553-7DE9-9851-23D093D85C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9C57C3A9-3BE5-78EC-AFC2-7E7A133840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5038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B98A240D-9BE6-61AB-E058-2157FE3C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0451513B-129C-AFDA-7724-D9D0F54CA4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88BABDF4-51B9-5D2C-C483-15F269DB78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1727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39443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87235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>
          <a:extLst>
            <a:ext uri="{FF2B5EF4-FFF2-40B4-BE49-F238E27FC236}">
              <a16:creationId xmlns:a16="http://schemas.microsoft.com/office/drawing/2014/main" id="{930695ED-D4A4-B44C-816E-1CC01A78B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>
            <a:extLst>
              <a:ext uri="{FF2B5EF4-FFF2-40B4-BE49-F238E27FC236}">
                <a16:creationId xmlns:a16="http://schemas.microsoft.com/office/drawing/2014/main" id="{6AA3F00C-D10C-83E6-C88E-F9BC3FC5A7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>
            <a:extLst>
              <a:ext uri="{FF2B5EF4-FFF2-40B4-BE49-F238E27FC236}">
                <a16:creationId xmlns:a16="http://schemas.microsoft.com/office/drawing/2014/main" id="{67BC1833-7963-3E7C-6584-6F720AC0F9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3009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63374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744464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6235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4112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166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98908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9628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13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78024-ABA8-4751-F8EF-78DD0C1B4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987C5-253B-AFE9-370D-1E12CADB57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7FBD13-EDFA-7518-5B60-D7EAAE6A4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01F1A-EFA6-BDE3-C929-04085EED18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55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F75C5-180C-B9D0-8F0A-327D6DBDC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29DED8-BCEE-F67D-5230-6D32B771C7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43CE92-29B1-91F3-DB73-9037377E5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BC120-143B-6321-FAB6-669EAEE078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51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D874E0-EE6D-DC4A-9976-A4C025130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B1A212-D2A1-09C5-DA48-050F59948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69DF48-BDDF-C977-A322-1C74D69A8F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12895-90DA-6A29-2445-1B222DD6F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8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D68C4-2D04-AC22-DDF2-770830EA2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72C79-A23D-7340-F6B3-BB157FB40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97BB9-8EFA-A9C3-94A4-22207CE75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B3EEC-5057-57AE-65EC-C2884C80A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73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944C2-2BDE-633A-8B87-258100A82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52E34-BA9A-31D4-CAC4-D8A9C88C3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7BCCBC-3078-58FB-B948-985EAA1DB3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public class Temperatures {</a:t>
            </a:r>
          </a:p>
          <a:p>
            <a:r>
              <a:rPr lang="en-US"/>
              <a:t>    public static void main(String[] </a:t>
            </a:r>
            <a:r>
              <a:rPr lang="en-US" err="1"/>
              <a:t>args</a:t>
            </a:r>
            <a:r>
              <a:rPr lang="en-US"/>
              <a:t>) {</a:t>
            </a:r>
          </a:p>
          <a:p>
            <a:r>
              <a:rPr lang="en-US"/>
              <a:t>        int[] </a:t>
            </a:r>
            <a:r>
              <a:rPr lang="en-US" err="1"/>
              <a:t>nums</a:t>
            </a:r>
            <a:r>
              <a:rPr lang="en-US"/>
              <a:t> = {1, 4, 4, 8, 13};</a:t>
            </a:r>
          </a:p>
          <a:p>
            <a:r>
              <a:rPr lang="en-US"/>
              <a:t>        int </a:t>
            </a:r>
            <a:r>
              <a:rPr lang="en-US" err="1"/>
              <a:t>totalDiff</a:t>
            </a:r>
            <a:r>
              <a:rPr lang="en-US"/>
              <a:t> = 0;</a:t>
            </a:r>
          </a:p>
          <a:p>
            <a:r>
              <a:rPr lang="en-US"/>
              <a:t>        for (int </a:t>
            </a:r>
            <a:r>
              <a:rPr lang="en-US" err="1"/>
              <a:t>i</a:t>
            </a:r>
            <a:r>
              <a:rPr lang="en-US"/>
              <a:t> = 1; </a:t>
            </a:r>
            <a:r>
              <a:rPr lang="en-US" err="1"/>
              <a:t>i</a:t>
            </a:r>
            <a:r>
              <a:rPr lang="en-US"/>
              <a:t> &lt;= nums.length-1; </a:t>
            </a:r>
            <a:r>
              <a:rPr lang="en-US" err="1"/>
              <a:t>i</a:t>
            </a:r>
            <a:r>
              <a:rPr lang="en-US"/>
              <a:t>++) {</a:t>
            </a:r>
          </a:p>
          <a:p>
            <a:r>
              <a:rPr lang="en-US"/>
              <a:t>            </a:t>
            </a:r>
            <a:r>
              <a:rPr lang="en-US" err="1"/>
              <a:t>totalDiff</a:t>
            </a:r>
            <a:r>
              <a:rPr lang="en-US"/>
              <a:t> += (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] - </a:t>
            </a:r>
            <a:r>
              <a:rPr lang="en-US" err="1"/>
              <a:t>nums</a:t>
            </a:r>
            <a:r>
              <a:rPr lang="en-US"/>
              <a:t>[</a:t>
            </a:r>
            <a:r>
              <a:rPr lang="en-US" err="1"/>
              <a:t>i</a:t>
            </a:r>
            <a:r>
              <a:rPr lang="en-US"/>
              <a:t> - 1]);</a:t>
            </a:r>
          </a:p>
          <a:p>
            <a:r>
              <a:rPr lang="en-US"/>
              <a:t>        }</a:t>
            </a:r>
          </a:p>
          <a:p>
            <a:r>
              <a:rPr lang="en-US"/>
              <a:t>        </a:t>
            </a:r>
            <a:r>
              <a:rPr lang="en-US" err="1"/>
              <a:t>System.out.println</a:t>
            </a:r>
            <a:r>
              <a:rPr lang="en-US"/>
              <a:t>("Total Diff = " + </a:t>
            </a:r>
            <a:r>
              <a:rPr lang="en-US" err="1"/>
              <a:t>totalDiff</a:t>
            </a:r>
            <a:r>
              <a:rPr lang="en-US"/>
              <a:t>);</a:t>
            </a:r>
          </a:p>
          <a:p>
            <a:r>
              <a:rPr lang="en-US"/>
              <a:t>    }</a:t>
            </a:r>
          </a:p>
          <a:p>
            <a:r>
              <a:rPr lang="en-US"/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C0915-52D2-C846-83EC-E136EB8048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0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01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50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1F59CCDD-66C0-5659-FE43-0CCE122A6587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3EA01346-4634-70BD-7B75-AA211C93CE70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5E467B-3C08-3B55-526E-A03AA21D725A}"/>
              </a:ext>
            </a:extLst>
          </p:cNvPr>
          <p:cNvSpPr/>
          <p:nvPr userDrawn="1"/>
        </p:nvSpPr>
        <p:spPr>
          <a:xfrm>
            <a:off x="3003304" y="5653678"/>
            <a:ext cx="1112456" cy="1105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9D943144-7A78-A1AD-91DA-D9011DDC8E90}"/>
              </a:ext>
            </a:extLst>
          </p:cNvPr>
          <p:cNvSpPr txBox="1"/>
          <p:nvPr userDrawn="1"/>
        </p:nvSpPr>
        <p:spPr>
          <a:xfrm>
            <a:off x="8316295" y="4552416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 Wang &amp; Colin Lim</a:t>
            </a:r>
            <a:endParaRPr sz="14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99;p1">
            <a:extLst>
              <a:ext uri="{FF2B5EF4-FFF2-40B4-BE49-F238E27FC236}">
                <a16:creationId xmlns:a16="http://schemas.microsoft.com/office/drawing/2014/main" id="{E4BC1583-52A3-3EF7-429B-7A1B9678F406}"/>
              </a:ext>
            </a:extLst>
          </p:cNvPr>
          <p:cNvSpPr txBox="1"/>
          <p:nvPr userDrawn="1"/>
        </p:nvSpPr>
        <p:spPr>
          <a:xfrm>
            <a:off x="8275471" y="4834063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F48374-B9F3-CB84-9D6B-2055309B6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7773" y="5643287"/>
            <a:ext cx="1105092" cy="110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6B84A8-1617-2115-9CFC-6667C6A3AF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49" y="300371"/>
            <a:ext cx="749809" cy="7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6A6B5-F9BF-5787-72C3-D85065064A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62149" y="300371"/>
            <a:ext cx="749809" cy="74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01: File I/O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A6C1C-AA83-97E3-6CEA-71C437B1626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99CDC-E3CE-D8F2-99DD-5D65E86F2682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Summer 2026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5F65C8-6A54-C0C9-356B-08D0AC12CEE7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193941" cy="1954786"/>
          </a:xfrm>
        </p:spPr>
        <p:txBody>
          <a:bodyPr/>
          <a:lstStyle/>
          <a:p>
            <a:r>
              <a:rPr lang="en-US" sz="3600"/>
              <a:t>File I/O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67763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input &amp; discuss with neighbors: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13253" y="2435020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What is your favorite brand of ice cream?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74B18-738E-4C9C-53BD-7F62C776F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22CDE9F-008B-03AD-D9CE-34ADC4AC7015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7C548-CF06-E07E-7AF9-5A96E3E64C82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Dani</a:t>
            </a:r>
          </a:p>
        </p:txBody>
      </p:sp>
      <p:cxnSp>
        <p:nvCxnSpPr>
          <p:cNvPr id="4" name="Straight Arrow Connector 3" descr="Arrow pointing at the first token, which is [quotation mark] Hello">
            <a:extLst>
              <a:ext uri="{FF2B5EF4-FFF2-40B4-BE49-F238E27FC236}">
                <a16:creationId xmlns:a16="http://schemas.microsoft.com/office/drawing/2014/main" id="{904BF420-22C0-EEC1-E3A3-213668CCF6A5}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10963E9C-69C7-908E-B2BC-EE734208B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(3/8)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77A098-BBF5-67F8-7771-2BA3623A8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49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01856-31A4-3C05-29BF-38E89678A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112815-6AE5-85B3-057C-69A607814583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359F8C-3FFF-7D68-CD06-0713F11A6F5B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Dani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C02F0E7-1CC9-C3F6-4B1E-7D9BCF664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 descr="Arrow pointing at the second token, which is world">
            <a:extLst>
              <a:ext uri="{FF2B5EF4-FFF2-40B4-BE49-F238E27FC236}">
                <a16:creationId xmlns:a16="http://schemas.microsoft.com/office/drawing/2014/main" id="{6111B0A9-0B11-2B94-38CF-D8B0CE46BFA4}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88B51820-72E1-6088-9AB1-73D3B836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(4/8)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627BD2-EC5D-499B-E4CA-6E4BB0C05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25FC1-6F1B-BF7E-E5E0-B4211EEEB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D8A00CB-58A1-2705-709C-D76862792AD0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C4C606-06BD-E601-8E23-1316CD1EA839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Dani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8DA9AAA-D0EB-5028-9EF4-198B24EEE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7D32254-4FDB-ECE6-D5F2-766FCEB36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descr="Arrow pointing at the third token, which is [exclamation mark] [quotation mark]">
            <a:extLst>
              <a:ext uri="{FF2B5EF4-FFF2-40B4-BE49-F238E27FC236}">
                <a16:creationId xmlns:a16="http://schemas.microsoft.com/office/drawing/2014/main" id="{AE638FBA-21A6-0DA1-51A1-AE4121D89902}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96F02E2-FEE5-9FD3-A8CE-AAAA84C3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(5/8)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0751ED-2801-6FDC-E85C-B8A0C160B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DF5C6-2AC5-4438-DA0C-D2E57207B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FAAD1A3-795D-080B-3998-0EEEA6154A7F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DDDF2-31F2-158F-92A9-64A58135CA87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Dani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AC09106-CEE9-72D7-46CC-599CD3349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A27292A-EBCE-354A-9DE6-A23131369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352B9EF-F57D-A1E0-F31C-BA919DA58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 descr="Arrow pointing at the fourth token, which is my [hyphen] name">
            <a:extLst>
              <a:ext uri="{FF2B5EF4-FFF2-40B4-BE49-F238E27FC236}">
                <a16:creationId xmlns:a16="http://schemas.microsoft.com/office/drawing/2014/main" id="{B7EBE9D4-A861-A18E-6F8C-4641E0E3FB74}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D2967A0-5734-2CC7-C427-949BB9239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(6/8)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A8584-8C10-42C0-1B84-A0EFFF06A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36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EABA5-BC62-E224-6EA9-D8F4945D3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4ED96D9-6F56-F483-33E3-3B3711F35C2A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20C86-D33A-DE0A-4662-1FAF983E0F1B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Dani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68E4FBD-0E58-EE61-9244-B846F18A0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1F4BE04-08FD-F7AD-570C-BCC537B4C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90F39D-373B-DE2F-3509-D46E23B82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D8B3A0-E333-A5CE-603A-FA03045B3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descr="Arrow pointing at the fifth token, which is is">
            <a:extLst>
              <a:ext uri="{FF2B5EF4-FFF2-40B4-BE49-F238E27FC236}">
                <a16:creationId xmlns:a16="http://schemas.microsoft.com/office/drawing/2014/main" id="{0ABF82CE-E897-8756-3F57-1F55B61C26E7}"/>
              </a:ext>
            </a:extLst>
          </p:cNvPr>
          <p:cNvCxnSpPr/>
          <p:nvPr/>
        </p:nvCxnSpPr>
        <p:spPr>
          <a:xfrm>
            <a:off x="900913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C4DFDD3E-0C25-3DE7-CE6F-25D578B6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(7/8)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DDDBF8-F6F9-FB08-344D-DF72D0CB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07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FA78A1-05AB-26DA-9D7C-D73583AE3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CAF65B8-D04E-5524-1B41-8D665535E6E5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26AD-D7B5-141D-1134-D9C0C3B3C9AB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Dani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36E5AD-D70D-B816-F71D-4CB6ABE4D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8FB1728-1631-CC33-0EC3-B5B87BF3F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C6A3F1-F41F-4290-DF49-7F02940ED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F2C5C9-8FEF-9F2E-FFBD-62822B64EE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52CFD09-CE86-160A-ABB2-84B199D33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00913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descr="Arrow pointing at the sixth token, which is Elba">
            <a:extLst>
              <a:ext uri="{FF2B5EF4-FFF2-40B4-BE49-F238E27FC236}">
                <a16:creationId xmlns:a16="http://schemas.microsoft.com/office/drawing/2014/main" id="{CAA5F43C-8B9A-83C2-25C5-822788084CB7}"/>
              </a:ext>
            </a:extLst>
          </p:cNvPr>
          <p:cNvCxnSpPr/>
          <p:nvPr/>
        </p:nvCxnSpPr>
        <p:spPr>
          <a:xfrm>
            <a:off x="1019731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DE3045C-4BE1-23AB-3E96-2E06C3D7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(8/8)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6D4E7-7559-C656-1E77-712F2078C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2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</a:t>
            </a:r>
            <a:r>
              <a:rPr lang="en-US">
                <a:solidFill>
                  <a:srgbClr val="008080"/>
                </a:solidFill>
              </a:rPr>
              <a:t>)</a:t>
            </a:r>
            <a:r>
              <a:rPr lang="en-US" b="1">
                <a:solidFill>
                  <a:srgbClr val="008080"/>
                </a:solidFill>
              </a:rPr>
              <a:t> </a:t>
            </a:r>
            <a:r>
              <a:rPr lang="en-US" b="1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>
                <a:solidFill>
                  <a:schemeClr val="tx1"/>
                </a:solidFill>
              </a:rPr>
              <a:t> for File I/O</a:t>
            </a:r>
            <a:endParaRPr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266700" y="1355361"/>
            <a:ext cx="5116286" cy="604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Consolas" panose="020B0609020204030204" pitchFamily="49" charset="0"/>
              </a:rPr>
              <a:t>Scanner</a:t>
            </a:r>
            <a:r>
              <a:rPr lang="en-US" sz="1800"/>
              <a:t> is defined in the </a:t>
            </a:r>
            <a:r>
              <a:rPr lang="en-US" sz="1800" err="1">
                <a:latin typeface="Consolas" panose="020B0609020204030204" pitchFamily="49" charset="0"/>
              </a:rPr>
              <a:t>java.util</a:t>
            </a:r>
            <a:r>
              <a:rPr lang="en-US" sz="180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55C7B-476D-4A80-A37A-C3C9EED71C8C}"/>
              </a:ext>
            </a:extLst>
          </p:cNvPr>
          <p:cNvSpPr txBox="1"/>
          <p:nvPr/>
        </p:nvSpPr>
        <p:spPr>
          <a:xfrm>
            <a:off x="266700" y="1959429"/>
            <a:ext cx="4686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latin typeface="Consolas" panose="020B0609020204030204" pitchFamily="49" charset="0"/>
              </a:rPr>
              <a:t>File</a:t>
            </a:r>
            <a:r>
              <a:rPr lang="en-US" sz="1800"/>
              <a:t> is defined in the </a:t>
            </a:r>
            <a:r>
              <a:rPr lang="en-US" sz="1800">
                <a:latin typeface="Consolas" panose="020B0609020204030204" pitchFamily="49" charset="0"/>
              </a:rPr>
              <a:t>java.io</a:t>
            </a:r>
            <a:r>
              <a:rPr lang="en-US" sz="180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5377162" y="1549754"/>
            <a:ext cx="66577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"Example.txt"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(file);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79725"/>
              </p:ext>
            </p:extLst>
          </p:nvPr>
        </p:nvGraphicFramePr>
        <p:xfrm>
          <a:off x="490204" y="2641623"/>
          <a:ext cx="11211592" cy="3790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nextInt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Reads the next token as an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int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nextDouble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Reads the next token as a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double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6148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Reads the next token as a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String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nextLine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Reads an </a:t>
                      </a:r>
                      <a:r>
                        <a:rPr lang="en-US" sz="1800" i="1">
                          <a:latin typeface="Calibri"/>
                          <a:cs typeface="Calibri"/>
                        </a:rPr>
                        <a:t>entire line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as a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String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hasNextInt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hasNextDouble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hasNext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/>
                          <a:cs typeface="Calibri"/>
                        </a:rPr>
                        <a:t>Returns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true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if there is another token of input to be read in, 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false</a:t>
                      </a:r>
                      <a:r>
                        <a:rPr lang="en-US" sz="1800">
                          <a:latin typeface="Calibri"/>
                          <a:cs typeface="Calibri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/>
                          <a:cs typeface="Calibri"/>
                        </a:rPr>
                        <a:t>hasNextLine</a:t>
                      </a:r>
                      <a:r>
                        <a:rPr lang="en-US" sz="1800">
                          <a:latin typeface="Consolas"/>
                          <a:cs typeface="Calibri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54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b="1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</a:t>
            </a:r>
            <a:r>
              <a:rPr lang="en-US">
                <a:latin typeface="Calibri"/>
                <a:ea typeface="Calibri"/>
                <a:cs typeface="Calibri"/>
              </a:rPr>
              <a:t>Line Processing</a:t>
            </a:r>
            <a:r>
              <a:rPr lang="en-US" b="1">
                <a:latin typeface="Calibri"/>
                <a:ea typeface="Calibri"/>
                <a:cs typeface="Calibri"/>
              </a:rPr>
              <a:t> Pattern</a:t>
            </a:r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7798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714633" y="365125"/>
            <a:ext cx="10762735" cy="134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b="1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</a:t>
            </a:r>
            <a:r>
              <a:rPr lang="en-US">
                <a:latin typeface="Calibri"/>
                <a:ea typeface="Calibri"/>
                <a:cs typeface="Calibri"/>
              </a:rPr>
              <a:t>Token Processing</a:t>
            </a:r>
            <a:r>
              <a:rPr lang="en-US" b="1">
                <a:latin typeface="Calibri"/>
                <a:ea typeface="Calibri"/>
                <a:cs typeface="Calibri"/>
              </a:rPr>
              <a:t> Pattern</a:t>
            </a:r>
            <a:r>
              <a:rPr lang="en-US">
                <a:latin typeface="Calibri"/>
                <a:ea typeface="Calibri"/>
                <a:cs typeface="Calibri"/>
              </a:rPr>
              <a:t> (1/2)</a:t>
            </a:r>
            <a:endParaRPr>
              <a:latin typeface="Calibri"/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_______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_______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1933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430C956C-D298-F9FC-6BED-63047F7A0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5D60B4-C6EA-D77B-EB6B-C0B7F373DCF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______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_______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_______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791086-31F4-79F3-D533-15D18D25491B}"/>
              </a:ext>
            </a:extLst>
          </p:cNvPr>
          <p:cNvSpPr txBox="1"/>
          <p:nvPr/>
        </p:nvSpPr>
        <p:spPr>
          <a:xfrm>
            <a:off x="1274910" y="5519803"/>
            <a:ext cx="9792434" cy="523220"/>
          </a:xfrm>
          <a:custGeom>
            <a:avLst/>
            <a:gdLst>
              <a:gd name="connsiteX0" fmla="*/ 0 w 9792434"/>
              <a:gd name="connsiteY0" fmla="*/ 0 h 523220"/>
              <a:gd name="connsiteX1" fmla="*/ 405687 w 9792434"/>
              <a:gd name="connsiteY1" fmla="*/ 0 h 523220"/>
              <a:gd name="connsiteX2" fmla="*/ 909297 w 9792434"/>
              <a:gd name="connsiteY2" fmla="*/ 0 h 523220"/>
              <a:gd name="connsiteX3" fmla="*/ 1804606 w 9792434"/>
              <a:gd name="connsiteY3" fmla="*/ 0 h 523220"/>
              <a:gd name="connsiteX4" fmla="*/ 2504065 w 9792434"/>
              <a:gd name="connsiteY4" fmla="*/ 0 h 523220"/>
              <a:gd name="connsiteX5" fmla="*/ 3203525 w 9792434"/>
              <a:gd name="connsiteY5" fmla="*/ 0 h 523220"/>
              <a:gd name="connsiteX6" fmla="*/ 3707136 w 9792434"/>
              <a:gd name="connsiteY6" fmla="*/ 0 h 523220"/>
              <a:gd name="connsiteX7" fmla="*/ 4112822 w 9792434"/>
              <a:gd name="connsiteY7" fmla="*/ 0 h 523220"/>
              <a:gd name="connsiteX8" fmla="*/ 4616433 w 9792434"/>
              <a:gd name="connsiteY8" fmla="*/ 0 h 523220"/>
              <a:gd name="connsiteX9" fmla="*/ 5120044 w 9792434"/>
              <a:gd name="connsiteY9" fmla="*/ 0 h 523220"/>
              <a:gd name="connsiteX10" fmla="*/ 5721579 w 9792434"/>
              <a:gd name="connsiteY10" fmla="*/ 0 h 523220"/>
              <a:gd name="connsiteX11" fmla="*/ 6421039 w 9792434"/>
              <a:gd name="connsiteY11" fmla="*/ 0 h 523220"/>
              <a:gd name="connsiteX12" fmla="*/ 7316347 w 9792434"/>
              <a:gd name="connsiteY12" fmla="*/ 0 h 523220"/>
              <a:gd name="connsiteX13" fmla="*/ 8211655 w 9792434"/>
              <a:gd name="connsiteY13" fmla="*/ 0 h 523220"/>
              <a:gd name="connsiteX14" fmla="*/ 9106964 w 9792434"/>
              <a:gd name="connsiteY14" fmla="*/ 0 h 523220"/>
              <a:gd name="connsiteX15" fmla="*/ 9792434 w 9792434"/>
              <a:gd name="connsiteY15" fmla="*/ 0 h 523220"/>
              <a:gd name="connsiteX16" fmla="*/ 9792434 w 9792434"/>
              <a:gd name="connsiteY16" fmla="*/ 523220 h 523220"/>
              <a:gd name="connsiteX17" fmla="*/ 9092974 w 9792434"/>
              <a:gd name="connsiteY17" fmla="*/ 523220 h 523220"/>
              <a:gd name="connsiteX18" fmla="*/ 8491439 w 9792434"/>
              <a:gd name="connsiteY18" fmla="*/ 523220 h 523220"/>
              <a:gd name="connsiteX19" fmla="*/ 7889904 w 9792434"/>
              <a:gd name="connsiteY19" fmla="*/ 523220 h 523220"/>
              <a:gd name="connsiteX20" fmla="*/ 7288369 w 9792434"/>
              <a:gd name="connsiteY20" fmla="*/ 523220 h 523220"/>
              <a:gd name="connsiteX21" fmla="*/ 6490985 w 9792434"/>
              <a:gd name="connsiteY21" fmla="*/ 523220 h 523220"/>
              <a:gd name="connsiteX22" fmla="*/ 5693601 w 9792434"/>
              <a:gd name="connsiteY22" fmla="*/ 523220 h 523220"/>
              <a:gd name="connsiteX23" fmla="*/ 5092066 w 9792434"/>
              <a:gd name="connsiteY23" fmla="*/ 523220 h 523220"/>
              <a:gd name="connsiteX24" fmla="*/ 4490530 w 9792434"/>
              <a:gd name="connsiteY24" fmla="*/ 523220 h 523220"/>
              <a:gd name="connsiteX25" fmla="*/ 3888995 w 9792434"/>
              <a:gd name="connsiteY25" fmla="*/ 523220 h 523220"/>
              <a:gd name="connsiteX26" fmla="*/ 3385384 w 9792434"/>
              <a:gd name="connsiteY26" fmla="*/ 523220 h 523220"/>
              <a:gd name="connsiteX27" fmla="*/ 2490076 w 9792434"/>
              <a:gd name="connsiteY27" fmla="*/ 523220 h 523220"/>
              <a:gd name="connsiteX28" fmla="*/ 1692692 w 9792434"/>
              <a:gd name="connsiteY28" fmla="*/ 523220 h 523220"/>
              <a:gd name="connsiteX29" fmla="*/ 1091157 w 9792434"/>
              <a:gd name="connsiteY29" fmla="*/ 523220 h 523220"/>
              <a:gd name="connsiteX30" fmla="*/ 0 w 9792434"/>
              <a:gd name="connsiteY30" fmla="*/ 523220 h 523220"/>
              <a:gd name="connsiteX31" fmla="*/ 0 w 9792434"/>
              <a:gd name="connsiteY31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792434" h="523220" extrusionOk="0">
                <a:moveTo>
                  <a:pt x="0" y="0"/>
                </a:moveTo>
                <a:cubicBezTo>
                  <a:pt x="190132" y="-2299"/>
                  <a:pt x="232503" y="13023"/>
                  <a:pt x="405687" y="0"/>
                </a:cubicBezTo>
                <a:cubicBezTo>
                  <a:pt x="578871" y="-13023"/>
                  <a:pt x="745972" y="3010"/>
                  <a:pt x="909297" y="0"/>
                </a:cubicBezTo>
                <a:cubicBezTo>
                  <a:pt x="1072622" y="-3010"/>
                  <a:pt x="1535790" y="38220"/>
                  <a:pt x="1804606" y="0"/>
                </a:cubicBezTo>
                <a:cubicBezTo>
                  <a:pt x="2073422" y="-38220"/>
                  <a:pt x="2307404" y="-6560"/>
                  <a:pt x="2504065" y="0"/>
                </a:cubicBezTo>
                <a:cubicBezTo>
                  <a:pt x="2700726" y="6560"/>
                  <a:pt x="2902248" y="-32151"/>
                  <a:pt x="3203525" y="0"/>
                </a:cubicBezTo>
                <a:cubicBezTo>
                  <a:pt x="3504802" y="32151"/>
                  <a:pt x="3484433" y="1691"/>
                  <a:pt x="3707136" y="0"/>
                </a:cubicBezTo>
                <a:cubicBezTo>
                  <a:pt x="3929839" y="-1691"/>
                  <a:pt x="4021815" y="-11746"/>
                  <a:pt x="4112822" y="0"/>
                </a:cubicBezTo>
                <a:cubicBezTo>
                  <a:pt x="4203829" y="11746"/>
                  <a:pt x="4405015" y="12040"/>
                  <a:pt x="4616433" y="0"/>
                </a:cubicBezTo>
                <a:cubicBezTo>
                  <a:pt x="4827851" y="-12040"/>
                  <a:pt x="4876716" y="10808"/>
                  <a:pt x="5120044" y="0"/>
                </a:cubicBezTo>
                <a:cubicBezTo>
                  <a:pt x="5363372" y="-10808"/>
                  <a:pt x="5549376" y="-14315"/>
                  <a:pt x="5721579" y="0"/>
                </a:cubicBezTo>
                <a:cubicBezTo>
                  <a:pt x="5893782" y="14315"/>
                  <a:pt x="6278399" y="-18792"/>
                  <a:pt x="6421039" y="0"/>
                </a:cubicBezTo>
                <a:cubicBezTo>
                  <a:pt x="6563679" y="18792"/>
                  <a:pt x="6953640" y="10009"/>
                  <a:pt x="7316347" y="0"/>
                </a:cubicBezTo>
                <a:cubicBezTo>
                  <a:pt x="7679054" y="-10009"/>
                  <a:pt x="8014990" y="-26618"/>
                  <a:pt x="8211655" y="0"/>
                </a:cubicBezTo>
                <a:cubicBezTo>
                  <a:pt x="8408320" y="26618"/>
                  <a:pt x="8766794" y="-44096"/>
                  <a:pt x="9106964" y="0"/>
                </a:cubicBezTo>
                <a:cubicBezTo>
                  <a:pt x="9447134" y="44096"/>
                  <a:pt x="9486177" y="2829"/>
                  <a:pt x="9792434" y="0"/>
                </a:cubicBezTo>
                <a:cubicBezTo>
                  <a:pt x="9818444" y="177199"/>
                  <a:pt x="9792235" y="326789"/>
                  <a:pt x="9792434" y="523220"/>
                </a:cubicBezTo>
                <a:cubicBezTo>
                  <a:pt x="9616817" y="548484"/>
                  <a:pt x="9276485" y="527529"/>
                  <a:pt x="9092974" y="523220"/>
                </a:cubicBezTo>
                <a:cubicBezTo>
                  <a:pt x="8909463" y="518911"/>
                  <a:pt x="8613832" y="528854"/>
                  <a:pt x="8491439" y="523220"/>
                </a:cubicBezTo>
                <a:cubicBezTo>
                  <a:pt x="8369046" y="517586"/>
                  <a:pt x="8027979" y="548403"/>
                  <a:pt x="7889904" y="523220"/>
                </a:cubicBezTo>
                <a:cubicBezTo>
                  <a:pt x="7751830" y="498037"/>
                  <a:pt x="7453924" y="510159"/>
                  <a:pt x="7288369" y="523220"/>
                </a:cubicBezTo>
                <a:cubicBezTo>
                  <a:pt x="7122815" y="536281"/>
                  <a:pt x="6824864" y="539618"/>
                  <a:pt x="6490985" y="523220"/>
                </a:cubicBezTo>
                <a:cubicBezTo>
                  <a:pt x="6157106" y="506822"/>
                  <a:pt x="6069510" y="502192"/>
                  <a:pt x="5693601" y="523220"/>
                </a:cubicBezTo>
                <a:cubicBezTo>
                  <a:pt x="5317692" y="544248"/>
                  <a:pt x="5375459" y="497246"/>
                  <a:pt x="5092066" y="523220"/>
                </a:cubicBezTo>
                <a:cubicBezTo>
                  <a:pt x="4808674" y="549194"/>
                  <a:pt x="4619363" y="544587"/>
                  <a:pt x="4490530" y="523220"/>
                </a:cubicBezTo>
                <a:cubicBezTo>
                  <a:pt x="4361697" y="501853"/>
                  <a:pt x="4149553" y="528130"/>
                  <a:pt x="3888995" y="523220"/>
                </a:cubicBezTo>
                <a:cubicBezTo>
                  <a:pt x="3628437" y="518310"/>
                  <a:pt x="3615775" y="523873"/>
                  <a:pt x="3385384" y="523220"/>
                </a:cubicBezTo>
                <a:cubicBezTo>
                  <a:pt x="3154993" y="522567"/>
                  <a:pt x="2694681" y="552653"/>
                  <a:pt x="2490076" y="523220"/>
                </a:cubicBezTo>
                <a:cubicBezTo>
                  <a:pt x="2285471" y="493787"/>
                  <a:pt x="2023243" y="499664"/>
                  <a:pt x="1692692" y="523220"/>
                </a:cubicBezTo>
                <a:cubicBezTo>
                  <a:pt x="1362141" y="546776"/>
                  <a:pt x="1357361" y="495978"/>
                  <a:pt x="1091157" y="523220"/>
                </a:cubicBezTo>
                <a:cubicBezTo>
                  <a:pt x="824954" y="550462"/>
                  <a:pt x="425430" y="553785"/>
                  <a:pt x="0" y="523220"/>
                </a:cubicBezTo>
                <a:cubicBezTo>
                  <a:pt x="-25602" y="367379"/>
                  <a:pt x="-17927" y="132580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>
                <a:ea typeface="Calibri"/>
                <a:cs typeface="Calibri"/>
              </a:rPr>
              <a:t>Avoid mixing line- and token-based processing!</a:t>
            </a:r>
          </a:p>
        </p:txBody>
      </p:sp>
      <p:sp>
        <p:nvSpPr>
          <p:cNvPr id="9" name="Google Shape;67;p19">
            <a:extLst>
              <a:ext uri="{FF2B5EF4-FFF2-40B4-BE49-F238E27FC236}">
                <a16:creationId xmlns:a16="http://schemas.microsoft.com/office/drawing/2014/main" id="{F2082366-0B50-FEA6-FF8C-13ACCB9A38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633" y="365125"/>
            <a:ext cx="10762735" cy="134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b="1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</a:t>
            </a:r>
            <a:r>
              <a:rPr lang="en-US">
                <a:latin typeface="Calibri"/>
                <a:ea typeface="Calibri"/>
                <a:cs typeface="Calibri"/>
              </a:rPr>
              <a:t>Token Processing</a:t>
            </a:r>
            <a:r>
              <a:rPr lang="en-US" b="1">
                <a:latin typeface="Calibri"/>
                <a:ea typeface="Calibri"/>
                <a:cs typeface="Calibri"/>
              </a:rPr>
              <a:t> Pattern</a:t>
            </a:r>
            <a:r>
              <a:rPr lang="en-US">
                <a:latin typeface="Calibri"/>
                <a:ea typeface="Calibri"/>
                <a:cs typeface="Calibri"/>
              </a:rPr>
              <a:t> (2/2)</a:t>
            </a:r>
            <a:endParaRPr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483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(1/4)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Scanners for User Input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Files</a:t>
            </a:r>
            <a:endParaRPr lang="en-US" dirty="0">
              <a:ea typeface="Calibri"/>
              <a:cs typeface="Calibri"/>
            </a:endParaRPr>
          </a:p>
          <a:p>
            <a:pPr lvl="1">
              <a:spcAft>
                <a:spcPts val="1200"/>
              </a:spcAft>
            </a:pPr>
            <a:r>
              <a:rPr lang="en-US" dirty="0"/>
              <a:t>Token-based, Line-based, and Hybrid processing</a:t>
            </a:r>
            <a:endParaRPr lang="en-US" dirty="0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dirty="0">
                <a:ea typeface="+mn-lt"/>
                <a:cs typeface="+mn-lt"/>
              </a:rPr>
              <a:t>Example</a:t>
            </a: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32B33ADA-9440-AFCA-D636-03264D800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694774" y="1460313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03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Hybrid Pattern</a:t>
            </a:r>
            <a:r>
              <a:rPr lang="en-US">
                <a:latin typeface="Calibri"/>
                <a:ea typeface="Calibri"/>
                <a:cs typeface="Calibri"/>
              </a:rPr>
              <a:t> (1/2)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(line);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    }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53220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2709F895-4501-859F-0F06-902931E03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>
            <a:extLst>
              <a:ext uri="{FF2B5EF4-FFF2-40B4-BE49-F238E27FC236}">
                <a16:creationId xmlns:a16="http://schemas.microsoft.com/office/drawing/2014/main" id="{2DD94A00-05C0-1988-DECB-66C308B1E2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(PCM) </a:t>
            </a:r>
            <a:r>
              <a:rPr lang="en-US" b="1">
                <a:latin typeface="Calibri"/>
                <a:ea typeface="Calibri"/>
                <a:cs typeface="Calibri"/>
              </a:rPr>
              <a:t>Typical Hybrid Pattern</a:t>
            </a:r>
            <a:r>
              <a:rPr lang="en-US">
                <a:latin typeface="Calibri"/>
                <a:ea typeface="Calibri"/>
                <a:cs typeface="Calibri"/>
              </a:rPr>
              <a:t> (2/2)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EE8A1-76EE-8848-C8D5-09F9FFBA1A09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(line);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latin typeface="Consolas" panose="020B0609020204030204" pitchFamily="49" charset="0"/>
              </a:rPr>
              <a:t>        </a:t>
            </a:r>
            <a:r>
              <a:rPr lang="en-US" sz="320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>
              <a:latin typeface="Consolas" panose="020B0609020204030204" pitchFamily="49" charset="0"/>
            </a:endParaRPr>
          </a:p>
          <a:p>
            <a:r>
              <a:rPr lang="en-US" sz="3200">
                <a:latin typeface="Consolas" panose="020B0609020204030204" pitchFamily="49" charset="0"/>
              </a:rPr>
              <a:t>    }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Left Brace 1" descr="A large curly brace surrounding the entire program with description line-by-line">
            <a:extLst>
              <a:ext uri="{FF2B5EF4-FFF2-40B4-BE49-F238E27FC236}">
                <a16:creationId xmlns:a16="http://schemas.microsoft.com/office/drawing/2014/main" id="{99F37A66-CC14-4F2A-A802-A3C78F21EBA8}"/>
              </a:ext>
            </a:extLst>
          </p:cNvPr>
          <p:cNvSpPr/>
          <p:nvPr/>
        </p:nvSpPr>
        <p:spPr>
          <a:xfrm>
            <a:off x="80211" y="1828800"/>
            <a:ext cx="320842" cy="3958734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38D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Left Brace 3" descr="A large curly brace surrounding only the second while loop until its ending curly brace with description token-by-token">
            <a:extLst>
              <a:ext uri="{FF2B5EF4-FFF2-40B4-BE49-F238E27FC236}">
                <a16:creationId xmlns:a16="http://schemas.microsoft.com/office/drawing/2014/main" id="{0D2B76A7-4665-3FA7-147C-76A172BFFB07}"/>
              </a:ext>
            </a:extLst>
          </p:cNvPr>
          <p:cNvSpPr/>
          <p:nvPr/>
        </p:nvSpPr>
        <p:spPr>
          <a:xfrm>
            <a:off x="408846" y="3296277"/>
            <a:ext cx="320842" cy="1904514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rgbClr val="FF4F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43F580A-CA2A-4BCD-EFA0-EE3848DC707D}"/>
              </a:ext>
            </a:extLst>
          </p:cNvPr>
          <p:cNvSpPr txBox="1"/>
          <p:nvPr/>
        </p:nvSpPr>
        <p:spPr>
          <a:xfrm>
            <a:off x="899392" y="5709971"/>
            <a:ext cx="1039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>
                <a:solidFill>
                  <a:srgbClr val="38D6FF"/>
                </a:solidFill>
              </a:rPr>
              <a:t>Line-by-line</a:t>
            </a:r>
            <a:r>
              <a:rPr lang="en-US" sz="3600"/>
              <a:t> and </a:t>
            </a:r>
            <a:r>
              <a:rPr lang="en-US" sz="3600" b="1" u="sng"/>
              <a:t>then</a:t>
            </a:r>
            <a:r>
              <a:rPr lang="en-US" sz="3600"/>
              <a:t> </a:t>
            </a:r>
            <a:r>
              <a:rPr lang="en-US" sz="3600">
                <a:solidFill>
                  <a:srgbClr val="FF4F79"/>
                </a:solidFill>
              </a:rPr>
              <a:t>token-by-token </a:t>
            </a:r>
            <a:r>
              <a:rPr lang="en-US" sz="3600"/>
              <a:t>to </a:t>
            </a:r>
            <a:r>
              <a:rPr lang="en-US" sz="3600">
                <a:solidFill>
                  <a:srgbClr val="008000"/>
                </a:solidFill>
              </a:rPr>
              <a:t>do something</a:t>
            </a:r>
          </a:p>
        </p:txBody>
      </p:sp>
    </p:spTree>
    <p:extLst>
      <p:ext uri="{BB962C8B-B14F-4D97-AF65-F5344CB8AC3E}">
        <p14:creationId xmlns:p14="http://schemas.microsoft.com/office/powerpoint/2010/main" val="2742980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 b="1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>
                <a:solidFill>
                  <a:schemeClr val="tx1"/>
                </a:solidFill>
              </a:rPr>
              <a:t>s with </a:t>
            </a:r>
            <a:r>
              <a:rPr lang="en-US" b="1">
                <a:solidFill>
                  <a:schemeClr val="tx1"/>
                </a:solidFill>
                <a:latin typeface="Consolas" panose="020B0609020204030204" pitchFamily="49" charset="0"/>
              </a:rPr>
              <a:t>String</a:t>
            </a:r>
            <a:r>
              <a:rPr lang="en-US" b="1">
                <a:solidFill>
                  <a:schemeClr val="tx1"/>
                </a:solidFill>
              </a:rPr>
              <a:t>s (not files!) (1/7)</a:t>
            </a: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dirty="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3200" dirty="0">
                <a:latin typeface="Consolas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/>
              </a:rPr>
              <a:t>str</a:t>
            </a:r>
            <a:r>
              <a:rPr lang="en-US" sz="3200" dirty="0">
                <a:latin typeface="Consolas"/>
              </a:rPr>
              <a:t> = </a:t>
            </a:r>
            <a:r>
              <a:rPr lang="en-US" sz="3200" dirty="0">
                <a:solidFill>
                  <a:srgbClr val="A31515"/>
                </a:solidFill>
                <a:latin typeface="Consolas"/>
              </a:rPr>
              <a:t>"A quick,  brown fox"</a:t>
            </a:r>
            <a:r>
              <a:rPr lang="en-US" sz="3200" dirty="0">
                <a:latin typeface="Consolas"/>
              </a:rPr>
              <a:t>;</a:t>
            </a:r>
          </a:p>
          <a:p>
            <a:endParaRPr lang="en-US" sz="3200" dirty="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3200" dirty="0">
                <a:latin typeface="Consolas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 dirty="0">
                <a:latin typeface="Consolas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3200" dirty="0">
                <a:latin typeface="Consolas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/>
              </a:rPr>
              <a:t>Scanner</a:t>
            </a:r>
            <a:r>
              <a:rPr lang="en-US" sz="3200" dirty="0">
                <a:latin typeface="Consolas"/>
              </a:rPr>
              <a:t>(</a:t>
            </a:r>
            <a:r>
              <a:rPr lang="en-US" sz="3200" dirty="0">
                <a:solidFill>
                  <a:srgbClr val="001080"/>
                </a:solidFill>
                <a:latin typeface="Consolas"/>
              </a:rPr>
              <a:t>str</a:t>
            </a:r>
            <a:r>
              <a:rPr lang="en-US" sz="3200" dirty="0">
                <a:latin typeface="Consolas"/>
              </a:rPr>
              <a:t>);</a:t>
            </a:r>
          </a:p>
          <a:p>
            <a:r>
              <a:rPr lang="en-US" sz="3200" dirty="0">
                <a:solidFill>
                  <a:srgbClr val="AF00DB"/>
                </a:solidFill>
                <a:latin typeface="Consolas"/>
              </a:rPr>
              <a:t>while</a:t>
            </a:r>
            <a:r>
              <a:rPr lang="en-US" sz="3200" dirty="0">
                <a:latin typeface="Consolas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 dirty="0" err="1">
                <a:latin typeface="Consolas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/>
              </a:rPr>
              <a:t>____</a:t>
            </a:r>
            <a:r>
              <a:rPr lang="en-US" sz="3200" dirty="0">
                <a:latin typeface="Consolas"/>
              </a:rPr>
              <a:t>()) {</a:t>
            </a:r>
          </a:p>
          <a:p>
            <a:r>
              <a:rPr lang="en-US" sz="3200" dirty="0">
                <a:latin typeface="Consolas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/>
              </a:rPr>
              <a:t>____</a:t>
            </a:r>
            <a:r>
              <a:rPr lang="en-US" sz="3200" dirty="0">
                <a:latin typeface="Consolas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 dirty="0">
                <a:latin typeface="Consolas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 dirty="0" err="1">
                <a:latin typeface="Consolas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/>
              </a:rPr>
              <a:t>____</a:t>
            </a:r>
            <a:r>
              <a:rPr lang="en-US" sz="3200" dirty="0">
                <a:latin typeface="Consolas"/>
              </a:rPr>
              <a:t>();</a:t>
            </a:r>
          </a:p>
          <a:p>
            <a:r>
              <a:rPr lang="en-US" sz="3200" dirty="0">
                <a:latin typeface="Consolas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/>
              </a:rPr>
              <a:t>nextToken</a:t>
            </a:r>
            <a:endParaRPr lang="en-US" sz="3200" dirty="0">
              <a:latin typeface="Consolas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3788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67;p19">
            <a:extLst>
              <a:ext uri="{FF2B5EF4-FFF2-40B4-BE49-F238E27FC236}">
                <a16:creationId xmlns:a16="http://schemas.microsoft.com/office/drawing/2014/main" id="{367E59E3-D97B-60B5-3E1A-3668FC3D3C00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(2/7)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</a:t>
            </a:r>
            <a:r>
              <a:rPr lang="en-US" sz="3200" err="1">
                <a:solidFill>
                  <a:srgbClr val="AF00DB"/>
                </a:solidFill>
                <a:latin typeface="Consolas"/>
              </a:rPr>
              <a:t>System.out.</a:t>
            </a:r>
            <a:r>
              <a:rPr lang="en-US" sz="3200" err="1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 err="1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705385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>
          <a:extLst>
            <a:ext uri="{FF2B5EF4-FFF2-40B4-BE49-F238E27FC236}">
              <a16:creationId xmlns:a16="http://schemas.microsoft.com/office/drawing/2014/main" id="{7B2EB9AA-1575-14AC-BAD6-933616E1F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7;p19">
            <a:extLst>
              <a:ext uri="{FF2B5EF4-FFF2-40B4-BE49-F238E27FC236}">
                <a16:creationId xmlns:a16="http://schemas.microsoft.com/office/drawing/2014/main" id="{3DC93165-B3DA-3310-70D0-B3DC177AA245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(3/7)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E65AB-96C9-11B9-8AF4-994113144BE5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quick,  brown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System.out.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B99C389-BC4A-CAC0-4D8E-2B28DD85F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72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7;p19">
            <a:extLst>
              <a:ext uri="{FF2B5EF4-FFF2-40B4-BE49-F238E27FC236}">
                <a16:creationId xmlns:a16="http://schemas.microsoft.com/office/drawing/2014/main" id="{7BAD1B78-9EA0-E585-E91C-BAD5C21B23F2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(4/7)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A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 quick,  brown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/>
              </a:rPr>
              <a:t>Scanner</a:t>
            </a:r>
            <a:r>
              <a:rPr lang="en-US" sz="3200">
                <a:latin typeface="Consolas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>
                <a:latin typeface="Consolas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/>
              </a:rPr>
              <a:t>new</a:t>
            </a:r>
            <a:r>
              <a:rPr lang="en-US" sz="3200">
                <a:latin typeface="Consolas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Scanner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str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while</a:t>
            </a:r>
            <a:r>
              <a:rPr lang="en-US" sz="3200">
                <a:latin typeface="Consolas"/>
              </a:rPr>
              <a:t> 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>
                <a:latin typeface="Consolas"/>
              </a:rPr>
              <a:t>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hasNext</a:t>
            </a:r>
            <a:r>
              <a:rPr lang="en-US" sz="3200">
                <a:latin typeface="Consolas"/>
              </a:rPr>
              <a:t>()) {</a:t>
            </a:r>
          </a:p>
          <a:p>
            <a:r>
              <a:rPr lang="en-US" sz="3200">
                <a:latin typeface="Consolas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/>
              </a:rPr>
              <a:t>String</a:t>
            </a:r>
            <a:r>
              <a:rPr lang="en-US" sz="3200">
                <a:latin typeface="Consolas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 = 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stringScan</a:t>
            </a:r>
            <a:r>
              <a:rPr lang="en-US" sz="3200">
                <a:latin typeface="Consolas"/>
              </a:rPr>
              <a:t>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next</a:t>
            </a:r>
            <a:r>
              <a:rPr lang="en-US" sz="3200">
                <a:latin typeface="Consolas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System.out.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07A3D-20FE-4CE8-98B8-A078D970A7B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Consolas" panose="020B0609020204030204" pitchFamily="49" charset="0"/>
              </a:rPr>
              <a:t>A</a:t>
            </a:r>
            <a:endParaRPr lang="en-US" sz="6600" b="1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7AA0BE1-C7F1-4247-43A2-78972D96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7122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9">
            <a:extLst>
              <a:ext uri="{FF2B5EF4-FFF2-40B4-BE49-F238E27FC236}">
                <a16:creationId xmlns:a16="http://schemas.microsoft.com/office/drawing/2014/main" id="{D2C3E19B-9FD7-D094-8697-765CC278347A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(5/7)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</a:t>
            </a:r>
            <a:r>
              <a:rPr lang="en-US" sz="320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  brown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System.out.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93ABD4-42D6-46F0-B59D-FE9DEF983616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/>
              <a:t>quick,</a:t>
            </a:r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A91DE8FA-637F-C2DF-5DFE-8C903629B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74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quick,  </a:t>
            </a:r>
            <a:r>
              <a:rPr lang="en-US" sz="320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 fox"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System.out.</a:t>
            </a:r>
            <a:r>
              <a:rPr lang="en-US" sz="3200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4DC881-4D7B-488B-AD8E-0EE50560ED0B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Consolas" panose="020B0609020204030204" pitchFamily="49" charset="0"/>
              </a:rPr>
              <a:t>brown</a:t>
            </a:r>
            <a:endParaRPr lang="en-US" sz="6600" b="1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029A4836-CA7F-ED74-4236-F0E84190A2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  <p:sp>
        <p:nvSpPr>
          <p:cNvPr id="5" name="Google Shape;67;p19">
            <a:extLst>
              <a:ext uri="{FF2B5EF4-FFF2-40B4-BE49-F238E27FC236}">
                <a16:creationId xmlns:a16="http://schemas.microsoft.com/office/drawing/2014/main" id="{8FE75C79-1640-A061-B5B4-7423D97CDDB1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(6/7)</a:t>
            </a:r>
          </a:p>
        </p:txBody>
      </p:sp>
    </p:spTree>
    <p:extLst>
      <p:ext uri="{BB962C8B-B14F-4D97-AF65-F5344CB8AC3E}">
        <p14:creationId xmlns:p14="http://schemas.microsoft.com/office/powerpoint/2010/main" val="220504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7;p19">
            <a:extLst>
              <a:ext uri="{FF2B5EF4-FFF2-40B4-BE49-F238E27FC236}">
                <a16:creationId xmlns:a16="http://schemas.microsoft.com/office/drawing/2014/main" id="{260DB623-11A3-6A9D-4D18-B77E5206595B}"/>
              </a:ext>
            </a:extLst>
          </p:cNvPr>
          <p:cNvSpPr txBox="1">
            <a:spLocks/>
          </p:cNvSpPr>
          <p:nvPr/>
        </p:nvSpPr>
        <p:spPr>
          <a:xfrm>
            <a:off x="443366" y="365125"/>
            <a:ext cx="11305266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>
                <a:solidFill>
                  <a:srgbClr val="008080"/>
                </a:solidFill>
              </a:rPr>
              <a:t>(PCM) </a:t>
            </a:r>
            <a:r>
              <a:rPr lang="en-US">
                <a:latin typeface="Consolas" panose="020B0609020204030204" pitchFamily="49" charset="0"/>
              </a:rPr>
              <a:t>Scanner</a:t>
            </a:r>
            <a:r>
              <a:rPr lang="en-US"/>
              <a:t>s with </a:t>
            </a:r>
            <a:r>
              <a:rPr lang="en-US">
                <a:latin typeface="Consolas" panose="020B0609020204030204" pitchFamily="49" charset="0"/>
              </a:rPr>
              <a:t>String</a:t>
            </a:r>
            <a:r>
              <a:rPr lang="en-US"/>
              <a:t>s (not files!) (7/7)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E434B1-2881-46CC-B57C-24930A14467F}"/>
              </a:ext>
            </a:extLst>
          </p:cNvPr>
          <p:cNvSpPr txBox="1"/>
          <p:nvPr/>
        </p:nvSpPr>
        <p:spPr>
          <a:xfrm>
            <a:off x="921988" y="1825998"/>
            <a:ext cx="10348023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"A quick,  brown </a:t>
            </a:r>
            <a:r>
              <a:rPr lang="en-US" sz="3200">
                <a:solidFill>
                  <a:srgbClr val="A31515"/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  <a:r>
              <a:rPr lang="en-US" sz="3200">
                <a:solidFill>
                  <a:srgbClr val="A31515"/>
                </a:solidFill>
                <a:latin typeface="Consolas" panose="020B0609020204030204" pitchFamily="49" charset="0"/>
              </a:rPr>
              <a:t>"</a:t>
            </a:r>
            <a:r>
              <a:rPr lang="en-US" sz="3200">
                <a:latin typeface="Consolas" panose="020B0609020204030204" pitchFamily="49" charset="0"/>
              </a:rPr>
              <a:t>;</a:t>
            </a:r>
          </a:p>
          <a:p>
            <a:endParaRPr lang="en-US" sz="32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>
                <a:latin typeface="Consolas" panose="020B0609020204030204" pitchFamily="49" charset="0"/>
              </a:rPr>
              <a:t>(</a:t>
            </a:r>
            <a:r>
              <a:rPr lang="en-US" sz="3200">
                <a:solidFill>
                  <a:srgbClr val="001080"/>
                </a:solidFill>
                <a:latin typeface="Consolas" panose="020B0609020204030204" pitchFamily="49" charset="0"/>
              </a:rPr>
              <a:t>str</a:t>
            </a:r>
            <a:r>
              <a:rPr lang="en-US" sz="3200">
                <a:latin typeface="Consolas" panose="020B0609020204030204" pitchFamily="49" charset="0"/>
              </a:rPr>
              <a:t>);</a:t>
            </a:r>
          </a:p>
          <a:p>
            <a:r>
              <a:rPr lang="en-US" sz="320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>
                <a:latin typeface="Consolas" panose="020B0609020204030204" pitchFamily="49" charset="0"/>
              </a:rPr>
              <a:t> (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>
                <a:latin typeface="Consolas" panose="020B0609020204030204" pitchFamily="49" charset="0"/>
              </a:rPr>
              <a:t>()) {</a:t>
            </a:r>
          </a:p>
          <a:p>
            <a:r>
              <a:rPr lang="en-US" sz="3200">
                <a:latin typeface="Consolas" panose="020B0609020204030204" pitchFamily="49" charset="0"/>
              </a:rPr>
              <a:t>    </a:t>
            </a:r>
            <a:r>
              <a:rPr lang="en-US" sz="320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>
                <a:latin typeface="Consolas" panose="020B0609020204030204" pitchFamily="49" charset="0"/>
              </a:rPr>
              <a:t>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>
                <a:latin typeface="Consolas" panose="020B0609020204030204" pitchFamily="49" charset="0"/>
              </a:rPr>
              <a:t> = </a:t>
            </a:r>
            <a:r>
              <a:rPr lang="en-US" sz="3200" err="1">
                <a:solidFill>
                  <a:srgbClr val="001080"/>
                </a:solidFill>
                <a:latin typeface="Consolas" panose="020B0609020204030204" pitchFamily="49" charset="0"/>
              </a:rPr>
              <a:t>stringScan</a:t>
            </a:r>
            <a:r>
              <a:rPr lang="en-US" sz="3200" err="1">
                <a:latin typeface="Consolas" panose="020B0609020204030204" pitchFamily="49" charset="0"/>
              </a:rPr>
              <a:t>.</a:t>
            </a:r>
            <a:r>
              <a:rPr lang="en-US" sz="320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>
                <a:latin typeface="Consolas" panose="020B0609020204030204" pitchFamily="49" charset="0"/>
              </a:rPr>
              <a:t>();</a:t>
            </a:r>
          </a:p>
          <a:p>
            <a:r>
              <a:rPr lang="en-US" sz="3200">
                <a:solidFill>
                  <a:srgbClr val="AF00DB"/>
                </a:solidFill>
                <a:latin typeface="Consolas"/>
              </a:rPr>
              <a:t>    </a:t>
            </a:r>
            <a:r>
              <a:rPr lang="en-US" sz="3200" err="1">
                <a:solidFill>
                  <a:srgbClr val="AF00DB"/>
                </a:solidFill>
                <a:latin typeface="Consolas"/>
              </a:rPr>
              <a:t>System.out.</a:t>
            </a:r>
            <a:r>
              <a:rPr lang="en-US" sz="3200" err="1">
                <a:solidFill>
                  <a:srgbClr val="795E26"/>
                </a:solidFill>
                <a:latin typeface="Consolas"/>
              </a:rPr>
              <a:t>println</a:t>
            </a:r>
            <a:r>
              <a:rPr lang="en-US" sz="3200">
                <a:latin typeface="Consolas"/>
              </a:rPr>
              <a:t>(</a:t>
            </a:r>
            <a:r>
              <a:rPr lang="en-US" sz="3200" err="1">
                <a:solidFill>
                  <a:srgbClr val="001080"/>
                </a:solidFill>
                <a:latin typeface="Consolas"/>
              </a:rPr>
              <a:t>nextToken</a:t>
            </a:r>
            <a:r>
              <a:rPr lang="en-US" sz="3200">
                <a:latin typeface="Consolas"/>
              </a:rPr>
              <a:t>);</a:t>
            </a:r>
          </a:p>
          <a:p>
            <a:r>
              <a:rPr lang="en-US" sz="320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DFD74A-0424-414C-AA97-9555F3EFE1EA}"/>
              </a:ext>
            </a:extLst>
          </p:cNvPr>
          <p:cNvSpPr txBox="1"/>
          <p:nvPr/>
        </p:nvSpPr>
        <p:spPr>
          <a:xfrm>
            <a:off x="4320072" y="5430916"/>
            <a:ext cx="35518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Consolas" panose="020B0609020204030204" pitchFamily="49" charset="0"/>
              </a:rPr>
              <a:t>fox</a:t>
            </a:r>
            <a:endParaRPr lang="en-US" sz="6600" b="1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64CC599F-BDC5-D9A3-F0BD-E39DA2A48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273" y="4371474"/>
            <a:ext cx="817715" cy="433137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226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 b="1">
                <a:solidFill>
                  <a:schemeClr val="tx1"/>
                </a:solidFill>
              </a:rPr>
              <a:t>Token vs. Line vs. Hybrid?</a:t>
            </a:r>
            <a:endParaRPr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9C6459-1145-46AC-B500-336D85CE7369}"/>
              </a:ext>
            </a:extLst>
          </p:cNvPr>
          <p:cNvSpPr txBox="1">
            <a:spLocks/>
          </p:cNvSpPr>
          <p:nvPr/>
        </p:nvSpPr>
        <p:spPr>
          <a:xfrm>
            <a:off x="838201" y="1371600"/>
            <a:ext cx="4474882" cy="51628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06400">
              <a:lnSpc>
                <a:spcPct val="100000"/>
              </a:lnSpc>
              <a:buSzPts val="2800"/>
            </a:pPr>
            <a:r>
              <a:rPr lang="en-US"/>
              <a:t>We now know 3 different ways to use Files!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/>
              <a:t>Line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/>
              <a:t>Token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/>
              <a:t>Hybrid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/>
              <a:t>Although this gives us flexibility – it can sometimes get confusing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/>
              <a:t>Feel free to use the following diagram to help!</a:t>
            </a:r>
          </a:p>
        </p:txBody>
      </p:sp>
      <p:pic>
        <p:nvPicPr>
          <p:cNvPr id="2" name="Picture 1" descr="A flowchart with initial question “Are separate lines meaningful?”. If not, then choose token-based. If so, then second question “Do you need individual tokens?”. If not, then choose line-based. If yes, choose hybrid.">
            <a:extLst>
              <a:ext uri="{FF2B5EF4-FFF2-40B4-BE49-F238E27FC236}">
                <a16:creationId xmlns:a16="http://schemas.microsoft.com/office/drawing/2014/main" id="{C3E548FD-B490-90DB-39C4-C95FA5A1F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083" y="1664333"/>
            <a:ext cx="6771568" cy="452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3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93186" cy="5393342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Hope you had fun in your first quiz section yesterday!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/>
              <a:t>Creative Project 0 (C0) releasing later today; due Thursday, July 2</a:t>
            </a:r>
            <a:r>
              <a:rPr lang="en-US" baseline="30000" dirty="0"/>
              <a:t>nd</a:t>
            </a:r>
            <a:endParaRPr lang="en-US" dirty="0"/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Focused on Java Review + Functional Decomposition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Office Hours Scheduled: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Tuesday 11:30am–12:30pm &amp; Wednesday 12:00–1:00pm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Times don’t work? Email us!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IPL will also open on Monday, June 29th!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MGH 334, schedule is on the course website; staffed by our awesome TAs!</a:t>
            </a:r>
            <a:endParaRPr lang="en-US" dirty="0">
              <a:ea typeface="Calibri"/>
              <a:cs typeface="Calibri"/>
            </a:endParaRP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Open 1:30-5:30 most Mon-</a:t>
            </a:r>
            <a:r>
              <a:rPr lang="en-US" dirty="0" err="1">
                <a:solidFill>
                  <a:schemeClr val="tx1"/>
                </a:solidFill>
              </a:rPr>
              <a:t>Thur</a:t>
            </a:r>
            <a:r>
              <a:rPr lang="en-US" dirty="0">
                <a:solidFill>
                  <a:schemeClr val="tx1"/>
                </a:solidFill>
              </a:rPr>
              <a:t>, but check the schedule…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Java Review Session Module Releasing on this Monday, June 29th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987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388066"/>
            <a:ext cx="11226113" cy="772932"/>
          </a:xfrm>
        </p:spPr>
        <p:txBody>
          <a:bodyPr/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Think: What is the output of this Java method?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157862"/>
            <a:ext cx="7360510" cy="286232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Example.txt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solidFill>
                  <a:srgbClr val="0033B3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nsolas"/>
              </a:rPr>
              <a:t>while 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line = 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Scanner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lineScan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Scanner(line);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while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lineScan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hasNext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()) {</a:t>
            </a:r>
          </a:p>
          <a:p>
            <a:r>
              <a:rPr lang="en-US" dirty="0">
                <a:solidFill>
                  <a:srgbClr val="001080"/>
                </a:solidFill>
                <a:latin typeface="Consolas"/>
              </a:rPr>
              <a:t>      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lineScan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   }</a:t>
            </a: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   </a:t>
            </a:r>
            <a:r>
              <a:rPr lang="en-US" dirty="0" err="1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System</a:t>
            </a:r>
            <a:r>
              <a:rPr lang="en-US" dirty="0" err="1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out</a:t>
            </a:r>
            <a:r>
              <a:rPr lang="en-US" dirty="0" err="1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println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AE9B4-6C2A-5EEE-3DCF-81BFFF5B690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/>
              <a:t>Example.txt: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281454BE-380E-7518-54BA-0999D274BC10}"/>
              </a:ext>
            </a:extLst>
          </p:cNvPr>
          <p:cNvSpPr/>
          <p:nvPr/>
        </p:nvSpPr>
        <p:spPr>
          <a:xfrm>
            <a:off x="3071446" y="5646192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One Two</a:t>
            </a:r>
          </a:p>
          <a:p>
            <a:r>
              <a:rPr lang="en-US" sz="2400"/>
              <a:t>Three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06F77C-8406-07D2-F844-ACFD4407499E}"/>
              </a:ext>
            </a:extLst>
          </p:cNvPr>
          <p:cNvSpPr txBox="1"/>
          <p:nvPr/>
        </p:nvSpPr>
        <p:spPr>
          <a:xfrm>
            <a:off x="8413819" y="2163814"/>
            <a:ext cx="3069302" cy="440120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A) </a:t>
            </a:r>
            <a:r>
              <a:rPr lang="en-US" sz="2800"/>
              <a:t>One, Two, Three,</a:t>
            </a:r>
            <a:endParaRPr lang="en-US" sz="2800" b="1"/>
          </a:p>
          <a:p>
            <a:endParaRPr lang="en-US" sz="2800"/>
          </a:p>
          <a:p>
            <a:r>
              <a:rPr lang="en-US" sz="2800" b="1"/>
              <a:t>B) </a:t>
            </a:r>
            <a:r>
              <a:rPr lang="en-US" sz="2800"/>
              <a:t>One,</a:t>
            </a:r>
          </a:p>
          <a:p>
            <a:r>
              <a:rPr lang="en-US" sz="2800" b="1"/>
              <a:t>     </a:t>
            </a:r>
            <a:r>
              <a:rPr lang="en-US" sz="2800"/>
              <a:t>Two,</a:t>
            </a:r>
          </a:p>
          <a:p>
            <a:r>
              <a:rPr lang="en-US" sz="2800"/>
              <a:t>     Three,</a:t>
            </a:r>
          </a:p>
          <a:p>
            <a:endParaRPr lang="en-US" sz="2800"/>
          </a:p>
          <a:p>
            <a:r>
              <a:rPr lang="en-US" sz="2800" b="1"/>
              <a:t>C) </a:t>
            </a:r>
            <a:r>
              <a:rPr lang="en-US" sz="2800"/>
              <a:t>One, Two,</a:t>
            </a:r>
            <a:br>
              <a:rPr lang="en-US" sz="2800"/>
            </a:br>
            <a:r>
              <a:rPr lang="en-US" sz="2800"/>
              <a:t>     Three,</a:t>
            </a:r>
            <a:endParaRPr lang="en-US" sz="2800" b="1"/>
          </a:p>
          <a:p>
            <a:endParaRPr lang="en-US" sz="2800"/>
          </a:p>
          <a:p>
            <a:r>
              <a:rPr lang="en-US" sz="2800" b="1"/>
              <a:t>D)</a:t>
            </a:r>
            <a:r>
              <a:rPr lang="en-US" sz="2800"/>
              <a:t> Error / Exception</a:t>
            </a:r>
            <a:endParaRPr lang="en-US" sz="28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9AEDF2-DF5A-892C-8672-2E28F44C1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95AA225-6C77-EDDC-628E-CB52C4A5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388066"/>
            <a:ext cx="11226113" cy="772932"/>
          </a:xfrm>
        </p:spPr>
        <p:txBody>
          <a:bodyPr/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Pair: What is the output of this Java method?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51C1F-E076-4031-96BA-DC44F14899A1}"/>
              </a:ext>
            </a:extLst>
          </p:cNvPr>
          <p:cNvSpPr txBox="1"/>
          <p:nvPr/>
        </p:nvSpPr>
        <p:spPr>
          <a:xfrm>
            <a:off x="838199" y="2157862"/>
            <a:ext cx="7391402" cy="2862322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 err="1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Example.txt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solidFill>
                  <a:srgbClr val="0033B3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/>
          </a:p>
          <a:p>
            <a:r>
              <a:rPr lang="en-US" dirty="0">
                <a:solidFill>
                  <a:srgbClr val="AF00DB"/>
                </a:solidFill>
                <a:latin typeface="Consolas"/>
              </a:rPr>
              <a:t>while 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line = 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0033B3"/>
                </a:solidFill>
                <a:latin typeface="Consolas"/>
              </a:rPr>
              <a:t>Scanner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lineScan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new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 Scanner(line);</a:t>
            </a:r>
          </a:p>
          <a:p>
            <a:r>
              <a:rPr lang="en-US" dirty="0">
                <a:solidFill>
                  <a:srgbClr val="000000"/>
                </a:solidFill>
                <a:latin typeface="Consolas"/>
              </a:rPr>
              <a:t>   </a:t>
            </a:r>
            <a:r>
              <a:rPr lang="en-US" dirty="0">
                <a:solidFill>
                  <a:srgbClr val="AF00DB"/>
                </a:solidFill>
                <a:latin typeface="Consolas"/>
              </a:rPr>
              <a:t>while 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lineScan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hasNext</a:t>
            </a:r>
            <a:r>
              <a:rPr lang="en-US" dirty="0">
                <a:solidFill>
                  <a:srgbClr val="000000"/>
                </a:solidFill>
                <a:latin typeface="Consolas"/>
              </a:rPr>
              <a:t>()) {</a:t>
            </a:r>
          </a:p>
          <a:p>
            <a:r>
              <a:rPr lang="en-US" dirty="0">
                <a:solidFill>
                  <a:srgbClr val="001080"/>
                </a:solidFill>
                <a:latin typeface="Consolas"/>
              </a:rPr>
              <a:t>      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/>
              </a:rPr>
              <a:t>lineScan</a:t>
            </a:r>
            <a:r>
              <a:rPr lang="en-US" dirty="0" err="1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</a:rPr>
              <a:t>next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   }</a:t>
            </a: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   </a:t>
            </a:r>
            <a:r>
              <a:rPr lang="en-US" dirty="0" err="1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System</a:t>
            </a:r>
            <a:r>
              <a:rPr lang="en-US" dirty="0" err="1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out</a:t>
            </a:r>
            <a:r>
              <a:rPr lang="en-US" dirty="0" err="1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println</a:t>
            </a:r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();</a:t>
            </a:r>
          </a:p>
          <a:p>
            <a:r>
              <a:rPr lang="en-US" dirty="0">
                <a:latin typeface="Consolas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 err="1"/>
              <a:t>Example.txt</a:t>
            </a:r>
            <a:r>
              <a:rPr lang="en-US" sz="3200" b="0" dirty="0"/>
              <a:t>: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13127D49-2B59-D325-F792-65D1BF917A47}"/>
              </a:ext>
            </a:extLst>
          </p:cNvPr>
          <p:cNvSpPr/>
          <p:nvPr/>
        </p:nvSpPr>
        <p:spPr>
          <a:xfrm>
            <a:off x="3071446" y="5646192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One Two</a:t>
            </a:r>
          </a:p>
          <a:p>
            <a:r>
              <a:rPr lang="en-US" sz="2400"/>
              <a:t>Three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59D83-99F7-BFFE-AC6F-0AC448A68822}"/>
              </a:ext>
            </a:extLst>
          </p:cNvPr>
          <p:cNvSpPr txBox="1"/>
          <p:nvPr/>
        </p:nvSpPr>
        <p:spPr>
          <a:xfrm>
            <a:off x="8413819" y="2163814"/>
            <a:ext cx="3069302" cy="440120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A) </a:t>
            </a:r>
            <a:r>
              <a:rPr lang="en-US" sz="2800"/>
              <a:t>One, Two, Three,</a:t>
            </a:r>
            <a:endParaRPr lang="en-US" sz="2800" b="1"/>
          </a:p>
          <a:p>
            <a:endParaRPr lang="en-US" sz="2800"/>
          </a:p>
          <a:p>
            <a:r>
              <a:rPr lang="en-US" sz="2800" b="1"/>
              <a:t>B) </a:t>
            </a:r>
            <a:r>
              <a:rPr lang="en-US" sz="2800"/>
              <a:t>One,</a:t>
            </a:r>
          </a:p>
          <a:p>
            <a:r>
              <a:rPr lang="en-US" sz="2800" b="1"/>
              <a:t>     </a:t>
            </a:r>
            <a:r>
              <a:rPr lang="en-US" sz="2800"/>
              <a:t>Two,</a:t>
            </a:r>
          </a:p>
          <a:p>
            <a:r>
              <a:rPr lang="en-US" sz="2800"/>
              <a:t>     Three,</a:t>
            </a:r>
          </a:p>
          <a:p>
            <a:endParaRPr lang="en-US" sz="2800"/>
          </a:p>
          <a:p>
            <a:r>
              <a:rPr lang="en-US" sz="2800" b="1"/>
              <a:t>C) </a:t>
            </a:r>
            <a:r>
              <a:rPr lang="en-US" sz="2800"/>
              <a:t>One, Two,</a:t>
            </a:r>
            <a:br>
              <a:rPr lang="en-US" sz="2800"/>
            </a:br>
            <a:r>
              <a:rPr lang="en-US" sz="2800"/>
              <a:t>     Three,</a:t>
            </a:r>
            <a:endParaRPr lang="en-US" sz="2800" b="1"/>
          </a:p>
          <a:p>
            <a:endParaRPr lang="en-US" sz="2800"/>
          </a:p>
          <a:p>
            <a:r>
              <a:rPr lang="en-US" sz="2800" b="1"/>
              <a:t>D)</a:t>
            </a:r>
            <a:r>
              <a:rPr lang="en-US" sz="2800"/>
              <a:t> Error / Exception</a:t>
            </a:r>
            <a:endParaRPr lang="en-US" sz="28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09AA0D-0D44-D575-D3AF-BD8306157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08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26A48-866C-CF48-A50F-905E11BF7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A75E5-6504-46F8-8591-8FBDBC4B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Initial Letter Count by Line (1/2)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13A52-7A1C-7B4C-0E70-9FCB20AB5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38755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200" dirty="0">
                <a:ea typeface="Calibri"/>
                <a:cs typeface="Calibri"/>
              </a:rPr>
              <a:t>Initial Letter Count</a:t>
            </a: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Token-based processing!</a:t>
            </a:r>
            <a:endParaRPr lang="en-US" sz="3200" dirty="0">
              <a:ea typeface="Calibri"/>
              <a:cs typeface="Calibri"/>
            </a:endParaRPr>
          </a:p>
          <a:p>
            <a:pPr marL="457200" indent="-457200"/>
            <a:r>
              <a:rPr lang="en-US" sz="3200" dirty="0">
                <a:ea typeface="Calibri"/>
                <a:cs typeface="Calibri"/>
              </a:rPr>
              <a:t>Letter Count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Line-based processing!</a:t>
            </a:r>
          </a:p>
          <a:p>
            <a:pPr marL="457200" indent="-457200"/>
            <a:r>
              <a:rPr lang="en-US" sz="3200" b="1" dirty="0">
                <a:ea typeface="Calibri"/>
                <a:cs typeface="Calibri"/>
              </a:rPr>
              <a:t>Task: Initial Letter Count </a:t>
            </a:r>
            <a:r>
              <a:rPr lang="en-US" sz="3200" b="1" i="1" dirty="0">
                <a:ea typeface="Calibri"/>
                <a:cs typeface="Calibri"/>
              </a:rPr>
              <a:t>by Line</a:t>
            </a:r>
            <a:endParaRPr lang="en-US" sz="3200" b="1" dirty="0">
              <a:ea typeface="Calibri"/>
              <a:cs typeface="Calibri"/>
            </a:endParaRPr>
          </a:p>
          <a:p>
            <a:pPr marL="914400" lvl="1" indent="-457200">
              <a:buFont typeface="Courier New,monospace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What kind of processing?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8497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E0304-2ACA-16CE-70F3-9709705BF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BB14-BC21-A3D7-59A1-F6371B682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Initial Letter Count by Line (2/2)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A7483-8779-4514-FF40-F0496F88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165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/>
            <a:r>
              <a:rPr lang="en-US" sz="3200" dirty="0">
                <a:ea typeface="+mn-lt"/>
                <a:cs typeface="+mn-lt"/>
              </a:rPr>
              <a:t>Initial Letter Count</a:t>
            </a:r>
            <a:endParaRPr lang="en-US" dirty="0"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Token-based processing!</a:t>
            </a:r>
            <a:endParaRPr lang="en-US" sz="3200" dirty="0">
              <a:ea typeface="+mn-lt"/>
              <a:cs typeface="+mn-lt"/>
            </a:endParaRPr>
          </a:p>
          <a:p>
            <a:pPr marL="457200" indent="-457200"/>
            <a:r>
              <a:rPr lang="en-US" sz="3200" dirty="0">
                <a:ea typeface="+mn-lt"/>
                <a:cs typeface="+mn-lt"/>
              </a:rPr>
              <a:t>Letter Count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Line-based processing!</a:t>
            </a:r>
            <a:endParaRPr lang="en-US" sz="2800" dirty="0">
              <a:ea typeface="Calibri"/>
              <a:cs typeface="Calibri"/>
            </a:endParaRPr>
          </a:p>
          <a:p>
            <a:pPr marL="457200" indent="-457200"/>
            <a:r>
              <a:rPr lang="en-US" sz="3200" b="1" dirty="0">
                <a:ea typeface="+mn-lt"/>
                <a:cs typeface="+mn-lt"/>
              </a:rPr>
              <a:t>Task: Initial Letter Count </a:t>
            </a:r>
            <a:r>
              <a:rPr lang="en-US" sz="3200" b="1" i="1" dirty="0">
                <a:ea typeface="+mn-lt"/>
                <a:cs typeface="+mn-lt"/>
              </a:rPr>
              <a:t>by Line</a:t>
            </a:r>
            <a:endParaRPr lang="en-US" b="1" i="1" dirty="0"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 dirty="0">
                <a:ea typeface="+mn-lt"/>
                <a:cs typeface="+mn-lt"/>
              </a:rPr>
              <a:t>What kind of processing?</a:t>
            </a:r>
            <a:endParaRPr lang="en-US" sz="2800" dirty="0">
              <a:ea typeface="Calibri"/>
              <a:cs typeface="Calibri"/>
            </a:endParaRPr>
          </a:p>
          <a:p>
            <a:pPr marL="914400" lvl="1" indent="-457200">
              <a:buFont typeface="Courier New" panose="020B0604020202020204" pitchFamily="34" charset="0"/>
              <a:buChar char="o"/>
            </a:pPr>
            <a:r>
              <a:rPr lang="en-US" sz="2800" dirty="0">
                <a:ea typeface="Calibri"/>
                <a:cs typeface="Calibri"/>
              </a:rPr>
              <a:t>Hybrid processing! Each line, and then each token per line.</a:t>
            </a:r>
          </a:p>
        </p:txBody>
      </p:sp>
    </p:spTree>
    <p:extLst>
      <p:ext uri="{BB962C8B-B14F-4D97-AF65-F5344CB8AC3E}">
        <p14:creationId xmlns:p14="http://schemas.microsoft.com/office/powerpoint/2010/main" val="102481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BF9DE-D377-DB1B-39D7-3F2BF9DB7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2C13F-16D6-8AB9-C060-0E273C6E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(4/4)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38375C-71DA-7637-83BC-CD25049A3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Announcements/Reminders</a:t>
            </a:r>
            <a:endParaRPr lang="en-US">
              <a:solidFill>
                <a:schemeClr val="accent5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  <a:buChar char="-"/>
            </a:pPr>
            <a:r>
              <a:rPr lang="en-US">
                <a:ea typeface="+mn-lt"/>
                <a:cs typeface="+mn-lt"/>
              </a:rPr>
              <a:t>Review Java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Review Scanners for User Input</a:t>
            </a: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Scanners for Files</a:t>
            </a:r>
            <a:endParaRPr lang="en-US">
              <a:ea typeface="Calibri"/>
              <a:cs typeface="Calibri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Token-based, Line-based, and Hybrid processing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b="1">
                <a:solidFill>
                  <a:schemeClr val="accent5"/>
                </a:solidFill>
                <a:ea typeface="+mn-lt"/>
                <a:cs typeface="+mn-lt"/>
              </a:rPr>
              <a:t>Example</a:t>
            </a:r>
            <a:endParaRPr lang="en-US" b="1">
              <a:solidFill>
                <a:schemeClr val="accent5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C8931C3-E583-6E66-D918-357F4A0E6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2489401" y="4516155"/>
            <a:ext cx="434111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920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Movie Ratings (1/2)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/>
              <a:t>In this program, we'll be </a:t>
            </a:r>
            <a:r>
              <a:rPr lang="en-US" sz="3200" u="sng"/>
              <a:t>examining and printing data from a file</a:t>
            </a:r>
            <a:r>
              <a:rPr lang="en-US" sz="3200"/>
              <a:t>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/>
              <a:t>	(F)</a:t>
            </a:r>
            <a:r>
              <a:rPr lang="en-US" sz="3200" b="1" err="1"/>
              <a:t>ind</a:t>
            </a:r>
            <a:r>
              <a:rPr lang="en-US" sz="3200"/>
              <a:t> movie, </a:t>
            </a:r>
            <a:r>
              <a:rPr lang="en-US" sz="3200" b="1"/>
              <a:t>(A)dd</a:t>
            </a:r>
            <a:r>
              <a:rPr lang="en-US" sz="3200"/>
              <a:t> a rating, and </a:t>
            </a:r>
            <a:r>
              <a:rPr lang="en-US" sz="3200" b="1"/>
              <a:t>(P)</a:t>
            </a:r>
            <a:r>
              <a:rPr lang="en-US" sz="3200" b="1" err="1"/>
              <a:t>rint</a:t>
            </a:r>
            <a:r>
              <a:rPr lang="en-US" sz="3200" b="1"/>
              <a:t> </a:t>
            </a:r>
            <a:r>
              <a:rPr lang="en-US" sz="3200"/>
              <a:t>ratings. </a:t>
            </a:r>
            <a:endParaRPr lang="en-US" sz="320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83E9C9-0C21-4ACE-9B4A-26A8E52BE4FF}"/>
              </a:ext>
            </a:extLst>
          </p:cNvPr>
          <p:cNvSpPr txBox="1"/>
          <p:nvPr/>
        </p:nvSpPr>
        <p:spPr>
          <a:xfrm>
            <a:off x="3951515" y="3728357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nsolas" panose="020B0609020204030204" pitchFamily="49" charset="0"/>
              </a:rPr>
              <a:t>small.tsv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C25F7-4B1E-41A3-A1F8-CDA0430EF636}"/>
              </a:ext>
            </a:extLst>
          </p:cNvPr>
          <p:cNvSpPr txBox="1"/>
          <p:nvPr/>
        </p:nvSpPr>
        <p:spPr>
          <a:xfrm>
            <a:off x="3951515" y="4131129"/>
            <a:ext cx="7271657" cy="203132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>
                <a:latin typeface="Consolas" panose="020B0609020204030204" pitchFamily="49" charset="0"/>
              </a:rPr>
              <a:t>5</a:t>
            </a:r>
          </a:p>
          <a:p>
            <a:r>
              <a:rPr lang="en-US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err="1">
                <a:latin typeface="Consolas" panose="020B0609020204030204" pitchFamily="49" charset="0"/>
              </a:rPr>
              <a:t>Pride_&amp;_Prejudice</a:t>
            </a:r>
            <a:r>
              <a:rPr lang="en-US">
                <a:latin typeface="Consolas" panose="020B0609020204030204" pitchFamily="49" charset="0"/>
              </a:rPr>
              <a:t>   7.8 323647</a:t>
            </a:r>
          </a:p>
          <a:p>
            <a:r>
              <a:rPr lang="en-US">
                <a:latin typeface="Consolas" panose="020B0609020204030204" pitchFamily="49" charset="0"/>
              </a:rPr>
              <a:t>Barbie  6.9 455488</a:t>
            </a:r>
          </a:p>
          <a:p>
            <a:r>
              <a:rPr lang="en-US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err="1">
                <a:latin typeface="Consolas" panose="020B0609020204030204" pitchFamily="49" charset="0"/>
              </a:rPr>
              <a:t>Poor_Things</a:t>
            </a:r>
            <a:r>
              <a:rPr lang="en-US">
                <a:latin typeface="Consolas" panose="020B0609020204030204" pitchFamily="49" charset="0"/>
              </a:rPr>
              <a:t> 8.5	20542</a:t>
            </a:r>
          </a:p>
          <a:p>
            <a:r>
              <a:rPr lang="en-US">
                <a:latin typeface="Consolas" panose="020B0609020204030204" pitchFamily="49" charset="0"/>
              </a:rPr>
              <a:t>Spider-Man:_</a:t>
            </a:r>
            <a:r>
              <a:rPr lang="en-US" err="1">
                <a:latin typeface="Consolas" panose="020B0609020204030204" pitchFamily="49" charset="0"/>
              </a:rPr>
              <a:t>Across_the_Spider</a:t>
            </a:r>
            <a:r>
              <a:rPr lang="en-US">
                <a:latin typeface="Consolas" panose="020B0609020204030204" pitchFamily="49" charset="0"/>
              </a:rPr>
              <a:t>-Verse 8.6	329200</a:t>
            </a:r>
          </a:p>
        </p:txBody>
      </p:sp>
    </p:spTree>
    <p:extLst>
      <p:ext uri="{BB962C8B-B14F-4D97-AF65-F5344CB8AC3E}">
        <p14:creationId xmlns:p14="http://schemas.microsoft.com/office/powerpoint/2010/main" val="1740511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Movie Ratings (2/2)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4" y="1101143"/>
            <a:ext cx="6181212" cy="56289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Loaded 5 movies from </a:t>
            </a:r>
            <a:r>
              <a:rPr lang="en-US" sz="1100" err="1">
                <a:latin typeface="Consolas"/>
              </a:rPr>
              <a:t>small.tsv</a:t>
            </a:r>
            <a:r>
              <a:rPr lang="en-US" sz="1100">
                <a:latin typeface="Consolas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What's the name of the movie? </a:t>
            </a:r>
            <a:r>
              <a:rPr lang="en-US" sz="1100" b="1" u="sng" err="1">
                <a:latin typeface="Consolas"/>
              </a:rPr>
              <a:t>Pride_&amp;_Prejudice</a:t>
            </a:r>
            <a:endParaRPr lang="en-US" sz="1100" b="1" u="sng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Movie </a:t>
            </a:r>
            <a:r>
              <a:rPr lang="en-US" sz="1100" err="1">
                <a:latin typeface="Consolas"/>
              </a:rPr>
              <a:t>Pride_&amp;_Prejudice</a:t>
            </a:r>
            <a:r>
              <a:rPr lang="en-US" sz="1100">
                <a:latin typeface="Consolas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    Average Rating: 7.8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    Total Ratings: 323647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What movie would you like to add your rating to? </a:t>
            </a:r>
            <a:r>
              <a:rPr lang="en-US" sz="1100" b="1" u="sng" err="1">
                <a:latin typeface="Consolas"/>
              </a:rPr>
              <a:t>Pride_&amp;_Prejudice</a:t>
            </a:r>
            <a:endParaRPr lang="en-US" sz="1100" b="1" u="sng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And what rating would you like to give? </a:t>
            </a:r>
            <a:r>
              <a:rPr lang="en-US" sz="1100" b="1" u="sng">
                <a:latin typeface="Consolas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What's the name of the movie? </a:t>
            </a:r>
            <a:r>
              <a:rPr lang="en-US" sz="1100" b="1" u="sng" err="1">
                <a:latin typeface="Consolas"/>
              </a:rPr>
              <a:t>Pride_&amp;_Prejudice</a:t>
            </a:r>
            <a:endParaRPr lang="en-US" sz="1100" b="1" u="sng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Movie </a:t>
            </a:r>
            <a:r>
              <a:rPr lang="en-US" sz="1100" err="1">
                <a:latin typeface="Consolas"/>
              </a:rPr>
              <a:t>Pride_&amp;_Prejudice</a:t>
            </a:r>
            <a:r>
              <a:rPr lang="en-US" sz="1100">
                <a:latin typeface="Consolas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    Average Rating: 8.1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    Total Ratings: 323648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P</a:t>
            </a:r>
            <a:endParaRPr lang="en-US" sz="1100" b="1" u="sng">
              <a:latin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Title Average Total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err="1">
                <a:latin typeface="Consolas"/>
                <a:ea typeface="+mn-lt"/>
                <a:cs typeface="+mn-lt"/>
              </a:rPr>
              <a:t>Pride_&amp;_Prejudice</a:t>
            </a:r>
            <a:r>
              <a:rPr lang="en-US" sz="1100">
                <a:latin typeface="Consolas"/>
                <a:ea typeface="+mn-lt"/>
                <a:cs typeface="+mn-lt"/>
              </a:rPr>
              <a:t> 7.8 323647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Barbie 6.9 455488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Oppenheimer 8.4 588723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err="1">
                <a:latin typeface="Consolas"/>
                <a:ea typeface="+mn-lt"/>
                <a:cs typeface="+mn-lt"/>
              </a:rPr>
              <a:t>Poor_Things</a:t>
            </a:r>
            <a:r>
              <a:rPr lang="en-US" sz="1100">
                <a:latin typeface="Consolas"/>
                <a:ea typeface="+mn-lt"/>
                <a:cs typeface="+mn-lt"/>
              </a:rPr>
              <a:t> 8.5 20542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>
                <a:latin typeface="Consolas"/>
                <a:ea typeface="+mn-lt"/>
                <a:cs typeface="+mn-lt"/>
              </a:rPr>
              <a:t>Spider-Man:_</a:t>
            </a:r>
            <a:r>
              <a:rPr lang="en-US" sz="1100" err="1">
                <a:latin typeface="Consolas"/>
                <a:ea typeface="+mn-lt"/>
                <a:cs typeface="+mn-lt"/>
              </a:rPr>
              <a:t>Across_the_Spider</a:t>
            </a:r>
            <a:r>
              <a:rPr lang="en-US" sz="1100">
                <a:latin typeface="Consolas"/>
                <a:ea typeface="+mn-lt"/>
                <a:cs typeface="+mn-lt"/>
              </a:rPr>
              <a:t>-Verse 8.6 329200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>
              <a:latin typeface="Consolas" panose="020B0609020204030204" pitchFamily="49" charset="0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100">
                <a:latin typeface="Consolas"/>
              </a:rPr>
              <a:t>Menu: (F)</a:t>
            </a:r>
            <a:r>
              <a:rPr lang="en-US" sz="1100" err="1">
                <a:latin typeface="Consolas"/>
              </a:rPr>
              <a:t>ind</a:t>
            </a:r>
            <a:r>
              <a:rPr lang="en-US" sz="1100">
                <a:latin typeface="Consolas"/>
              </a:rPr>
              <a:t> movie, (A)dd rating, (P)</a:t>
            </a:r>
            <a:r>
              <a:rPr lang="en-US" sz="1100" err="1">
                <a:latin typeface="Consolas"/>
              </a:rPr>
              <a:t>rint</a:t>
            </a:r>
            <a:r>
              <a:rPr lang="en-US" sz="1100">
                <a:latin typeface="Consolas"/>
              </a:rPr>
              <a:t> ratings, (Q)</a:t>
            </a:r>
            <a:r>
              <a:rPr lang="en-US" sz="1100" err="1">
                <a:latin typeface="Consolas"/>
              </a:rPr>
              <a:t>uit</a:t>
            </a:r>
            <a:endParaRPr lang="en-US" sz="1100">
              <a:latin typeface="Consolas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Enter your choice: </a:t>
            </a:r>
            <a:r>
              <a:rPr lang="en-US" sz="1100" b="1" u="sng">
                <a:latin typeface="Consolas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>
                <a:latin typeface="Consolas"/>
              </a:rPr>
              <a:t>Thank you for using this program! Bye!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69828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latin typeface="Consolas" panose="020B0609020204030204" pitchFamily="49" charset="0"/>
              </a:rPr>
              <a:t>small.tsv</a:t>
            </a:r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693106" y="3002807"/>
            <a:ext cx="543393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Pride_&amp;_Prejudice</a:t>
            </a:r>
            <a:r>
              <a:rPr lang="en-US" sz="1600" dirty="0">
                <a:latin typeface="Consolas" panose="020B0609020204030204" pitchFamily="49" charset="0"/>
              </a:rPr>
              <a:t>  7.8 323647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Spider-Man:_</a:t>
            </a:r>
            <a:r>
              <a:rPr lang="en-US" sz="1600" dirty="0" err="1">
                <a:latin typeface="Consolas" panose="020B0609020204030204" pitchFamily="49" charset="0"/>
              </a:rPr>
              <a:t>Across_the_Spider</a:t>
            </a:r>
            <a:r>
              <a:rPr lang="en-US" sz="1600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3F7D74-D489-41AD-C3F7-9201B25E779D}"/>
              </a:ext>
            </a:extLst>
          </p:cNvPr>
          <p:cNvSpPr txBox="1"/>
          <p:nvPr/>
        </p:nvSpPr>
        <p:spPr>
          <a:xfrm>
            <a:off x="5134131" y="5785756"/>
            <a:ext cx="693268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[Pride_&amp;_..., Barbie, Oppenheimer, </a:t>
            </a:r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, Spider-Man…]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[7.8,       6.9,    8.4,         8.5,         8.6]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[323647,    455488, 588723,      20542,       329200]</a:t>
            </a:r>
          </a:p>
        </p:txBody>
      </p:sp>
      <p:sp>
        <p:nvSpPr>
          <p:cNvPr id="4" name="Arrow: Down 9">
            <a:extLst>
              <a:ext uri="{FF2B5EF4-FFF2-40B4-BE49-F238E27FC236}">
                <a16:creationId xmlns:a16="http://schemas.microsoft.com/office/drawing/2014/main" id="{D78C0F36-8927-B93B-7CC3-B08B1583FF59}"/>
              </a:ext>
            </a:extLst>
          </p:cNvPr>
          <p:cNvSpPr/>
          <p:nvPr/>
        </p:nvSpPr>
        <p:spPr>
          <a:xfrm>
            <a:off x="8523514" y="4947557"/>
            <a:ext cx="337457" cy="7075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8143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B7E01-44ED-464D-9105-493F9B84C09F}"/>
              </a:ext>
            </a:extLst>
          </p:cNvPr>
          <p:cNvSpPr txBox="1"/>
          <p:nvPr/>
        </p:nvSpPr>
        <p:spPr>
          <a:xfrm>
            <a:off x="838200" y="1496786"/>
            <a:ext cx="1051560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b="1" dirty="0"/>
              <a:t>Implement a method to load the movie rating data from the file and populate the appropriate arrays.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US" sz="2400" dirty="0">
                <a:ea typeface="Calibri"/>
                <a:cs typeface="Calibri"/>
              </a:rPr>
              <a:t>Modify the print method to output to a file instead! 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US" sz="2400" dirty="0"/>
              <a:t>You are already given the rest of the program!</a:t>
            </a:r>
          </a:p>
        </p:txBody>
      </p:sp>
    </p:spTree>
    <p:extLst>
      <p:ext uri="{BB962C8B-B14F-4D97-AF65-F5344CB8AC3E}">
        <p14:creationId xmlns:p14="http://schemas.microsoft.com/office/powerpoint/2010/main" val="669837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 b="1" err="1">
                <a:solidFill>
                  <a:schemeClr val="tx1"/>
                </a:solidFill>
                <a:latin typeface="Consolas" panose="020B0609020204030204" pitchFamily="49" charset="0"/>
              </a:rPr>
              <a:t>PrintStreams</a:t>
            </a:r>
            <a:r>
              <a:rPr lang="en-US" b="1">
                <a:solidFill>
                  <a:schemeClr val="tx1"/>
                </a:solidFill>
              </a:rPr>
              <a:t> for output</a:t>
            </a:r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8F078-CB64-497A-838B-AB9FB1173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900" y="1372753"/>
            <a:ext cx="2716884" cy="118383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err="1">
                <a:latin typeface="Consolas" panose="020B0609020204030204" pitchFamily="49" charset="0"/>
              </a:rPr>
              <a:t>PrintStream</a:t>
            </a:r>
            <a:r>
              <a:rPr lang="en-US" sz="1800"/>
              <a:t> is defined in the </a:t>
            </a:r>
            <a:r>
              <a:rPr lang="en-US" sz="1800">
                <a:latin typeface="Consolas" panose="020B0609020204030204" pitchFamily="49" charset="0"/>
              </a:rPr>
              <a:t>java.io</a:t>
            </a:r>
            <a:r>
              <a:rPr lang="en-US" sz="1800"/>
              <a:t> package </a:t>
            </a:r>
          </a:p>
          <a:p>
            <a:pPr marL="114300" indent="0">
              <a:buNone/>
            </a:pP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12CB29-3239-4F89-B965-82A884306890}"/>
              </a:ext>
            </a:extLst>
          </p:cNvPr>
          <p:cNvSpPr txBox="1"/>
          <p:nvPr/>
        </p:nvSpPr>
        <p:spPr>
          <a:xfrm>
            <a:off x="4299111" y="1761935"/>
            <a:ext cx="716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267F99"/>
                </a:solidFill>
                <a:latin typeface="Consolas" panose="020B0609020204030204" pitchFamily="49" charset="0"/>
              </a:rPr>
              <a:t>File</a:t>
            </a:r>
            <a:r>
              <a:rPr lang="en-US" sz="2000">
                <a:latin typeface="Consolas" panose="020B0609020204030204" pitchFamily="49" charset="0"/>
              </a:rPr>
              <a:t> </a:t>
            </a:r>
            <a:r>
              <a:rPr lang="en-US" sz="200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>
                <a:latin typeface="Consolas" panose="020B0609020204030204" pitchFamily="49" charset="0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>
                <a:latin typeface="Consolas" panose="020B0609020204030204" pitchFamily="49" charset="0"/>
              </a:rPr>
              <a:t> </a:t>
            </a:r>
            <a:r>
              <a:rPr lang="en-US" sz="2000">
                <a:solidFill>
                  <a:srgbClr val="795E26"/>
                </a:solidFill>
                <a:latin typeface="Consolas" panose="020B0609020204030204" pitchFamily="49" charset="0"/>
              </a:rPr>
              <a:t>File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"out.txt"</a:t>
            </a:r>
            <a:r>
              <a:rPr lang="en-US" sz="2000">
                <a:latin typeface="Consolas" panose="020B0609020204030204" pitchFamily="49" charset="0"/>
              </a:rPr>
              <a:t>);</a:t>
            </a:r>
          </a:p>
          <a:p>
            <a:r>
              <a:rPr lang="en-US" sz="2000" err="1">
                <a:solidFill>
                  <a:srgbClr val="267F99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>
                <a:latin typeface="Consolas" panose="020B0609020204030204" pitchFamily="49" charset="0"/>
              </a:rPr>
              <a:t> </a:t>
            </a:r>
            <a:r>
              <a:rPr lang="en-US" sz="2000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sz="2000">
                <a:latin typeface="Consolas" panose="020B0609020204030204" pitchFamily="49" charset="0"/>
              </a:rPr>
              <a:t> = </a:t>
            </a:r>
            <a:r>
              <a:rPr lang="en-US" sz="20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000">
                <a:latin typeface="Consolas" panose="020B0609020204030204" pitchFamily="49" charset="0"/>
              </a:rPr>
              <a:t> </a:t>
            </a:r>
            <a:r>
              <a:rPr lang="en-US" sz="2000" err="1">
                <a:solidFill>
                  <a:srgbClr val="795E26"/>
                </a:solidFill>
                <a:latin typeface="Consolas" panose="020B0609020204030204" pitchFamily="49" charset="0"/>
              </a:rPr>
              <a:t>PrintStream</a:t>
            </a:r>
            <a:r>
              <a:rPr lang="en-US" sz="2000">
                <a:latin typeface="Consolas" panose="020B0609020204030204" pitchFamily="49" charset="0"/>
              </a:rPr>
              <a:t>(</a:t>
            </a:r>
            <a:r>
              <a:rPr lang="en-US" sz="2000" err="1">
                <a:solidFill>
                  <a:srgbClr val="001080"/>
                </a:solidFill>
                <a:latin typeface="Consolas" panose="020B0609020204030204" pitchFamily="49" charset="0"/>
              </a:rPr>
              <a:t>outputFile</a:t>
            </a:r>
            <a:r>
              <a:rPr lang="en-US" sz="2000">
                <a:latin typeface="Consolas" panose="020B0609020204030204" pitchFamily="49" charset="0"/>
              </a:rPr>
              <a:t>);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67684"/>
          <a:ext cx="11211592" cy="195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02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664056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708955">
                <a:tc>
                  <a:txBody>
                    <a:bodyPr/>
                    <a:lstStyle/>
                    <a:p>
                      <a:pPr algn="ctr"/>
                      <a:r>
                        <a:rPr lang="en-US" sz="2400" b="1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PrintStream</a:t>
                      </a: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542142">
                <a:tc>
                  <a:txBody>
                    <a:bodyPr/>
                    <a:lstStyle/>
                    <a:p>
                      <a:r>
                        <a:rPr lang="en-US" sz="20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println</a:t>
                      </a:r>
                      <a:r>
                        <a:rPr lang="en-US" sz="20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Prints the given value to the set output location, and then terminates the line.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E4F0646-991B-491B-B66B-1E63D3577A59}"/>
              </a:ext>
            </a:extLst>
          </p:cNvPr>
          <p:cNvSpPr txBox="1"/>
          <p:nvPr/>
        </p:nvSpPr>
        <p:spPr>
          <a:xfrm>
            <a:off x="490204" y="5015547"/>
            <a:ext cx="11211592" cy="147732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Movie fan!"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sz="18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>
              <a:solidFill>
                <a:srgbClr val="267F99"/>
              </a:solidFill>
              <a:latin typeface="Consolas" panose="020B0609020204030204" pitchFamily="49" charset="0"/>
            </a:endParaRPr>
          </a:p>
          <a:p>
            <a:endParaRPr lang="en-US" sz="180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endParaRPr lang="en-US" sz="1800">
              <a:solidFill>
                <a:srgbClr val="001080"/>
              </a:solidFill>
              <a:latin typeface="Consolas" panose="020B0609020204030204" pitchFamily="49" charset="0"/>
            </a:endParaRPr>
          </a:p>
          <a:p>
            <a:r>
              <a:rPr lang="en-US" sz="1800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err="1">
                <a:latin typeface="Consolas" panose="020B0609020204030204" pitchFamily="49" charset="0"/>
              </a:rPr>
              <a:t>.</a:t>
            </a:r>
            <a:r>
              <a:rPr lang="en-US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>
                <a:latin typeface="Consolas" panose="020B0609020204030204" pitchFamily="49" charset="0"/>
              </a:rPr>
              <a:t>(</a:t>
            </a:r>
            <a:r>
              <a:rPr lang="en-US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"Hello, world! "</a:t>
            </a:r>
            <a:r>
              <a:rPr lang="en-US">
                <a:latin typeface="Consolas" panose="020B0609020204030204" pitchFamily="49" charset="0"/>
              </a:rPr>
              <a:t>);</a:t>
            </a:r>
          </a:p>
          <a:p>
            <a:r>
              <a:rPr lang="en-US" err="1">
                <a:solidFill>
                  <a:srgbClr val="001080"/>
                </a:solidFill>
                <a:latin typeface="Consolas" panose="020B0609020204030204" pitchFamily="49" charset="0"/>
              </a:rPr>
              <a:t>output</a:t>
            </a:r>
            <a:r>
              <a:rPr lang="en-US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"#1 Bee </a:t>
            </a:r>
            <a:r>
              <a:rPr lang="en-US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Mo</a:t>
            </a:r>
            <a:r>
              <a:rPr lang="en-US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vie fan!"</a:t>
            </a:r>
            <a:r>
              <a:rPr lang="en-US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endParaRPr lang="en-US" sz="180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F11E7-3814-42B8-9640-9B2D0E4DA813}"/>
              </a:ext>
            </a:extLst>
          </p:cNvPr>
          <p:cNvSpPr txBox="1"/>
          <p:nvPr/>
        </p:nvSpPr>
        <p:spPr>
          <a:xfrm>
            <a:off x="3183924" y="5927695"/>
            <a:ext cx="5824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Consolas" panose="020B0609020204030204" pitchFamily="49" charset="0"/>
              </a:rPr>
              <a:t>Hello, world! #1 Bee Movie fan!</a:t>
            </a:r>
          </a:p>
        </p:txBody>
      </p:sp>
    </p:spTree>
    <p:extLst>
      <p:ext uri="{BB962C8B-B14F-4D97-AF65-F5344CB8AC3E}">
        <p14:creationId xmlns:p14="http://schemas.microsoft.com/office/powerpoint/2010/main" val="211394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B32032-AAB3-9FA4-DB58-C1BBFA13D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7F07-DD85-19B2-56B7-4C9DFC1B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Movie Ratings: Development Strategy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E081F-B03B-493C-10CF-EF4AB54EB613}"/>
              </a:ext>
            </a:extLst>
          </p:cNvPr>
          <p:cNvSpPr txBox="1"/>
          <p:nvPr/>
        </p:nvSpPr>
        <p:spPr>
          <a:xfrm>
            <a:off x="838200" y="1496786"/>
            <a:ext cx="1051560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400" dirty="0"/>
              <a:t>Implement a method to load the movie rating data from the file and populate the appropriate arrays. ✅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US" sz="2400" b="1" dirty="0">
                <a:ea typeface="Calibri"/>
                <a:cs typeface="Calibri"/>
              </a:rPr>
              <a:t>Modify the print method to output to a file instead! 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US" sz="2400" dirty="0"/>
              <a:t>You are already given the rest of the program!</a:t>
            </a:r>
          </a:p>
        </p:txBody>
      </p:sp>
    </p:spTree>
    <p:extLst>
      <p:ext uri="{BB962C8B-B14F-4D97-AF65-F5344CB8AC3E}">
        <p14:creationId xmlns:p14="http://schemas.microsoft.com/office/powerpoint/2010/main" val="117628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(2/4)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Announcements/Reminders</a:t>
            </a:r>
            <a:endParaRPr lang="en-US">
              <a:solidFill>
                <a:schemeClr val="accent5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  <a:buChar char="-"/>
            </a:pPr>
            <a:r>
              <a:rPr lang="en-US">
                <a:ea typeface="+mn-lt"/>
                <a:cs typeface="+mn-lt"/>
              </a:rPr>
              <a:t>Review Java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b="1">
                <a:solidFill>
                  <a:schemeClr val="accent5"/>
                </a:solidFill>
                <a:ea typeface="+mn-lt"/>
                <a:cs typeface="+mn-lt"/>
              </a:rPr>
              <a:t>Review Scanners for User Input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Scanners for Files</a:t>
            </a:r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Token-based, Line-based, and Hybrid processing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Example</a:t>
            </a:r>
            <a:endParaRPr lang="en-US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5880838" y="264871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 b="1">
                <a:solidFill>
                  <a:schemeClr val="tx1"/>
                </a:solidFill>
              </a:rPr>
              <a:t>Checked Exceptions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0AC3-4D3F-44CB-9C58-C1A2B132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78" y="1345391"/>
            <a:ext cx="11229552" cy="45428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If you try to compile a program working with file scanners, you may encounter this error message: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993366"/>
                </a:solidFill>
                <a:latin typeface="Consolas"/>
              </a:rPr>
              <a:t>error: unreported exception </a:t>
            </a:r>
            <a:r>
              <a:rPr lang="en-US" dirty="0" err="1">
                <a:solidFill>
                  <a:srgbClr val="993366"/>
                </a:solidFill>
                <a:latin typeface="Consolas"/>
              </a:rPr>
              <a:t>FileNotFoundException</a:t>
            </a:r>
            <a:r>
              <a:rPr lang="en-US" dirty="0">
                <a:solidFill>
                  <a:srgbClr val="993366"/>
                </a:solidFill>
                <a:latin typeface="Consolas"/>
              </a:rPr>
              <a:t>; must be caught or declared to be thrown</a:t>
            </a:r>
          </a:p>
          <a:p>
            <a:pPr marL="571500" lvl="1" indent="0">
              <a:buNone/>
            </a:pPr>
            <a:endParaRPr lang="en-US" sz="2000" dirty="0">
              <a:solidFill>
                <a:srgbClr val="993366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b="1" dirty="0">
                <a:latin typeface="Calibri"/>
                <a:ea typeface="Calibri"/>
                <a:cs typeface="Calibri"/>
              </a:rPr>
              <a:t>To resolve this</a:t>
            </a:r>
            <a:r>
              <a:rPr lang="en-US" dirty="0">
                <a:latin typeface="Calibri"/>
                <a:ea typeface="Calibri"/>
                <a:cs typeface="Calibri"/>
              </a:rPr>
              <a:t>, you need to include </a:t>
            </a:r>
            <a:r>
              <a:rPr lang="en-US" dirty="0">
                <a:solidFill>
                  <a:srgbClr val="339966"/>
                </a:solidFill>
                <a:latin typeface="Consolas"/>
                <a:cs typeface="Calibri"/>
              </a:rPr>
              <a:t>throws</a:t>
            </a:r>
            <a:r>
              <a:rPr lang="en-US" dirty="0">
                <a:solidFill>
                  <a:srgbClr val="339966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 err="1">
                <a:solidFill>
                  <a:srgbClr val="339966"/>
                </a:solidFill>
                <a:latin typeface="Consolas"/>
                <a:cs typeface="Calibri"/>
              </a:rPr>
              <a:t>FileNotFoundException</a:t>
            </a:r>
            <a:r>
              <a:rPr lang="en-US" dirty="0">
                <a:latin typeface="Calibri"/>
                <a:ea typeface="Calibri"/>
                <a:cs typeface="Calibri"/>
              </a:rPr>
              <a:t> at the end of the header of any method containing file Scanner creation code, or any method that calls that method!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like signing a waiver and telling Java—"Hey, I hereby promise to not get mad at you when you bug and crash my program if I give you a file that doesn't actually exist." </a:t>
            </a:r>
          </a:p>
        </p:txBody>
      </p:sp>
    </p:spTree>
    <p:extLst>
      <p:ext uri="{BB962C8B-B14F-4D97-AF65-F5344CB8AC3E}">
        <p14:creationId xmlns:p14="http://schemas.microsoft.com/office/powerpoint/2010/main" val="42003763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Movie Ratings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D7A05-5EC8-402E-9DF5-88A52BE04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19866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/>
              <a:t>In this program, we'll be </a:t>
            </a:r>
            <a:r>
              <a:rPr lang="en-US" sz="3200" u="sng"/>
              <a:t>examining and altering data from a file</a:t>
            </a:r>
            <a:r>
              <a:rPr lang="en-US" sz="3200"/>
              <a:t> of IMDb ratings for popular U.S. movies. This will happen through 3 major user-entered commands: </a:t>
            </a:r>
          </a:p>
          <a:p>
            <a:pPr marL="0" indent="0">
              <a:buNone/>
            </a:pPr>
            <a:r>
              <a:rPr lang="en-US" sz="3200" b="1"/>
              <a:t>	(F)</a:t>
            </a:r>
            <a:r>
              <a:rPr lang="en-US" sz="3200" b="1" err="1"/>
              <a:t>ind</a:t>
            </a:r>
            <a:r>
              <a:rPr lang="en-US" sz="3200"/>
              <a:t> movie, </a:t>
            </a:r>
            <a:r>
              <a:rPr lang="en-US" sz="3200" b="1"/>
              <a:t>(A)dd</a:t>
            </a:r>
            <a:r>
              <a:rPr lang="en-US" sz="3200"/>
              <a:t> a rating, and </a:t>
            </a:r>
            <a:r>
              <a:rPr lang="en-US" sz="3200" b="1">
                <a:highlight>
                  <a:srgbClr val="FF83FF"/>
                </a:highlight>
              </a:rPr>
              <a:t>(S)</a:t>
            </a:r>
            <a:r>
              <a:rPr lang="en-US" sz="3200" b="1" err="1">
                <a:highlight>
                  <a:srgbClr val="FF83FF"/>
                </a:highlight>
              </a:rPr>
              <a:t>ave</a:t>
            </a:r>
            <a:r>
              <a:rPr lang="en-US" sz="3200" b="1">
                <a:highlight>
                  <a:srgbClr val="FF83FF"/>
                </a:highlight>
              </a:rPr>
              <a:t> </a:t>
            </a:r>
            <a:r>
              <a:rPr lang="en-US" sz="3200">
                <a:highlight>
                  <a:srgbClr val="FF83FF"/>
                </a:highlight>
              </a:rPr>
              <a:t>to a file</a:t>
            </a:r>
            <a:r>
              <a:rPr lang="en-US" sz="3200"/>
              <a:t>. </a:t>
            </a:r>
            <a:endParaRPr lang="en-US" sz="3200">
              <a:ea typeface="Calibri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DD7D883-20B5-0049-8B5D-0D44FD674B9D}"/>
              </a:ext>
            </a:extLst>
          </p:cNvPr>
          <p:cNvSpPr txBox="1">
            <a:spLocks/>
          </p:cNvSpPr>
          <p:nvPr/>
        </p:nvSpPr>
        <p:spPr>
          <a:xfrm>
            <a:off x="1011637" y="4368085"/>
            <a:ext cx="10161431" cy="6558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>
                <a:ea typeface="Calibri"/>
                <a:cs typeface="Calibri"/>
              </a:rPr>
              <a:t>Instead of printing to console, we will now output to a file!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357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A201F-4DAC-4379-A1B1-47AD0A723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Movie Ratings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855B3F3-BEA5-404D-B012-0CC273F76C20}"/>
              </a:ext>
            </a:extLst>
          </p:cNvPr>
          <p:cNvSpPr txBox="1">
            <a:spLocks/>
          </p:cNvSpPr>
          <p:nvPr/>
        </p:nvSpPr>
        <p:spPr>
          <a:xfrm>
            <a:off x="332014" y="1219200"/>
            <a:ext cx="6181212" cy="494211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Welcome to the CSE 122 Movie Rating Program!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Loaded 5 movies from </a:t>
            </a:r>
            <a:r>
              <a:rPr lang="en-US" sz="1400" dirty="0" err="1">
                <a:latin typeface="Consolas" panose="020B0609020204030204" pitchFamily="49" charset="0"/>
              </a:rPr>
              <a:t>small.tsv</a:t>
            </a:r>
            <a:r>
              <a:rPr lang="en-US" sz="1400" dirty="0">
                <a:latin typeface="Consolas" panose="020B0609020204030204" pitchFamily="49" charset="0"/>
              </a:rPr>
              <a:t>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Pride_&amp;_Prejudice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7.8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323647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What movie would you like to add your rating to?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And what rating would you like to give? </a:t>
            </a:r>
            <a:r>
              <a:rPr lang="en-US" sz="1400" b="1" u="sng" dirty="0">
                <a:latin typeface="Consolas" panose="020B0609020204030204" pitchFamily="49" charset="0"/>
              </a:rPr>
              <a:t>100000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f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movie? </a:t>
            </a:r>
            <a:r>
              <a:rPr lang="en-US" sz="1400" b="1" u="sng" dirty="0" err="1">
                <a:latin typeface="Consolas" panose="020B0609020204030204" pitchFamily="49" charset="0"/>
              </a:rPr>
              <a:t>Pride_&amp;_Prejudice</a:t>
            </a:r>
            <a:endParaRPr lang="en-US" sz="1400" b="1" u="sng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Movie </a:t>
            </a:r>
            <a:r>
              <a:rPr lang="en-US" sz="1400" dirty="0" err="1">
                <a:latin typeface="Consolas" panose="020B0609020204030204" pitchFamily="49" charset="0"/>
              </a:rPr>
              <a:t>Pride_&amp;_Prejudice</a:t>
            </a:r>
            <a:r>
              <a:rPr lang="en-US" sz="1400" dirty="0">
                <a:latin typeface="Consolas" panose="020B0609020204030204" pitchFamily="49" charset="0"/>
              </a:rPr>
              <a:t> found!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    Average Rating: 8.1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</a:rPr>
              <a:t>    Total Ratings: 323648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What's the name of the file you'd like to save to? </a:t>
            </a:r>
            <a:r>
              <a:rPr lang="en-US" sz="1400" b="1" u="sng" dirty="0">
                <a:latin typeface="Consolas" panose="020B0609020204030204" pitchFamily="49" charset="0"/>
              </a:rPr>
              <a:t>out.txt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Menu: (F)</a:t>
            </a:r>
            <a:r>
              <a:rPr lang="en-US" sz="1400" dirty="0" err="1">
                <a:latin typeface="Consolas" panose="020B0609020204030204" pitchFamily="49" charset="0"/>
              </a:rPr>
              <a:t>ind</a:t>
            </a:r>
            <a:r>
              <a:rPr lang="en-US" sz="1400" dirty="0">
                <a:latin typeface="Consolas" panose="020B0609020204030204" pitchFamily="49" charset="0"/>
              </a:rPr>
              <a:t> movie, (A)dd rating, (S)</a:t>
            </a:r>
            <a:r>
              <a:rPr lang="en-US" sz="1400" dirty="0" err="1">
                <a:latin typeface="Consolas" panose="020B0609020204030204" pitchFamily="49" charset="0"/>
              </a:rPr>
              <a:t>ave</a:t>
            </a:r>
            <a:r>
              <a:rPr lang="en-US" sz="1400" dirty="0">
                <a:latin typeface="Consolas" panose="020B0609020204030204" pitchFamily="49" charset="0"/>
              </a:rPr>
              <a:t>, (Q)</a:t>
            </a:r>
            <a:r>
              <a:rPr lang="en-US" sz="1400" dirty="0" err="1">
                <a:latin typeface="Consolas" panose="020B0609020204030204" pitchFamily="49" charset="0"/>
              </a:rPr>
              <a:t>uit</a:t>
            </a: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Enter your choice: </a:t>
            </a:r>
            <a:r>
              <a:rPr lang="en-US" sz="1400" b="1" u="sng" dirty="0">
                <a:latin typeface="Consolas" panose="020B0609020204030204" pitchFamily="49" charset="0"/>
              </a:rPr>
              <a:t>q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Consolas" panose="020B0609020204030204" pitchFamily="49" charset="0"/>
              </a:rPr>
              <a:t>Thank you for using this program! Bye!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A4A4C6-7D10-4731-B8B2-19441872A175}"/>
              </a:ext>
            </a:extLst>
          </p:cNvPr>
          <p:cNvSpPr txBox="1"/>
          <p:nvPr/>
        </p:nvSpPr>
        <p:spPr>
          <a:xfrm>
            <a:off x="6693106" y="3002807"/>
            <a:ext cx="5433935" cy="181588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Title   Average Total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Pride_&amp;_Prejudice</a:t>
            </a:r>
            <a:r>
              <a:rPr lang="en-US" sz="1600" dirty="0">
                <a:latin typeface="Consolas" panose="020B0609020204030204" pitchFamily="49" charset="0"/>
              </a:rPr>
              <a:t>  7.8 323647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Barbie  6.9 455488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Oppenheimer 8.4	588723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 8.5	20542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Spider-Man:_</a:t>
            </a:r>
            <a:r>
              <a:rPr lang="en-US" sz="1600" dirty="0" err="1">
                <a:latin typeface="Consolas" panose="020B0609020204030204" pitchFamily="49" charset="0"/>
              </a:rPr>
              <a:t>Across_the_Spider</a:t>
            </a:r>
            <a:r>
              <a:rPr lang="en-US" sz="1600" dirty="0">
                <a:latin typeface="Consolas" panose="020B0609020204030204" pitchFamily="49" charset="0"/>
              </a:rPr>
              <a:t>-Verse 8.6	329200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2E2F0A-D90E-431A-9894-43086262ED9A}"/>
              </a:ext>
            </a:extLst>
          </p:cNvPr>
          <p:cNvSpPr txBox="1"/>
          <p:nvPr/>
        </p:nvSpPr>
        <p:spPr>
          <a:xfrm>
            <a:off x="6698280" y="2600035"/>
            <a:ext cx="1964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small.tsv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5F300-313C-4D5C-B333-142958A608B7}"/>
              </a:ext>
            </a:extLst>
          </p:cNvPr>
          <p:cNvSpPr txBox="1"/>
          <p:nvPr/>
        </p:nvSpPr>
        <p:spPr>
          <a:xfrm>
            <a:off x="5134131" y="5785756"/>
            <a:ext cx="693268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[Pride_&amp;_..., Barbie, Oppenheimer, </a:t>
            </a:r>
            <a:r>
              <a:rPr lang="en-US" sz="1600" dirty="0" err="1">
                <a:latin typeface="Consolas" panose="020B0609020204030204" pitchFamily="49" charset="0"/>
              </a:rPr>
              <a:t>Poor_Things</a:t>
            </a:r>
            <a:r>
              <a:rPr lang="en-US" sz="1600" dirty="0">
                <a:latin typeface="Consolas" panose="020B0609020204030204" pitchFamily="49" charset="0"/>
              </a:rPr>
              <a:t>, Spider-Man…]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[7.8,       6.9,    8.4,         8.5,         8.6]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[323647,    455488, 588723,      20542,       329200]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68346548-4B6C-4745-8CAD-CA70762B6CC3}"/>
              </a:ext>
            </a:extLst>
          </p:cNvPr>
          <p:cNvSpPr/>
          <p:nvPr/>
        </p:nvSpPr>
        <p:spPr>
          <a:xfrm>
            <a:off x="8523514" y="4947557"/>
            <a:ext cx="337457" cy="7075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0438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838200" y="1355361"/>
            <a:ext cx="3468077" cy="11885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/>
              <a:t>Scanner is defined in the </a:t>
            </a:r>
            <a:r>
              <a:rPr lang="en-US" sz="1800" err="1">
                <a:latin typeface="Consolas" panose="020B0609020204030204" pitchFamily="49" charset="0"/>
              </a:rPr>
              <a:t>java.util</a:t>
            </a:r>
            <a:r>
              <a:rPr lang="en-US" sz="180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4306277" y="1770119"/>
            <a:ext cx="719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400"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400">
                <a:latin typeface="Consolas" panose="020B0609020204030204" pitchFamily="49" charset="0"/>
              </a:rPr>
              <a:t> = </a:t>
            </a:r>
            <a:r>
              <a:rPr lang="en-US" sz="240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>
                <a:latin typeface="Consolas" panose="020B0609020204030204" pitchFamily="49" charset="0"/>
              </a:rPr>
              <a:t> </a:t>
            </a:r>
            <a:r>
              <a:rPr lang="en-US" sz="240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400">
                <a:latin typeface="Consolas" panose="020B0609020204030204" pitchFamily="49" charset="0"/>
              </a:rPr>
              <a:t>(System.in);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073280"/>
              </p:ext>
            </p:extLst>
          </p:nvPr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0ADD0FD-0FA6-2E5A-3A08-C87761448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8080"/>
                </a:solidFill>
                <a:latin typeface="Calibri"/>
                <a:ea typeface="Calibri"/>
                <a:cs typeface="Calibri"/>
              </a:rPr>
              <a:t>(Review) </a:t>
            </a:r>
            <a:r>
              <a:rPr lang="en-US">
                <a:latin typeface="Consolas"/>
                <a:ea typeface="Calibri"/>
                <a:cs typeface="Calibri"/>
              </a:rPr>
              <a:t>Scanner</a:t>
            </a:r>
            <a:r>
              <a:rPr lang="en-US">
                <a:latin typeface="Calibri"/>
                <a:ea typeface="Calibri"/>
                <a:cs typeface="Calibri"/>
              </a:rPr>
              <a:t> for User Input</a:t>
            </a:r>
            <a:r>
              <a:rPr lang="en-US" b="0">
                <a:latin typeface="Calibri"/>
                <a:ea typeface="Calibri"/>
                <a:cs typeface="Calibri"/>
              </a:rPr>
              <a:t> </a:t>
            </a:r>
          </a:p>
          <a:p>
            <a:pPr algn="ctr">
              <a:lnSpc>
                <a:spcPct val="100000"/>
              </a:lnSpc>
            </a:pPr>
            <a:endParaRPr lang="en-US" sz="1800" b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73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17E6B-3085-5199-D868-E0035A34F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92DF-096A-0B58-6727-60939E7A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Lecture Outline (3/4)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897AC-5278-AAA2-F13B-17F2BEDDF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/>
              <a:t>Announcements/Reminders</a:t>
            </a:r>
            <a:endParaRPr lang="en-US">
              <a:solidFill>
                <a:schemeClr val="accent5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  <a:buChar char="-"/>
            </a:pPr>
            <a:r>
              <a:rPr lang="en-US">
                <a:ea typeface="+mn-lt"/>
                <a:cs typeface="+mn-lt"/>
              </a:rPr>
              <a:t>Review Java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Review Scanners for User Input</a:t>
            </a:r>
          </a:p>
          <a:p>
            <a:pPr>
              <a:spcAft>
                <a:spcPts val="1200"/>
              </a:spcAft>
            </a:pPr>
            <a:r>
              <a:rPr lang="en-US" b="1">
                <a:solidFill>
                  <a:schemeClr val="accent5"/>
                </a:solidFill>
                <a:ea typeface="+mn-lt"/>
                <a:cs typeface="+mn-lt"/>
              </a:rPr>
              <a:t>Scanners for Files</a:t>
            </a:r>
            <a:endParaRPr lang="en-US" b="1">
              <a:solidFill>
                <a:schemeClr val="accent5"/>
              </a:solidFill>
              <a:ea typeface="Calibri"/>
              <a:cs typeface="Calibri"/>
            </a:endParaRPr>
          </a:p>
          <a:p>
            <a:pPr lvl="1">
              <a:spcAft>
                <a:spcPts val="1200"/>
              </a:spcAft>
              <a:buFont typeface="System Font Regular" panose="020B0604020202020204" pitchFamily="34" charset="0"/>
            </a:pPr>
            <a:r>
              <a:rPr lang="en-US">
                <a:solidFill>
                  <a:srgbClr val="000000"/>
                </a:solidFill>
                <a:ea typeface="+mn-lt"/>
                <a:cs typeface="+mn-lt"/>
              </a:rPr>
              <a:t>Token-based, Line-based, and Hybrid processing</a:t>
            </a:r>
            <a:endParaRPr lang="en-US"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>
                <a:ea typeface="+mn-lt"/>
                <a:cs typeface="+mn-lt"/>
              </a:rPr>
              <a:t>Example</a:t>
            </a:r>
            <a:endParaRPr lang="en-US"/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5FBF5D68-92D7-6C44-E963-D28A6BF7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3970472" y="327119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>
                <a:solidFill>
                  <a:srgbClr val="008080"/>
                </a:solidFill>
              </a:rPr>
              <a:t>(PCM) </a:t>
            </a:r>
            <a:r>
              <a:rPr lang="en-US"/>
              <a:t>Tokens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BC4677-B352-41AD-89B3-17600CFE5AA4}"/>
              </a:ext>
            </a:extLst>
          </p:cNvPr>
          <p:cNvSpPr txBox="1"/>
          <p:nvPr/>
        </p:nvSpPr>
        <p:spPr>
          <a:xfrm>
            <a:off x="1199783" y="2551837"/>
            <a:ext cx="9792434" cy="2123658"/>
          </a:xfrm>
          <a:custGeom>
            <a:avLst/>
            <a:gdLst>
              <a:gd name="connsiteX0" fmla="*/ 0 w 9792434"/>
              <a:gd name="connsiteY0" fmla="*/ 0 h 2123658"/>
              <a:gd name="connsiteX1" fmla="*/ 405687 w 9792434"/>
              <a:gd name="connsiteY1" fmla="*/ 0 h 2123658"/>
              <a:gd name="connsiteX2" fmla="*/ 909297 w 9792434"/>
              <a:gd name="connsiteY2" fmla="*/ 0 h 2123658"/>
              <a:gd name="connsiteX3" fmla="*/ 1804606 w 9792434"/>
              <a:gd name="connsiteY3" fmla="*/ 0 h 2123658"/>
              <a:gd name="connsiteX4" fmla="*/ 2504065 w 9792434"/>
              <a:gd name="connsiteY4" fmla="*/ 0 h 2123658"/>
              <a:gd name="connsiteX5" fmla="*/ 3203525 w 9792434"/>
              <a:gd name="connsiteY5" fmla="*/ 0 h 2123658"/>
              <a:gd name="connsiteX6" fmla="*/ 3707136 w 9792434"/>
              <a:gd name="connsiteY6" fmla="*/ 0 h 2123658"/>
              <a:gd name="connsiteX7" fmla="*/ 4112822 w 9792434"/>
              <a:gd name="connsiteY7" fmla="*/ 0 h 2123658"/>
              <a:gd name="connsiteX8" fmla="*/ 4616433 w 9792434"/>
              <a:gd name="connsiteY8" fmla="*/ 0 h 2123658"/>
              <a:gd name="connsiteX9" fmla="*/ 5120044 w 9792434"/>
              <a:gd name="connsiteY9" fmla="*/ 0 h 2123658"/>
              <a:gd name="connsiteX10" fmla="*/ 5721579 w 9792434"/>
              <a:gd name="connsiteY10" fmla="*/ 0 h 2123658"/>
              <a:gd name="connsiteX11" fmla="*/ 6421039 w 9792434"/>
              <a:gd name="connsiteY11" fmla="*/ 0 h 2123658"/>
              <a:gd name="connsiteX12" fmla="*/ 7316347 w 9792434"/>
              <a:gd name="connsiteY12" fmla="*/ 0 h 2123658"/>
              <a:gd name="connsiteX13" fmla="*/ 8211655 w 9792434"/>
              <a:gd name="connsiteY13" fmla="*/ 0 h 2123658"/>
              <a:gd name="connsiteX14" fmla="*/ 9106964 w 9792434"/>
              <a:gd name="connsiteY14" fmla="*/ 0 h 2123658"/>
              <a:gd name="connsiteX15" fmla="*/ 9792434 w 9792434"/>
              <a:gd name="connsiteY15" fmla="*/ 0 h 2123658"/>
              <a:gd name="connsiteX16" fmla="*/ 9792434 w 9792434"/>
              <a:gd name="connsiteY16" fmla="*/ 530915 h 2123658"/>
              <a:gd name="connsiteX17" fmla="*/ 9792434 w 9792434"/>
              <a:gd name="connsiteY17" fmla="*/ 1061829 h 2123658"/>
              <a:gd name="connsiteX18" fmla="*/ 9792434 w 9792434"/>
              <a:gd name="connsiteY18" fmla="*/ 1592744 h 2123658"/>
              <a:gd name="connsiteX19" fmla="*/ 9792434 w 9792434"/>
              <a:gd name="connsiteY19" fmla="*/ 2123658 h 2123658"/>
              <a:gd name="connsiteX20" fmla="*/ 9190899 w 9792434"/>
              <a:gd name="connsiteY20" fmla="*/ 2123658 h 2123658"/>
              <a:gd name="connsiteX21" fmla="*/ 8393515 w 9792434"/>
              <a:gd name="connsiteY21" fmla="*/ 2123658 h 2123658"/>
              <a:gd name="connsiteX22" fmla="*/ 7596131 w 9792434"/>
              <a:gd name="connsiteY22" fmla="*/ 2123658 h 2123658"/>
              <a:gd name="connsiteX23" fmla="*/ 6994596 w 9792434"/>
              <a:gd name="connsiteY23" fmla="*/ 2123658 h 2123658"/>
              <a:gd name="connsiteX24" fmla="*/ 6393060 w 9792434"/>
              <a:gd name="connsiteY24" fmla="*/ 2123658 h 2123658"/>
              <a:gd name="connsiteX25" fmla="*/ 5791525 w 9792434"/>
              <a:gd name="connsiteY25" fmla="*/ 2123658 h 2123658"/>
              <a:gd name="connsiteX26" fmla="*/ 5287914 w 9792434"/>
              <a:gd name="connsiteY26" fmla="*/ 2123658 h 2123658"/>
              <a:gd name="connsiteX27" fmla="*/ 4392606 w 9792434"/>
              <a:gd name="connsiteY27" fmla="*/ 2123658 h 2123658"/>
              <a:gd name="connsiteX28" fmla="*/ 3595222 w 9792434"/>
              <a:gd name="connsiteY28" fmla="*/ 2123658 h 2123658"/>
              <a:gd name="connsiteX29" fmla="*/ 2993687 w 9792434"/>
              <a:gd name="connsiteY29" fmla="*/ 2123658 h 2123658"/>
              <a:gd name="connsiteX30" fmla="*/ 2392152 w 9792434"/>
              <a:gd name="connsiteY30" fmla="*/ 2123658 h 2123658"/>
              <a:gd name="connsiteX31" fmla="*/ 1692692 w 9792434"/>
              <a:gd name="connsiteY31" fmla="*/ 2123658 h 2123658"/>
              <a:gd name="connsiteX32" fmla="*/ 797384 w 9792434"/>
              <a:gd name="connsiteY32" fmla="*/ 2123658 h 2123658"/>
              <a:gd name="connsiteX33" fmla="*/ 0 w 9792434"/>
              <a:gd name="connsiteY33" fmla="*/ 2123658 h 2123658"/>
              <a:gd name="connsiteX34" fmla="*/ 0 w 9792434"/>
              <a:gd name="connsiteY34" fmla="*/ 1592744 h 2123658"/>
              <a:gd name="connsiteX35" fmla="*/ 0 w 9792434"/>
              <a:gd name="connsiteY35" fmla="*/ 1083066 h 2123658"/>
              <a:gd name="connsiteX36" fmla="*/ 0 w 9792434"/>
              <a:gd name="connsiteY36" fmla="*/ 594624 h 2123658"/>
              <a:gd name="connsiteX37" fmla="*/ 0 w 9792434"/>
              <a:gd name="connsiteY37" fmla="*/ 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792434" h="2123658" extrusionOk="0">
                <a:moveTo>
                  <a:pt x="0" y="0"/>
                </a:moveTo>
                <a:cubicBezTo>
                  <a:pt x="190132" y="-2299"/>
                  <a:pt x="232503" y="13023"/>
                  <a:pt x="405687" y="0"/>
                </a:cubicBezTo>
                <a:cubicBezTo>
                  <a:pt x="578871" y="-13023"/>
                  <a:pt x="745972" y="3010"/>
                  <a:pt x="909297" y="0"/>
                </a:cubicBezTo>
                <a:cubicBezTo>
                  <a:pt x="1072622" y="-3010"/>
                  <a:pt x="1535790" y="38220"/>
                  <a:pt x="1804606" y="0"/>
                </a:cubicBezTo>
                <a:cubicBezTo>
                  <a:pt x="2073422" y="-38220"/>
                  <a:pt x="2307404" y="-6560"/>
                  <a:pt x="2504065" y="0"/>
                </a:cubicBezTo>
                <a:cubicBezTo>
                  <a:pt x="2700726" y="6560"/>
                  <a:pt x="2902248" y="-32151"/>
                  <a:pt x="3203525" y="0"/>
                </a:cubicBezTo>
                <a:cubicBezTo>
                  <a:pt x="3504802" y="32151"/>
                  <a:pt x="3484433" y="1691"/>
                  <a:pt x="3707136" y="0"/>
                </a:cubicBezTo>
                <a:cubicBezTo>
                  <a:pt x="3929839" y="-1691"/>
                  <a:pt x="4021815" y="-11746"/>
                  <a:pt x="4112822" y="0"/>
                </a:cubicBezTo>
                <a:cubicBezTo>
                  <a:pt x="4203829" y="11746"/>
                  <a:pt x="4405015" y="12040"/>
                  <a:pt x="4616433" y="0"/>
                </a:cubicBezTo>
                <a:cubicBezTo>
                  <a:pt x="4827851" y="-12040"/>
                  <a:pt x="4876716" y="10808"/>
                  <a:pt x="5120044" y="0"/>
                </a:cubicBezTo>
                <a:cubicBezTo>
                  <a:pt x="5363372" y="-10808"/>
                  <a:pt x="5549376" y="-14315"/>
                  <a:pt x="5721579" y="0"/>
                </a:cubicBezTo>
                <a:cubicBezTo>
                  <a:pt x="5893782" y="14315"/>
                  <a:pt x="6278399" y="-18792"/>
                  <a:pt x="6421039" y="0"/>
                </a:cubicBezTo>
                <a:cubicBezTo>
                  <a:pt x="6563679" y="18792"/>
                  <a:pt x="6953640" y="10009"/>
                  <a:pt x="7316347" y="0"/>
                </a:cubicBezTo>
                <a:cubicBezTo>
                  <a:pt x="7679054" y="-10009"/>
                  <a:pt x="8014990" y="-26618"/>
                  <a:pt x="8211655" y="0"/>
                </a:cubicBezTo>
                <a:cubicBezTo>
                  <a:pt x="8408320" y="26618"/>
                  <a:pt x="8766794" y="-44096"/>
                  <a:pt x="9106964" y="0"/>
                </a:cubicBezTo>
                <a:cubicBezTo>
                  <a:pt x="9447134" y="44096"/>
                  <a:pt x="9486177" y="2829"/>
                  <a:pt x="9792434" y="0"/>
                </a:cubicBezTo>
                <a:cubicBezTo>
                  <a:pt x="9800055" y="214123"/>
                  <a:pt x="9799710" y="280409"/>
                  <a:pt x="9792434" y="530915"/>
                </a:cubicBezTo>
                <a:cubicBezTo>
                  <a:pt x="9785158" y="781421"/>
                  <a:pt x="9816367" y="921042"/>
                  <a:pt x="9792434" y="1061829"/>
                </a:cubicBezTo>
                <a:cubicBezTo>
                  <a:pt x="9768501" y="1202616"/>
                  <a:pt x="9806647" y="1461065"/>
                  <a:pt x="9792434" y="1592744"/>
                </a:cubicBezTo>
                <a:cubicBezTo>
                  <a:pt x="9778221" y="1724423"/>
                  <a:pt x="9817534" y="1955219"/>
                  <a:pt x="9792434" y="2123658"/>
                </a:cubicBezTo>
                <a:cubicBezTo>
                  <a:pt x="9567372" y="2108264"/>
                  <a:pt x="9356454" y="2110597"/>
                  <a:pt x="9190899" y="2123658"/>
                </a:cubicBezTo>
                <a:cubicBezTo>
                  <a:pt x="9025345" y="2136719"/>
                  <a:pt x="8727394" y="2140056"/>
                  <a:pt x="8393515" y="2123658"/>
                </a:cubicBezTo>
                <a:cubicBezTo>
                  <a:pt x="8059636" y="2107260"/>
                  <a:pt x="7972040" y="2102630"/>
                  <a:pt x="7596131" y="2123658"/>
                </a:cubicBezTo>
                <a:cubicBezTo>
                  <a:pt x="7220222" y="2144686"/>
                  <a:pt x="7277989" y="2097684"/>
                  <a:pt x="6994596" y="2123658"/>
                </a:cubicBezTo>
                <a:cubicBezTo>
                  <a:pt x="6711204" y="2149632"/>
                  <a:pt x="6521893" y="2145025"/>
                  <a:pt x="6393060" y="2123658"/>
                </a:cubicBezTo>
                <a:cubicBezTo>
                  <a:pt x="6264227" y="2102291"/>
                  <a:pt x="6052083" y="2128568"/>
                  <a:pt x="5791525" y="2123658"/>
                </a:cubicBezTo>
                <a:cubicBezTo>
                  <a:pt x="5530967" y="2118748"/>
                  <a:pt x="5518305" y="2124311"/>
                  <a:pt x="5287914" y="2123658"/>
                </a:cubicBezTo>
                <a:cubicBezTo>
                  <a:pt x="5057523" y="2123005"/>
                  <a:pt x="4597211" y="2153091"/>
                  <a:pt x="4392606" y="2123658"/>
                </a:cubicBezTo>
                <a:cubicBezTo>
                  <a:pt x="4188001" y="2094225"/>
                  <a:pt x="3925773" y="2100102"/>
                  <a:pt x="3595222" y="2123658"/>
                </a:cubicBezTo>
                <a:cubicBezTo>
                  <a:pt x="3264671" y="2147214"/>
                  <a:pt x="3259891" y="2096416"/>
                  <a:pt x="2993687" y="2123658"/>
                </a:cubicBezTo>
                <a:cubicBezTo>
                  <a:pt x="2727484" y="2150900"/>
                  <a:pt x="2621951" y="2114015"/>
                  <a:pt x="2392152" y="2123658"/>
                </a:cubicBezTo>
                <a:cubicBezTo>
                  <a:pt x="2162354" y="2133301"/>
                  <a:pt x="1869288" y="2103602"/>
                  <a:pt x="1692692" y="2123658"/>
                </a:cubicBezTo>
                <a:cubicBezTo>
                  <a:pt x="1516096" y="2143714"/>
                  <a:pt x="1244024" y="2114126"/>
                  <a:pt x="797384" y="2123658"/>
                </a:cubicBezTo>
                <a:cubicBezTo>
                  <a:pt x="350744" y="2133190"/>
                  <a:pt x="294678" y="2128051"/>
                  <a:pt x="0" y="2123658"/>
                </a:cubicBezTo>
                <a:cubicBezTo>
                  <a:pt x="12539" y="1948138"/>
                  <a:pt x="-26180" y="1841546"/>
                  <a:pt x="0" y="1592744"/>
                </a:cubicBezTo>
                <a:cubicBezTo>
                  <a:pt x="26180" y="1343942"/>
                  <a:pt x="3277" y="1267258"/>
                  <a:pt x="0" y="1083066"/>
                </a:cubicBezTo>
                <a:cubicBezTo>
                  <a:pt x="-3277" y="898874"/>
                  <a:pt x="-4719" y="711256"/>
                  <a:pt x="0" y="594624"/>
                </a:cubicBezTo>
                <a:cubicBezTo>
                  <a:pt x="4719" y="477992"/>
                  <a:pt x="12917" y="171207"/>
                  <a:pt x="0" y="0"/>
                </a:cubicBezTo>
                <a:close/>
              </a:path>
            </a:pathLst>
          </a:custGeom>
          <a:noFill/>
          <a:ln w="19050">
            <a:noFill/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400" dirty="0"/>
              <a:t>Tokens are units of input (as defined by the Scanner) that are separated by </a:t>
            </a:r>
            <a:r>
              <a:rPr lang="en-US" sz="4400" b="1" i="1" dirty="0">
                <a:solidFill>
                  <a:srgbClr val="9437FF"/>
                </a:solidFill>
              </a:rPr>
              <a:t>whitespace</a:t>
            </a:r>
            <a:r>
              <a:rPr lang="en-US" sz="4400" i="1" dirty="0"/>
              <a:t> </a:t>
            </a:r>
            <a:r>
              <a:rPr lang="en-US" sz="4400" dirty="0"/>
              <a:t>(spaces, tabs, new lines)</a:t>
            </a:r>
          </a:p>
        </p:txBody>
      </p:sp>
    </p:spTree>
    <p:extLst>
      <p:ext uri="{BB962C8B-B14F-4D97-AF65-F5344CB8AC3E}">
        <p14:creationId xmlns:p14="http://schemas.microsoft.com/office/powerpoint/2010/main" val="2143925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1" y="3292868"/>
            <a:ext cx="1039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Dani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8FA805-6546-1290-2FF1-CCA9F0E18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(1/8)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77F1C9-940E-98F6-C531-BBF231687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13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FD227-3531-25D6-6C57-D009050FA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5FA852A-9CFA-0D55-263A-6EAC62C30808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/>
              <a:t>A) </a:t>
            </a:r>
            <a:r>
              <a:rPr lang="en-US" sz="4800"/>
              <a:t>Four</a:t>
            </a:r>
            <a:endParaRPr lang="en-US" sz="4800" b="1"/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B) </a:t>
            </a:r>
            <a:r>
              <a:rPr lang="en-US" sz="4800"/>
              <a:t>Five</a:t>
            </a:r>
          </a:p>
          <a:p>
            <a:endParaRPr lang="en-US" sz="4800"/>
          </a:p>
          <a:p>
            <a:endParaRPr lang="en-US" sz="4800" b="1"/>
          </a:p>
          <a:p>
            <a:r>
              <a:rPr lang="en-US" sz="4800" b="1"/>
              <a:t>C)</a:t>
            </a:r>
            <a:r>
              <a:rPr lang="en-US" sz="4800"/>
              <a:t> Six</a:t>
            </a:r>
            <a:endParaRPr lang="en-US" sz="4800" b="1"/>
          </a:p>
          <a:p>
            <a:endParaRPr lang="en-US" sz="4800" b="1"/>
          </a:p>
          <a:p>
            <a:endParaRPr lang="en-US" sz="4800" b="1"/>
          </a:p>
          <a:p>
            <a:r>
              <a:rPr lang="en-US" sz="4800" b="1"/>
              <a:t>D) </a:t>
            </a:r>
            <a:r>
              <a:rPr lang="en-US" sz="4800"/>
              <a:t>Seven</a:t>
            </a:r>
            <a:endParaRPr lang="en-US" sz="4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E9871-34D0-1FEC-3E21-4FB7ED4B4FB9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Dani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1E4F9B-9CEC-545B-F237-D406887B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47" y="1388066"/>
            <a:ext cx="11586518" cy="762635"/>
          </a:xfrm>
        </p:spPr>
        <p:txBody>
          <a:bodyPr>
            <a:norm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</a:rPr>
              <a:t>How many tokens are in the following line? (2/8)</a:t>
            </a:r>
            <a:endParaRPr lang="en-US">
              <a:ea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95CD45-5EFF-F23C-B5D4-9BB74EE4F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987" y="298872"/>
            <a:ext cx="758125" cy="75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98431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3885</Words>
  <Application>Microsoft Macintosh PowerPoint</Application>
  <PresentationFormat>Widescreen</PresentationFormat>
  <Paragraphs>595</Paragraphs>
  <Slides>42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Courier New,monospace</vt:lpstr>
      <vt:lpstr>System Font Regular</vt:lpstr>
      <vt:lpstr>Arial</vt:lpstr>
      <vt:lpstr>Calibri</vt:lpstr>
      <vt:lpstr>Consolas</vt:lpstr>
      <vt:lpstr>Courier New</vt:lpstr>
      <vt:lpstr>Montserrat</vt:lpstr>
      <vt:lpstr>Montserrat ExtraBold</vt:lpstr>
      <vt:lpstr>Montserrat SemiBold</vt:lpstr>
      <vt:lpstr>CSE 373 Summer 2020</vt:lpstr>
      <vt:lpstr>File I/O</vt:lpstr>
      <vt:lpstr>Lecture Outline (1/4)</vt:lpstr>
      <vt:lpstr>Announcements</vt:lpstr>
      <vt:lpstr>Lecture Outline (2/4)</vt:lpstr>
      <vt:lpstr>(Review) Scanner for User Input  </vt:lpstr>
      <vt:lpstr>Lecture Outline (3/4)</vt:lpstr>
      <vt:lpstr>(PCM) Tokens</vt:lpstr>
      <vt:lpstr>How many tokens are in the following line? (1/8)</vt:lpstr>
      <vt:lpstr>How many tokens are in the following line? (2/8)</vt:lpstr>
      <vt:lpstr>How many tokens are in the following line? (3/8)</vt:lpstr>
      <vt:lpstr>How many tokens are in the following line? (4/8)</vt:lpstr>
      <vt:lpstr>How many tokens are in the following line? (5/8)</vt:lpstr>
      <vt:lpstr>How many tokens are in the following line? (6/8)</vt:lpstr>
      <vt:lpstr>How many tokens are in the following line? (7/8)</vt:lpstr>
      <vt:lpstr>How many tokens are in the following line? (8/8)</vt:lpstr>
      <vt:lpstr>(PCM) Scanner for File I/O</vt:lpstr>
      <vt:lpstr>(PCM) Typical Line Processing Pattern</vt:lpstr>
      <vt:lpstr>(PCM) Typical Token Processing Pattern (1/2)</vt:lpstr>
      <vt:lpstr>(PCM) Typical Token Processing Pattern (2/2)</vt:lpstr>
      <vt:lpstr>(PCM) Typical Hybrid Pattern (1/2)</vt:lpstr>
      <vt:lpstr>(PCM) Typical Hybrid Pattern (2/2)</vt:lpstr>
      <vt:lpstr>(PCM) Scanners with Strings (not files!) (1/7)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(PCM) Token vs. Line vs. Hybrid?</vt:lpstr>
      <vt:lpstr>Think: What is the output of this Java method?</vt:lpstr>
      <vt:lpstr>Pair: What is the output of this Java method?</vt:lpstr>
      <vt:lpstr>Initial Letter Count by Line (1/2)</vt:lpstr>
      <vt:lpstr>Initial Letter Count by Line (2/2)</vt:lpstr>
      <vt:lpstr>Lecture Outline (4/4)</vt:lpstr>
      <vt:lpstr>Movie Ratings (1/2)</vt:lpstr>
      <vt:lpstr>Movie Ratings (2/2)</vt:lpstr>
      <vt:lpstr>Movie Ratings: Development Strategy</vt:lpstr>
      <vt:lpstr>(PCM) PrintStreams for output</vt:lpstr>
      <vt:lpstr>Movie Ratings: Development Strategy</vt:lpstr>
      <vt:lpstr>(PCM) Checked Exceptions</vt:lpstr>
      <vt:lpstr>Movie Ratings</vt:lpstr>
      <vt:lpstr>Movie Ratings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Colin Lim</cp:lastModifiedBy>
  <cp:revision>9</cp:revision>
  <cp:lastPrinted>2022-09-27T21:33:44Z</cp:lastPrinted>
  <dcterms:created xsi:type="dcterms:W3CDTF">2020-06-13T06:27:42Z</dcterms:created>
  <dcterms:modified xsi:type="dcterms:W3CDTF">2026-06-26T05:38:00Z</dcterms:modified>
</cp:coreProperties>
</file>