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336" r:id="rId3"/>
    <p:sldId id="258" r:id="rId4"/>
    <p:sldId id="259" r:id="rId5"/>
    <p:sldId id="328" r:id="rId6"/>
    <p:sldId id="260" r:id="rId7"/>
    <p:sldId id="261" r:id="rId8"/>
    <p:sldId id="262" r:id="rId9"/>
    <p:sldId id="263" r:id="rId10"/>
    <p:sldId id="338" r:id="rId11"/>
    <p:sldId id="265" r:id="rId12"/>
    <p:sldId id="270" r:id="rId13"/>
    <p:sldId id="331" r:id="rId14"/>
    <p:sldId id="332" r:id="rId15"/>
    <p:sldId id="323" r:id="rId16"/>
    <p:sldId id="324" r:id="rId17"/>
    <p:sldId id="276" r:id="rId18"/>
    <p:sldId id="271" r:id="rId19"/>
    <p:sldId id="272" r:id="rId20"/>
    <p:sldId id="266" r:id="rId21"/>
    <p:sldId id="334" r:id="rId22"/>
    <p:sldId id="268" r:id="rId23"/>
    <p:sldId id="339" r:id="rId24"/>
    <p:sldId id="281" r:id="rId25"/>
    <p:sldId id="340" r:id="rId26"/>
    <p:sldId id="302" r:id="rId27"/>
    <p:sldId id="303" r:id="rId28"/>
    <p:sldId id="304" r:id="rId29"/>
    <p:sldId id="341" r:id="rId30"/>
    <p:sldId id="312" r:id="rId31"/>
    <p:sldId id="313" r:id="rId32"/>
    <p:sldId id="317" r:id="rId33"/>
    <p:sldId id="342" r:id="rId34"/>
    <p:sldId id="315" r:id="rId35"/>
    <p:sldId id="316" r:id="rId36"/>
    <p:sldId id="282" r:id="rId37"/>
  </p:sldIdLst>
  <p:sldSz cx="12192000" cy="6858000"/>
  <p:notesSz cx="6858000" cy="9144000"/>
  <p:embeddedFontLst>
    <p:embeddedFont>
      <p:font typeface="Consolas" panose="020B0609020204030204" pitchFamily="49" charset="0"/>
      <p:regular r:id="rId40"/>
      <p:bold r:id="rId41"/>
      <p:italic r:id="rId42"/>
      <p:boldItalic r:id="rId43"/>
    </p:embeddedFont>
    <p:embeddedFont>
      <p:font typeface="Helvetica Neue" panose="02000503000000020004" pitchFamily="2" charset="0"/>
      <p:regular r:id="rId44"/>
      <p:bold r:id="rId45"/>
      <p:italic r:id="rId46"/>
      <p:boldItalic r:id="rId47"/>
    </p:embeddedFont>
    <p:embeddedFont>
      <p:font typeface="Inter" panose="02000503000000020004" pitchFamily="2" charset="0"/>
      <p:regular r:id="rId48"/>
      <p:bold r:id="rId49"/>
    </p:embeddedFont>
    <p:embeddedFont>
      <p:font typeface="Montserrat" pitchFamily="2" charset="77"/>
      <p:regular r:id="rId50"/>
      <p:bold r:id="rId51"/>
      <p:italic r:id="rId52"/>
      <p:boldItalic r:id="rId53"/>
    </p:embeddedFont>
    <p:embeddedFont>
      <p:font typeface="Montserrat ExtraBold" pitchFamily="2" charset="77"/>
      <p:bold r:id="rId54"/>
      <p:italic r:id="rId55"/>
      <p:boldItalic r:id="rId56"/>
    </p:embeddedFont>
    <p:embeddedFont>
      <p:font typeface="Montserrat SemiBold" panose="020F0502020204030204" pitchFamily="34" charset="0"/>
      <p:regular r:id="rId57"/>
      <p:bold r:id="rId58"/>
      <p:italic r:id="rId59"/>
      <p:boldItalic r:id="rId60"/>
    </p:embeddedFont>
    <p:embeddedFont>
      <p:font typeface="Noto Sans Symbols" pitchFamily="2" charset="0"/>
      <p:regular r:id="rId61"/>
      <p:bold r:id="rId62"/>
    </p:embeddedFont>
    <p:embeddedFont>
      <p:font typeface="Verdana" panose="020B0604030504040204" pitchFamily="34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73" roundtripDataSignature="AMtx7mi8dWrwCSJhu53tQRppDdHoobhi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37FF"/>
    <a:srgbClr val="4C2A84"/>
    <a:srgbClr val="FF2F92"/>
    <a:srgbClr val="F7D57E"/>
    <a:srgbClr val="CFF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46AB16-F464-4149-83C4-2305C87F909E}" v="399" dt="2026-06-24T05:11:16.995"/>
    <p1510:client id="{FBE35A7A-AF73-056B-FDC8-E7485EBC5A8B}" v="194" dt="2026-06-24T03:51:37.8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6"/>
    <p:restoredTop sz="94716"/>
  </p:normalViewPr>
  <p:slideViewPr>
    <p:cSldViewPr snapToGrid="0">
      <p:cViewPr varScale="1">
        <p:scale>
          <a:sx n="120" d="100"/>
          <a:sy n="120" d="100"/>
        </p:scale>
        <p:origin x="200" y="360"/>
      </p:cViewPr>
      <p:guideLst/>
    </p:cSldViewPr>
  </p:slideViewPr>
  <p:outlineViewPr>
    <p:cViewPr>
      <p:scale>
        <a:sx n="33" d="100"/>
        <a:sy n="33" d="100"/>
      </p:scale>
      <p:origin x="0" y="-1116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2649" y="2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63" Type="http://schemas.openxmlformats.org/officeDocument/2006/relationships/font" Target="fonts/font2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font" Target="fonts/font27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2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73" Type="http://customschemas.google.com/relationships/presentationmetadata" Target="metadata"/><Relationship Id="rId78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handoutMaster" Target="handoutMasters/handoutMaster1.xml"/><Relationship Id="rId34" Type="http://schemas.openxmlformats.org/officeDocument/2006/relationships/slide" Target="slides/slide33.xml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6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AD6AE2-CDA3-6541-83C4-49C94A27E643}" type="doc">
      <dgm:prSet loTypeId="urn:microsoft.com/office/officeart/2005/8/layout/chevron2" loCatId="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446A5D16-32EA-DE47-A303-63FF3F8D1ADA}">
      <dgm:prSet phldrT="[Text]"/>
      <dgm:spPr/>
      <dgm:t>
        <a:bodyPr/>
        <a:lstStyle/>
        <a:p>
          <a:r>
            <a:rPr lang="en-US" dirty="0"/>
            <a:t> Wet</a:t>
          </a:r>
        </a:p>
      </dgm:t>
    </dgm:pt>
    <dgm:pt modelId="{C1550033-3054-A143-A243-6CAA54D88180}" type="parTrans" cxnId="{9D22AF69-8324-6E4C-BD17-D77E43389BC0}">
      <dgm:prSet/>
      <dgm:spPr/>
      <dgm:t>
        <a:bodyPr/>
        <a:lstStyle/>
        <a:p>
          <a:endParaRPr lang="en-US"/>
        </a:p>
      </dgm:t>
    </dgm:pt>
    <dgm:pt modelId="{67F9CAC6-4D5C-A54E-91CD-9049DC01451B}" type="sibTrans" cxnId="{9D22AF69-8324-6E4C-BD17-D77E43389BC0}">
      <dgm:prSet/>
      <dgm:spPr/>
      <dgm:t>
        <a:bodyPr/>
        <a:lstStyle/>
        <a:p>
          <a:endParaRPr lang="en-US"/>
        </a:p>
      </dgm:t>
    </dgm:pt>
    <dgm:pt modelId="{47D56272-5846-D645-BF9B-487AE1D9DF62}">
      <dgm:prSet phldrT="[Text]"/>
      <dgm:spPr/>
      <dgm:t>
        <a:bodyPr/>
        <a:lstStyle/>
        <a:p>
          <a:r>
            <a:rPr lang="en-US" dirty="0"/>
            <a:t>Mix butter and sugar</a:t>
          </a:r>
        </a:p>
      </dgm:t>
    </dgm:pt>
    <dgm:pt modelId="{49290D67-6611-1D4F-9794-CF08FE147AFD}" type="parTrans" cxnId="{EA718CA2-94C2-1D4E-8DB3-779258E44B76}">
      <dgm:prSet/>
      <dgm:spPr/>
      <dgm:t>
        <a:bodyPr/>
        <a:lstStyle/>
        <a:p>
          <a:endParaRPr lang="en-US"/>
        </a:p>
      </dgm:t>
    </dgm:pt>
    <dgm:pt modelId="{D061CAC6-3F3C-E643-AC0E-31C184090FFF}" type="sibTrans" cxnId="{EA718CA2-94C2-1D4E-8DB3-779258E44B76}">
      <dgm:prSet/>
      <dgm:spPr/>
      <dgm:t>
        <a:bodyPr/>
        <a:lstStyle/>
        <a:p>
          <a:endParaRPr lang="en-US"/>
        </a:p>
      </dgm:t>
    </dgm:pt>
    <dgm:pt modelId="{92D529EF-F4C6-EA40-8DA9-C1A25AA59388}">
      <dgm:prSet phldrT="[Text]"/>
      <dgm:spPr/>
      <dgm:t>
        <a:bodyPr/>
        <a:lstStyle/>
        <a:p>
          <a:r>
            <a:rPr lang="en-US" dirty="0"/>
            <a:t>Beat in eggs &amp; vanilla</a:t>
          </a:r>
        </a:p>
      </dgm:t>
    </dgm:pt>
    <dgm:pt modelId="{DD4822B1-DA1A-F04F-AC63-57C30EEED818}" type="parTrans" cxnId="{D63D9B32-2B35-4F40-8C4E-209A13F6907B}">
      <dgm:prSet/>
      <dgm:spPr/>
      <dgm:t>
        <a:bodyPr/>
        <a:lstStyle/>
        <a:p>
          <a:endParaRPr lang="en-US"/>
        </a:p>
      </dgm:t>
    </dgm:pt>
    <dgm:pt modelId="{8F22E05C-048F-E34D-9B62-6829D64B250A}" type="sibTrans" cxnId="{D63D9B32-2B35-4F40-8C4E-209A13F6907B}">
      <dgm:prSet/>
      <dgm:spPr/>
      <dgm:t>
        <a:bodyPr/>
        <a:lstStyle/>
        <a:p>
          <a:endParaRPr lang="en-US"/>
        </a:p>
      </dgm:t>
    </dgm:pt>
    <dgm:pt modelId="{44011CCA-4C09-6348-A8AC-819C55CAB0C3}">
      <dgm:prSet phldrT="[Text]"/>
      <dgm:spPr/>
      <dgm:t>
        <a:bodyPr/>
        <a:lstStyle/>
        <a:p>
          <a:r>
            <a:rPr lang="en-US" dirty="0"/>
            <a:t>Dry</a:t>
          </a:r>
        </a:p>
      </dgm:t>
    </dgm:pt>
    <dgm:pt modelId="{C4A475A7-5C34-1D4A-8039-B23E7A17A8A5}" type="parTrans" cxnId="{C0FFF6DC-A94E-4048-9B59-15873D96BB98}">
      <dgm:prSet/>
      <dgm:spPr/>
      <dgm:t>
        <a:bodyPr/>
        <a:lstStyle/>
        <a:p>
          <a:endParaRPr lang="en-US"/>
        </a:p>
      </dgm:t>
    </dgm:pt>
    <dgm:pt modelId="{4BA96A21-9938-2544-AAF9-E64073151E84}" type="sibTrans" cxnId="{C0FFF6DC-A94E-4048-9B59-15873D96BB98}">
      <dgm:prSet/>
      <dgm:spPr/>
      <dgm:t>
        <a:bodyPr/>
        <a:lstStyle/>
        <a:p>
          <a:endParaRPr lang="en-US"/>
        </a:p>
      </dgm:t>
    </dgm:pt>
    <dgm:pt modelId="{23729930-EA00-AA4A-8424-677D9D8D2631}">
      <dgm:prSet phldrT="[Text]"/>
      <dgm:spPr/>
      <dgm:t>
        <a:bodyPr/>
        <a:lstStyle/>
        <a:p>
          <a:r>
            <a:rPr lang="en-US" dirty="0"/>
            <a:t>Mix in flour, baking soda, and chocolate chips</a:t>
          </a:r>
        </a:p>
      </dgm:t>
    </dgm:pt>
    <dgm:pt modelId="{81E2AFC9-BDD2-834B-9EB0-A4F0A1AD80CC}" type="parTrans" cxnId="{63F0F469-2377-5C43-8120-006F1DDEF31F}">
      <dgm:prSet/>
      <dgm:spPr/>
      <dgm:t>
        <a:bodyPr/>
        <a:lstStyle/>
        <a:p>
          <a:endParaRPr lang="en-US"/>
        </a:p>
      </dgm:t>
    </dgm:pt>
    <dgm:pt modelId="{5AC76685-A073-B546-B794-75DAF95939B7}" type="sibTrans" cxnId="{63F0F469-2377-5C43-8120-006F1DDEF31F}">
      <dgm:prSet/>
      <dgm:spPr/>
      <dgm:t>
        <a:bodyPr/>
        <a:lstStyle/>
        <a:p>
          <a:endParaRPr lang="en-US"/>
        </a:p>
      </dgm:t>
    </dgm:pt>
    <dgm:pt modelId="{FE7ED1C6-31D0-9743-B694-DBD39CA287B9}">
      <dgm:prSet phldrT="[Text]"/>
      <dgm:spPr/>
      <dgm:t>
        <a:bodyPr/>
        <a:lstStyle/>
        <a:p>
          <a:r>
            <a:rPr lang="en-US" dirty="0"/>
            <a:t>Place</a:t>
          </a:r>
        </a:p>
      </dgm:t>
    </dgm:pt>
    <dgm:pt modelId="{43756DE5-E383-744E-AF7B-59CFB7BF8D0D}" type="parTrans" cxnId="{F7A90685-5D25-514B-BCF3-1988EAF3BF69}">
      <dgm:prSet/>
      <dgm:spPr/>
      <dgm:t>
        <a:bodyPr/>
        <a:lstStyle/>
        <a:p>
          <a:endParaRPr lang="en-US"/>
        </a:p>
      </dgm:t>
    </dgm:pt>
    <dgm:pt modelId="{DA69B0EC-826C-C54E-8E24-DAE7CD992962}" type="sibTrans" cxnId="{F7A90685-5D25-514B-BCF3-1988EAF3BF69}">
      <dgm:prSet/>
      <dgm:spPr/>
      <dgm:t>
        <a:bodyPr/>
        <a:lstStyle/>
        <a:p>
          <a:endParaRPr lang="en-US"/>
        </a:p>
      </dgm:t>
    </dgm:pt>
    <dgm:pt modelId="{AADABE66-3488-3345-9B22-09A245826F69}">
      <dgm:prSet phldrT="[Text]"/>
      <dgm:spPr/>
      <dgm:t>
        <a:bodyPr/>
        <a:lstStyle/>
        <a:p>
          <a:r>
            <a:rPr lang="en-US" dirty="0"/>
            <a:t>Make cookie-sized balls of dough</a:t>
          </a:r>
        </a:p>
      </dgm:t>
    </dgm:pt>
    <dgm:pt modelId="{DFD25E91-11DF-3F46-9D8F-817A137DC012}" type="parTrans" cxnId="{AE1EF803-5ABC-E44C-A032-7EE7946BBADE}">
      <dgm:prSet/>
      <dgm:spPr/>
      <dgm:t>
        <a:bodyPr/>
        <a:lstStyle/>
        <a:p>
          <a:endParaRPr lang="en-US"/>
        </a:p>
      </dgm:t>
    </dgm:pt>
    <dgm:pt modelId="{78B3FF85-7176-1049-A453-B7FAADBAD7C8}" type="sibTrans" cxnId="{AE1EF803-5ABC-E44C-A032-7EE7946BBADE}">
      <dgm:prSet/>
      <dgm:spPr/>
      <dgm:t>
        <a:bodyPr/>
        <a:lstStyle/>
        <a:p>
          <a:endParaRPr lang="en-US"/>
        </a:p>
      </dgm:t>
    </dgm:pt>
    <dgm:pt modelId="{E7588A9E-0E14-7347-BDFB-90DCBBBFA5E1}">
      <dgm:prSet phldrT="[Text]"/>
      <dgm:spPr/>
      <dgm:t>
        <a:bodyPr/>
        <a:lstStyle/>
        <a:p>
          <a:r>
            <a:rPr lang="en-US" dirty="0"/>
            <a:t>Place evenly on baking sheet</a:t>
          </a:r>
        </a:p>
      </dgm:t>
    </dgm:pt>
    <dgm:pt modelId="{CF3202B8-F665-3B4C-A01C-A8F2CB351A76}" type="parTrans" cxnId="{27134A91-3E38-9B4A-9070-446CE8C72724}">
      <dgm:prSet/>
      <dgm:spPr/>
      <dgm:t>
        <a:bodyPr/>
        <a:lstStyle/>
        <a:p>
          <a:endParaRPr lang="en-US"/>
        </a:p>
      </dgm:t>
    </dgm:pt>
    <dgm:pt modelId="{959F59A6-437A-3B41-9CA1-BE68009A3288}" type="sibTrans" cxnId="{27134A91-3E38-9B4A-9070-446CE8C72724}">
      <dgm:prSet/>
      <dgm:spPr/>
      <dgm:t>
        <a:bodyPr/>
        <a:lstStyle/>
        <a:p>
          <a:endParaRPr lang="en-US"/>
        </a:p>
      </dgm:t>
    </dgm:pt>
    <dgm:pt modelId="{9B3AE589-B6B6-924B-9F64-A0F9D79BC3C6}">
      <dgm:prSet phldrT="[Text]"/>
      <dgm:spPr/>
      <dgm:t>
        <a:bodyPr/>
        <a:lstStyle/>
        <a:p>
          <a:r>
            <a:rPr lang="en-US" dirty="0"/>
            <a:t>Bake</a:t>
          </a:r>
        </a:p>
      </dgm:t>
    </dgm:pt>
    <dgm:pt modelId="{3E308170-47E4-AA43-AD9D-76390DE07601}" type="parTrans" cxnId="{7B499BF6-ACCE-5745-8C17-CE2879AD47B9}">
      <dgm:prSet/>
      <dgm:spPr/>
      <dgm:t>
        <a:bodyPr/>
        <a:lstStyle/>
        <a:p>
          <a:endParaRPr lang="en-US"/>
        </a:p>
      </dgm:t>
    </dgm:pt>
    <dgm:pt modelId="{778B4D1F-E74D-F941-A525-6559D937866A}" type="sibTrans" cxnId="{7B499BF6-ACCE-5745-8C17-CE2879AD47B9}">
      <dgm:prSet/>
      <dgm:spPr/>
      <dgm:t>
        <a:bodyPr/>
        <a:lstStyle/>
        <a:p>
          <a:endParaRPr lang="en-US"/>
        </a:p>
      </dgm:t>
    </dgm:pt>
    <dgm:pt modelId="{5316DF0D-1186-C14B-8402-AA7A38C25645}">
      <dgm:prSet phldrT="[Text]"/>
      <dgm:spPr/>
      <dgm:t>
        <a:bodyPr/>
        <a:lstStyle/>
        <a:p>
          <a:r>
            <a:rPr lang="en-US" dirty="0"/>
            <a:t>Bake at 350 degrees Fahrenheit for 10 minutes</a:t>
          </a:r>
        </a:p>
      </dgm:t>
    </dgm:pt>
    <dgm:pt modelId="{4E332A00-F761-B241-979A-1FFD5E56222A}" type="parTrans" cxnId="{CC6B5BC9-35D7-F24E-AA3E-56D320F0DF9A}">
      <dgm:prSet/>
      <dgm:spPr/>
      <dgm:t>
        <a:bodyPr/>
        <a:lstStyle/>
        <a:p>
          <a:endParaRPr lang="en-US"/>
        </a:p>
      </dgm:t>
    </dgm:pt>
    <dgm:pt modelId="{24CF2153-DA6E-AD44-8029-79A8AD5354DB}" type="sibTrans" cxnId="{CC6B5BC9-35D7-F24E-AA3E-56D320F0DF9A}">
      <dgm:prSet/>
      <dgm:spPr/>
      <dgm:t>
        <a:bodyPr/>
        <a:lstStyle/>
        <a:p>
          <a:endParaRPr lang="en-US"/>
        </a:p>
      </dgm:t>
    </dgm:pt>
    <dgm:pt modelId="{95AA6A4A-AC08-D74B-B2C3-277015FF7910}">
      <dgm:prSet phldrT="[Text]"/>
      <dgm:spPr/>
      <dgm:t>
        <a:bodyPr/>
        <a:lstStyle/>
        <a:p>
          <a:r>
            <a:rPr lang="en-US" dirty="0"/>
            <a:t>Let cool after</a:t>
          </a:r>
        </a:p>
      </dgm:t>
    </dgm:pt>
    <dgm:pt modelId="{B88CC47B-0280-834F-AC3C-143FBD41D9E0}" type="parTrans" cxnId="{561E9FC2-C4B3-1348-85FA-167323108276}">
      <dgm:prSet/>
      <dgm:spPr/>
      <dgm:t>
        <a:bodyPr/>
        <a:lstStyle/>
        <a:p>
          <a:endParaRPr lang="en-US"/>
        </a:p>
      </dgm:t>
    </dgm:pt>
    <dgm:pt modelId="{EE9FBA11-CEA1-BD4B-9613-46398A96F550}" type="sibTrans" cxnId="{561E9FC2-C4B3-1348-85FA-167323108276}">
      <dgm:prSet/>
      <dgm:spPr/>
      <dgm:t>
        <a:bodyPr/>
        <a:lstStyle/>
        <a:p>
          <a:endParaRPr lang="en-US"/>
        </a:p>
      </dgm:t>
    </dgm:pt>
    <dgm:pt modelId="{D70683D4-5219-5443-936E-BA02FD47FB2A}" type="pres">
      <dgm:prSet presAssocID="{45AD6AE2-CDA3-6541-83C4-49C94A27E643}" presName="linearFlow" presStyleCnt="0">
        <dgm:presLayoutVars>
          <dgm:dir/>
          <dgm:animLvl val="lvl"/>
          <dgm:resizeHandles val="exact"/>
        </dgm:presLayoutVars>
      </dgm:prSet>
      <dgm:spPr/>
    </dgm:pt>
    <dgm:pt modelId="{BE0973DD-38F8-CA47-AAF6-4395E5F5AEA7}" type="pres">
      <dgm:prSet presAssocID="{446A5D16-32EA-DE47-A303-63FF3F8D1ADA}" presName="composite" presStyleCnt="0"/>
      <dgm:spPr/>
    </dgm:pt>
    <dgm:pt modelId="{3C16DD44-0B80-3B4F-8247-8AEDFE630411}" type="pres">
      <dgm:prSet presAssocID="{446A5D16-32EA-DE47-A303-63FF3F8D1ADA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2EDB2441-59C9-6742-8E00-F28347F9AE6C}" type="pres">
      <dgm:prSet presAssocID="{446A5D16-32EA-DE47-A303-63FF3F8D1ADA}" presName="descendantText" presStyleLbl="alignAcc1" presStyleIdx="0" presStyleCnt="4">
        <dgm:presLayoutVars>
          <dgm:bulletEnabled val="1"/>
        </dgm:presLayoutVars>
      </dgm:prSet>
      <dgm:spPr/>
    </dgm:pt>
    <dgm:pt modelId="{B70A5BA7-7FEA-5C44-8A1D-A1F34B657B1D}" type="pres">
      <dgm:prSet presAssocID="{67F9CAC6-4D5C-A54E-91CD-9049DC01451B}" presName="sp" presStyleCnt="0"/>
      <dgm:spPr/>
    </dgm:pt>
    <dgm:pt modelId="{FE6217A6-70F5-204C-A8E3-D63D2F1031F1}" type="pres">
      <dgm:prSet presAssocID="{44011CCA-4C09-6348-A8AC-819C55CAB0C3}" presName="composite" presStyleCnt="0"/>
      <dgm:spPr/>
    </dgm:pt>
    <dgm:pt modelId="{73ECA5BD-08C7-7E41-8052-E0898EF90E87}" type="pres">
      <dgm:prSet presAssocID="{44011CCA-4C09-6348-A8AC-819C55CAB0C3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DE52B34D-749A-B54D-AFCD-D6DD58833B2E}" type="pres">
      <dgm:prSet presAssocID="{44011CCA-4C09-6348-A8AC-819C55CAB0C3}" presName="descendantText" presStyleLbl="alignAcc1" presStyleIdx="1" presStyleCnt="4">
        <dgm:presLayoutVars>
          <dgm:bulletEnabled val="1"/>
        </dgm:presLayoutVars>
      </dgm:prSet>
      <dgm:spPr/>
    </dgm:pt>
    <dgm:pt modelId="{422758DF-3865-9C40-86CF-419819F20946}" type="pres">
      <dgm:prSet presAssocID="{4BA96A21-9938-2544-AAF9-E64073151E84}" presName="sp" presStyleCnt="0"/>
      <dgm:spPr/>
    </dgm:pt>
    <dgm:pt modelId="{E74A1ABA-C47F-D54A-A920-77A14AD07594}" type="pres">
      <dgm:prSet presAssocID="{FE7ED1C6-31D0-9743-B694-DBD39CA287B9}" presName="composite" presStyleCnt="0"/>
      <dgm:spPr/>
    </dgm:pt>
    <dgm:pt modelId="{3FD369ED-C8B9-BE48-845D-F35B032CCFF5}" type="pres">
      <dgm:prSet presAssocID="{FE7ED1C6-31D0-9743-B694-DBD39CA287B9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8EE21A13-E0C5-944A-9F38-0CCBC62C23C2}" type="pres">
      <dgm:prSet presAssocID="{FE7ED1C6-31D0-9743-B694-DBD39CA287B9}" presName="descendantText" presStyleLbl="alignAcc1" presStyleIdx="2" presStyleCnt="4">
        <dgm:presLayoutVars>
          <dgm:bulletEnabled val="1"/>
        </dgm:presLayoutVars>
      </dgm:prSet>
      <dgm:spPr/>
    </dgm:pt>
    <dgm:pt modelId="{24363D5F-C2D1-F541-BB38-19820F765CAF}" type="pres">
      <dgm:prSet presAssocID="{DA69B0EC-826C-C54E-8E24-DAE7CD992962}" presName="sp" presStyleCnt="0"/>
      <dgm:spPr/>
    </dgm:pt>
    <dgm:pt modelId="{C96B77E7-7794-6B4E-9EE5-AA240F051C17}" type="pres">
      <dgm:prSet presAssocID="{9B3AE589-B6B6-924B-9F64-A0F9D79BC3C6}" presName="composite" presStyleCnt="0"/>
      <dgm:spPr/>
    </dgm:pt>
    <dgm:pt modelId="{AB147539-D32E-CD41-82DE-117CD8CD5116}" type="pres">
      <dgm:prSet presAssocID="{9B3AE589-B6B6-924B-9F64-A0F9D79BC3C6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33B0643C-46EA-F64B-A2FB-46A0416FB954}" type="pres">
      <dgm:prSet presAssocID="{9B3AE589-B6B6-924B-9F64-A0F9D79BC3C6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AE1EF803-5ABC-E44C-A032-7EE7946BBADE}" srcId="{FE7ED1C6-31D0-9743-B694-DBD39CA287B9}" destId="{AADABE66-3488-3345-9B22-09A245826F69}" srcOrd="0" destOrd="0" parTransId="{DFD25E91-11DF-3F46-9D8F-817A137DC012}" sibTransId="{78B3FF85-7176-1049-A453-B7FAADBAD7C8}"/>
    <dgm:cxn modelId="{96C42F18-B02C-694B-9386-26FA9C63368C}" type="presOf" srcId="{E7588A9E-0E14-7347-BDFB-90DCBBBFA5E1}" destId="{8EE21A13-E0C5-944A-9F38-0CCBC62C23C2}" srcOrd="0" destOrd="1" presId="urn:microsoft.com/office/officeart/2005/8/layout/chevron2"/>
    <dgm:cxn modelId="{B689672E-2F05-A245-BA82-2F24D9E5E7D4}" type="presOf" srcId="{5316DF0D-1186-C14B-8402-AA7A38C25645}" destId="{33B0643C-46EA-F64B-A2FB-46A0416FB954}" srcOrd="0" destOrd="0" presId="urn:microsoft.com/office/officeart/2005/8/layout/chevron2"/>
    <dgm:cxn modelId="{D63D9B32-2B35-4F40-8C4E-209A13F6907B}" srcId="{446A5D16-32EA-DE47-A303-63FF3F8D1ADA}" destId="{92D529EF-F4C6-EA40-8DA9-C1A25AA59388}" srcOrd="1" destOrd="0" parTransId="{DD4822B1-DA1A-F04F-AC63-57C30EEED818}" sibTransId="{8F22E05C-048F-E34D-9B62-6829D64B250A}"/>
    <dgm:cxn modelId="{44DFEA52-0E0B-2F4C-A471-EB34EA7C2ACC}" type="presOf" srcId="{9B3AE589-B6B6-924B-9F64-A0F9D79BC3C6}" destId="{AB147539-D32E-CD41-82DE-117CD8CD5116}" srcOrd="0" destOrd="0" presId="urn:microsoft.com/office/officeart/2005/8/layout/chevron2"/>
    <dgm:cxn modelId="{9D22AF69-8324-6E4C-BD17-D77E43389BC0}" srcId="{45AD6AE2-CDA3-6541-83C4-49C94A27E643}" destId="{446A5D16-32EA-DE47-A303-63FF3F8D1ADA}" srcOrd="0" destOrd="0" parTransId="{C1550033-3054-A143-A243-6CAA54D88180}" sibTransId="{67F9CAC6-4D5C-A54E-91CD-9049DC01451B}"/>
    <dgm:cxn modelId="{63F0F469-2377-5C43-8120-006F1DDEF31F}" srcId="{44011CCA-4C09-6348-A8AC-819C55CAB0C3}" destId="{23729930-EA00-AA4A-8424-677D9D8D2631}" srcOrd="0" destOrd="0" parTransId="{81E2AFC9-BDD2-834B-9EB0-A4F0A1AD80CC}" sibTransId="{5AC76685-A073-B546-B794-75DAF95939B7}"/>
    <dgm:cxn modelId="{F7A90685-5D25-514B-BCF3-1988EAF3BF69}" srcId="{45AD6AE2-CDA3-6541-83C4-49C94A27E643}" destId="{FE7ED1C6-31D0-9743-B694-DBD39CA287B9}" srcOrd="2" destOrd="0" parTransId="{43756DE5-E383-744E-AF7B-59CFB7BF8D0D}" sibTransId="{DA69B0EC-826C-C54E-8E24-DAE7CD992962}"/>
    <dgm:cxn modelId="{C2524987-2A07-5C4A-A900-9046C4856C27}" type="presOf" srcId="{FE7ED1C6-31D0-9743-B694-DBD39CA287B9}" destId="{3FD369ED-C8B9-BE48-845D-F35B032CCFF5}" srcOrd="0" destOrd="0" presId="urn:microsoft.com/office/officeart/2005/8/layout/chevron2"/>
    <dgm:cxn modelId="{65124790-11DC-B24C-8570-32710CC9E956}" type="presOf" srcId="{44011CCA-4C09-6348-A8AC-819C55CAB0C3}" destId="{73ECA5BD-08C7-7E41-8052-E0898EF90E87}" srcOrd="0" destOrd="0" presId="urn:microsoft.com/office/officeart/2005/8/layout/chevron2"/>
    <dgm:cxn modelId="{27134A91-3E38-9B4A-9070-446CE8C72724}" srcId="{FE7ED1C6-31D0-9743-B694-DBD39CA287B9}" destId="{E7588A9E-0E14-7347-BDFB-90DCBBBFA5E1}" srcOrd="1" destOrd="0" parTransId="{CF3202B8-F665-3B4C-A01C-A8F2CB351A76}" sibTransId="{959F59A6-437A-3B41-9CA1-BE68009A3288}"/>
    <dgm:cxn modelId="{CE766C93-D380-EB44-ACC7-7B03AD2BC57E}" type="presOf" srcId="{47D56272-5846-D645-BF9B-487AE1D9DF62}" destId="{2EDB2441-59C9-6742-8E00-F28347F9AE6C}" srcOrd="0" destOrd="0" presId="urn:microsoft.com/office/officeart/2005/8/layout/chevron2"/>
    <dgm:cxn modelId="{EA718CA2-94C2-1D4E-8DB3-779258E44B76}" srcId="{446A5D16-32EA-DE47-A303-63FF3F8D1ADA}" destId="{47D56272-5846-D645-BF9B-487AE1D9DF62}" srcOrd="0" destOrd="0" parTransId="{49290D67-6611-1D4F-9794-CF08FE147AFD}" sibTransId="{D061CAC6-3F3C-E643-AC0E-31C184090FFF}"/>
    <dgm:cxn modelId="{002718A6-5E64-1F4B-BE4C-9E83F36F85A5}" type="presOf" srcId="{AADABE66-3488-3345-9B22-09A245826F69}" destId="{8EE21A13-E0C5-944A-9F38-0CCBC62C23C2}" srcOrd="0" destOrd="0" presId="urn:microsoft.com/office/officeart/2005/8/layout/chevron2"/>
    <dgm:cxn modelId="{A25966B2-5D63-BF4C-B016-19815A20FF99}" type="presOf" srcId="{92D529EF-F4C6-EA40-8DA9-C1A25AA59388}" destId="{2EDB2441-59C9-6742-8E00-F28347F9AE6C}" srcOrd="0" destOrd="1" presId="urn:microsoft.com/office/officeart/2005/8/layout/chevron2"/>
    <dgm:cxn modelId="{561E9FC2-C4B3-1348-85FA-167323108276}" srcId="{9B3AE589-B6B6-924B-9F64-A0F9D79BC3C6}" destId="{95AA6A4A-AC08-D74B-B2C3-277015FF7910}" srcOrd="1" destOrd="0" parTransId="{B88CC47B-0280-834F-AC3C-143FBD41D9E0}" sibTransId="{EE9FBA11-CEA1-BD4B-9613-46398A96F550}"/>
    <dgm:cxn modelId="{CC6B5BC9-35D7-F24E-AA3E-56D320F0DF9A}" srcId="{9B3AE589-B6B6-924B-9F64-A0F9D79BC3C6}" destId="{5316DF0D-1186-C14B-8402-AA7A38C25645}" srcOrd="0" destOrd="0" parTransId="{4E332A00-F761-B241-979A-1FFD5E56222A}" sibTransId="{24CF2153-DA6E-AD44-8029-79A8AD5354DB}"/>
    <dgm:cxn modelId="{9E9D09CA-4A24-AF43-AA5A-7D5B56E0A38D}" type="presOf" srcId="{45AD6AE2-CDA3-6541-83C4-49C94A27E643}" destId="{D70683D4-5219-5443-936E-BA02FD47FB2A}" srcOrd="0" destOrd="0" presId="urn:microsoft.com/office/officeart/2005/8/layout/chevron2"/>
    <dgm:cxn modelId="{FE1F16D0-BFFA-014D-9475-4868143C67CC}" type="presOf" srcId="{446A5D16-32EA-DE47-A303-63FF3F8D1ADA}" destId="{3C16DD44-0B80-3B4F-8247-8AEDFE630411}" srcOrd="0" destOrd="0" presId="urn:microsoft.com/office/officeart/2005/8/layout/chevron2"/>
    <dgm:cxn modelId="{BB0BB7DC-154E-F549-B900-B72901E25860}" type="presOf" srcId="{95AA6A4A-AC08-D74B-B2C3-277015FF7910}" destId="{33B0643C-46EA-F64B-A2FB-46A0416FB954}" srcOrd="0" destOrd="1" presId="urn:microsoft.com/office/officeart/2005/8/layout/chevron2"/>
    <dgm:cxn modelId="{C0FFF6DC-A94E-4048-9B59-15873D96BB98}" srcId="{45AD6AE2-CDA3-6541-83C4-49C94A27E643}" destId="{44011CCA-4C09-6348-A8AC-819C55CAB0C3}" srcOrd="1" destOrd="0" parTransId="{C4A475A7-5C34-1D4A-8039-B23E7A17A8A5}" sibTransId="{4BA96A21-9938-2544-AAF9-E64073151E84}"/>
    <dgm:cxn modelId="{08111AEE-63E4-3A41-9E29-C907A3F0D2AF}" type="presOf" srcId="{23729930-EA00-AA4A-8424-677D9D8D2631}" destId="{DE52B34D-749A-B54D-AFCD-D6DD58833B2E}" srcOrd="0" destOrd="0" presId="urn:microsoft.com/office/officeart/2005/8/layout/chevron2"/>
    <dgm:cxn modelId="{7B499BF6-ACCE-5745-8C17-CE2879AD47B9}" srcId="{45AD6AE2-CDA3-6541-83C4-49C94A27E643}" destId="{9B3AE589-B6B6-924B-9F64-A0F9D79BC3C6}" srcOrd="3" destOrd="0" parTransId="{3E308170-47E4-AA43-AD9D-76390DE07601}" sibTransId="{778B4D1F-E74D-F941-A525-6559D937866A}"/>
    <dgm:cxn modelId="{54A616D9-473B-F34F-A9DE-B7A7296458E5}" type="presParOf" srcId="{D70683D4-5219-5443-936E-BA02FD47FB2A}" destId="{BE0973DD-38F8-CA47-AAF6-4395E5F5AEA7}" srcOrd="0" destOrd="0" presId="urn:microsoft.com/office/officeart/2005/8/layout/chevron2"/>
    <dgm:cxn modelId="{2F1F8054-ABE0-5244-9136-1046679FBECE}" type="presParOf" srcId="{BE0973DD-38F8-CA47-AAF6-4395E5F5AEA7}" destId="{3C16DD44-0B80-3B4F-8247-8AEDFE630411}" srcOrd="0" destOrd="0" presId="urn:microsoft.com/office/officeart/2005/8/layout/chevron2"/>
    <dgm:cxn modelId="{941594DB-299E-A84D-9224-DC6352974285}" type="presParOf" srcId="{BE0973DD-38F8-CA47-AAF6-4395E5F5AEA7}" destId="{2EDB2441-59C9-6742-8E00-F28347F9AE6C}" srcOrd="1" destOrd="0" presId="urn:microsoft.com/office/officeart/2005/8/layout/chevron2"/>
    <dgm:cxn modelId="{4A89587B-320B-9140-A830-D7341BF948E2}" type="presParOf" srcId="{D70683D4-5219-5443-936E-BA02FD47FB2A}" destId="{B70A5BA7-7FEA-5C44-8A1D-A1F34B657B1D}" srcOrd="1" destOrd="0" presId="urn:microsoft.com/office/officeart/2005/8/layout/chevron2"/>
    <dgm:cxn modelId="{CDB8F645-206D-1B49-956D-2D368F8A70CD}" type="presParOf" srcId="{D70683D4-5219-5443-936E-BA02FD47FB2A}" destId="{FE6217A6-70F5-204C-A8E3-D63D2F1031F1}" srcOrd="2" destOrd="0" presId="urn:microsoft.com/office/officeart/2005/8/layout/chevron2"/>
    <dgm:cxn modelId="{0346A929-812C-A249-BE29-D8C2B95EF0DE}" type="presParOf" srcId="{FE6217A6-70F5-204C-A8E3-D63D2F1031F1}" destId="{73ECA5BD-08C7-7E41-8052-E0898EF90E87}" srcOrd="0" destOrd="0" presId="urn:microsoft.com/office/officeart/2005/8/layout/chevron2"/>
    <dgm:cxn modelId="{C1BC05C8-EFE6-A847-8DE6-F1E0F5FB5C5F}" type="presParOf" srcId="{FE6217A6-70F5-204C-A8E3-D63D2F1031F1}" destId="{DE52B34D-749A-B54D-AFCD-D6DD58833B2E}" srcOrd="1" destOrd="0" presId="urn:microsoft.com/office/officeart/2005/8/layout/chevron2"/>
    <dgm:cxn modelId="{3D850A21-515C-7947-97A6-B9AAAA1417BB}" type="presParOf" srcId="{D70683D4-5219-5443-936E-BA02FD47FB2A}" destId="{422758DF-3865-9C40-86CF-419819F20946}" srcOrd="3" destOrd="0" presId="urn:microsoft.com/office/officeart/2005/8/layout/chevron2"/>
    <dgm:cxn modelId="{9F8BDECE-A285-FC4A-B20F-7574CE8ADF0F}" type="presParOf" srcId="{D70683D4-5219-5443-936E-BA02FD47FB2A}" destId="{E74A1ABA-C47F-D54A-A920-77A14AD07594}" srcOrd="4" destOrd="0" presId="urn:microsoft.com/office/officeart/2005/8/layout/chevron2"/>
    <dgm:cxn modelId="{49770054-DA78-AD40-BEE3-A71E3E9722EA}" type="presParOf" srcId="{E74A1ABA-C47F-D54A-A920-77A14AD07594}" destId="{3FD369ED-C8B9-BE48-845D-F35B032CCFF5}" srcOrd="0" destOrd="0" presId="urn:microsoft.com/office/officeart/2005/8/layout/chevron2"/>
    <dgm:cxn modelId="{2B64B6C9-D4BD-AF4F-B3E5-D1DFAEEB7270}" type="presParOf" srcId="{E74A1ABA-C47F-D54A-A920-77A14AD07594}" destId="{8EE21A13-E0C5-944A-9F38-0CCBC62C23C2}" srcOrd="1" destOrd="0" presId="urn:microsoft.com/office/officeart/2005/8/layout/chevron2"/>
    <dgm:cxn modelId="{EC11E2CC-BF87-1D40-B805-EFF51F6BE9DF}" type="presParOf" srcId="{D70683D4-5219-5443-936E-BA02FD47FB2A}" destId="{24363D5F-C2D1-F541-BB38-19820F765CAF}" srcOrd="5" destOrd="0" presId="urn:microsoft.com/office/officeart/2005/8/layout/chevron2"/>
    <dgm:cxn modelId="{71AFEAE4-A614-CC48-99AF-0A2E2D53EE88}" type="presParOf" srcId="{D70683D4-5219-5443-936E-BA02FD47FB2A}" destId="{C96B77E7-7794-6B4E-9EE5-AA240F051C17}" srcOrd="6" destOrd="0" presId="urn:microsoft.com/office/officeart/2005/8/layout/chevron2"/>
    <dgm:cxn modelId="{77EB9219-F8AE-9C45-AA7D-D729C5299BF6}" type="presParOf" srcId="{C96B77E7-7794-6B4E-9EE5-AA240F051C17}" destId="{AB147539-D32E-CD41-82DE-117CD8CD5116}" srcOrd="0" destOrd="0" presId="urn:microsoft.com/office/officeart/2005/8/layout/chevron2"/>
    <dgm:cxn modelId="{B7E930E0-8629-A04F-A9F0-905AFA3D1157}" type="presParOf" srcId="{C96B77E7-7794-6B4E-9EE5-AA240F051C17}" destId="{33B0643C-46EA-F64B-A2FB-46A0416FB95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16DD44-0B80-3B4F-8247-8AEDFE630411}">
      <dsp:nvSpPr>
        <dsp:cNvPr id="0" name=""/>
        <dsp:cNvSpPr/>
      </dsp:nvSpPr>
      <dsp:spPr>
        <a:xfrm rot="5400000">
          <a:off x="-145162" y="145800"/>
          <a:ext cx="967752" cy="677426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Wet</a:t>
          </a:r>
        </a:p>
      </dsp:txBody>
      <dsp:txXfrm rot="-5400000">
        <a:off x="1" y="339350"/>
        <a:ext cx="677426" cy="290326"/>
      </dsp:txXfrm>
    </dsp:sp>
    <dsp:sp modelId="{2EDB2441-59C9-6742-8E00-F28347F9AE6C}">
      <dsp:nvSpPr>
        <dsp:cNvPr id="0" name=""/>
        <dsp:cNvSpPr/>
      </dsp:nvSpPr>
      <dsp:spPr>
        <a:xfrm rot="5400000">
          <a:off x="2950396" y="-2272331"/>
          <a:ext cx="629039" cy="51749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Mix butter and sugar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Beat in eggs &amp; vanilla</a:t>
          </a:r>
        </a:p>
      </dsp:txBody>
      <dsp:txXfrm rot="-5400000">
        <a:off x="677427" y="31345"/>
        <a:ext cx="5144271" cy="567625"/>
      </dsp:txXfrm>
    </dsp:sp>
    <dsp:sp modelId="{73ECA5BD-08C7-7E41-8052-E0898EF90E87}">
      <dsp:nvSpPr>
        <dsp:cNvPr id="0" name=""/>
        <dsp:cNvSpPr/>
      </dsp:nvSpPr>
      <dsp:spPr>
        <a:xfrm rot="5400000">
          <a:off x="-145162" y="961847"/>
          <a:ext cx="967752" cy="677426"/>
        </a:xfrm>
        <a:prstGeom prst="chevron">
          <a:avLst/>
        </a:prstGeom>
        <a:solidFill>
          <a:schemeClr val="accent1">
            <a:shade val="80000"/>
            <a:hueOff val="-84647"/>
            <a:satOff val="-13094"/>
            <a:lumOff val="13231"/>
            <a:alphaOff val="0"/>
          </a:schemeClr>
        </a:solidFill>
        <a:ln w="25400" cap="flat" cmpd="sng" algn="ctr">
          <a:solidFill>
            <a:schemeClr val="accent1">
              <a:shade val="80000"/>
              <a:hueOff val="-84647"/>
              <a:satOff val="-13094"/>
              <a:lumOff val="132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Dry</a:t>
          </a:r>
        </a:p>
      </dsp:txBody>
      <dsp:txXfrm rot="-5400000">
        <a:off x="1" y="1155397"/>
        <a:ext cx="677426" cy="290326"/>
      </dsp:txXfrm>
    </dsp:sp>
    <dsp:sp modelId="{DE52B34D-749A-B54D-AFCD-D6DD58833B2E}">
      <dsp:nvSpPr>
        <dsp:cNvPr id="0" name=""/>
        <dsp:cNvSpPr/>
      </dsp:nvSpPr>
      <dsp:spPr>
        <a:xfrm rot="5400000">
          <a:off x="2950396" y="-1456285"/>
          <a:ext cx="629039" cy="51749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-84647"/>
              <a:satOff val="-13094"/>
              <a:lumOff val="132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Mix in flour, baking soda, and chocolate chips</a:t>
          </a:r>
        </a:p>
      </dsp:txBody>
      <dsp:txXfrm rot="-5400000">
        <a:off x="677427" y="847391"/>
        <a:ext cx="5144271" cy="567625"/>
      </dsp:txXfrm>
    </dsp:sp>
    <dsp:sp modelId="{3FD369ED-C8B9-BE48-845D-F35B032CCFF5}">
      <dsp:nvSpPr>
        <dsp:cNvPr id="0" name=""/>
        <dsp:cNvSpPr/>
      </dsp:nvSpPr>
      <dsp:spPr>
        <a:xfrm rot="5400000">
          <a:off x="-145162" y="1777893"/>
          <a:ext cx="967752" cy="677426"/>
        </a:xfrm>
        <a:prstGeom prst="chevron">
          <a:avLst/>
        </a:prstGeom>
        <a:solidFill>
          <a:schemeClr val="accent1">
            <a:shade val="80000"/>
            <a:hueOff val="-169293"/>
            <a:satOff val="-26189"/>
            <a:lumOff val="26461"/>
            <a:alphaOff val="0"/>
          </a:schemeClr>
        </a:solidFill>
        <a:ln w="25400" cap="flat" cmpd="sng" algn="ctr">
          <a:solidFill>
            <a:schemeClr val="accent1">
              <a:shade val="80000"/>
              <a:hueOff val="-169293"/>
              <a:satOff val="-26189"/>
              <a:lumOff val="264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Place</a:t>
          </a:r>
        </a:p>
      </dsp:txBody>
      <dsp:txXfrm rot="-5400000">
        <a:off x="1" y="1971443"/>
        <a:ext cx="677426" cy="290326"/>
      </dsp:txXfrm>
    </dsp:sp>
    <dsp:sp modelId="{8EE21A13-E0C5-944A-9F38-0CCBC62C23C2}">
      <dsp:nvSpPr>
        <dsp:cNvPr id="0" name=""/>
        <dsp:cNvSpPr/>
      </dsp:nvSpPr>
      <dsp:spPr>
        <a:xfrm rot="5400000">
          <a:off x="2950396" y="-640239"/>
          <a:ext cx="629039" cy="51749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-169293"/>
              <a:satOff val="-26189"/>
              <a:lumOff val="264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Make cookie-sized balls of dough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Place evenly on baking sheet</a:t>
          </a:r>
        </a:p>
      </dsp:txBody>
      <dsp:txXfrm rot="-5400000">
        <a:off x="677427" y="1663437"/>
        <a:ext cx="5144271" cy="567625"/>
      </dsp:txXfrm>
    </dsp:sp>
    <dsp:sp modelId="{AB147539-D32E-CD41-82DE-117CD8CD5116}">
      <dsp:nvSpPr>
        <dsp:cNvPr id="0" name=""/>
        <dsp:cNvSpPr/>
      </dsp:nvSpPr>
      <dsp:spPr>
        <a:xfrm rot="5400000">
          <a:off x="-145162" y="2593939"/>
          <a:ext cx="967752" cy="677426"/>
        </a:xfrm>
        <a:prstGeom prst="chevron">
          <a:avLst/>
        </a:prstGeom>
        <a:solidFill>
          <a:schemeClr val="accent1">
            <a:shade val="80000"/>
            <a:hueOff val="-253940"/>
            <a:satOff val="-39283"/>
            <a:lumOff val="39692"/>
            <a:alphaOff val="0"/>
          </a:schemeClr>
        </a:solidFill>
        <a:ln w="25400" cap="flat" cmpd="sng" algn="ctr">
          <a:solidFill>
            <a:schemeClr val="accent1">
              <a:shade val="80000"/>
              <a:hueOff val="-253940"/>
              <a:satOff val="-39283"/>
              <a:lumOff val="396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Bake</a:t>
          </a:r>
        </a:p>
      </dsp:txBody>
      <dsp:txXfrm rot="-5400000">
        <a:off x="1" y="2787489"/>
        <a:ext cx="677426" cy="290326"/>
      </dsp:txXfrm>
    </dsp:sp>
    <dsp:sp modelId="{33B0643C-46EA-F64B-A2FB-46A0416FB954}">
      <dsp:nvSpPr>
        <dsp:cNvPr id="0" name=""/>
        <dsp:cNvSpPr/>
      </dsp:nvSpPr>
      <dsp:spPr>
        <a:xfrm rot="5400000">
          <a:off x="2950396" y="175806"/>
          <a:ext cx="629039" cy="51749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-253940"/>
              <a:satOff val="-39283"/>
              <a:lumOff val="396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Bake at 350 degrees Fahrenheit for 10 minutes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Let cool after</a:t>
          </a:r>
        </a:p>
      </dsp:txBody>
      <dsp:txXfrm rot="-5400000">
        <a:off x="677427" y="2479483"/>
        <a:ext cx="5144271" cy="5676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65BF56-4A4D-4DEA-BF4B-8ED38A61B5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DE3BD0-CCFC-4760-AAF3-CF9B94D18C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50203-2B6C-4376-BFEA-B4E212133564}" type="datetimeFigureOut">
              <a:rPr lang="en-US" smtClean="0"/>
              <a:t>6/24/26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C70846-9548-41CC-857D-BF91CA71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66BCD5-B21F-45B8-9F34-078703248D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82362-2E36-4DA0-BABD-FE59F6864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614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		</a:t>
            </a:r>
            <a:endParaRPr dirty="0"/>
          </a:p>
        </p:txBody>
      </p:sp>
      <p:sp>
        <p:nvSpPr>
          <p:cNvPr id="174" name="Google Shape;17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432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1875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4488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2845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>
          <a:extLst>
            <a:ext uri="{FF2B5EF4-FFF2-40B4-BE49-F238E27FC236}">
              <a16:creationId xmlns:a16="http://schemas.microsoft.com/office/drawing/2014/main" id="{3528DAFF-A694-88C6-2AC0-7293CC75A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:notes">
            <a:extLst>
              <a:ext uri="{FF2B5EF4-FFF2-40B4-BE49-F238E27FC236}">
                <a16:creationId xmlns:a16="http://schemas.microsoft.com/office/drawing/2014/main" id="{F7181552-9F2F-DED7-7B6F-343EEB9AF8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:notes">
            <a:extLst>
              <a:ext uri="{FF2B5EF4-FFF2-40B4-BE49-F238E27FC236}">
                <a16:creationId xmlns:a16="http://schemas.microsoft.com/office/drawing/2014/main" id="{245E7C6F-410E-0E02-E4A6-466D33B7C2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0511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>
          <a:extLst>
            <a:ext uri="{FF2B5EF4-FFF2-40B4-BE49-F238E27FC236}">
              <a16:creationId xmlns:a16="http://schemas.microsoft.com/office/drawing/2014/main" id="{305DCF70-D6B0-1C1B-F714-B96989667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4:notes">
            <a:extLst>
              <a:ext uri="{FF2B5EF4-FFF2-40B4-BE49-F238E27FC236}">
                <a16:creationId xmlns:a16="http://schemas.microsoft.com/office/drawing/2014/main" id="{03C02D9A-0B11-A890-A595-440D0D1586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4:notes">
            <a:extLst>
              <a:ext uri="{FF2B5EF4-FFF2-40B4-BE49-F238E27FC236}">
                <a16:creationId xmlns:a16="http://schemas.microsoft.com/office/drawing/2014/main" id="{4E55C130-67B3-D189-8560-786C63AB56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3773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>
          <a:extLst>
            <a:ext uri="{FF2B5EF4-FFF2-40B4-BE49-F238E27FC236}">
              <a16:creationId xmlns:a16="http://schemas.microsoft.com/office/drawing/2014/main" id="{9EE4FFFE-6EA2-E311-A1F2-04375FCD5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4:notes">
            <a:extLst>
              <a:ext uri="{FF2B5EF4-FFF2-40B4-BE49-F238E27FC236}">
                <a16:creationId xmlns:a16="http://schemas.microsoft.com/office/drawing/2014/main" id="{7D61C0EE-0213-F31E-9B2E-C82862CD9E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4:notes">
            <a:extLst>
              <a:ext uri="{FF2B5EF4-FFF2-40B4-BE49-F238E27FC236}">
                <a16:creationId xmlns:a16="http://schemas.microsoft.com/office/drawing/2014/main" id="{7218DB51-72DF-8437-FAB9-0F005E6FEF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56219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>
          <a:extLst>
            <a:ext uri="{FF2B5EF4-FFF2-40B4-BE49-F238E27FC236}">
              <a16:creationId xmlns:a16="http://schemas.microsoft.com/office/drawing/2014/main" id="{41556932-46B0-58BC-0C69-BFE786335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4:notes">
            <a:extLst>
              <a:ext uri="{FF2B5EF4-FFF2-40B4-BE49-F238E27FC236}">
                <a16:creationId xmlns:a16="http://schemas.microsoft.com/office/drawing/2014/main" id="{A2321ED2-8701-1483-CDE1-B109A0250D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4:notes">
            <a:extLst>
              <a:ext uri="{FF2B5EF4-FFF2-40B4-BE49-F238E27FC236}">
                <a16:creationId xmlns:a16="http://schemas.microsoft.com/office/drawing/2014/main" id="{A8A00BAF-ADA8-F973-7170-1D0DC23C91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2777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public class Temperatures {</a:t>
            </a:r>
          </a:p>
          <a:p>
            <a:r>
              <a:rPr lang="en-US" dirty="0"/>
              <a:t>    public static void main(String[] </a:t>
            </a:r>
            <a:r>
              <a:rPr lang="en-US" dirty="0" err="1"/>
              <a:t>args</a:t>
            </a:r>
            <a:r>
              <a:rPr lang="en-US" dirty="0"/>
              <a:t>) {</a:t>
            </a:r>
          </a:p>
          <a:p>
            <a:r>
              <a:rPr lang="en-US" dirty="0"/>
              <a:t>        int[] </a:t>
            </a:r>
            <a:r>
              <a:rPr lang="en-US" dirty="0" err="1"/>
              <a:t>nums</a:t>
            </a:r>
            <a:r>
              <a:rPr lang="en-US" dirty="0"/>
              <a:t> = {1, 4, 4, 8, 13};</a:t>
            </a:r>
          </a:p>
          <a:p>
            <a:r>
              <a:rPr lang="en-US" dirty="0"/>
              <a:t>        int </a:t>
            </a:r>
            <a:r>
              <a:rPr lang="en-US" dirty="0" err="1"/>
              <a:t>totalDiff</a:t>
            </a:r>
            <a:r>
              <a:rPr lang="en-US" dirty="0"/>
              <a:t> = 0;</a:t>
            </a:r>
          </a:p>
          <a:p>
            <a:r>
              <a:rPr lang="en-US" dirty="0"/>
              <a:t>        for (int </a:t>
            </a:r>
            <a:r>
              <a:rPr lang="en-US" dirty="0" err="1"/>
              <a:t>i</a:t>
            </a:r>
            <a:r>
              <a:rPr lang="en-US" dirty="0"/>
              <a:t> = 1; </a:t>
            </a:r>
            <a:r>
              <a:rPr lang="en-US" dirty="0" err="1"/>
              <a:t>i</a:t>
            </a:r>
            <a:r>
              <a:rPr lang="en-US" dirty="0"/>
              <a:t> &lt;= nums.length-1; </a:t>
            </a:r>
            <a:r>
              <a:rPr lang="en-US" dirty="0" err="1"/>
              <a:t>i</a:t>
            </a:r>
            <a:r>
              <a:rPr lang="en-US" dirty="0"/>
              <a:t>++) {</a:t>
            </a:r>
          </a:p>
          <a:p>
            <a:r>
              <a:rPr lang="en-US" dirty="0"/>
              <a:t>            </a:t>
            </a:r>
            <a:r>
              <a:rPr lang="en-US" dirty="0" err="1"/>
              <a:t>totalDiff</a:t>
            </a:r>
            <a:r>
              <a:rPr lang="en-US" dirty="0"/>
              <a:t> += (</a:t>
            </a:r>
            <a:r>
              <a:rPr lang="en-US" dirty="0" err="1"/>
              <a:t>nums</a:t>
            </a:r>
            <a:r>
              <a:rPr lang="en-US" dirty="0"/>
              <a:t>[</a:t>
            </a:r>
            <a:r>
              <a:rPr lang="en-US" dirty="0" err="1"/>
              <a:t>i</a:t>
            </a:r>
            <a:r>
              <a:rPr lang="en-US" dirty="0"/>
              <a:t>] - </a:t>
            </a:r>
            <a:r>
              <a:rPr lang="en-US" dirty="0" err="1"/>
              <a:t>nums</a:t>
            </a:r>
            <a:r>
              <a:rPr lang="en-US" dirty="0"/>
              <a:t>[</a:t>
            </a:r>
            <a:r>
              <a:rPr lang="en-US" dirty="0" err="1"/>
              <a:t>i</a:t>
            </a:r>
            <a:r>
              <a:rPr lang="en-US" dirty="0"/>
              <a:t> - 1]);</a:t>
            </a:r>
          </a:p>
          <a:p>
            <a:r>
              <a:rPr lang="en-US" dirty="0"/>
              <a:t>        }</a:t>
            </a:r>
          </a:p>
          <a:p>
            <a:r>
              <a:rPr lang="en-US" dirty="0"/>
              <a:t>        </a:t>
            </a:r>
            <a:r>
              <a:rPr lang="en-US" dirty="0" err="1"/>
              <a:t>System.out.println</a:t>
            </a:r>
            <a:r>
              <a:rPr lang="en-US" dirty="0"/>
              <a:t>("Total Diff = " + </a:t>
            </a:r>
            <a:r>
              <a:rPr lang="en-US" dirty="0" err="1"/>
              <a:t>totalDiff</a:t>
            </a:r>
            <a:r>
              <a:rPr lang="en-US" dirty="0"/>
              <a:t>);</a:t>
            </a:r>
          </a:p>
          <a:p>
            <a:r>
              <a:rPr lang="en-US" dirty="0"/>
              <a:t>    }</a:t>
            </a:r>
          </a:p>
          <a:p>
            <a:r>
              <a:rPr lang="en-US" dirty="0"/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0FC8D-3FAB-384B-A523-F958535FCC0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74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>
          <a:extLst>
            <a:ext uri="{FF2B5EF4-FFF2-40B4-BE49-F238E27FC236}">
              <a16:creationId xmlns:a16="http://schemas.microsoft.com/office/drawing/2014/main" id="{44E2F15F-6B8B-33A7-1EB5-2E32CCF2E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4:notes">
            <a:extLst>
              <a:ext uri="{FF2B5EF4-FFF2-40B4-BE49-F238E27FC236}">
                <a16:creationId xmlns:a16="http://schemas.microsoft.com/office/drawing/2014/main" id="{C4B6F25F-F255-7A95-46FA-1D7F407F4F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4:notes">
            <a:extLst>
              <a:ext uri="{FF2B5EF4-FFF2-40B4-BE49-F238E27FC236}">
                <a16:creationId xmlns:a16="http://schemas.microsoft.com/office/drawing/2014/main" id="{5029E178-70CD-B146-0174-1CFDEF5218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92436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>
          <a:extLst>
            <a:ext uri="{FF2B5EF4-FFF2-40B4-BE49-F238E27FC236}">
              <a16:creationId xmlns:a16="http://schemas.microsoft.com/office/drawing/2014/main" id="{9497343F-24ED-0274-1865-A5365EA76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4:notes">
            <a:extLst>
              <a:ext uri="{FF2B5EF4-FFF2-40B4-BE49-F238E27FC236}">
                <a16:creationId xmlns:a16="http://schemas.microsoft.com/office/drawing/2014/main" id="{9D54FB3B-9B72-5013-8603-1D4B47B046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4:notes">
            <a:extLst>
              <a:ext uri="{FF2B5EF4-FFF2-40B4-BE49-F238E27FC236}">
                <a16:creationId xmlns:a16="http://schemas.microsoft.com/office/drawing/2014/main" id="{B80791E1-2EFB-EE22-ED30-ACF8D4BE99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27476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4476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>
          <a:extLst>
            <a:ext uri="{FF2B5EF4-FFF2-40B4-BE49-F238E27FC236}">
              <a16:creationId xmlns:a16="http://schemas.microsoft.com/office/drawing/2014/main" id="{09B1B456-B28D-6B26-E411-018969BAF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4:notes">
            <a:extLst>
              <a:ext uri="{FF2B5EF4-FFF2-40B4-BE49-F238E27FC236}">
                <a16:creationId xmlns:a16="http://schemas.microsoft.com/office/drawing/2014/main" id="{E326B0BC-7CD3-3724-6737-9C9627B156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4:notes">
            <a:extLst>
              <a:ext uri="{FF2B5EF4-FFF2-40B4-BE49-F238E27FC236}">
                <a16:creationId xmlns:a16="http://schemas.microsoft.com/office/drawing/2014/main" id="{C60FA6D5-404F-C5E1-A961-001E5F4E63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3221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9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9"/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</a:t>
            </a:r>
            <a:endParaRPr dirty="0"/>
          </a:p>
        </p:txBody>
      </p:sp>
      <p:sp>
        <p:nvSpPr>
          <p:cNvPr id="19" name="Google Shape;19;p29"/>
          <p:cNvSpPr txBox="1">
            <a:spLocks noGrp="1"/>
          </p:cNvSpPr>
          <p:nvPr>
            <p:ph type="title"/>
          </p:nvPr>
        </p:nvSpPr>
        <p:spPr>
          <a:xfrm>
            <a:off x="292977" y="4013370"/>
            <a:ext cx="6212926" cy="1954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6000"/>
              <a:buFont typeface="Montserrat SemiBold"/>
              <a:buNone/>
              <a:defRPr sz="6000" b="0">
                <a:solidFill>
                  <a:srgbClr val="F0F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/>
          <p:nvPr/>
        </p:nvSpPr>
        <p:spPr>
          <a:xfrm>
            <a:off x="338697" y="3182199"/>
            <a:ext cx="3062976" cy="637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3600"/>
              <a:buFont typeface="Montserrat ExtraBold"/>
              <a:buNone/>
            </a:pPr>
            <a:r>
              <a:rPr lang="en-US" sz="3600" b="1" i="0" u="none" strike="noStrike" cap="none">
                <a:solidFill>
                  <a:srgbClr val="F0F0F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CSE 122</a:t>
            </a:r>
            <a:endParaRPr/>
          </a:p>
        </p:txBody>
      </p:sp>
      <p:grpSp>
        <p:nvGrpSpPr>
          <p:cNvPr id="21" name="Google Shape;21;p29"/>
          <p:cNvGrpSpPr/>
          <p:nvPr/>
        </p:nvGrpSpPr>
        <p:grpSpPr>
          <a:xfrm>
            <a:off x="420127" y="2753847"/>
            <a:ext cx="1269525" cy="420132"/>
            <a:chOff x="0" y="0"/>
            <a:chExt cx="1269523" cy="420130"/>
          </a:xfrm>
        </p:grpSpPr>
        <p:sp>
          <p:nvSpPr>
            <p:cNvPr id="22" name="Google Shape;22;p29"/>
            <p:cNvSpPr/>
            <p:nvPr/>
          </p:nvSpPr>
          <p:spPr>
            <a:xfrm>
              <a:off x="0" y="0"/>
              <a:ext cx="1269523" cy="420130"/>
            </a:xfrm>
            <a:prstGeom prst="roundRect">
              <a:avLst>
                <a:gd name="adj" fmla="val 16667"/>
              </a:avLst>
            </a:prstGeom>
            <a:solidFill>
              <a:srgbClr val="FA823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9"/>
            <p:cNvSpPr txBox="1"/>
            <p:nvPr/>
          </p:nvSpPr>
          <p:spPr>
            <a:xfrm>
              <a:off x="66228" y="43694"/>
              <a:ext cx="1137067" cy="3327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Montserrat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LEC 00</a:t>
              </a:r>
              <a:endParaRPr/>
            </a:p>
          </p:txBody>
        </p:sp>
      </p:grpSp>
      <p:sp>
        <p:nvSpPr>
          <p:cNvPr id="24" name="Google Shape;24;p29"/>
          <p:cNvSpPr/>
          <p:nvPr/>
        </p:nvSpPr>
        <p:spPr>
          <a:xfrm>
            <a:off x="6714463" y="1251642"/>
            <a:ext cx="5250244" cy="5153776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" name="Google Shape;25;p29"/>
          <p:cNvCxnSpPr/>
          <p:nvPr/>
        </p:nvCxnSpPr>
        <p:spPr>
          <a:xfrm>
            <a:off x="7452793" y="4551419"/>
            <a:ext cx="4468306" cy="1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6" name="Google Shape;26;p29"/>
          <p:cNvSpPr/>
          <p:nvPr/>
        </p:nvSpPr>
        <p:spPr>
          <a:xfrm>
            <a:off x="6931" y="5505568"/>
            <a:ext cx="4514270" cy="1340914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9"/>
          <p:cNvSpPr txBox="1"/>
          <p:nvPr/>
        </p:nvSpPr>
        <p:spPr>
          <a:xfrm>
            <a:off x="238457" y="5823174"/>
            <a:ext cx="2159236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200"/>
              <a:buFont typeface="Montserrat"/>
              <a:buNone/>
            </a:pPr>
            <a:r>
              <a:rPr lang="en-US" sz="1200" b="1" i="0" u="none" strike="noStrike" cap="none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Questions during Class?</a:t>
            </a:r>
            <a:endParaRPr/>
          </a:p>
        </p:txBody>
      </p:sp>
      <p:sp>
        <p:nvSpPr>
          <p:cNvPr id="28" name="Google Shape;28;p29"/>
          <p:cNvSpPr txBox="1"/>
          <p:nvPr/>
        </p:nvSpPr>
        <p:spPr>
          <a:xfrm>
            <a:off x="242828" y="6094422"/>
            <a:ext cx="2154864" cy="75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r>
              <a:rPr lang="en-US" sz="1200" b="1" i="0" u="none" strike="noStrike" cap="non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Raise hand or send here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endParaRPr sz="1200" b="1" i="0" u="none" strike="noStrike" cap="none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 SemiBold"/>
              <a:buNone/>
            </a:pPr>
            <a:r>
              <a:rPr lang="en-US" sz="2000" b="0" i="0" u="none" strike="noStrike" cap="non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sli.do    #cse122 </a:t>
            </a:r>
            <a:endParaRPr/>
          </a:p>
        </p:txBody>
      </p:sp>
      <p:sp>
        <p:nvSpPr>
          <p:cNvPr id="29" name="Google Shape;29;p29"/>
          <p:cNvSpPr/>
          <p:nvPr/>
        </p:nvSpPr>
        <p:spPr>
          <a:xfrm>
            <a:off x="3243845" y="5574550"/>
            <a:ext cx="1218439" cy="1223090"/>
          </a:xfrm>
          <a:prstGeom prst="roundRect">
            <a:avLst>
              <a:gd name="adj" fmla="val 5827"/>
            </a:avLst>
          </a:prstGeom>
          <a:solidFill>
            <a:srgbClr val="A6A6A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9"/>
          <p:cNvSpPr txBox="1">
            <a:spLocks noGrp="1"/>
          </p:cNvSpPr>
          <p:nvPr>
            <p:ph type="sldNum" idx="12"/>
          </p:nvPr>
        </p:nvSpPr>
        <p:spPr>
          <a:xfrm>
            <a:off x="9301481" y="6447714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A5CE83-B61D-7724-61E8-93A5D138A1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3" y="29972"/>
            <a:ext cx="2150721" cy="1690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2ED498-2558-F345-5239-8AFF0B70E3A9}"/>
              </a:ext>
            </a:extLst>
          </p:cNvPr>
          <p:cNvSpPr txBox="1"/>
          <p:nvPr userDrawn="1"/>
        </p:nvSpPr>
        <p:spPr>
          <a:xfrm>
            <a:off x="8369161" y="10264"/>
            <a:ext cx="16224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CSE 122 Summer 2026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B33F1C-0BBC-EE96-97DD-DA6336AA6C63}"/>
              </a:ext>
            </a:extLst>
          </p:cNvPr>
          <p:cNvSpPr txBox="1"/>
          <p:nvPr userDrawn="1"/>
        </p:nvSpPr>
        <p:spPr>
          <a:xfrm>
            <a:off x="10539812" y="15965"/>
            <a:ext cx="16224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i="0" dirty="0" err="1">
                <a:solidFill>
                  <a:schemeClr val="bg1"/>
                </a:solidFill>
                <a:latin typeface="Montserrat SemiBold" pitchFamily="2" charset="77"/>
              </a:rPr>
              <a:t>sli.do</a:t>
            </a:r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 #cse122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81B9F0-682A-E722-4950-699C37962D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55038" y="5574549"/>
            <a:ext cx="1199369" cy="11993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0"/>
          <p:cNvSpPr/>
          <p:nvPr userDrawn="1"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" name="Google Shape;34;p30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30"/>
          <p:cNvSpPr txBox="1"/>
          <p:nvPr/>
        </p:nvSpPr>
        <p:spPr>
          <a:xfrm>
            <a:off x="10615294" y="5195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122 Summer 2026</a:t>
            </a:r>
            <a:endParaRPr dirty="0"/>
          </a:p>
        </p:txBody>
      </p:sp>
      <p:sp>
        <p:nvSpPr>
          <p:cNvPr id="36" name="Google Shape;36;p30"/>
          <p:cNvSpPr txBox="1"/>
          <p:nvPr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</a:t>
            </a:r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citce: Pair">
  <p:cSld name="Pracitce: Pai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" name="Google Shape;60;p33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33"/>
          <p:cNvSpPr txBox="1"/>
          <p:nvPr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</a:t>
            </a:r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838199" y="1388065"/>
            <a:ext cx="10515601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/>
          <p:nvPr/>
        </p:nvSpPr>
        <p:spPr>
          <a:xfrm>
            <a:off x="-29764" y="231049"/>
            <a:ext cx="12221765" cy="98440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lang="en-US"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" name="Google Shape;65;p33"/>
          <p:cNvGrpSpPr/>
          <p:nvPr/>
        </p:nvGrpSpPr>
        <p:grpSpPr>
          <a:xfrm>
            <a:off x="8414950" y="403661"/>
            <a:ext cx="3380433" cy="556056"/>
            <a:chOff x="0" y="0"/>
            <a:chExt cx="3380431" cy="556054"/>
          </a:xfrm>
        </p:grpSpPr>
        <p:sp>
          <p:nvSpPr>
            <p:cNvPr id="66" name="Google Shape;66;p33"/>
            <p:cNvSpPr/>
            <p:nvPr/>
          </p:nvSpPr>
          <p:spPr>
            <a:xfrm>
              <a:off x="0" y="0"/>
              <a:ext cx="3380431" cy="556054"/>
            </a:xfrm>
            <a:prstGeom prst="roundRect">
              <a:avLst>
                <a:gd name="adj" fmla="val 16667"/>
              </a:avLst>
            </a:prstGeom>
            <a:solidFill>
              <a:srgbClr val="4E408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3"/>
            <p:cNvSpPr txBox="1"/>
            <p:nvPr/>
          </p:nvSpPr>
          <p:spPr>
            <a:xfrm>
              <a:off x="72864" y="60856"/>
              <a:ext cx="3234702" cy="434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2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sli.do      #cse122</a:t>
              </a:r>
              <a:endParaRPr/>
            </a:p>
          </p:txBody>
        </p:sp>
      </p:grpSp>
      <p:sp>
        <p:nvSpPr>
          <p:cNvPr id="68" name="Google Shape;68;p33"/>
          <p:cNvSpPr txBox="1"/>
          <p:nvPr/>
        </p:nvSpPr>
        <p:spPr>
          <a:xfrm>
            <a:off x="1152635" y="300370"/>
            <a:ext cx="4597925" cy="777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Practice: Pair</a:t>
            </a:r>
            <a:endParaRPr dirty="0"/>
          </a:p>
        </p:txBody>
      </p:sp>
      <p:pic>
        <p:nvPicPr>
          <p:cNvPr id="69" name="Google Shape;69;p33" descr="Graphic 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038" y="300371"/>
            <a:ext cx="961803" cy="76944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3"/>
          <p:cNvSpPr/>
          <p:nvPr/>
        </p:nvSpPr>
        <p:spPr>
          <a:xfrm>
            <a:off x="7058213" y="123442"/>
            <a:ext cx="960121" cy="960121"/>
          </a:xfrm>
          <a:prstGeom prst="roundRect">
            <a:avLst>
              <a:gd name="adj" fmla="val 16667"/>
            </a:avLst>
          </a:prstGeom>
          <a:solidFill>
            <a:srgbClr val="4E408B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endParaRPr sz="2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3"/>
          <p:cNvSpPr/>
          <p:nvPr/>
        </p:nvSpPr>
        <p:spPr>
          <a:xfrm>
            <a:off x="7163368" y="214847"/>
            <a:ext cx="749809" cy="7498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" name="Google Shape;45;p32">
            <a:extLst>
              <a:ext uri="{FF2B5EF4-FFF2-40B4-BE49-F238E27FC236}">
                <a16:creationId xmlns:a16="http://schemas.microsoft.com/office/drawing/2014/main" id="{3D5EFC24-01D0-52A6-EDFA-F2F4F54CD671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122 Summer 2026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A43277-0046-D252-26FF-7D88D86BA7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63368" y="214847"/>
            <a:ext cx="749809" cy="7498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" name="Google Shape;76;p34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34"/>
          <p:cNvSpPr txBox="1"/>
          <p:nvPr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</a:t>
            </a:r>
            <a:endParaRPr/>
          </a:p>
        </p:txBody>
      </p:sp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" name="Google Shape;45;p32">
            <a:extLst>
              <a:ext uri="{FF2B5EF4-FFF2-40B4-BE49-F238E27FC236}">
                <a16:creationId xmlns:a16="http://schemas.microsoft.com/office/drawing/2014/main" id="{C83F8E99-61C4-787F-DDEE-4B485F63A773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122 Summer 2026</a:t>
            </a: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5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" name="Google Shape;83;p35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35"/>
          <p:cNvSpPr txBox="1"/>
          <p:nvPr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</a:t>
            </a:r>
            <a:endParaRPr/>
          </a:p>
        </p:txBody>
      </p:sp>
      <p:sp>
        <p:nvSpPr>
          <p:cNvPr id="86" name="Google Shape;86;p35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" name="Google Shape;45;p32">
            <a:extLst>
              <a:ext uri="{FF2B5EF4-FFF2-40B4-BE49-F238E27FC236}">
                <a16:creationId xmlns:a16="http://schemas.microsoft.com/office/drawing/2014/main" id="{F4A29E4D-4C0E-217D-C866-78FD7F0B252C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122 Summer 2026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6B8B3-3837-584A-94CD-BA26A8EFF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2073"/>
            <a:ext cx="10972800" cy="1508127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6CF4A-8D26-7E47-BE24-56CAFA2BF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DA4DA-0832-AD49-906C-ED72A76C7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96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ctice: Think">
  <p:cSld name="Practice: Thi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2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Google Shape;44;p32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32"/>
          <p:cNvSpPr txBox="1"/>
          <p:nvPr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122 Summer 2026</a:t>
            </a:r>
            <a:endParaRPr dirty="0"/>
          </a:p>
        </p:txBody>
      </p:sp>
      <p:sp>
        <p:nvSpPr>
          <p:cNvPr id="46" name="Google Shape;46;p32"/>
          <p:cNvSpPr txBox="1"/>
          <p:nvPr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</a:t>
            </a:r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title"/>
          </p:nvPr>
        </p:nvSpPr>
        <p:spPr>
          <a:xfrm>
            <a:off x="838199" y="1388065"/>
            <a:ext cx="10515601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/>
          <p:nvPr/>
        </p:nvSpPr>
        <p:spPr>
          <a:xfrm>
            <a:off x="-29764" y="231049"/>
            <a:ext cx="12221765" cy="98440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" name="Google Shape;49;p32"/>
          <p:cNvGrpSpPr/>
          <p:nvPr/>
        </p:nvGrpSpPr>
        <p:grpSpPr>
          <a:xfrm>
            <a:off x="8414950" y="403661"/>
            <a:ext cx="3380433" cy="556056"/>
            <a:chOff x="0" y="0"/>
            <a:chExt cx="3380431" cy="556054"/>
          </a:xfrm>
        </p:grpSpPr>
        <p:sp>
          <p:nvSpPr>
            <p:cNvPr id="50" name="Google Shape;50;p32"/>
            <p:cNvSpPr/>
            <p:nvPr/>
          </p:nvSpPr>
          <p:spPr>
            <a:xfrm>
              <a:off x="0" y="0"/>
              <a:ext cx="3380431" cy="556054"/>
            </a:xfrm>
            <a:prstGeom prst="roundRect">
              <a:avLst>
                <a:gd name="adj" fmla="val 16667"/>
              </a:avLst>
            </a:prstGeom>
            <a:solidFill>
              <a:srgbClr val="4E408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32"/>
            <p:cNvSpPr txBox="1"/>
            <p:nvPr/>
          </p:nvSpPr>
          <p:spPr>
            <a:xfrm>
              <a:off x="72864" y="60856"/>
              <a:ext cx="3234702" cy="434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2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sli.do      #cse122</a:t>
              </a:r>
              <a:endParaRPr/>
            </a:p>
          </p:txBody>
        </p:sp>
      </p:grpSp>
      <p:sp>
        <p:nvSpPr>
          <p:cNvPr id="52" name="Google Shape;52;p32"/>
          <p:cNvSpPr txBox="1"/>
          <p:nvPr/>
        </p:nvSpPr>
        <p:spPr>
          <a:xfrm>
            <a:off x="1152635" y="300370"/>
            <a:ext cx="3506055" cy="777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Practice: Think</a:t>
            </a:r>
            <a:endParaRPr/>
          </a:p>
        </p:txBody>
      </p:sp>
      <p:pic>
        <p:nvPicPr>
          <p:cNvPr id="53" name="Google Shape;53;p32" descr="Graphic 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54038" y="300371"/>
            <a:ext cx="684161" cy="781897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32"/>
          <p:cNvSpPr/>
          <p:nvPr/>
        </p:nvSpPr>
        <p:spPr>
          <a:xfrm>
            <a:off x="7058213" y="109691"/>
            <a:ext cx="960121" cy="960121"/>
          </a:xfrm>
          <a:prstGeom prst="roundRect">
            <a:avLst>
              <a:gd name="adj" fmla="val 16667"/>
            </a:avLst>
          </a:prstGeom>
          <a:solidFill>
            <a:srgbClr val="4E408B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endParaRPr sz="2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32"/>
          <p:cNvSpPr/>
          <p:nvPr/>
        </p:nvSpPr>
        <p:spPr>
          <a:xfrm>
            <a:off x="7163368" y="214847"/>
            <a:ext cx="749809" cy="7498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7378C1-BAD6-7CC9-0F0F-ABD3F53435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63366" y="217340"/>
            <a:ext cx="749811" cy="74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79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7;p28" descr="Picture 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28"/>
          <p:cNvSpPr txBox="1"/>
          <p:nvPr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122 Summer 2026</a:t>
            </a:r>
            <a:endParaRPr dirty="0"/>
          </a:p>
        </p:txBody>
      </p:sp>
      <p:sp>
        <p:nvSpPr>
          <p:cNvPr id="9" name="Google Shape;9;p28"/>
          <p:cNvSpPr txBox="1"/>
          <p:nvPr/>
        </p:nvSpPr>
        <p:spPr>
          <a:xfrm>
            <a:off x="3046095" y="-8015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</a:t>
            </a:r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title"/>
          </p:nvPr>
        </p:nvSpPr>
        <p:spPr>
          <a:xfrm>
            <a:off x="609600" y="84059"/>
            <a:ext cx="10972800" cy="1508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2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28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ashington.edu/122/resub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radescope.com/courses/1328348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cs.washington.edu/122/rubrics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ashington.edu/122/resources/code_quality/#forbidden-feature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ildingjavaprograms.co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s.uw.edu/122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s.uw.edu/122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se12x.github.io/java-tutorial/index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4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cs.washington.edu/122/resources/code_quality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NdAahfsytnD2kKgC7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urses.cs.washington.edu/cse122/syllabus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se12x.github.io/java-tutorial/index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lacement.cs.washington.ed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>
            <a:spLocks noGrp="1"/>
          </p:cNvSpPr>
          <p:nvPr>
            <p:ph type="title"/>
          </p:nvPr>
        </p:nvSpPr>
        <p:spPr>
          <a:xfrm>
            <a:off x="305332" y="4125093"/>
            <a:ext cx="6212927" cy="195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6000"/>
              <a:buFont typeface="Montserrat SemiBold"/>
              <a:buNone/>
            </a:pPr>
            <a:r>
              <a:rPr lang="en-US" sz="6000" b="0" dirty="0">
                <a:solidFill>
                  <a:srgbClr val="F0F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Welcome!</a:t>
            </a:r>
            <a:endParaRPr dirty="0"/>
          </a:p>
        </p:txBody>
      </p:sp>
      <p:sp>
        <p:nvSpPr>
          <p:cNvPr id="92" name="Google Shape;92;p1"/>
          <p:cNvSpPr txBox="1"/>
          <p:nvPr/>
        </p:nvSpPr>
        <p:spPr>
          <a:xfrm>
            <a:off x="7148324" y="1757979"/>
            <a:ext cx="43854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r>
              <a:rPr lang="en-US" sz="2200" b="1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Talk to your neighbors: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Introduce yourself to your neighbor!</a:t>
            </a:r>
            <a:b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What is your name? Year? What did you do over summer break?</a:t>
            </a:r>
            <a:endParaRPr dirty="0"/>
          </a:p>
        </p:txBody>
      </p:sp>
      <p:pic>
        <p:nvPicPr>
          <p:cNvPr id="93" name="Google Shape;93;p1" descr="Picture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4869" y="3857228"/>
            <a:ext cx="1305170" cy="130517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7071026" y="1419273"/>
            <a:ext cx="453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Montserrat SemiBold"/>
              <a:buNone/>
            </a:pPr>
            <a:r>
              <a:rPr lang="en-US" sz="1600" b="1" i="0" u="none" strike="noStrike" cap="none">
                <a:solidFill>
                  <a:srgbClr val="A6A6A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BEFORE WE START</a:t>
            </a:r>
            <a:endParaRPr/>
          </a:p>
        </p:txBody>
      </p:sp>
      <p:sp>
        <p:nvSpPr>
          <p:cNvPr id="96" name="Google Shape;96;p1"/>
          <p:cNvSpPr txBox="1"/>
          <p:nvPr/>
        </p:nvSpPr>
        <p:spPr>
          <a:xfrm>
            <a:off x="6996450" y="4177924"/>
            <a:ext cx="115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Instructors:</a:t>
            </a:r>
            <a:endParaRPr sz="1200" dirty="0">
              <a:solidFill>
                <a:schemeClr val="l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6996450" y="4640308"/>
            <a:ext cx="115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TAs:</a:t>
            </a:r>
            <a:endParaRPr sz="1200">
              <a:solidFill>
                <a:schemeClr val="l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8149349" y="4177922"/>
            <a:ext cx="3556009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Ivory Wang &amp; Colin Lim</a:t>
            </a:r>
            <a:endParaRPr sz="1200" dirty="0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9" name="Google Shape;99;p1"/>
          <p:cNvSpPr txBox="1"/>
          <p:nvPr/>
        </p:nvSpPr>
        <p:spPr>
          <a:xfrm>
            <a:off x="8149349" y="4640323"/>
            <a:ext cx="3737319" cy="1651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91425" rIns="91425" bIns="91425" numCol="4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Dani</a:t>
            </a: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Rohan</a:t>
            </a: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Wesley</a:t>
            </a: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Connor</a:t>
            </a: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Yang</a:t>
            </a:r>
          </a:p>
          <a:p>
            <a:pPr lvl="0">
              <a:lnSpc>
                <a:spcPct val="115000"/>
              </a:lnSpc>
            </a:pPr>
            <a:endParaRPr lang="en-US" sz="1000" dirty="0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>
          <a:extLst>
            <a:ext uri="{FF2B5EF4-FFF2-40B4-BE49-F238E27FC236}">
              <a16:creationId xmlns:a16="http://schemas.microsoft.com/office/drawing/2014/main" id="{766B6789-6B7F-5AFD-13AD-3A4CC96B6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4">
            <a:extLst>
              <a:ext uri="{FF2B5EF4-FFF2-40B4-BE49-F238E27FC236}">
                <a16:creationId xmlns:a16="http://schemas.microsoft.com/office/drawing/2014/main" id="{0EF0C2CA-379C-32A8-94E0-2E22256445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Lecture Outline (2/6)</a:t>
            </a:r>
            <a:endParaRPr dirty="0"/>
          </a:p>
        </p:txBody>
      </p:sp>
      <p:sp>
        <p:nvSpPr>
          <p:cNvPr id="328" name="Google Shape;328;p24">
            <a:extLst>
              <a:ext uri="{FF2B5EF4-FFF2-40B4-BE49-F238E27FC236}">
                <a16:creationId xmlns:a16="http://schemas.microsoft.com/office/drawing/2014/main" id="{3638B82D-2205-6279-8EAD-1C0BA5E937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Introductions</a:t>
            </a:r>
            <a:endParaRPr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1" i="0" u="none" strike="noStrike" cap="none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About this Course</a:t>
            </a:r>
            <a:endParaRPr b="1" dirty="0">
              <a:solidFill>
                <a:schemeClr val="accent5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b="1" dirty="0">
                <a:solidFill>
                  <a:schemeClr val="accent5"/>
                </a:solidFill>
              </a:rPr>
              <a:t>Course Components &amp; Tools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b="1" dirty="0">
                <a:solidFill>
                  <a:schemeClr val="accent5"/>
                </a:solidFill>
              </a:rPr>
              <a:t>Grading</a:t>
            </a:r>
            <a:endParaRPr b="1" dirty="0">
              <a:solidFill>
                <a:schemeClr val="accent5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b="1" dirty="0">
                <a:solidFill>
                  <a:schemeClr val="accent5"/>
                </a:solidFill>
              </a:rPr>
              <a:t>Policies</a:t>
            </a:r>
          </a:p>
          <a:p>
            <a:pPr marL="0" indent="-137160">
              <a:spcBef>
                <a:spcPts val="1200"/>
              </a:spcBef>
              <a:buSzPts val="2400"/>
            </a:pPr>
            <a:r>
              <a:rPr lang="en-US" dirty="0">
                <a:solidFill>
                  <a:schemeClr val="tx1"/>
                </a:solidFill>
              </a:rPr>
              <a:t> Intro/Review Java</a:t>
            </a:r>
          </a:p>
          <a:p>
            <a:pPr marL="0" indent="-137160">
              <a:spcBef>
                <a:spcPts val="1200"/>
              </a:spcBef>
              <a:buSzPts val="2400"/>
            </a:pPr>
            <a:r>
              <a:rPr lang="en-US" dirty="0">
                <a:solidFill>
                  <a:schemeClr val="tx1"/>
                </a:solidFill>
              </a:rPr>
              <a:t> In-Class Activities</a:t>
            </a:r>
          </a:p>
          <a:p>
            <a:pPr marL="0" indent="-137160">
              <a:spcBef>
                <a:spcPts val="1200"/>
              </a:spcBef>
              <a:buSzPts val="2400"/>
            </a:pPr>
            <a:r>
              <a:rPr lang="en-US" dirty="0">
                <a:solidFill>
                  <a:schemeClr val="tx1"/>
                </a:solidFill>
              </a:rPr>
              <a:t> Functional Decomposition</a:t>
            </a:r>
          </a:p>
          <a:p>
            <a:pPr marL="0" indent="-137160">
              <a:spcBef>
                <a:spcPts val="1200"/>
              </a:spcBef>
              <a:buSzPts val="2400"/>
            </a:pPr>
            <a:r>
              <a:rPr lang="en-US" dirty="0">
                <a:solidFill>
                  <a:schemeClr val="tx1"/>
                </a:solidFill>
              </a:rPr>
              <a:t> Code Quality</a:t>
            </a:r>
          </a:p>
          <a:p>
            <a:pPr marL="0" indent="0">
              <a:spcBef>
                <a:spcPts val="1200"/>
              </a:spcBef>
              <a:buSzPts val="2400"/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9" name="Google Shape;329;p24">
            <a:extLst>
              <a:ext uri="{FF2B5EF4-FFF2-40B4-BE49-F238E27FC236}">
                <a16:creationId xmlns:a16="http://schemas.microsoft.com/office/drawing/2014/main" id="{12606532-3C4F-F69A-3F1A-9EC82DE3AE20}"/>
              </a:ext>
            </a:extLst>
          </p:cNvPr>
          <p:cNvSpPr/>
          <p:nvPr/>
        </p:nvSpPr>
        <p:spPr>
          <a:xfrm rot="10800000">
            <a:off x="3883695" y="1952389"/>
            <a:ext cx="444852" cy="30893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4100" y="0"/>
                </a:lnTo>
                <a:lnTo>
                  <a:pt x="21600" y="10800"/>
                </a:lnTo>
                <a:lnTo>
                  <a:pt x="141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108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Course Components</a:t>
            </a:r>
            <a:endParaRPr/>
          </a:p>
        </p:txBody>
      </p:sp>
      <p:grpSp>
        <p:nvGrpSpPr>
          <p:cNvPr id="177" name="Google Shape;177;p10"/>
          <p:cNvGrpSpPr/>
          <p:nvPr/>
        </p:nvGrpSpPr>
        <p:grpSpPr>
          <a:xfrm>
            <a:off x="1681440" y="1712545"/>
            <a:ext cx="1745674" cy="427513"/>
            <a:chOff x="0" y="0"/>
            <a:chExt cx="1745673" cy="427512"/>
          </a:xfrm>
        </p:grpSpPr>
        <p:sp>
          <p:nvSpPr>
            <p:cNvPr id="178" name="Google Shape;178;p10"/>
            <p:cNvSpPr/>
            <p:nvPr/>
          </p:nvSpPr>
          <p:spPr>
            <a:xfrm>
              <a:off x="0" y="0"/>
              <a:ext cx="1745673" cy="427512"/>
            </a:xfrm>
            <a:prstGeom prst="roundRect">
              <a:avLst>
                <a:gd name="adj" fmla="val 16667"/>
              </a:avLst>
            </a:prstGeom>
            <a:solidFill>
              <a:srgbClr val="FA823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10"/>
            <p:cNvSpPr txBox="1"/>
            <p:nvPr/>
          </p:nvSpPr>
          <p:spPr>
            <a:xfrm>
              <a:off x="66589" y="28335"/>
              <a:ext cx="1612494" cy="370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Montserrat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LECTURES</a:t>
              </a:r>
              <a:endParaRPr/>
            </a:p>
          </p:txBody>
        </p:sp>
      </p:grpSp>
      <p:sp>
        <p:nvSpPr>
          <p:cNvPr id="180" name="Google Shape;180;p10"/>
          <p:cNvSpPr txBox="1"/>
          <p:nvPr/>
        </p:nvSpPr>
        <p:spPr>
          <a:xfrm>
            <a:off x="3634428" y="1741633"/>
            <a:ext cx="5736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(x14)</a:t>
            </a:r>
            <a:endParaRPr/>
          </a:p>
        </p:txBody>
      </p:sp>
      <p:grpSp>
        <p:nvGrpSpPr>
          <p:cNvPr id="181" name="Google Shape;181;p10"/>
          <p:cNvGrpSpPr/>
          <p:nvPr/>
        </p:nvGrpSpPr>
        <p:grpSpPr>
          <a:xfrm>
            <a:off x="6551462" y="1712544"/>
            <a:ext cx="1745675" cy="427514"/>
            <a:chOff x="0" y="0"/>
            <a:chExt cx="1745673" cy="427512"/>
          </a:xfrm>
        </p:grpSpPr>
        <p:sp>
          <p:nvSpPr>
            <p:cNvPr id="182" name="Google Shape;182;p10"/>
            <p:cNvSpPr/>
            <p:nvPr/>
          </p:nvSpPr>
          <p:spPr>
            <a:xfrm>
              <a:off x="0" y="0"/>
              <a:ext cx="1745673" cy="427512"/>
            </a:xfrm>
            <a:prstGeom prst="roundRect">
              <a:avLst>
                <a:gd name="adj" fmla="val 16667"/>
              </a:avLst>
            </a:prstGeom>
            <a:solidFill>
              <a:srgbClr val="F7B73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10"/>
            <p:cNvSpPr txBox="1"/>
            <p:nvPr/>
          </p:nvSpPr>
          <p:spPr>
            <a:xfrm>
              <a:off x="66589" y="28335"/>
              <a:ext cx="1612494" cy="370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Montserrat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SECTIONS</a:t>
              </a:r>
              <a:endParaRPr/>
            </a:p>
          </p:txBody>
        </p:sp>
      </p:grpSp>
      <p:sp>
        <p:nvSpPr>
          <p:cNvPr id="184" name="Google Shape;184;p10"/>
          <p:cNvSpPr txBox="1"/>
          <p:nvPr/>
        </p:nvSpPr>
        <p:spPr>
          <a:xfrm>
            <a:off x="8484332" y="1770162"/>
            <a:ext cx="57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(x13)</a:t>
            </a:r>
            <a:endParaRPr/>
          </a:p>
        </p:txBody>
      </p:sp>
      <p:grpSp>
        <p:nvGrpSpPr>
          <p:cNvPr id="185" name="Google Shape;185;p10"/>
          <p:cNvGrpSpPr/>
          <p:nvPr/>
        </p:nvGrpSpPr>
        <p:grpSpPr>
          <a:xfrm>
            <a:off x="339275" y="4525378"/>
            <a:ext cx="1745674" cy="523241"/>
            <a:chOff x="0" y="0"/>
            <a:chExt cx="1745673" cy="523240"/>
          </a:xfrm>
        </p:grpSpPr>
        <p:sp>
          <p:nvSpPr>
            <p:cNvPr id="186" name="Google Shape;186;p10"/>
            <p:cNvSpPr/>
            <p:nvPr/>
          </p:nvSpPr>
          <p:spPr>
            <a:xfrm>
              <a:off x="0" y="47864"/>
              <a:ext cx="1745673" cy="427512"/>
            </a:xfrm>
            <a:prstGeom prst="roundRect">
              <a:avLst>
                <a:gd name="adj" fmla="val 16667"/>
              </a:avLst>
            </a:prstGeom>
            <a:solidFill>
              <a:srgbClr val="54A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10"/>
            <p:cNvSpPr txBox="1"/>
            <p:nvPr/>
          </p:nvSpPr>
          <p:spPr>
            <a:xfrm>
              <a:off x="66589" y="0"/>
              <a:ext cx="1612494" cy="523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Montserrat"/>
                <a:buNone/>
              </a:pPr>
              <a:r>
                <a:rPr lang="en-US" sz="14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PROGRAMMING ASSIGNMENTS</a:t>
              </a:r>
              <a:endParaRPr/>
            </a:p>
          </p:txBody>
        </p:sp>
      </p:grpSp>
      <p:grpSp>
        <p:nvGrpSpPr>
          <p:cNvPr id="188" name="Google Shape;188;p10"/>
          <p:cNvGrpSpPr/>
          <p:nvPr/>
        </p:nvGrpSpPr>
        <p:grpSpPr>
          <a:xfrm>
            <a:off x="3672468" y="4514179"/>
            <a:ext cx="1745675" cy="523241"/>
            <a:chOff x="0" y="0"/>
            <a:chExt cx="1745673" cy="523240"/>
          </a:xfrm>
        </p:grpSpPr>
        <p:sp>
          <p:nvSpPr>
            <p:cNvPr id="189" name="Google Shape;189;p10"/>
            <p:cNvSpPr/>
            <p:nvPr/>
          </p:nvSpPr>
          <p:spPr>
            <a:xfrm>
              <a:off x="0" y="47864"/>
              <a:ext cx="1745673" cy="427512"/>
            </a:xfrm>
            <a:prstGeom prst="roundRect">
              <a:avLst>
                <a:gd name="adj" fmla="val 16667"/>
              </a:avLst>
            </a:prstGeom>
            <a:solidFill>
              <a:srgbClr val="0FB9B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10"/>
            <p:cNvSpPr txBox="1"/>
            <p:nvPr/>
          </p:nvSpPr>
          <p:spPr>
            <a:xfrm>
              <a:off x="66589" y="0"/>
              <a:ext cx="1612494" cy="523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Montserrat"/>
                <a:buNone/>
              </a:pPr>
              <a:r>
                <a:rPr lang="en-US" sz="14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CREATIVE PROJECTS</a:t>
              </a:r>
              <a:endParaRPr/>
            </a:p>
          </p:txBody>
        </p:sp>
      </p:grpSp>
      <p:sp>
        <p:nvSpPr>
          <p:cNvPr id="191" name="Google Shape;191;p10"/>
          <p:cNvSpPr txBox="1"/>
          <p:nvPr/>
        </p:nvSpPr>
        <p:spPr>
          <a:xfrm>
            <a:off x="2251889" y="4589045"/>
            <a:ext cx="45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(x4)</a:t>
            </a:r>
            <a:endParaRPr/>
          </a:p>
        </p:txBody>
      </p:sp>
      <p:sp>
        <p:nvSpPr>
          <p:cNvPr id="192" name="Google Shape;192;p10"/>
          <p:cNvSpPr txBox="1"/>
          <p:nvPr/>
        </p:nvSpPr>
        <p:spPr>
          <a:xfrm>
            <a:off x="5585717" y="4591133"/>
            <a:ext cx="45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(x3)</a:t>
            </a:r>
            <a:endParaRPr/>
          </a:p>
        </p:txBody>
      </p:sp>
      <p:grpSp>
        <p:nvGrpSpPr>
          <p:cNvPr id="193" name="Google Shape;193;p10"/>
          <p:cNvGrpSpPr/>
          <p:nvPr/>
        </p:nvGrpSpPr>
        <p:grpSpPr>
          <a:xfrm>
            <a:off x="6581057" y="4559955"/>
            <a:ext cx="1745675" cy="427513"/>
            <a:chOff x="0" y="0"/>
            <a:chExt cx="1745673" cy="427512"/>
          </a:xfrm>
        </p:grpSpPr>
        <p:sp>
          <p:nvSpPr>
            <p:cNvPr id="194" name="Google Shape;194;p10"/>
            <p:cNvSpPr/>
            <p:nvPr/>
          </p:nvSpPr>
          <p:spPr>
            <a:xfrm>
              <a:off x="0" y="0"/>
              <a:ext cx="1745673" cy="427512"/>
            </a:xfrm>
            <a:prstGeom prst="roundRect">
              <a:avLst>
                <a:gd name="adj" fmla="val 16667"/>
              </a:avLst>
            </a:prstGeom>
            <a:solidFill>
              <a:srgbClr val="EF577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0"/>
            <p:cNvSpPr txBox="1"/>
            <p:nvPr/>
          </p:nvSpPr>
          <p:spPr>
            <a:xfrm>
              <a:off x="66589" y="28335"/>
              <a:ext cx="1612494" cy="370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Montserrat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QUIZZES</a:t>
              </a:r>
              <a:endParaRPr/>
            </a:p>
          </p:txBody>
        </p:sp>
      </p:grpSp>
      <p:sp>
        <p:nvSpPr>
          <p:cNvPr id="196" name="Google Shape;196;p10"/>
          <p:cNvSpPr txBox="1"/>
          <p:nvPr/>
        </p:nvSpPr>
        <p:spPr>
          <a:xfrm>
            <a:off x="8494305" y="4589045"/>
            <a:ext cx="45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(x3)</a:t>
            </a:r>
            <a:endParaRPr/>
          </a:p>
        </p:txBody>
      </p:sp>
      <p:sp>
        <p:nvSpPr>
          <p:cNvPr id="197" name="Google Shape;197;p10"/>
          <p:cNvSpPr txBox="1"/>
          <p:nvPr/>
        </p:nvSpPr>
        <p:spPr>
          <a:xfrm>
            <a:off x="1727159" y="2219757"/>
            <a:ext cx="386370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Introduce concepts, practice </a:t>
            </a:r>
            <a:b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ideas, discuss applications.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Pre-class materials to prepare for </a:t>
            </a:r>
            <a:b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 each day. Due 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before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class.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Recorded 🎥</a:t>
            </a:r>
            <a:endParaRPr dirty="0"/>
          </a:p>
        </p:txBody>
      </p:sp>
      <p:sp>
        <p:nvSpPr>
          <p:cNvPr id="198" name="Google Shape;198;p10"/>
          <p:cNvSpPr txBox="1"/>
          <p:nvPr/>
        </p:nvSpPr>
        <p:spPr>
          <a:xfrm>
            <a:off x="6597182" y="2220433"/>
            <a:ext cx="46248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More practice, reviews, applications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 advice, how to be an effective student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Preparation for quizzes / exams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dirty="0">
                <a:latin typeface="Calibri"/>
                <a:cs typeface="Calibri"/>
                <a:sym typeface="Calibri"/>
              </a:rPr>
              <a:t>Incentives to attend this quarter!</a:t>
            </a:r>
            <a:endParaRPr dirty="0"/>
          </a:p>
          <a:p>
            <a:pPr marL="285750" indent="-285750">
              <a:buSzPts val="2000"/>
              <a:buFont typeface="Arial"/>
              <a:buChar char="•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🚨 Not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Recorded!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🚨</a:t>
            </a:r>
            <a:endParaRPr dirty="0"/>
          </a:p>
        </p:txBody>
      </p:sp>
      <p:sp>
        <p:nvSpPr>
          <p:cNvPr id="199" name="Google Shape;199;p10"/>
          <p:cNvSpPr txBox="1"/>
          <p:nvPr/>
        </p:nvSpPr>
        <p:spPr>
          <a:xfrm>
            <a:off x="6626777" y="5080238"/>
            <a:ext cx="26715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Taken in quiz section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 minutes on paper</a:t>
            </a:r>
            <a:endParaRPr/>
          </a:p>
        </p:txBody>
      </p:sp>
      <p:sp>
        <p:nvSpPr>
          <p:cNvPr id="200" name="Google Shape;200;p10"/>
          <p:cNvSpPr txBox="1"/>
          <p:nvPr/>
        </p:nvSpPr>
        <p:spPr>
          <a:xfrm>
            <a:off x="3718189" y="5069665"/>
            <a:ext cx="26715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More open-ended assignments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Explore new ideas and applications</a:t>
            </a:r>
            <a:endParaRPr/>
          </a:p>
        </p:txBody>
      </p:sp>
      <p:sp>
        <p:nvSpPr>
          <p:cNvPr id="201" name="Google Shape;201;p10"/>
          <p:cNvSpPr txBox="1"/>
          <p:nvPr/>
        </p:nvSpPr>
        <p:spPr>
          <a:xfrm>
            <a:off x="384994" y="5076901"/>
            <a:ext cx="30960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Structured assignments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Programming in Java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Applying &amp; implementing course concepts</a:t>
            </a:r>
            <a:endParaRPr/>
          </a:p>
        </p:txBody>
      </p:sp>
      <p:grpSp>
        <p:nvGrpSpPr>
          <p:cNvPr id="202" name="Google Shape;202;p10"/>
          <p:cNvGrpSpPr/>
          <p:nvPr/>
        </p:nvGrpSpPr>
        <p:grpSpPr>
          <a:xfrm>
            <a:off x="9343986" y="4556618"/>
            <a:ext cx="1745675" cy="427513"/>
            <a:chOff x="0" y="0"/>
            <a:chExt cx="1745673" cy="427512"/>
          </a:xfrm>
        </p:grpSpPr>
        <p:sp>
          <p:nvSpPr>
            <p:cNvPr id="203" name="Google Shape;203;p10"/>
            <p:cNvSpPr/>
            <p:nvPr/>
          </p:nvSpPr>
          <p:spPr>
            <a:xfrm>
              <a:off x="0" y="0"/>
              <a:ext cx="1745673" cy="427512"/>
            </a:xfrm>
            <a:prstGeom prst="roundRect">
              <a:avLst>
                <a:gd name="adj" fmla="val 16667"/>
              </a:avLst>
            </a:prstGeom>
            <a:solidFill>
              <a:srgbClr val="9D90D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10"/>
            <p:cNvSpPr txBox="1"/>
            <p:nvPr/>
          </p:nvSpPr>
          <p:spPr>
            <a:xfrm>
              <a:off x="66589" y="28335"/>
              <a:ext cx="1612494" cy="370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Montserrat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EXAM</a:t>
              </a:r>
              <a:endParaRPr/>
            </a:p>
          </p:txBody>
        </p:sp>
      </p:grpSp>
      <p:sp>
        <p:nvSpPr>
          <p:cNvPr id="205" name="Google Shape;205;p10"/>
          <p:cNvSpPr txBox="1"/>
          <p:nvPr/>
        </p:nvSpPr>
        <p:spPr>
          <a:xfrm>
            <a:off x="11257234" y="4585707"/>
            <a:ext cx="457645" cy="37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(x1)</a:t>
            </a:r>
            <a:endParaRPr/>
          </a:p>
        </p:txBody>
      </p:sp>
      <p:sp>
        <p:nvSpPr>
          <p:cNvPr id="206" name="Google Shape;206;p10"/>
          <p:cNvSpPr txBox="1"/>
          <p:nvPr/>
        </p:nvSpPr>
        <p:spPr>
          <a:xfrm>
            <a:off x="9389706" y="5076901"/>
            <a:ext cx="26715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Culminating exam</a:t>
            </a:r>
            <a:endParaRPr/>
          </a:p>
          <a:p>
            <a:pPr marL="285750" indent="-285750">
              <a:buSzPts val="2000"/>
              <a:buFont typeface="Arial"/>
              <a:buChar char="•"/>
            </a:pPr>
            <a:r>
              <a:rPr lang="en-US" sz="2000" b="1">
                <a:latin typeface="Calibri"/>
                <a:ea typeface="Calibri"/>
                <a:cs typeface="Calibri"/>
                <a:sym typeface="Calibri"/>
              </a:rPr>
              <a:t>August 19 &amp; 21, 2026 (both days required!)</a:t>
            </a:r>
            <a:endParaRPr lang="en-US" sz="2000" b="1">
              <a:latin typeface="Calibri"/>
              <a:ea typeface="Calibri"/>
              <a:cs typeface="Calibri"/>
            </a:endParaRPr>
          </a:p>
        </p:txBody>
      </p:sp>
      <p:sp>
        <p:nvSpPr>
          <p:cNvPr id="207" name="Google Shape;207;p10"/>
          <p:cNvSpPr txBox="1"/>
          <p:nvPr/>
        </p:nvSpPr>
        <p:spPr>
          <a:xfrm>
            <a:off x="384995" y="4067828"/>
            <a:ext cx="1314560" cy="37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Assessments</a:t>
            </a:r>
            <a:endParaRPr/>
          </a:p>
        </p:txBody>
      </p:sp>
      <p:sp>
        <p:nvSpPr>
          <p:cNvPr id="208" name="Google Shape;208;p10"/>
          <p:cNvSpPr txBox="1"/>
          <p:nvPr/>
        </p:nvSpPr>
        <p:spPr>
          <a:xfrm>
            <a:off x="384994" y="1264235"/>
            <a:ext cx="990189" cy="37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Meetings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5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Resubmissions</a:t>
            </a:r>
            <a:endParaRPr/>
          </a:p>
        </p:txBody>
      </p:sp>
      <p:sp>
        <p:nvSpPr>
          <p:cNvPr id="265" name="Google Shape;265;p15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en-US" i="1" dirty="0"/>
              <a:t>Learning is a challenging process that takes time, it doesn’t always happen on your first try.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i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Each week, one previous Programming Assignment </a:t>
            </a:r>
            <a:r>
              <a:rPr lang="en-US" u="sng" dirty="0"/>
              <a:t>or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Creative Project can be resubmitted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Must be accompanied by write-up explaining changes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Grade on resubmission replaces original grade. 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-"/>
            </a:pPr>
            <a:r>
              <a:rPr lang="en-US" sz="2400" dirty="0"/>
              <a:t>An assignment can be resubmitted in the 3 cycles after feedback has been published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i="1" dirty="0"/>
              <a:t>Tip: Resubmit as early as possible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br>
              <a:rPr lang="en-US" sz="2400" dirty="0"/>
            </a:b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See </a:t>
            </a:r>
            <a:r>
              <a:rPr lang="en-US" sz="2800" b="0" i="0" u="sng" strike="noStrike" cap="none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syllabus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for more details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5284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A75FE-CFA6-423F-B2EE-686567EBA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Credit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7396C-3748-4681-B0B6-490764059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4460"/>
            <a:ext cx="10888980" cy="5292090"/>
          </a:xfrm>
        </p:spPr>
        <p:txBody>
          <a:bodyPr>
            <a:normAutofit/>
          </a:bodyPr>
          <a:lstStyle/>
          <a:p>
            <a:r>
              <a:rPr lang="en-US" sz="3200" dirty="0"/>
              <a:t>Students receive "section credit" for a quiz section by attending </a:t>
            </a:r>
            <a:r>
              <a:rPr lang="en-US" sz="3200" u="sng" dirty="0"/>
              <a:t>and</a:t>
            </a:r>
            <a:r>
              <a:rPr lang="en-US" sz="3200" dirty="0"/>
              <a:t> engaging in the quiz section's class and activities.</a:t>
            </a:r>
            <a:endParaRPr lang="en-US" sz="1400" dirty="0"/>
          </a:p>
          <a:p>
            <a:r>
              <a:rPr lang="en-US" sz="3200" dirty="0"/>
              <a:t>Section credit is logged and tracked by TAs on behalf of students. </a:t>
            </a:r>
            <a:endParaRPr lang="en-US" sz="1600" dirty="0"/>
          </a:p>
          <a:p>
            <a:r>
              <a:rPr lang="en-US" sz="3200" dirty="0"/>
              <a:t>Students will be able track and verify their participation credits </a:t>
            </a:r>
            <a:r>
              <a:rPr lang="en-US" sz="3200" dirty="0">
                <a:hlinkClick r:id="rId2"/>
              </a:rPr>
              <a:t>on Gradescope</a:t>
            </a:r>
            <a:r>
              <a:rPr lang="en-US" sz="3200" dirty="0"/>
              <a:t>. </a:t>
            </a:r>
            <a:endParaRPr lang="en-US" sz="1600" dirty="0"/>
          </a:p>
          <a:p>
            <a:r>
              <a:rPr lang="en-US" sz="3200" dirty="0"/>
              <a:t>Section 0 will be a freebie! </a:t>
            </a:r>
          </a:p>
        </p:txBody>
      </p:sp>
    </p:spTree>
    <p:extLst>
      <p:ext uri="{BB962C8B-B14F-4D97-AF65-F5344CB8AC3E}">
        <p14:creationId xmlns:p14="http://schemas.microsoft.com/office/powerpoint/2010/main" val="687388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A75FE-CFA6-423F-B2EE-686567EBA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Credit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7396C-3748-4681-B0B6-490764059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029835"/>
          </a:xfrm>
        </p:spPr>
        <p:txBody>
          <a:bodyPr>
            <a:normAutofit/>
          </a:bodyPr>
          <a:lstStyle/>
          <a:p>
            <a:r>
              <a:rPr lang="en-US" sz="3200" dirty="0"/>
              <a:t>Students can earn </a:t>
            </a:r>
            <a:r>
              <a:rPr lang="en-US" sz="3200" b="1" dirty="0"/>
              <a:t>one extra resubmission</a:t>
            </a:r>
            <a:r>
              <a:rPr lang="en-US" sz="3200" dirty="0"/>
              <a:t> at the end of the quarter by participating in 8+ sections throughout 26su!</a:t>
            </a:r>
          </a:p>
          <a:p>
            <a:r>
              <a:rPr lang="en-US" sz="3200" dirty="0"/>
              <a:t>Missing a quiz section will </a:t>
            </a:r>
            <a:r>
              <a:rPr lang="en-US" sz="3200" u="sng" dirty="0"/>
              <a:t>not</a:t>
            </a:r>
            <a:r>
              <a:rPr lang="en-US" sz="3200" dirty="0"/>
              <a:t> count against you, but attending section can help you earn that extra resubmission to use at the end of the quarter.</a:t>
            </a:r>
          </a:p>
        </p:txBody>
      </p:sp>
    </p:spTree>
    <p:extLst>
      <p:ext uri="{BB962C8B-B14F-4D97-AF65-F5344CB8AC3E}">
        <p14:creationId xmlns:p14="http://schemas.microsoft.com/office/powerpoint/2010/main" val="577242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EC10D-3418-0646-B587-E829F11CD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Graded Course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69D51-5A7D-154A-948D-90726E3A6D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mark is graded on the scale: </a:t>
            </a:r>
          </a:p>
          <a:p>
            <a:pPr lvl="1"/>
            <a:r>
              <a:rPr lang="en-US" b="1" dirty="0"/>
              <a:t>E</a:t>
            </a:r>
            <a:r>
              <a:rPr lang="en-US" dirty="0"/>
              <a:t>(</a:t>
            </a:r>
            <a:r>
              <a:rPr lang="en-US" dirty="0" err="1"/>
              <a:t>xcellent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S</a:t>
            </a:r>
            <a:r>
              <a:rPr lang="en-US" dirty="0"/>
              <a:t>(</a:t>
            </a:r>
            <a:r>
              <a:rPr lang="en-US" dirty="0" err="1"/>
              <a:t>atisfafactory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N</a:t>
            </a:r>
            <a:r>
              <a:rPr lang="en-US" dirty="0"/>
              <a:t>(</a:t>
            </a:r>
            <a:r>
              <a:rPr lang="en-US" dirty="0" err="1"/>
              <a:t>ot</a:t>
            </a:r>
            <a:r>
              <a:rPr lang="en-US" dirty="0"/>
              <a:t> yet)</a:t>
            </a:r>
          </a:p>
          <a:p>
            <a:r>
              <a:rPr lang="en-US" dirty="0"/>
              <a:t>Your grade will consist of the following categories:</a:t>
            </a:r>
          </a:p>
          <a:p>
            <a:endParaRPr lang="en-US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E1065D3-60B9-314A-98E1-4577F3421EFB}"/>
              </a:ext>
            </a:extLst>
          </p:cNvPr>
          <p:cNvSpPr txBox="1">
            <a:spLocks/>
          </p:cNvSpPr>
          <p:nvPr/>
        </p:nvSpPr>
        <p:spPr>
          <a:xfrm>
            <a:off x="6096000" y="1371599"/>
            <a:ext cx="52578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1CAB006-57FB-BE40-8672-26BC42825D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696134"/>
              </p:ext>
            </p:extLst>
          </p:nvPr>
        </p:nvGraphicFramePr>
        <p:xfrm>
          <a:off x="1048556" y="4035146"/>
          <a:ext cx="10305244" cy="2737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0871">
                  <a:extLst>
                    <a:ext uri="{9D8B030D-6E8A-4147-A177-3AD203B41FA5}">
                      <a16:colId xmlns:a16="http://schemas.microsoft.com/office/drawing/2014/main" val="2467285351"/>
                    </a:ext>
                  </a:extLst>
                </a:gridCol>
                <a:gridCol w="1148196">
                  <a:extLst>
                    <a:ext uri="{9D8B030D-6E8A-4147-A177-3AD203B41FA5}">
                      <a16:colId xmlns:a16="http://schemas.microsoft.com/office/drawing/2014/main" val="2677818252"/>
                    </a:ext>
                  </a:extLst>
                </a:gridCol>
                <a:gridCol w="3446715">
                  <a:extLst>
                    <a:ext uri="{9D8B030D-6E8A-4147-A177-3AD203B41FA5}">
                      <a16:colId xmlns:a16="http://schemas.microsoft.com/office/drawing/2014/main" val="2192440974"/>
                    </a:ext>
                  </a:extLst>
                </a:gridCol>
                <a:gridCol w="1989462">
                  <a:extLst>
                    <a:ext uri="{9D8B030D-6E8A-4147-A177-3AD203B41FA5}">
                      <a16:colId xmlns:a16="http://schemas.microsoft.com/office/drawing/2014/main" val="3017527229"/>
                    </a:ext>
                  </a:extLst>
                </a:gridCol>
              </a:tblGrid>
              <a:tr h="44500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Marks 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 Marks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699528"/>
                  </a:ext>
                </a:extLst>
              </a:tr>
              <a:tr h="44500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Programming Assignments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</a:rPr>
                        <a:t>4 (</a:t>
                      </a:r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  <a:hlinkClick r:id="rId2"/>
                        </a:rPr>
                        <a:t>Behavior, Concepts, Quality, Testing/Reflection</a:t>
                      </a:r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263754"/>
                  </a:ext>
                </a:extLst>
              </a:tr>
              <a:tr h="44500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Creative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4 (</a:t>
                      </a:r>
                      <a:r>
                        <a:rPr lang="en-US" sz="2000">
                          <a:latin typeface="Calibri"/>
                          <a:ea typeface="Calibri"/>
                          <a:cs typeface="Calibri"/>
                          <a:hlinkClick r:id="rId2"/>
                        </a:rPr>
                        <a:t>Behavior, Concepts, Quality, Testing/Reflection</a:t>
                      </a:r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182687"/>
                  </a:ext>
                </a:extLst>
              </a:tr>
              <a:tr h="44500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Quizzes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 (3 questions)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Calibri"/>
                          <a:ea typeface="Calibri"/>
                          <a:cs typeface="Calibri"/>
                        </a:rPr>
                        <a:t>18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99150"/>
                  </a:ext>
                </a:extLst>
              </a:tr>
              <a:tr h="44500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 (6 questions)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085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7830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D5CC7-6851-6439-669F-BDE244546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BDD9C-9452-00C6-5985-79397150B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1886" y="1371600"/>
            <a:ext cx="4158343" cy="48053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In assigning course grades, we’ll use a bucket system:</a:t>
            </a:r>
          </a:p>
          <a:p>
            <a:pPr marL="466725" lvl="1" indent="-228600">
              <a:spcBef>
                <a:spcPts val="800"/>
              </a:spcBef>
            </a:pPr>
            <a:r>
              <a:rPr lang="en-US" sz="2100" dirty="0"/>
              <a:t>Marks earned place in an initial bucket, additional S+ marks improve grade. </a:t>
            </a:r>
          </a:p>
          <a:p>
            <a:pPr marL="466725" lvl="1" indent="-228600">
              <a:spcBef>
                <a:spcPts val="800"/>
              </a:spcBef>
            </a:pPr>
            <a:r>
              <a:rPr lang="en-US" sz="2100" dirty="0"/>
              <a:t>Must meet </a:t>
            </a:r>
            <a:r>
              <a:rPr lang="en-US" sz="2100" u="sng" dirty="0"/>
              <a:t>all</a:t>
            </a:r>
            <a:r>
              <a:rPr lang="en-US" sz="2100" i="1" dirty="0"/>
              <a:t> </a:t>
            </a:r>
            <a:r>
              <a:rPr lang="en-US" sz="2100" dirty="0"/>
              <a:t>requirements of a bucket for initial placement.</a:t>
            </a:r>
          </a:p>
          <a:p>
            <a:pPr marL="466725" lvl="1" indent="-228600">
              <a:spcBef>
                <a:spcPts val="800"/>
              </a:spcBef>
            </a:pPr>
            <a:r>
              <a:rPr lang="en-US" sz="2100" dirty="0"/>
              <a:t>These are </a:t>
            </a:r>
            <a:r>
              <a:rPr lang="en-US" sz="2100" u="sng" dirty="0"/>
              <a:t>minimum</a:t>
            </a:r>
            <a:r>
              <a:rPr lang="en-US" sz="2100" dirty="0"/>
              <a:t> GPA guarantees – grade can always be higher than minimum promise.</a:t>
            </a:r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FA878D0-5416-25AE-BC29-74ECF20A8D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447205"/>
              </p:ext>
            </p:extLst>
          </p:nvPr>
        </p:nvGraphicFramePr>
        <p:xfrm>
          <a:off x="4781392" y="1919729"/>
          <a:ext cx="7236438" cy="292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9894">
                  <a:extLst>
                    <a:ext uri="{9D8B030D-6E8A-4147-A177-3AD203B41FA5}">
                      <a16:colId xmlns:a16="http://schemas.microsoft.com/office/drawing/2014/main" val="2467285351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677818252"/>
                    </a:ext>
                  </a:extLst>
                </a:gridCol>
                <a:gridCol w="2329544">
                  <a:extLst>
                    <a:ext uri="{9D8B030D-6E8A-4147-A177-3AD203B41FA5}">
                      <a16:colId xmlns:a16="http://schemas.microsoft.com/office/drawing/2014/main" val="2192440974"/>
                    </a:ext>
                  </a:extLst>
                </a:gridCol>
              </a:tblGrid>
              <a:tr h="456600">
                <a:tc>
                  <a:txBody>
                    <a:bodyPr/>
                    <a:lstStyle/>
                    <a:p>
                      <a:pPr algn="l" fontAlgn="b"/>
                      <a:r>
                        <a:rPr lang="en-US">
                          <a:effectLst/>
                          <a:latin typeface="Calibri"/>
                          <a:ea typeface="Calibri"/>
                          <a:cs typeface="Calibri"/>
                        </a:rPr>
                        <a:t>Minimum Grade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>
                          <a:effectLst/>
                          <a:latin typeface="Calibri"/>
                          <a:ea typeface="Calibri"/>
                          <a:cs typeface="Calibri"/>
                        </a:rPr>
                        <a:t>Assignments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>
                          <a:effectLst/>
                          <a:latin typeface="Calibri"/>
                          <a:ea typeface="Calibri"/>
                          <a:cs typeface="Calibri"/>
                        </a:rPr>
                        <a:t>Quiz/Exam Problems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233699528"/>
                  </a:ext>
                </a:extLst>
              </a:tr>
              <a:tr h="45660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  <a:latin typeface="Calibri"/>
                          <a:ea typeface="Calibri"/>
                          <a:cs typeface="Calibri"/>
                        </a:rPr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  <a:latin typeface="Calibri"/>
                          <a:ea typeface="Calibri"/>
                          <a:cs typeface="Calibri"/>
                        </a:rPr>
                        <a:t>22 E </a:t>
                      </a:r>
                      <a:r>
                        <a:rPr lang="en-US" b="1">
                          <a:effectLst/>
                          <a:latin typeface="Calibri"/>
                          <a:ea typeface="Calibri"/>
                          <a:cs typeface="Calibri"/>
                        </a:rPr>
                        <a:t>AND</a:t>
                      </a:r>
                      <a:r>
                        <a:rPr lang="en-US">
                          <a:effectLst/>
                          <a:latin typeface="Calibri"/>
                          <a:ea typeface="Calibri"/>
                          <a:cs typeface="Calibri"/>
                        </a:rPr>
                        <a:t> 2 additional S+ </a:t>
                      </a:r>
                      <a:r>
                        <a:rPr lang="en-US" b="1">
                          <a:effectLst/>
                          <a:latin typeface="Calibri"/>
                          <a:ea typeface="Calibri"/>
                          <a:cs typeface="Calibri"/>
                        </a:rPr>
                        <a:t>AND</a:t>
                      </a:r>
                      <a:r>
                        <a:rPr lang="en-US">
                          <a:effectLst/>
                          <a:latin typeface="Calibri"/>
                          <a:ea typeface="Calibri"/>
                          <a:cs typeface="Calibri"/>
                        </a:rPr>
                        <a:t> no 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  <a:latin typeface="Calibri"/>
                          <a:ea typeface="Calibri"/>
                          <a:cs typeface="Calibri"/>
                        </a:rPr>
                        <a:t>20 E </a:t>
                      </a:r>
                      <a:r>
                        <a:rPr lang="en-US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AND</a:t>
                      </a:r>
                      <a:r>
                        <a:rPr lang="en-US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2 additional S+ </a:t>
                      </a:r>
                      <a:r>
                        <a:rPr lang="en-US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AND</a:t>
                      </a:r>
                      <a:r>
                        <a:rPr lang="en-US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no 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99150"/>
                  </a:ext>
                </a:extLst>
              </a:tr>
              <a:tr h="45660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  <a:latin typeface="Calibri"/>
                          <a:ea typeface="Calibri"/>
                          <a:cs typeface="Calibri"/>
                        </a:rPr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  <a:latin typeface="Calibri"/>
                          <a:ea typeface="Calibri"/>
                          <a:cs typeface="Calibri"/>
                        </a:rPr>
                        <a:t>18 E </a:t>
                      </a:r>
                      <a:r>
                        <a:rPr lang="en-US" b="1">
                          <a:effectLst/>
                          <a:latin typeface="Calibri"/>
                          <a:ea typeface="Calibri"/>
                          <a:cs typeface="Calibri"/>
                        </a:rPr>
                        <a:t>AND</a:t>
                      </a:r>
                      <a:r>
                        <a:rPr lang="en-US">
                          <a:effectLst/>
                          <a:latin typeface="Calibri"/>
                          <a:ea typeface="Calibri"/>
                          <a:cs typeface="Calibri"/>
                        </a:rPr>
                        <a:t> 4 additional S+ </a:t>
                      </a:r>
                      <a:r>
                        <a:rPr lang="en-US" b="1">
                          <a:effectLst/>
                          <a:latin typeface="Calibri"/>
                          <a:ea typeface="Calibri"/>
                          <a:cs typeface="Calibri"/>
                        </a:rPr>
                        <a:t>AND</a:t>
                      </a:r>
                      <a:r>
                        <a:rPr lang="en-US">
                          <a:effectLst/>
                          <a:latin typeface="Calibri"/>
                          <a:ea typeface="Calibri"/>
                          <a:cs typeface="Calibri"/>
                        </a:rPr>
                        <a:t> no 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  <a:latin typeface="Calibri"/>
                          <a:ea typeface="Calibri"/>
                          <a:cs typeface="Calibri"/>
                        </a:rPr>
                        <a:t>16 E </a:t>
                      </a:r>
                      <a:r>
                        <a:rPr lang="en-US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AND</a:t>
                      </a:r>
                      <a:r>
                        <a:rPr lang="en-US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4 additional S+ </a:t>
                      </a:r>
                      <a:r>
                        <a:rPr lang="en-US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AND</a:t>
                      </a:r>
                      <a:r>
                        <a:rPr lang="en-US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no 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448335"/>
                  </a:ext>
                </a:extLst>
              </a:tr>
              <a:tr h="45660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  <a:latin typeface="Calibri"/>
                          <a:ea typeface="Calibri"/>
                          <a:cs typeface="Calibri"/>
                        </a:rPr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  <a:latin typeface="Calibri"/>
                          <a:ea typeface="Calibri"/>
                          <a:cs typeface="Calibri"/>
                        </a:rPr>
                        <a:t>14 E </a:t>
                      </a:r>
                      <a:r>
                        <a:rPr lang="en-US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AND</a:t>
                      </a:r>
                      <a:r>
                        <a:rPr lang="en-US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6 additional S+ </a:t>
                      </a:r>
                      <a:r>
                        <a:rPr lang="en-US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AND</a:t>
                      </a:r>
                      <a:r>
                        <a:rPr lang="en-US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no 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  <a:latin typeface="Calibri"/>
                          <a:ea typeface="Calibri"/>
                          <a:cs typeface="Calibri"/>
                        </a:rPr>
                        <a:t>12 E </a:t>
                      </a:r>
                      <a:r>
                        <a:rPr lang="en-US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AND</a:t>
                      </a:r>
                      <a:r>
                        <a:rPr lang="en-US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6 additional S+ </a:t>
                      </a:r>
                      <a:r>
                        <a:rPr lang="en-US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AND</a:t>
                      </a:r>
                      <a:r>
                        <a:rPr lang="en-US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no 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640733"/>
                  </a:ext>
                </a:extLst>
              </a:tr>
              <a:tr h="45660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  <a:latin typeface="Calibri"/>
                          <a:ea typeface="Calibri"/>
                          <a:cs typeface="Calibri"/>
                        </a:rPr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  <a:latin typeface="Calibri"/>
                          <a:ea typeface="Calibri"/>
                          <a:cs typeface="Calibri"/>
                        </a:rPr>
                        <a:t>18 S+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  <a:latin typeface="Calibri"/>
                          <a:ea typeface="Calibri"/>
                          <a:cs typeface="Calibri"/>
                        </a:rPr>
                        <a:t>16 S+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085382"/>
                  </a:ext>
                </a:extLst>
              </a:tr>
              <a:tr h="45660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  <a:latin typeface="Calibri"/>
                          <a:ea typeface="Calibri"/>
                          <a:cs typeface="Calibri"/>
                        </a:rPr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  <a:latin typeface="Calibri"/>
                          <a:ea typeface="Calibri"/>
                          <a:cs typeface="Calibri"/>
                        </a:rPr>
                        <a:t>11 S+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  <a:latin typeface="Calibri"/>
                          <a:ea typeface="Calibri"/>
                          <a:cs typeface="Calibri"/>
                        </a:rPr>
                        <a:t>9 S+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401973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233193-D031-452C-8C2E-3FECB2E905C6}"/>
              </a:ext>
            </a:extLst>
          </p:cNvPr>
          <p:cNvSpPr/>
          <p:nvPr/>
        </p:nvSpPr>
        <p:spPr>
          <a:xfrm>
            <a:off x="7093342" y="5028653"/>
            <a:ext cx="2395659" cy="463260"/>
          </a:xfrm>
          <a:custGeom>
            <a:avLst/>
            <a:gdLst>
              <a:gd name="connsiteX0" fmla="*/ 0 w 2395659"/>
              <a:gd name="connsiteY0" fmla="*/ 77212 h 463260"/>
              <a:gd name="connsiteX1" fmla="*/ 77212 w 2395659"/>
              <a:gd name="connsiteY1" fmla="*/ 0 h 463260"/>
              <a:gd name="connsiteX2" fmla="*/ 659933 w 2395659"/>
              <a:gd name="connsiteY2" fmla="*/ 0 h 463260"/>
              <a:gd name="connsiteX3" fmla="*/ 1175417 w 2395659"/>
              <a:gd name="connsiteY3" fmla="*/ 0 h 463260"/>
              <a:gd name="connsiteX4" fmla="*/ 1780551 w 2395659"/>
              <a:gd name="connsiteY4" fmla="*/ 0 h 463260"/>
              <a:gd name="connsiteX5" fmla="*/ 2318447 w 2395659"/>
              <a:gd name="connsiteY5" fmla="*/ 0 h 463260"/>
              <a:gd name="connsiteX6" fmla="*/ 2395659 w 2395659"/>
              <a:gd name="connsiteY6" fmla="*/ 77212 h 463260"/>
              <a:gd name="connsiteX7" fmla="*/ 2395659 w 2395659"/>
              <a:gd name="connsiteY7" fmla="*/ 386048 h 463260"/>
              <a:gd name="connsiteX8" fmla="*/ 2318447 w 2395659"/>
              <a:gd name="connsiteY8" fmla="*/ 463260 h 463260"/>
              <a:gd name="connsiteX9" fmla="*/ 1713314 w 2395659"/>
              <a:gd name="connsiteY9" fmla="*/ 463260 h 463260"/>
              <a:gd name="connsiteX10" fmla="*/ 1130592 w 2395659"/>
              <a:gd name="connsiteY10" fmla="*/ 463260 h 463260"/>
              <a:gd name="connsiteX11" fmla="*/ 615108 w 2395659"/>
              <a:gd name="connsiteY11" fmla="*/ 463260 h 463260"/>
              <a:gd name="connsiteX12" fmla="*/ 77212 w 2395659"/>
              <a:gd name="connsiteY12" fmla="*/ 463260 h 463260"/>
              <a:gd name="connsiteX13" fmla="*/ 0 w 2395659"/>
              <a:gd name="connsiteY13" fmla="*/ 386048 h 463260"/>
              <a:gd name="connsiteX14" fmla="*/ 0 w 2395659"/>
              <a:gd name="connsiteY14" fmla="*/ 77212 h 463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95659" h="463260" fill="none" extrusionOk="0">
                <a:moveTo>
                  <a:pt x="0" y="77212"/>
                </a:moveTo>
                <a:cubicBezTo>
                  <a:pt x="-1304" y="31910"/>
                  <a:pt x="35114" y="-7368"/>
                  <a:pt x="77212" y="0"/>
                </a:cubicBezTo>
                <a:cubicBezTo>
                  <a:pt x="350105" y="-52000"/>
                  <a:pt x="387721" y="45263"/>
                  <a:pt x="659933" y="0"/>
                </a:cubicBezTo>
                <a:cubicBezTo>
                  <a:pt x="932145" y="-45263"/>
                  <a:pt x="1053217" y="1098"/>
                  <a:pt x="1175417" y="0"/>
                </a:cubicBezTo>
                <a:cubicBezTo>
                  <a:pt x="1297617" y="-1098"/>
                  <a:pt x="1545546" y="26438"/>
                  <a:pt x="1780551" y="0"/>
                </a:cubicBezTo>
                <a:cubicBezTo>
                  <a:pt x="2015556" y="-26438"/>
                  <a:pt x="2189833" y="54094"/>
                  <a:pt x="2318447" y="0"/>
                </a:cubicBezTo>
                <a:cubicBezTo>
                  <a:pt x="2364842" y="7428"/>
                  <a:pt x="2393778" y="35561"/>
                  <a:pt x="2395659" y="77212"/>
                </a:cubicBezTo>
                <a:cubicBezTo>
                  <a:pt x="2402148" y="154231"/>
                  <a:pt x="2381138" y="241824"/>
                  <a:pt x="2395659" y="386048"/>
                </a:cubicBezTo>
                <a:cubicBezTo>
                  <a:pt x="2398421" y="420197"/>
                  <a:pt x="2361732" y="463955"/>
                  <a:pt x="2318447" y="463260"/>
                </a:cubicBezTo>
                <a:cubicBezTo>
                  <a:pt x="2124562" y="463860"/>
                  <a:pt x="1856053" y="418295"/>
                  <a:pt x="1713314" y="463260"/>
                </a:cubicBezTo>
                <a:cubicBezTo>
                  <a:pt x="1570575" y="508225"/>
                  <a:pt x="1270831" y="430225"/>
                  <a:pt x="1130592" y="463260"/>
                </a:cubicBezTo>
                <a:cubicBezTo>
                  <a:pt x="990353" y="496295"/>
                  <a:pt x="796308" y="430433"/>
                  <a:pt x="615108" y="463260"/>
                </a:cubicBezTo>
                <a:cubicBezTo>
                  <a:pt x="433908" y="496087"/>
                  <a:pt x="187923" y="447729"/>
                  <a:pt x="77212" y="463260"/>
                </a:cubicBezTo>
                <a:cubicBezTo>
                  <a:pt x="28571" y="469332"/>
                  <a:pt x="-1305" y="431484"/>
                  <a:pt x="0" y="386048"/>
                </a:cubicBezTo>
                <a:cubicBezTo>
                  <a:pt x="-9599" y="235625"/>
                  <a:pt x="24194" y="210934"/>
                  <a:pt x="0" y="77212"/>
                </a:cubicBezTo>
                <a:close/>
              </a:path>
              <a:path w="2395659" h="463260" stroke="0" extrusionOk="0">
                <a:moveTo>
                  <a:pt x="0" y="77212"/>
                </a:moveTo>
                <a:cubicBezTo>
                  <a:pt x="-9101" y="28955"/>
                  <a:pt x="31551" y="1133"/>
                  <a:pt x="77212" y="0"/>
                </a:cubicBezTo>
                <a:cubicBezTo>
                  <a:pt x="223359" y="-47974"/>
                  <a:pt x="519641" y="22747"/>
                  <a:pt x="682345" y="0"/>
                </a:cubicBezTo>
                <a:cubicBezTo>
                  <a:pt x="845049" y="-22747"/>
                  <a:pt x="1007551" y="22731"/>
                  <a:pt x="1220242" y="0"/>
                </a:cubicBezTo>
                <a:cubicBezTo>
                  <a:pt x="1432933" y="-22731"/>
                  <a:pt x="1497209" y="11156"/>
                  <a:pt x="1735726" y="0"/>
                </a:cubicBezTo>
                <a:cubicBezTo>
                  <a:pt x="1974243" y="-11156"/>
                  <a:pt x="2188629" y="32780"/>
                  <a:pt x="2318447" y="0"/>
                </a:cubicBezTo>
                <a:cubicBezTo>
                  <a:pt x="2366559" y="-11254"/>
                  <a:pt x="2393625" y="34258"/>
                  <a:pt x="2395659" y="77212"/>
                </a:cubicBezTo>
                <a:cubicBezTo>
                  <a:pt x="2430424" y="222274"/>
                  <a:pt x="2377357" y="263837"/>
                  <a:pt x="2395659" y="386048"/>
                </a:cubicBezTo>
                <a:cubicBezTo>
                  <a:pt x="2391564" y="435465"/>
                  <a:pt x="2357892" y="459550"/>
                  <a:pt x="2318447" y="463260"/>
                </a:cubicBezTo>
                <a:cubicBezTo>
                  <a:pt x="2143721" y="504797"/>
                  <a:pt x="1964510" y="450395"/>
                  <a:pt x="1802963" y="463260"/>
                </a:cubicBezTo>
                <a:cubicBezTo>
                  <a:pt x="1641416" y="476125"/>
                  <a:pt x="1460031" y="418822"/>
                  <a:pt x="1242654" y="463260"/>
                </a:cubicBezTo>
                <a:cubicBezTo>
                  <a:pt x="1025277" y="507698"/>
                  <a:pt x="909968" y="431510"/>
                  <a:pt x="704758" y="463260"/>
                </a:cubicBezTo>
                <a:cubicBezTo>
                  <a:pt x="499548" y="495010"/>
                  <a:pt x="315734" y="458810"/>
                  <a:pt x="77212" y="463260"/>
                </a:cubicBezTo>
                <a:cubicBezTo>
                  <a:pt x="37088" y="460132"/>
                  <a:pt x="-3114" y="427487"/>
                  <a:pt x="0" y="386048"/>
                </a:cubicBezTo>
                <a:cubicBezTo>
                  <a:pt x="-18139" y="293227"/>
                  <a:pt x="15171" y="191648"/>
                  <a:pt x="0" y="77212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S+ indicates S </a:t>
            </a:r>
            <a:r>
              <a:rPr lang="en-US" sz="20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</a:t>
            </a:r>
          </a:p>
        </p:txBody>
      </p:sp>
    </p:spTree>
    <p:extLst>
      <p:ext uri="{BB962C8B-B14F-4D97-AF65-F5344CB8AC3E}">
        <p14:creationId xmlns:p14="http://schemas.microsoft.com/office/powerpoint/2010/main" val="3992777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1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Getting Help</a:t>
            </a:r>
            <a:endParaRPr/>
          </a:p>
        </p:txBody>
      </p:sp>
      <p:sp>
        <p:nvSpPr>
          <p:cNvPr id="306" name="Google Shape;306;p21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</a:pPr>
            <a:r>
              <a:rPr lang="en-US" sz="2300"/>
              <a:t>Discussion Board</a:t>
            </a:r>
            <a:endParaRPr/>
          </a:p>
          <a:p>
            <a:pPr marL="685800" lvl="1" indent="-228600" algn="l" rtl="0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-"/>
            </a:pPr>
            <a:r>
              <a:rPr lang="en-US" sz="2000"/>
              <a:t>Feel free to make a public or private post on Ed</a:t>
            </a:r>
            <a:endParaRPr/>
          </a:p>
          <a:p>
            <a:pPr marL="685800" lvl="1" indent="-228600" algn="l" rtl="0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-"/>
            </a:pPr>
            <a:r>
              <a:rPr lang="en-US" sz="2000"/>
              <a:t>We encourage you to answer other peoples’ questions! A great way to learn</a:t>
            </a:r>
            <a:endParaRPr/>
          </a:p>
        </p:txBody>
      </p:sp>
      <p:sp>
        <p:nvSpPr>
          <p:cNvPr id="307" name="Google Shape;307;p21"/>
          <p:cNvSpPr txBox="1"/>
          <p:nvPr/>
        </p:nvSpPr>
        <p:spPr>
          <a:xfrm>
            <a:off x="838200" y="2360100"/>
            <a:ext cx="102402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228600" lvl="0" indent="-228600" algn="l" rtl="0">
              <a:lnSpc>
                <a:spcPct val="72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Introductory Programming Lab (Office Hours)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-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 can help you face to face in office hours, and look at your code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-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can go to the IPL with </a:t>
            </a: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course questions, not just assignments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1"/>
          <p:cNvSpPr txBox="1"/>
          <p:nvPr/>
        </p:nvSpPr>
        <p:spPr>
          <a:xfrm>
            <a:off x="838200" y="3371100"/>
            <a:ext cx="10515600" cy="1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228600" lvl="0" indent="-228600" algn="l" rtl="0">
              <a:lnSpc>
                <a:spcPct val="72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Section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-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through related problems, get to know your TA who is here to support you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21"/>
          <p:cNvSpPr txBox="1"/>
          <p:nvPr/>
        </p:nvSpPr>
        <p:spPr>
          <a:xfrm>
            <a:off x="838200" y="4142175"/>
            <a:ext cx="10515600" cy="7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algn="l" rtl="0">
              <a:lnSpc>
                <a:spcPct val="72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Peers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-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encourage you to form study groups! Discord or Ed are great places to do that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21"/>
          <p:cNvSpPr txBox="1"/>
          <p:nvPr/>
        </p:nvSpPr>
        <p:spPr>
          <a:xfrm>
            <a:off x="838199" y="4867575"/>
            <a:ext cx="10711543" cy="223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algn="l" rtl="0">
              <a:lnSpc>
                <a:spcPct val="72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Email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-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prefer that all content and logistic questions go on the Ed discussion board (even if you make them private). 35 of you &gt;&gt;&gt; 7 of us! 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-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serious personal circumstances, you can email us directly. It never hurts to email us, but if it’s a common logistic question, we may politely ask you to post on the discussion board instead.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660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6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Collaboration &amp; Resources</a:t>
            </a:r>
            <a:endParaRPr dirty="0"/>
          </a:p>
        </p:txBody>
      </p:sp>
      <p:sp>
        <p:nvSpPr>
          <p:cNvPr id="271" name="Google Shape;271;p16"/>
          <p:cNvSpPr txBox="1">
            <a:spLocks noGrp="1"/>
          </p:cNvSpPr>
          <p:nvPr>
            <p:ph type="body" idx="1"/>
          </p:nvPr>
        </p:nvSpPr>
        <p:spPr>
          <a:xfrm>
            <a:off x="838198" y="1602511"/>
            <a:ext cx="10775537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These concepts are challenging—we strongly encourage discussion + collaboration!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-"/>
            </a:pPr>
            <a:r>
              <a:rPr lang="en-US" sz="2100" dirty="0"/>
              <a:t>Don’t attempt to gain credit for something you didn’t do</a:t>
            </a:r>
            <a:endParaRPr sz="21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-"/>
            </a:pPr>
            <a:r>
              <a:rPr lang="en-US" sz="2100" dirty="0"/>
              <a:t>In general, share ideas and work together, but don’t copy work. Never show someone else your code or solution write up.</a:t>
            </a:r>
            <a:endParaRPr sz="21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-"/>
            </a:pPr>
            <a:r>
              <a:rPr lang="en-US" sz="2100" dirty="0"/>
              <a:t>For any ungraded work (e.g., pre-class materials) there is no concern about academic misconduct! You should be collaborating on those without reservation. </a:t>
            </a:r>
            <a:endParaRPr sz="21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-"/>
            </a:pPr>
            <a:r>
              <a:rPr lang="en-US" sz="2100" dirty="0"/>
              <a:t>On graded assignments you should still collaborate, but the code you write should be of your own creation.</a:t>
            </a:r>
          </a:p>
          <a:p>
            <a:pPr marL="685800" lvl="1" indent="-228600">
              <a:spcBef>
                <a:spcPts val="500"/>
              </a:spcBef>
              <a:buSzPts val="2000"/>
              <a:buFont typeface="Helvetica Neue"/>
              <a:buChar char="-"/>
            </a:pPr>
            <a:r>
              <a:rPr lang="en-US" sz="2100" b="1" dirty="0">
                <a:solidFill>
                  <a:srgbClr val="9437FF"/>
                </a:solidFill>
              </a:rPr>
              <a:t>Submitted work must be done completely without LLM/AI tool help. 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-"/>
            </a:pPr>
            <a:r>
              <a:rPr lang="en-US" sz="2100" dirty="0"/>
              <a:t>Be aware of and avoid use of </a:t>
            </a:r>
            <a:r>
              <a:rPr lang="en-US" sz="2100" b="1">
                <a:solidFill>
                  <a:srgbClr val="9437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Forbidden Features</a:t>
            </a:r>
            <a:r>
              <a:rPr lang="en-US" sz="2100" dirty="0"/>
              <a:t> in submitted work</a:t>
            </a:r>
            <a:endParaRPr sz="21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-"/>
            </a:pPr>
            <a:r>
              <a:rPr lang="en-US" sz="2100" dirty="0"/>
              <a:t>Always cite the help you receive on graded work</a:t>
            </a:r>
            <a:endParaRPr sz="21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b="1" dirty="0"/>
              <a:t>Read full policy in Syllabus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2014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7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Textbook </a:t>
            </a:r>
            <a:endParaRPr/>
          </a:p>
        </p:txBody>
      </p:sp>
      <p:sp>
        <p:nvSpPr>
          <p:cNvPr id="277" name="Google Shape;277;p17"/>
          <p:cNvSpPr txBox="1">
            <a:spLocks noGrp="1"/>
          </p:cNvSpPr>
          <p:nvPr>
            <p:ph type="body" idx="1"/>
          </p:nvPr>
        </p:nvSpPr>
        <p:spPr>
          <a:xfrm>
            <a:off x="838199" y="1371600"/>
            <a:ext cx="6051999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None/>
            </a:pPr>
            <a:r>
              <a:rPr lang="en-US" sz="2300" b="1" dirty="0"/>
              <a:t>Pre-class Materials</a:t>
            </a:r>
            <a:endParaRPr dirty="0"/>
          </a:p>
          <a:p>
            <a:pPr marL="228600" lvl="0" indent="-228600" algn="l" rtl="0">
              <a:lnSpc>
                <a:spcPct val="81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</a:pPr>
            <a:r>
              <a:rPr lang="en-US" sz="2300" dirty="0"/>
              <a:t>All required readings are available free on Ed!</a:t>
            </a:r>
            <a:endParaRPr dirty="0"/>
          </a:p>
          <a:p>
            <a:pPr marL="228600" lvl="0" indent="-228600" algn="l" rtl="0">
              <a:lnSpc>
                <a:spcPct val="81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</a:pPr>
            <a:r>
              <a:rPr lang="en-US" sz="2300" dirty="0"/>
              <a:t>Should be finished before class (not graded)</a:t>
            </a:r>
            <a:endParaRPr dirty="0"/>
          </a:p>
          <a:p>
            <a:pPr marL="0" lvl="0" indent="0" algn="l" rtl="0">
              <a:lnSpc>
                <a:spcPct val="81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300"/>
              <a:buNone/>
            </a:pPr>
            <a:endParaRPr sz="2300" dirty="0"/>
          </a:p>
          <a:p>
            <a:pPr marL="228600" lvl="0" indent="-82550" algn="l" rtl="0">
              <a:lnSpc>
                <a:spcPct val="81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300"/>
              <a:buNone/>
            </a:pPr>
            <a:endParaRPr sz="2300" dirty="0"/>
          </a:p>
          <a:p>
            <a:pPr marL="0" lvl="0" indent="0" algn="l" rtl="0">
              <a:lnSpc>
                <a:spcPct val="81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300"/>
              <a:buNone/>
            </a:pPr>
            <a:r>
              <a:rPr lang="en-US" sz="2300" i="1" dirty="0"/>
              <a:t>Optional Textbook</a:t>
            </a:r>
            <a:endParaRPr dirty="0"/>
          </a:p>
          <a:p>
            <a:pPr marL="228600" lvl="0" indent="-228600" algn="l" rtl="0">
              <a:lnSpc>
                <a:spcPct val="81000"/>
              </a:lnSpc>
              <a:spcBef>
                <a:spcPts val="1000"/>
              </a:spcBef>
              <a:spcAft>
                <a:spcPts val="0"/>
              </a:spcAft>
              <a:buClr>
                <a:srgbClr val="212529"/>
              </a:buClr>
              <a:buSzPts val="2300"/>
              <a:buChar char="•"/>
            </a:pPr>
            <a:r>
              <a:rPr lang="en-US" sz="2300" dirty="0">
                <a:solidFill>
                  <a:srgbClr val="212529"/>
                </a:solidFill>
                <a:latin typeface="Inter"/>
                <a:ea typeface="Inter"/>
                <a:cs typeface="Inter"/>
                <a:sym typeface="Inter"/>
              </a:rPr>
              <a:t> </a:t>
            </a:r>
            <a:r>
              <a:rPr lang="en-US" sz="2300" u="sng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Building Java Programs by Reges and Stepp (5</a:t>
            </a:r>
            <a:r>
              <a:rPr lang="en-US" sz="2300" u="sng" baseline="300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</a:t>
            </a:r>
            <a:r>
              <a:rPr lang="en-US" sz="2300" u="sng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Edition)</a:t>
            </a:r>
            <a:endParaRPr sz="2300" dirty="0">
              <a:solidFill>
                <a:srgbClr val="3366BB"/>
              </a:solidFill>
            </a:endParaRPr>
          </a:p>
          <a:p>
            <a:pPr marL="228600" lvl="0" indent="-228600" algn="l" rtl="0">
              <a:lnSpc>
                <a:spcPct val="81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</a:pPr>
            <a:r>
              <a:rPr lang="en-US" sz="2300" dirty="0"/>
              <a:t>Not required but does add another perspective. Will reference relevant chapters.</a:t>
            </a:r>
            <a:endParaRPr dirty="0"/>
          </a:p>
          <a:p>
            <a:pPr marL="228600" lvl="0" indent="-228600" algn="l" rtl="0">
              <a:lnSpc>
                <a:spcPct val="81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</a:pPr>
            <a:r>
              <a:rPr lang="en-US" sz="2300" dirty="0"/>
              <a:t>Advice: only purchase if you learn best with a textbook, otherwise not recommended.</a:t>
            </a:r>
            <a:endParaRPr dirty="0"/>
          </a:p>
        </p:txBody>
      </p:sp>
      <p:pic>
        <p:nvPicPr>
          <p:cNvPr id="278" name="Google Shape;278;p17" descr="Picture 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52203" y="1310064"/>
            <a:ext cx="4821433" cy="42378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6AA7E5-43B9-09F9-44EC-CCE77CEA6BCE}"/>
              </a:ext>
            </a:extLst>
          </p:cNvPr>
          <p:cNvSpPr/>
          <p:nvPr/>
        </p:nvSpPr>
        <p:spPr>
          <a:xfrm>
            <a:off x="7874000" y="1343025"/>
            <a:ext cx="180975" cy="128964"/>
          </a:xfrm>
          <a:prstGeom prst="rect">
            <a:avLst/>
          </a:prstGeom>
          <a:solidFill>
            <a:srgbClr val="4C2A84"/>
          </a:solidFill>
          <a:ln>
            <a:solidFill>
              <a:srgbClr val="4C2A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67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>
          <a:extLst>
            <a:ext uri="{FF2B5EF4-FFF2-40B4-BE49-F238E27FC236}">
              <a16:creationId xmlns:a16="http://schemas.microsoft.com/office/drawing/2014/main" id="{321E720F-1D45-0B31-0465-2E6D352ED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4">
            <a:extLst>
              <a:ext uri="{FF2B5EF4-FFF2-40B4-BE49-F238E27FC236}">
                <a16:creationId xmlns:a16="http://schemas.microsoft.com/office/drawing/2014/main" id="{78F2101C-3441-085F-DF8F-8A6C6592CC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Lecture Outline (1/6)</a:t>
            </a:r>
            <a:endParaRPr dirty="0"/>
          </a:p>
        </p:txBody>
      </p:sp>
      <p:sp>
        <p:nvSpPr>
          <p:cNvPr id="328" name="Google Shape;328;p24">
            <a:extLst>
              <a:ext uri="{FF2B5EF4-FFF2-40B4-BE49-F238E27FC236}">
                <a16:creationId xmlns:a16="http://schemas.microsoft.com/office/drawing/2014/main" id="{06EAE127-CADD-7D80-B133-534DE2E580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1" i="0" u="none" strike="noStrike" cap="none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Introductions</a:t>
            </a:r>
            <a:endParaRPr b="1" dirty="0">
              <a:solidFill>
                <a:schemeClr val="accent5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this Course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Course Components &amp; Tools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Grading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Policies</a:t>
            </a:r>
            <a:endParaRPr lang="en-US" sz="2400" dirty="0">
              <a:solidFill>
                <a:schemeClr val="tx1"/>
              </a:solidFill>
            </a:endParaRPr>
          </a:p>
          <a:p>
            <a:pPr marL="0" indent="-137160">
              <a:spcBef>
                <a:spcPts val="1200"/>
              </a:spcBef>
              <a:buSzPts val="2400"/>
            </a:pPr>
            <a:r>
              <a:rPr lang="en-US" dirty="0">
                <a:solidFill>
                  <a:schemeClr val="tx1"/>
                </a:solidFill>
              </a:rPr>
              <a:t> Intro/Review Java</a:t>
            </a:r>
          </a:p>
          <a:p>
            <a:pPr marL="0" indent="-137160">
              <a:spcBef>
                <a:spcPts val="1200"/>
              </a:spcBef>
              <a:buSzPts val="2400"/>
            </a:pPr>
            <a:r>
              <a:rPr lang="en-US" dirty="0">
                <a:solidFill>
                  <a:schemeClr val="tx1"/>
                </a:solidFill>
              </a:rPr>
              <a:t> In-Class Activities</a:t>
            </a:r>
          </a:p>
          <a:p>
            <a:pPr marL="0" indent="-137160">
              <a:spcBef>
                <a:spcPts val="1200"/>
              </a:spcBef>
              <a:buSzPts val="2400"/>
            </a:pPr>
            <a:r>
              <a:rPr lang="en-US" dirty="0">
                <a:solidFill>
                  <a:schemeClr val="tx1"/>
                </a:solidFill>
              </a:rPr>
              <a:t> Functional Decomposition</a:t>
            </a:r>
          </a:p>
          <a:p>
            <a:pPr marL="0" indent="-137160">
              <a:spcBef>
                <a:spcPts val="1200"/>
              </a:spcBef>
              <a:buSzPts val="2400"/>
            </a:pPr>
            <a:r>
              <a:rPr lang="en-US" dirty="0">
                <a:solidFill>
                  <a:schemeClr val="tx1"/>
                </a:solidFill>
              </a:rPr>
              <a:t> Code Quality</a:t>
            </a:r>
          </a:p>
          <a:p>
            <a:pPr marL="0" indent="0">
              <a:spcBef>
                <a:spcPts val="1200"/>
              </a:spcBef>
              <a:buSzPts val="2400"/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9" name="Google Shape;329;p24">
            <a:extLst>
              <a:ext uri="{FF2B5EF4-FFF2-40B4-BE49-F238E27FC236}">
                <a16:creationId xmlns:a16="http://schemas.microsoft.com/office/drawing/2014/main" id="{83D57DEC-E1B7-C9F5-D08C-9528081DD805}"/>
              </a:ext>
            </a:extLst>
          </p:cNvPr>
          <p:cNvSpPr/>
          <p:nvPr/>
        </p:nvSpPr>
        <p:spPr>
          <a:xfrm rot="10800000">
            <a:off x="3259226" y="1454300"/>
            <a:ext cx="444852" cy="30893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4100" y="0"/>
                </a:lnTo>
                <a:lnTo>
                  <a:pt x="21600" y="10800"/>
                </a:lnTo>
                <a:lnTo>
                  <a:pt x="141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3253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Course Website (1/2)</a:t>
            </a:r>
            <a:endParaRPr dirty="0"/>
          </a:p>
        </p:txBody>
      </p:sp>
      <p:grpSp>
        <p:nvGrpSpPr>
          <p:cNvPr id="215" name="Google Shape;215;p11"/>
          <p:cNvGrpSpPr/>
          <p:nvPr/>
        </p:nvGrpSpPr>
        <p:grpSpPr>
          <a:xfrm>
            <a:off x="3107375" y="1247578"/>
            <a:ext cx="5977249" cy="885659"/>
            <a:chOff x="-1" y="0"/>
            <a:chExt cx="5977248" cy="885657"/>
          </a:xfrm>
          <a:solidFill>
            <a:srgbClr val="F7D57E"/>
          </a:solidFill>
        </p:grpSpPr>
        <p:sp>
          <p:nvSpPr>
            <p:cNvPr id="216" name="Google Shape;216;p11"/>
            <p:cNvSpPr/>
            <p:nvPr/>
          </p:nvSpPr>
          <p:spPr>
            <a:xfrm>
              <a:off x="-1" y="0"/>
              <a:ext cx="5977248" cy="88565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Calibri"/>
                <a:buNone/>
              </a:pPr>
              <a:endParaRPr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1"/>
            <p:cNvSpPr txBox="1"/>
            <p:nvPr/>
          </p:nvSpPr>
          <p:spPr>
            <a:xfrm>
              <a:off x="45719" y="117708"/>
              <a:ext cx="5885700" cy="6465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63C1"/>
                </a:buClr>
                <a:buSzPts val="3600"/>
                <a:buFont typeface="Calibri"/>
                <a:buNone/>
              </a:pPr>
              <a:r>
                <a:rPr lang="en-US" sz="3600" b="1" i="0" u="sng" strike="noStrike" cap="none" dirty="0">
                  <a:solidFill>
                    <a:srgbClr val="0563C1"/>
                  </a:solidFill>
                  <a:latin typeface="Calibri"/>
                  <a:ea typeface="Calibri"/>
                  <a:cs typeface="Calibri"/>
                  <a:sym typeface="Calibri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cs.uw.edu/122</a:t>
              </a:r>
              <a:endParaRPr dirty="0">
                <a:solidFill>
                  <a:srgbClr val="0563C1"/>
                </a:solidFill>
              </a:endParaRPr>
            </a:p>
          </p:txBody>
        </p:sp>
      </p:grpSp>
      <p:sp>
        <p:nvSpPr>
          <p:cNvPr id="221" name="Google Shape;221;p11"/>
          <p:cNvSpPr txBox="1"/>
          <p:nvPr/>
        </p:nvSpPr>
        <p:spPr>
          <a:xfrm>
            <a:off x="242667" y="5865345"/>
            <a:ext cx="108646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Contains most course info – check frequently!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Calendar, Lecture Slides, Office Hours schedule, Staff Bios, Important Links </a:t>
            </a:r>
            <a:endParaRPr dirty="0"/>
          </a:p>
        </p:txBody>
      </p:sp>
      <p:sp>
        <p:nvSpPr>
          <p:cNvPr id="16" name="Google Shape;235;p12">
            <a:extLst>
              <a:ext uri="{FF2B5EF4-FFF2-40B4-BE49-F238E27FC236}">
                <a16:creationId xmlns:a16="http://schemas.microsoft.com/office/drawing/2014/main" id="{D9B41A6C-43AA-4817-ADA8-F0068D175372}"/>
              </a:ext>
            </a:extLst>
          </p:cNvPr>
          <p:cNvSpPr txBox="1"/>
          <p:nvPr/>
        </p:nvSpPr>
        <p:spPr>
          <a:xfrm>
            <a:off x="7650592" y="5496054"/>
            <a:ext cx="380528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Get to know the course staff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15B82D-BE21-EDB1-8968-73F860EF8F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015"/>
          <a:stretch/>
        </p:blipFill>
        <p:spPr>
          <a:xfrm>
            <a:off x="242667" y="2081955"/>
            <a:ext cx="7304926" cy="3783390"/>
          </a:xfrm>
          <a:prstGeom prst="rect">
            <a:avLst/>
          </a:prstGeom>
        </p:spPr>
      </p:pic>
      <p:sp>
        <p:nvSpPr>
          <p:cNvPr id="218" name="Google Shape;218;p11"/>
          <p:cNvSpPr/>
          <p:nvPr/>
        </p:nvSpPr>
        <p:spPr>
          <a:xfrm>
            <a:off x="6480501" y="2001038"/>
            <a:ext cx="5468831" cy="330694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54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3540" y="21600"/>
                </a:lnTo>
                <a:lnTo>
                  <a:pt x="3540" y="18000"/>
                </a:lnTo>
                <a:lnTo>
                  <a:pt x="0" y="15220"/>
                </a:lnTo>
                <a:lnTo>
                  <a:pt x="3540" y="12600"/>
                </a:lnTo>
                <a:close/>
              </a:path>
            </a:pathLst>
          </a:custGeom>
          <a:solidFill>
            <a:srgbClr val="D6DCE5"/>
          </a:solidFill>
          <a:ln>
            <a:noFill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EF7B5C-7635-386C-B488-E7B666C23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624" y="2085035"/>
            <a:ext cx="4231155" cy="3061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>
          <a:extLst>
            <a:ext uri="{FF2B5EF4-FFF2-40B4-BE49-F238E27FC236}">
              <a16:creationId xmlns:a16="http://schemas.microsoft.com/office/drawing/2014/main" id="{C76A3A9E-2D82-3A62-11C7-97EF74671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">
            <a:extLst>
              <a:ext uri="{FF2B5EF4-FFF2-40B4-BE49-F238E27FC236}">
                <a16:creationId xmlns:a16="http://schemas.microsoft.com/office/drawing/2014/main" id="{14FDA48D-2F38-6368-8D2C-C0CA6D1155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Course Website (2/2)</a:t>
            </a:r>
            <a:endParaRPr dirty="0"/>
          </a:p>
        </p:txBody>
      </p:sp>
      <p:grpSp>
        <p:nvGrpSpPr>
          <p:cNvPr id="215" name="Google Shape;215;p11">
            <a:extLst>
              <a:ext uri="{FF2B5EF4-FFF2-40B4-BE49-F238E27FC236}">
                <a16:creationId xmlns:a16="http://schemas.microsoft.com/office/drawing/2014/main" id="{86020500-83AC-F76C-0D22-D58B34E10F69}"/>
              </a:ext>
            </a:extLst>
          </p:cNvPr>
          <p:cNvGrpSpPr/>
          <p:nvPr/>
        </p:nvGrpSpPr>
        <p:grpSpPr>
          <a:xfrm>
            <a:off x="3107375" y="1247578"/>
            <a:ext cx="5977249" cy="885659"/>
            <a:chOff x="-1" y="0"/>
            <a:chExt cx="5977248" cy="885657"/>
          </a:xfrm>
          <a:solidFill>
            <a:srgbClr val="F7D57E"/>
          </a:solidFill>
        </p:grpSpPr>
        <p:sp>
          <p:nvSpPr>
            <p:cNvPr id="216" name="Google Shape;216;p11">
              <a:extLst>
                <a:ext uri="{FF2B5EF4-FFF2-40B4-BE49-F238E27FC236}">
                  <a16:creationId xmlns:a16="http://schemas.microsoft.com/office/drawing/2014/main" id="{873FEBB4-2B8A-1063-5290-82FFCAB71BBD}"/>
                </a:ext>
              </a:extLst>
            </p:cNvPr>
            <p:cNvSpPr/>
            <p:nvPr/>
          </p:nvSpPr>
          <p:spPr>
            <a:xfrm>
              <a:off x="-1" y="0"/>
              <a:ext cx="5977248" cy="88565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Calibri"/>
                <a:buNone/>
              </a:pPr>
              <a:endParaRPr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1">
              <a:extLst>
                <a:ext uri="{FF2B5EF4-FFF2-40B4-BE49-F238E27FC236}">
                  <a16:creationId xmlns:a16="http://schemas.microsoft.com/office/drawing/2014/main" id="{5DB9F902-F231-69F7-4EDC-E58069FE346E}"/>
                </a:ext>
              </a:extLst>
            </p:cNvPr>
            <p:cNvSpPr txBox="1"/>
            <p:nvPr/>
          </p:nvSpPr>
          <p:spPr>
            <a:xfrm>
              <a:off x="45719" y="117708"/>
              <a:ext cx="5885700" cy="6465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63C1"/>
                </a:buClr>
                <a:buSzPts val="3600"/>
                <a:buFont typeface="Calibri"/>
                <a:buNone/>
              </a:pPr>
              <a:r>
                <a:rPr lang="en-US" sz="3600" b="1" i="0" u="sng" strike="noStrike" cap="none" dirty="0">
                  <a:solidFill>
                    <a:srgbClr val="0563C1"/>
                  </a:solidFill>
                  <a:latin typeface="Calibri"/>
                  <a:ea typeface="Calibri"/>
                  <a:cs typeface="Calibri"/>
                  <a:sym typeface="Calibri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cs.uw.edu/122</a:t>
              </a:r>
              <a:endParaRPr dirty="0">
                <a:solidFill>
                  <a:srgbClr val="0563C1"/>
                </a:solidFill>
              </a:endParaRPr>
            </a:p>
          </p:txBody>
        </p:sp>
      </p:grpSp>
      <p:sp>
        <p:nvSpPr>
          <p:cNvPr id="221" name="Google Shape;221;p11">
            <a:extLst>
              <a:ext uri="{FF2B5EF4-FFF2-40B4-BE49-F238E27FC236}">
                <a16:creationId xmlns:a16="http://schemas.microsoft.com/office/drawing/2014/main" id="{89CA44D8-32B4-888E-4673-45AE22F34A08}"/>
              </a:ext>
            </a:extLst>
          </p:cNvPr>
          <p:cNvSpPr txBox="1"/>
          <p:nvPr/>
        </p:nvSpPr>
        <p:spPr>
          <a:xfrm>
            <a:off x="242667" y="5865345"/>
            <a:ext cx="108646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Contains most course info – check frequently!</a:t>
            </a:r>
            <a:endParaRPr lang="en-US">
              <a:latin typeface="Calibri"/>
              <a:ea typeface="Calibri"/>
              <a:cs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Calendar, Lecture Slides, Office Hours schedule, Staff Bios, Important Links </a:t>
            </a:r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16" name="Google Shape;235;p12">
            <a:extLst>
              <a:ext uri="{FF2B5EF4-FFF2-40B4-BE49-F238E27FC236}">
                <a16:creationId xmlns:a16="http://schemas.microsoft.com/office/drawing/2014/main" id="{C36219D9-9B4E-B96E-6BB4-7668AF2A92F7}"/>
              </a:ext>
            </a:extLst>
          </p:cNvPr>
          <p:cNvSpPr txBox="1"/>
          <p:nvPr/>
        </p:nvSpPr>
        <p:spPr>
          <a:xfrm>
            <a:off x="7650592" y="5496054"/>
            <a:ext cx="38052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lvl="0" algn="ctr">
              <a:buSzPts val="1800"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Please familiarize yourself with the course syllabus this week!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72A3C6-0E4A-3476-4D6D-5715D8FA77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015"/>
          <a:stretch/>
        </p:blipFill>
        <p:spPr>
          <a:xfrm>
            <a:off x="242667" y="2081955"/>
            <a:ext cx="7304926" cy="3783390"/>
          </a:xfrm>
          <a:prstGeom prst="rect">
            <a:avLst/>
          </a:prstGeom>
        </p:spPr>
      </p:pic>
      <p:sp>
        <p:nvSpPr>
          <p:cNvPr id="218" name="Google Shape;218;p11">
            <a:extLst>
              <a:ext uri="{FF2B5EF4-FFF2-40B4-BE49-F238E27FC236}">
                <a16:creationId xmlns:a16="http://schemas.microsoft.com/office/drawing/2014/main" id="{7263204D-834A-819D-00FD-71182168FB23}"/>
              </a:ext>
            </a:extLst>
          </p:cNvPr>
          <p:cNvSpPr/>
          <p:nvPr/>
        </p:nvSpPr>
        <p:spPr>
          <a:xfrm>
            <a:off x="6480501" y="2001038"/>
            <a:ext cx="5468831" cy="330694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54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3540" y="21600"/>
                </a:lnTo>
                <a:lnTo>
                  <a:pt x="3540" y="18000"/>
                </a:lnTo>
                <a:lnTo>
                  <a:pt x="0" y="15220"/>
                </a:lnTo>
                <a:lnTo>
                  <a:pt x="3540" y="12600"/>
                </a:lnTo>
                <a:close/>
              </a:path>
            </a:pathLst>
          </a:custGeom>
          <a:solidFill>
            <a:srgbClr val="D6DCE5"/>
          </a:solidFill>
          <a:ln>
            <a:noFill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DA9B24-CB7C-72BC-9EE3-DB56DA04F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624" y="2085035"/>
            <a:ext cx="4231155" cy="3061198"/>
          </a:xfrm>
          <a:prstGeom prst="rect">
            <a:avLst/>
          </a:prstGeom>
        </p:spPr>
      </p:pic>
      <p:sp>
        <p:nvSpPr>
          <p:cNvPr id="2" name="Google Shape;218;p11">
            <a:extLst>
              <a:ext uri="{FF2B5EF4-FFF2-40B4-BE49-F238E27FC236}">
                <a16:creationId xmlns:a16="http://schemas.microsoft.com/office/drawing/2014/main" id="{84794DE9-204A-9BC5-D06B-5A0156C0A289}"/>
              </a:ext>
            </a:extLst>
          </p:cNvPr>
          <p:cNvSpPr/>
          <p:nvPr/>
        </p:nvSpPr>
        <p:spPr>
          <a:xfrm>
            <a:off x="6679679" y="2812505"/>
            <a:ext cx="5299686" cy="253696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54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3540" y="21600"/>
                </a:lnTo>
                <a:lnTo>
                  <a:pt x="3540" y="18000"/>
                </a:lnTo>
                <a:lnTo>
                  <a:pt x="0" y="15220"/>
                </a:lnTo>
                <a:lnTo>
                  <a:pt x="3540" y="12600"/>
                </a:lnTo>
                <a:close/>
              </a:path>
            </a:pathLst>
          </a:custGeom>
          <a:solidFill>
            <a:srgbClr val="D6DCE5"/>
          </a:solidFill>
          <a:ln>
            <a:noFill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F4A6AA-3387-E845-581A-F8C8717B04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0592" y="2886697"/>
            <a:ext cx="4205299" cy="220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6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6272" y="2243375"/>
            <a:ext cx="1085399" cy="108539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Other Course Tools</a:t>
            </a:r>
            <a:endParaRPr/>
          </a:p>
        </p:txBody>
      </p:sp>
      <p:pic>
        <p:nvPicPr>
          <p:cNvPr id="244" name="Google Shape;244;p13" descr="Picture 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727" y="1442538"/>
            <a:ext cx="1441002" cy="1441003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3"/>
          <p:cNvSpPr txBox="1"/>
          <p:nvPr/>
        </p:nvSpPr>
        <p:spPr>
          <a:xfrm>
            <a:off x="575447" y="3126887"/>
            <a:ext cx="5553212" cy="3444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Community &amp; Information</a:t>
            </a:r>
            <a:endParaRPr dirty="0"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Discussion Board </a:t>
            </a:r>
            <a:b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(please ask &amp; answer!; anonymous option)</a:t>
            </a:r>
            <a:endParaRPr dirty="0"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Chat</a:t>
            </a:r>
            <a:endParaRPr dirty="0"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Announcements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Pre-Class Materials / Section Handouts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Assignments</a:t>
            </a:r>
            <a:endParaRPr dirty="0"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Online IDE</a:t>
            </a:r>
            <a:endParaRPr dirty="0"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Submit assignments</a:t>
            </a:r>
            <a:endParaRPr dirty="0"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View Feedback</a:t>
            </a:r>
            <a:endParaRPr dirty="0"/>
          </a:p>
        </p:txBody>
      </p:sp>
      <p:pic>
        <p:nvPicPr>
          <p:cNvPr id="246" name="Google Shape;246;p13" descr="Picture 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53734" y="3929483"/>
            <a:ext cx="777941" cy="777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3" descr="Picture 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87378" y="1247881"/>
            <a:ext cx="1959367" cy="579973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3"/>
          <p:cNvSpPr txBox="1"/>
          <p:nvPr/>
        </p:nvSpPr>
        <p:spPr>
          <a:xfrm>
            <a:off x="8937041" y="1247880"/>
            <a:ext cx="3433385" cy="701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My Digital Hand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Queueing in office hours</a:t>
            </a:r>
            <a:endParaRPr dirty="0"/>
          </a:p>
        </p:txBody>
      </p:sp>
      <p:sp>
        <p:nvSpPr>
          <p:cNvPr id="249" name="Google Shape;249;p13"/>
          <p:cNvSpPr txBox="1"/>
          <p:nvPr/>
        </p:nvSpPr>
        <p:spPr>
          <a:xfrm>
            <a:off x="8937041" y="2375709"/>
            <a:ext cx="2283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1" dirty="0" err="1">
                <a:latin typeface="Calibri"/>
                <a:ea typeface="Calibri"/>
                <a:cs typeface="Calibri"/>
                <a:sym typeface="Calibri"/>
              </a:rPr>
              <a:t>VSCode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(Optional)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 offline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Visual debugger</a:t>
            </a:r>
            <a:endParaRPr dirty="0"/>
          </a:p>
        </p:txBody>
      </p:sp>
      <p:sp>
        <p:nvSpPr>
          <p:cNvPr id="250" name="Google Shape;250;p13"/>
          <p:cNvSpPr txBox="1"/>
          <p:nvPr/>
        </p:nvSpPr>
        <p:spPr>
          <a:xfrm>
            <a:off x="8937041" y="3810622"/>
            <a:ext cx="2593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Canvas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Lecture recordings</a:t>
            </a:r>
            <a:endParaRPr dirty="0"/>
          </a:p>
        </p:txBody>
      </p:sp>
      <p:sp>
        <p:nvSpPr>
          <p:cNvPr id="251" name="Google Shape;251;p13"/>
          <p:cNvSpPr txBox="1"/>
          <p:nvPr/>
        </p:nvSpPr>
        <p:spPr>
          <a:xfrm>
            <a:off x="8937041" y="5245534"/>
            <a:ext cx="2593651" cy="1310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Sli.do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In-class activities </a:t>
            </a:r>
            <a:b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(ungraded)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 account needed</a:t>
            </a:r>
            <a:endParaRPr dirty="0"/>
          </a:p>
        </p:txBody>
      </p:sp>
      <p:pic>
        <p:nvPicPr>
          <p:cNvPr id="252" name="Google Shape;252;p13" descr="Picture 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38663" y="5510748"/>
            <a:ext cx="793012" cy="793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>
          <a:extLst>
            <a:ext uri="{FF2B5EF4-FFF2-40B4-BE49-F238E27FC236}">
              <a16:creationId xmlns:a16="http://schemas.microsoft.com/office/drawing/2014/main" id="{7A33BE9B-2705-90BB-7246-E26D5D974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4">
            <a:extLst>
              <a:ext uri="{FF2B5EF4-FFF2-40B4-BE49-F238E27FC236}">
                <a16:creationId xmlns:a16="http://schemas.microsoft.com/office/drawing/2014/main" id="{BE2FE191-44A3-5F76-7133-5E179A1C83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Lecture Outline (3/6)</a:t>
            </a:r>
            <a:endParaRPr dirty="0"/>
          </a:p>
        </p:txBody>
      </p:sp>
      <p:sp>
        <p:nvSpPr>
          <p:cNvPr id="328" name="Google Shape;328;p24">
            <a:extLst>
              <a:ext uri="{FF2B5EF4-FFF2-40B4-BE49-F238E27FC236}">
                <a16:creationId xmlns:a16="http://schemas.microsoft.com/office/drawing/2014/main" id="{C4D88222-E961-38C9-696E-0BD7905D42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Introductions</a:t>
            </a:r>
            <a:endParaRPr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About this Course</a:t>
            </a:r>
            <a:endParaRPr lang="en-US"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>
                <a:solidFill>
                  <a:schemeClr val="tx1"/>
                </a:solidFill>
              </a:rPr>
              <a:t>Course Components &amp; Tools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>
                <a:solidFill>
                  <a:schemeClr val="tx1"/>
                </a:solidFill>
              </a:rPr>
              <a:t>Grading</a:t>
            </a:r>
            <a:endParaRPr lang="en-US"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>
                <a:solidFill>
                  <a:schemeClr val="tx1"/>
                </a:solidFill>
              </a:rPr>
              <a:t>Policies</a:t>
            </a:r>
          </a:p>
          <a:p>
            <a:pPr marL="0" indent="-137160">
              <a:spcBef>
                <a:spcPts val="1200"/>
              </a:spcBef>
              <a:buSzPts val="2400"/>
            </a:pPr>
            <a:r>
              <a:rPr lang="en-US" b="1" dirty="0">
                <a:solidFill>
                  <a:schemeClr val="accent5"/>
                </a:solidFill>
              </a:rPr>
              <a:t> Intro/Review Java</a:t>
            </a:r>
          </a:p>
          <a:p>
            <a:pPr marL="0" indent="-137160">
              <a:spcBef>
                <a:spcPts val="1200"/>
              </a:spcBef>
              <a:buSzPts val="2400"/>
            </a:pPr>
            <a:r>
              <a:rPr lang="en-US" dirty="0">
                <a:solidFill>
                  <a:schemeClr val="tx1"/>
                </a:solidFill>
              </a:rPr>
              <a:t> In-Class Activities</a:t>
            </a:r>
          </a:p>
          <a:p>
            <a:pPr marL="0" indent="-137160">
              <a:spcBef>
                <a:spcPts val="1200"/>
              </a:spcBef>
              <a:buSzPts val="2400"/>
            </a:pPr>
            <a:r>
              <a:rPr lang="en-US" dirty="0">
                <a:solidFill>
                  <a:schemeClr val="tx1"/>
                </a:solidFill>
              </a:rPr>
              <a:t> Functional Decomposition</a:t>
            </a:r>
          </a:p>
          <a:p>
            <a:pPr marL="0" indent="-137160">
              <a:spcBef>
                <a:spcPts val="1200"/>
              </a:spcBef>
              <a:buSzPts val="2400"/>
            </a:pPr>
            <a:r>
              <a:rPr lang="en-US" dirty="0">
                <a:solidFill>
                  <a:schemeClr val="tx1"/>
                </a:solidFill>
              </a:rPr>
              <a:t> Code Quality</a:t>
            </a:r>
          </a:p>
          <a:p>
            <a:pPr marL="0" indent="0">
              <a:spcBef>
                <a:spcPts val="1200"/>
              </a:spcBef>
              <a:buSzPts val="2400"/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9" name="Google Shape;329;p24">
            <a:extLst>
              <a:ext uri="{FF2B5EF4-FFF2-40B4-BE49-F238E27FC236}">
                <a16:creationId xmlns:a16="http://schemas.microsoft.com/office/drawing/2014/main" id="{F60153D6-6731-3594-6303-CCB557235F2C}"/>
              </a:ext>
            </a:extLst>
          </p:cNvPr>
          <p:cNvSpPr/>
          <p:nvPr/>
        </p:nvSpPr>
        <p:spPr>
          <a:xfrm rot="10800000">
            <a:off x="3883695" y="3679286"/>
            <a:ext cx="444852" cy="30893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4100" y="0"/>
                </a:lnTo>
                <a:lnTo>
                  <a:pt x="21600" y="10800"/>
                </a:lnTo>
                <a:lnTo>
                  <a:pt x="141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8773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6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Review Java Syntax</a:t>
            </a:r>
            <a:endParaRPr/>
          </a:p>
        </p:txBody>
      </p:sp>
      <p:sp>
        <p:nvSpPr>
          <p:cNvPr id="342" name="Google Shape;342;p26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indent="0">
              <a:spcBef>
                <a:spcPts val="0"/>
              </a:spcBef>
              <a:buClr>
                <a:srgbClr val="0563C1"/>
              </a:buClr>
              <a:buSzPts val="2800"/>
              <a:buNone/>
            </a:pPr>
            <a:r>
              <a:rPr lang="en-US" u="sng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Java Tutorial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reviews all the relevant programming features you should </a:t>
            </a:r>
            <a:r>
              <a:rPr lang="en-US" dirty="0"/>
              <a:t>be familiar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with (even if you don’t know them in Java).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Printing and comments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Variables, types, expressions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Conditionals (if/else if/ else)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Loops (for and while)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Strings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Methods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Arrays &amp; 2D Arrays</a:t>
            </a: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>
          <a:extLst>
            <a:ext uri="{FF2B5EF4-FFF2-40B4-BE49-F238E27FC236}">
              <a16:creationId xmlns:a16="http://schemas.microsoft.com/office/drawing/2014/main" id="{BA0CCEEF-493D-9A89-183D-AC68E7C7C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4">
            <a:extLst>
              <a:ext uri="{FF2B5EF4-FFF2-40B4-BE49-F238E27FC236}">
                <a16:creationId xmlns:a16="http://schemas.microsoft.com/office/drawing/2014/main" id="{B1097DDB-9404-2491-8712-808DF458D4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Lecture Outline (4/6)</a:t>
            </a:r>
            <a:endParaRPr dirty="0"/>
          </a:p>
        </p:txBody>
      </p:sp>
      <p:sp>
        <p:nvSpPr>
          <p:cNvPr id="328" name="Google Shape;328;p24">
            <a:extLst>
              <a:ext uri="{FF2B5EF4-FFF2-40B4-BE49-F238E27FC236}">
                <a16:creationId xmlns:a16="http://schemas.microsoft.com/office/drawing/2014/main" id="{EAEE247D-185A-F77B-8AE2-219C19635A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Introductions</a:t>
            </a:r>
            <a:endParaRPr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About this Course</a:t>
            </a:r>
            <a:endParaRPr lang="en-US"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>
                <a:solidFill>
                  <a:schemeClr val="tx1"/>
                </a:solidFill>
              </a:rPr>
              <a:t>Course Components &amp; Tools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>
                <a:solidFill>
                  <a:schemeClr val="tx1"/>
                </a:solidFill>
              </a:rPr>
              <a:t>Grading</a:t>
            </a:r>
            <a:endParaRPr lang="en-US"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>
                <a:solidFill>
                  <a:schemeClr val="tx1"/>
                </a:solidFill>
              </a:rPr>
              <a:t>Policies</a:t>
            </a:r>
          </a:p>
          <a:p>
            <a:pPr marL="0" indent="-137160">
              <a:spcBef>
                <a:spcPts val="1200"/>
              </a:spcBef>
              <a:buSzPts val="2400"/>
            </a:pPr>
            <a:r>
              <a:rPr lang="en-US" dirty="0">
                <a:solidFill>
                  <a:schemeClr val="tx1"/>
                </a:solidFill>
              </a:rPr>
              <a:t> Intro/Review Java</a:t>
            </a:r>
          </a:p>
          <a:p>
            <a:pPr marL="0" indent="-137160">
              <a:spcBef>
                <a:spcPts val="1200"/>
              </a:spcBef>
              <a:buSzPts val="2400"/>
            </a:pPr>
            <a:r>
              <a:rPr lang="en-US" b="1" dirty="0">
                <a:solidFill>
                  <a:schemeClr val="accent5"/>
                </a:solidFill>
              </a:rPr>
              <a:t> In-Class Activities</a:t>
            </a:r>
          </a:p>
          <a:p>
            <a:pPr marL="0" indent="-137160">
              <a:spcBef>
                <a:spcPts val="1200"/>
              </a:spcBef>
              <a:buSzPts val="2400"/>
            </a:pPr>
            <a:r>
              <a:rPr lang="en-US" dirty="0">
                <a:solidFill>
                  <a:schemeClr val="tx1"/>
                </a:solidFill>
              </a:rPr>
              <a:t> Functional Decomposition</a:t>
            </a:r>
          </a:p>
          <a:p>
            <a:pPr marL="0" indent="-137160">
              <a:spcBef>
                <a:spcPts val="1200"/>
              </a:spcBef>
              <a:buSzPts val="2400"/>
            </a:pPr>
            <a:r>
              <a:rPr lang="en-US" dirty="0">
                <a:solidFill>
                  <a:schemeClr val="tx1"/>
                </a:solidFill>
              </a:rPr>
              <a:t> Code Quality</a:t>
            </a:r>
          </a:p>
          <a:p>
            <a:pPr marL="0" indent="0">
              <a:spcBef>
                <a:spcPts val="1200"/>
              </a:spcBef>
              <a:buSzPts val="2400"/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9" name="Google Shape;329;p24">
            <a:extLst>
              <a:ext uri="{FF2B5EF4-FFF2-40B4-BE49-F238E27FC236}">
                <a16:creationId xmlns:a16="http://schemas.microsoft.com/office/drawing/2014/main" id="{4E99406E-D58D-6BEC-2E99-E012162E98A6}"/>
              </a:ext>
            </a:extLst>
          </p:cNvPr>
          <p:cNvSpPr/>
          <p:nvPr/>
        </p:nvSpPr>
        <p:spPr>
          <a:xfrm rot="10800000">
            <a:off x="3727578" y="4214544"/>
            <a:ext cx="444852" cy="30893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4100" y="0"/>
                </a:lnTo>
                <a:lnTo>
                  <a:pt x="21600" y="10800"/>
                </a:lnTo>
                <a:lnTo>
                  <a:pt x="141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2646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FDAD0-8E15-3369-5466-83CFC6E3F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In-Class Activities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CD5F46-9BDE-40C0-4839-7317955CCD03}"/>
              </a:ext>
            </a:extLst>
          </p:cNvPr>
          <p:cNvSpPr txBox="1">
            <a:spLocks/>
          </p:cNvSpPr>
          <p:nvPr/>
        </p:nvSpPr>
        <p:spPr>
          <a:xfrm>
            <a:off x="838199" y="2150701"/>
            <a:ext cx="10515600" cy="44666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Clr>
                <a:schemeClr val="tx1"/>
              </a:buClr>
            </a:pP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Get you actively participating in your learning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Typical Activity</a:t>
            </a:r>
          </a:p>
          <a:p>
            <a:pPr lvl="1" fontAlgn="base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Question is posed</a:t>
            </a:r>
          </a:p>
          <a:p>
            <a:pPr lvl="1" fontAlgn="base">
              <a:buClr>
                <a:schemeClr val="tx1"/>
              </a:buClr>
            </a:pP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(1 min): Think about the question on your own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fontAlgn="base">
              <a:buClr>
                <a:schemeClr val="tx1"/>
              </a:buClr>
            </a:pP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Pair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(2 min): Talk with your neighbor to discuss question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fontAlgn="base">
              <a:buClr>
                <a:schemeClr val="tx1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If you arrive at different conclusions, discuss your logic and figure out why you differ!</a:t>
            </a:r>
          </a:p>
          <a:p>
            <a:pPr lvl="2" fontAlgn="base">
              <a:buClr>
                <a:schemeClr val="tx1"/>
              </a:buClr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If you arrived at the same conclusion, discuss why the other answers might be wrong!</a:t>
            </a:r>
          </a:p>
          <a:p>
            <a:pPr lvl="1" fontAlgn="base">
              <a:buClr>
                <a:schemeClr val="tx1"/>
              </a:buClr>
            </a:pP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(1 min): We discuss the conclusions as a class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During each of the 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stages, you will respond to the question via 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sli.do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poll</a:t>
            </a:r>
          </a:p>
          <a:p>
            <a:pPr lvl="1" fontAlgn="base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 worth any points, just here to help you learn! 😉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56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C243E-EE74-FA98-8FF3-AA172138A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output of this Java program?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677358-9337-1BA2-9749-A1C1C5266B77}"/>
              </a:ext>
            </a:extLst>
          </p:cNvPr>
          <p:cNvSpPr txBox="1"/>
          <p:nvPr/>
        </p:nvSpPr>
        <p:spPr>
          <a:xfrm>
            <a:off x="838199" y="2378319"/>
            <a:ext cx="7391402" cy="3139321"/>
          </a:xfrm>
          <a:prstGeom prst="rect">
            <a:avLst/>
          </a:prstGeom>
          <a:solidFill>
            <a:srgbClr val="FAFAFA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33B3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public class </a:t>
            </a:r>
            <a:r>
              <a:rPr lang="en-US" sz="180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Demo 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{</a:t>
            </a:r>
            <a:b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</a:t>
            </a:r>
            <a:r>
              <a:rPr lang="en-US" sz="1800" dirty="0">
                <a:solidFill>
                  <a:srgbClr val="0033B3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public static void </a:t>
            </a:r>
            <a:r>
              <a:rPr lang="en-US" sz="1800" dirty="0">
                <a:solidFill>
                  <a:srgbClr val="00627A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main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180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String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[] </a:t>
            </a:r>
            <a:r>
              <a:rPr lang="en-US" sz="1800" dirty="0" err="1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args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 {</a:t>
            </a:r>
            <a:b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</a:t>
            </a:r>
            <a:r>
              <a:rPr lang="en-US" sz="1800" dirty="0">
                <a:solidFill>
                  <a:srgbClr val="0033B3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[]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nums</a:t>
            </a:r>
            <a:r>
              <a:rPr lang="en-US" sz="180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 {</a:t>
            </a:r>
            <a:r>
              <a:rPr lang="en-US" sz="1800" dirty="0">
                <a:solidFill>
                  <a:srgbClr val="1750EB"/>
                </a:solidFill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r>
              <a:rPr lang="en-US" sz="1800" dirty="0">
                <a:solidFill>
                  <a:srgbClr val="1750EB"/>
                </a:solidFill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4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r>
              <a:rPr lang="en-US" sz="1800" dirty="0">
                <a:solidFill>
                  <a:srgbClr val="1750EB"/>
                </a:solidFill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4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r>
              <a:rPr lang="en-US" sz="1800" dirty="0">
                <a:solidFill>
                  <a:srgbClr val="1750EB"/>
                </a:solidFill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8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r>
              <a:rPr lang="en-US" sz="1800" dirty="0">
                <a:solidFill>
                  <a:srgbClr val="1750EB"/>
                </a:solidFill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13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};</a:t>
            </a:r>
            <a:b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b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</a:t>
            </a:r>
            <a:r>
              <a:rPr lang="en-US" sz="1800" dirty="0">
                <a:solidFill>
                  <a:srgbClr val="0033B3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totalDiff</a:t>
            </a:r>
            <a:r>
              <a:rPr lang="en-US" sz="180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 </a:t>
            </a:r>
            <a:r>
              <a:rPr lang="en-US" sz="1800" dirty="0">
                <a:solidFill>
                  <a:srgbClr val="1750EB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;</a:t>
            </a:r>
            <a:b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</a:t>
            </a:r>
            <a:r>
              <a:rPr lang="en-US" sz="1800" dirty="0">
                <a:solidFill>
                  <a:srgbClr val="0033B3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for 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1800" dirty="0">
                <a:solidFill>
                  <a:srgbClr val="0033B3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80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 </a:t>
            </a:r>
            <a:r>
              <a:rPr lang="en-US" sz="1800" dirty="0">
                <a:solidFill>
                  <a:srgbClr val="1750EB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80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&lt;=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nums</a:t>
            </a:r>
            <a:r>
              <a:rPr lang="en-US" sz="1800" dirty="0" err="1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</a:t>
            </a:r>
            <a:r>
              <a:rPr lang="en-US" sz="1800" dirty="0" err="1">
                <a:solidFill>
                  <a:srgbClr val="871094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length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++) {</a:t>
            </a:r>
            <a:b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  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totalDiff</a:t>
            </a:r>
            <a:r>
              <a:rPr lang="en-US" sz="180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+=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nums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</a:t>
            </a:r>
            <a:r>
              <a:rPr lang="en-US" sz="1800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] 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nums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</a:t>
            </a:r>
            <a:r>
              <a:rPr lang="en-US" sz="1800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80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 </a:t>
            </a:r>
            <a:r>
              <a:rPr lang="en-US" sz="1800" dirty="0">
                <a:solidFill>
                  <a:srgbClr val="1750EB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]);</a:t>
            </a:r>
            <a:b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}</a:t>
            </a:r>
            <a:b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System</a:t>
            </a:r>
            <a:r>
              <a:rPr lang="en-US" sz="1800" dirty="0" err="1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</a:t>
            </a:r>
            <a:r>
              <a:rPr lang="en-US" sz="1800" dirty="0" err="1">
                <a:solidFill>
                  <a:srgbClr val="871094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out</a:t>
            </a:r>
            <a:r>
              <a:rPr lang="en-US" sz="1800" dirty="0" err="1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.println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1800" dirty="0">
                <a:solidFill>
                  <a:srgbClr val="067D17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"Total Diff = " 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totalDiff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);</a:t>
            </a:r>
            <a:b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}</a:t>
            </a:r>
            <a:b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CC2695-6E85-4361-A674-DB5CA686037D}"/>
              </a:ext>
            </a:extLst>
          </p:cNvPr>
          <p:cNvSpPr txBox="1"/>
          <p:nvPr/>
        </p:nvSpPr>
        <p:spPr>
          <a:xfrm>
            <a:off x="8370276" y="2270927"/>
            <a:ext cx="266130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arenR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Total Diff = 12</a:t>
            </a:r>
          </a:p>
          <a:p>
            <a:pPr marL="342900" indent="-342900">
              <a:buAutoNum type="alphaUcParenR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Total Diff = 10</a:t>
            </a:r>
          </a:p>
          <a:p>
            <a:pPr marL="342900" indent="-342900">
              <a:buAutoNum type="alphaUcParenR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Total Diff = 9</a:t>
            </a:r>
          </a:p>
          <a:p>
            <a:pPr marL="342900" indent="-342900">
              <a:buAutoNum type="alphaUcParenR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Exception!</a:t>
            </a:r>
          </a:p>
        </p:txBody>
      </p:sp>
    </p:spTree>
    <p:extLst>
      <p:ext uri="{BB962C8B-B14F-4D97-AF65-F5344CB8AC3E}">
        <p14:creationId xmlns:p14="http://schemas.microsoft.com/office/powerpoint/2010/main" val="4028176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C243E-EE74-FA98-8FF3-AA172138A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output of this Java program?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677358-9337-1BA2-9749-A1C1C5266B77}"/>
              </a:ext>
            </a:extLst>
          </p:cNvPr>
          <p:cNvSpPr txBox="1"/>
          <p:nvPr/>
        </p:nvSpPr>
        <p:spPr>
          <a:xfrm>
            <a:off x="838199" y="2378319"/>
            <a:ext cx="7391402" cy="3139321"/>
          </a:xfrm>
          <a:prstGeom prst="rect">
            <a:avLst/>
          </a:prstGeom>
          <a:solidFill>
            <a:srgbClr val="FAFAFA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33B3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public class </a:t>
            </a:r>
            <a:r>
              <a:rPr lang="en-US" sz="180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Demo 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{</a:t>
            </a:r>
            <a:b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</a:t>
            </a:r>
            <a:r>
              <a:rPr lang="en-US" sz="1800" dirty="0">
                <a:solidFill>
                  <a:srgbClr val="0033B3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public static void </a:t>
            </a:r>
            <a:r>
              <a:rPr lang="en-US" sz="1800" dirty="0">
                <a:solidFill>
                  <a:srgbClr val="00627A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main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180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String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[] </a:t>
            </a:r>
            <a:r>
              <a:rPr lang="en-US" sz="1800" dirty="0" err="1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args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 {</a:t>
            </a:r>
            <a:b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</a:t>
            </a:r>
            <a:r>
              <a:rPr lang="en-US" sz="1800" dirty="0">
                <a:solidFill>
                  <a:srgbClr val="0033B3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[]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nums</a:t>
            </a:r>
            <a:r>
              <a:rPr lang="en-US" sz="180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 {</a:t>
            </a:r>
            <a:r>
              <a:rPr lang="en-US" sz="1800" dirty="0">
                <a:solidFill>
                  <a:srgbClr val="1750EB"/>
                </a:solidFill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r>
              <a:rPr lang="en-US" sz="1800" dirty="0">
                <a:solidFill>
                  <a:srgbClr val="1750EB"/>
                </a:solidFill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4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r>
              <a:rPr lang="en-US" sz="1800" dirty="0">
                <a:solidFill>
                  <a:srgbClr val="1750EB"/>
                </a:solidFill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4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r>
              <a:rPr lang="en-US" sz="1800" dirty="0">
                <a:solidFill>
                  <a:srgbClr val="1750EB"/>
                </a:solidFill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8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r>
              <a:rPr lang="en-US" sz="1800" dirty="0">
                <a:solidFill>
                  <a:srgbClr val="1750EB"/>
                </a:solidFill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13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};</a:t>
            </a:r>
            <a:b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b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</a:t>
            </a:r>
            <a:r>
              <a:rPr lang="en-US" sz="1800" dirty="0">
                <a:solidFill>
                  <a:srgbClr val="0033B3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totalDiff</a:t>
            </a:r>
            <a:r>
              <a:rPr lang="en-US" sz="180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 </a:t>
            </a:r>
            <a:r>
              <a:rPr lang="en-US" sz="1800" dirty="0">
                <a:solidFill>
                  <a:srgbClr val="1750EB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;</a:t>
            </a:r>
            <a:b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</a:t>
            </a:r>
            <a:r>
              <a:rPr lang="en-US" sz="1800" dirty="0">
                <a:solidFill>
                  <a:srgbClr val="0033B3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for 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1800" dirty="0">
                <a:solidFill>
                  <a:srgbClr val="0033B3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80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 </a:t>
            </a:r>
            <a:r>
              <a:rPr lang="en-US" sz="1800" dirty="0">
                <a:solidFill>
                  <a:srgbClr val="1750EB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80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&lt;=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nums</a:t>
            </a:r>
            <a:r>
              <a:rPr lang="en-US" sz="1800" dirty="0" err="1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</a:t>
            </a:r>
            <a:r>
              <a:rPr lang="en-US" sz="1800" dirty="0" err="1">
                <a:solidFill>
                  <a:srgbClr val="871094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length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++) {</a:t>
            </a:r>
            <a:b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  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totalDiff</a:t>
            </a:r>
            <a:r>
              <a:rPr lang="en-US" sz="180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+=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nums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</a:t>
            </a:r>
            <a:r>
              <a:rPr lang="en-US" sz="1800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] 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nums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</a:t>
            </a:r>
            <a:r>
              <a:rPr lang="en-US" sz="1800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80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 </a:t>
            </a:r>
            <a:r>
              <a:rPr lang="en-US" sz="1800" dirty="0">
                <a:solidFill>
                  <a:srgbClr val="1750EB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]);</a:t>
            </a:r>
            <a:b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}</a:t>
            </a:r>
            <a:b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System</a:t>
            </a:r>
            <a:r>
              <a:rPr lang="en-US" sz="1800" dirty="0" err="1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</a:t>
            </a:r>
            <a:r>
              <a:rPr lang="en-US" sz="1800" dirty="0" err="1">
                <a:solidFill>
                  <a:srgbClr val="871094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out</a:t>
            </a:r>
            <a:r>
              <a:rPr lang="en-US" sz="1800" dirty="0" err="1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.println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1800" dirty="0">
                <a:solidFill>
                  <a:srgbClr val="067D17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"Total Diff = " 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totalDiff</a:t>
            </a: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);</a:t>
            </a:r>
            <a:b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}</a:t>
            </a:r>
            <a:b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8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}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0BA0B9-F58C-316D-6914-4455BA3DC14D}"/>
              </a:ext>
            </a:extLst>
          </p:cNvPr>
          <p:cNvSpPr txBox="1"/>
          <p:nvPr/>
        </p:nvSpPr>
        <p:spPr>
          <a:xfrm>
            <a:off x="8370276" y="2270927"/>
            <a:ext cx="265329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arenR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Total Diff = 12</a:t>
            </a:r>
          </a:p>
          <a:p>
            <a:pPr marL="342900" indent="-342900">
              <a:buAutoNum type="alphaUcParenR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Total Diff = 10</a:t>
            </a:r>
          </a:p>
          <a:p>
            <a:pPr marL="342900" indent="-342900">
              <a:buAutoNum type="alphaUcParenR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Total Diff = 9</a:t>
            </a:r>
          </a:p>
          <a:p>
            <a:pPr marL="342900" indent="-342900">
              <a:buAutoNum type="alphaUcParenR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Exception! </a:t>
            </a:r>
          </a:p>
        </p:txBody>
      </p:sp>
    </p:spTree>
    <p:extLst>
      <p:ext uri="{BB962C8B-B14F-4D97-AF65-F5344CB8AC3E}">
        <p14:creationId xmlns:p14="http://schemas.microsoft.com/office/powerpoint/2010/main" val="2981402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>
          <a:extLst>
            <a:ext uri="{FF2B5EF4-FFF2-40B4-BE49-F238E27FC236}">
              <a16:creationId xmlns:a16="http://schemas.microsoft.com/office/drawing/2014/main" id="{B872E947-FE83-9AF3-C43A-EA3347EF3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4">
            <a:extLst>
              <a:ext uri="{FF2B5EF4-FFF2-40B4-BE49-F238E27FC236}">
                <a16:creationId xmlns:a16="http://schemas.microsoft.com/office/drawing/2014/main" id="{9C23141B-869E-9D8C-D70D-35E5758569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Lecture Outline (5/6)</a:t>
            </a:r>
            <a:endParaRPr dirty="0"/>
          </a:p>
        </p:txBody>
      </p:sp>
      <p:sp>
        <p:nvSpPr>
          <p:cNvPr id="328" name="Google Shape;328;p24">
            <a:extLst>
              <a:ext uri="{FF2B5EF4-FFF2-40B4-BE49-F238E27FC236}">
                <a16:creationId xmlns:a16="http://schemas.microsoft.com/office/drawing/2014/main" id="{1AC1A641-1843-E3DB-3B5D-DE0410FEA7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Introductions</a:t>
            </a:r>
            <a:endParaRPr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About this Course</a:t>
            </a:r>
            <a:endParaRPr lang="en-US"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>
                <a:solidFill>
                  <a:schemeClr val="tx1"/>
                </a:solidFill>
              </a:rPr>
              <a:t>Course Components &amp; Tools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>
                <a:solidFill>
                  <a:schemeClr val="tx1"/>
                </a:solidFill>
              </a:rPr>
              <a:t>Grading</a:t>
            </a:r>
            <a:endParaRPr lang="en-US"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>
                <a:solidFill>
                  <a:schemeClr val="tx1"/>
                </a:solidFill>
              </a:rPr>
              <a:t>Policies</a:t>
            </a:r>
          </a:p>
          <a:p>
            <a:pPr marL="0" indent="-137160">
              <a:spcBef>
                <a:spcPts val="1200"/>
              </a:spcBef>
              <a:buSzPts val="2400"/>
            </a:pPr>
            <a:r>
              <a:rPr lang="en-US" dirty="0">
                <a:solidFill>
                  <a:schemeClr val="tx1"/>
                </a:solidFill>
              </a:rPr>
              <a:t> Intro/Review Java</a:t>
            </a:r>
          </a:p>
          <a:p>
            <a:pPr marL="0" indent="-137160">
              <a:spcBef>
                <a:spcPts val="1200"/>
              </a:spcBef>
              <a:buSzPts val="2400"/>
            </a:pPr>
            <a:r>
              <a:rPr lang="en-US" dirty="0">
                <a:solidFill>
                  <a:schemeClr val="tx1"/>
                </a:solidFill>
              </a:rPr>
              <a:t> In-Class Activities</a:t>
            </a:r>
          </a:p>
          <a:p>
            <a:pPr marL="0" indent="-137160">
              <a:spcBef>
                <a:spcPts val="1200"/>
              </a:spcBef>
              <a:buSzPts val="2400"/>
            </a:pPr>
            <a:r>
              <a:rPr lang="en-US" b="1" dirty="0">
                <a:solidFill>
                  <a:schemeClr val="accent5"/>
                </a:solidFill>
              </a:rPr>
              <a:t> Functional Decomposition</a:t>
            </a:r>
          </a:p>
          <a:p>
            <a:pPr marL="0" indent="-137160">
              <a:spcBef>
                <a:spcPts val="1200"/>
              </a:spcBef>
              <a:buSzPts val="2400"/>
            </a:pPr>
            <a:r>
              <a:rPr lang="en-US" dirty="0">
                <a:solidFill>
                  <a:schemeClr val="tx1"/>
                </a:solidFill>
              </a:rPr>
              <a:t> Code Quality</a:t>
            </a:r>
          </a:p>
          <a:p>
            <a:pPr marL="0" indent="0">
              <a:spcBef>
                <a:spcPts val="1200"/>
              </a:spcBef>
              <a:buSzPts val="2400"/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9" name="Google Shape;329;p24">
            <a:extLst>
              <a:ext uri="{FF2B5EF4-FFF2-40B4-BE49-F238E27FC236}">
                <a16:creationId xmlns:a16="http://schemas.microsoft.com/office/drawing/2014/main" id="{CC0583D1-3E1A-F833-5135-0607C97ACC60}"/>
              </a:ext>
            </a:extLst>
          </p:cNvPr>
          <p:cNvSpPr/>
          <p:nvPr/>
        </p:nvSpPr>
        <p:spPr>
          <a:xfrm rot="10800000">
            <a:off x="4991382" y="4757237"/>
            <a:ext cx="444852" cy="30893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4100" y="0"/>
                </a:lnTo>
                <a:lnTo>
                  <a:pt x="21600" y="10800"/>
                </a:lnTo>
                <a:lnTo>
                  <a:pt x="141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8344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Course Staff</a:t>
            </a:r>
            <a:endParaRPr dirty="0"/>
          </a:p>
        </p:txBody>
      </p:sp>
      <p:sp>
        <p:nvSpPr>
          <p:cNvPr id="117" name="Google Shape;117;p3"/>
          <p:cNvSpPr txBox="1">
            <a:spLocks noGrp="1"/>
          </p:cNvSpPr>
          <p:nvPr>
            <p:ph type="body" idx="1"/>
          </p:nvPr>
        </p:nvSpPr>
        <p:spPr>
          <a:xfrm>
            <a:off x="838199" y="1219199"/>
            <a:ext cx="5804187" cy="522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Instructors: Ivory </a:t>
            </a:r>
            <a:r>
              <a:rPr lang="en-US" dirty="0"/>
              <a:t>Wang, Colin Lim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endParaRPr lang="en-US" sz="1200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dirty="0"/>
              <a:t>Call us:  Ivy/Ivory &amp; Colin</a:t>
            </a: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Teaching Assistants: 5</a:t>
            </a:r>
            <a:r>
              <a:rPr lang="en-US" dirty="0">
                <a:solidFill>
                  <a:schemeClr val="tx1"/>
                </a:solidFill>
              </a:rPr>
              <a:t> Fantastic TAs!</a:t>
            </a:r>
            <a:endParaRPr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Available in section, office hours, </a:t>
            </a:r>
            <a:br>
              <a:rPr lang="en-US" sz="2400" dirty="0"/>
            </a:br>
            <a:r>
              <a:rPr lang="en-US" sz="2400" dirty="0"/>
              <a:t>and discussion board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Invaluable source of information &amp; help in this course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We’re excited to get to know you!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Our goal is to help you succeed </a:t>
            </a:r>
            <a:r>
              <a:rPr lang="en-US" dirty="0">
                <a:latin typeface="Noto Sans Symbols"/>
                <a:ea typeface="Noto Sans Symbols"/>
                <a:cs typeface="Noto Sans Symbols"/>
                <a:sym typeface="Noto Sans Symbols"/>
              </a:rPr>
              <a:t>☺ 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94C3FA-2837-CE22-C9C6-F191665B3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066" y="477482"/>
            <a:ext cx="3371531" cy="2568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280579-6E7C-DDCD-2947-74FB16A3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7257" y="3048161"/>
            <a:ext cx="2252436" cy="30226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A5B0-82C6-9A99-1597-7D918409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Decomposition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9C77E-E536-86A6-2B31-928F86478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Functional decomposition </a:t>
            </a:r>
            <a:r>
              <a:rPr lang="en-US" dirty="0"/>
              <a:t>is the process of breaking down a complex problem or system into parts that are easier to </a:t>
            </a:r>
            <a:r>
              <a:rPr lang="en-US" i="1" dirty="0"/>
              <a:t>conceive, understand, program, </a:t>
            </a:r>
            <a:r>
              <a:rPr lang="en-US" dirty="0"/>
              <a:t>and </a:t>
            </a:r>
            <a:r>
              <a:rPr lang="en-US" i="1" dirty="0"/>
              <a:t>maintain.</a:t>
            </a:r>
          </a:p>
          <a:p>
            <a:pPr marL="0" indent="0">
              <a:buNone/>
            </a:pPr>
            <a:endParaRPr lang="en-US" b="1" i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EE31E-DFCA-1791-4DAB-3BF7BC2E86D1}"/>
              </a:ext>
            </a:extLst>
          </p:cNvPr>
          <p:cNvSpPr txBox="1"/>
          <p:nvPr/>
        </p:nvSpPr>
        <p:spPr>
          <a:xfrm>
            <a:off x="762433" y="4040621"/>
            <a:ext cx="3708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“Bake the cookies”</a:t>
            </a:r>
          </a:p>
        </p:txBody>
      </p:sp>
      <p:pic>
        <p:nvPicPr>
          <p:cNvPr id="7" name="Graphic 6" descr="Arrow Right with solid fill">
            <a:extLst>
              <a:ext uri="{FF2B5EF4-FFF2-40B4-BE49-F238E27FC236}">
                <a16:creationId xmlns:a16="http://schemas.microsoft.com/office/drawing/2014/main" id="{BD3A8F9F-D3B9-1F98-B078-8BC147770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86995" y="3906586"/>
            <a:ext cx="914400" cy="914400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13D7C51-1DDB-588C-CAE4-2756B917A95B}"/>
              </a:ext>
            </a:extLst>
          </p:cNvPr>
          <p:cNvGraphicFramePr/>
          <p:nvPr/>
        </p:nvGraphicFramePr>
        <p:xfrm>
          <a:off x="6082535" y="2829554"/>
          <a:ext cx="5852405" cy="3417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3825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8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1CAB6-D7DE-B816-FA32-86F830EA7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Decomposition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0B653-7797-2D6B-C71D-01F400D08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 our code, functional decomposition often means breaking a task into smaller methods (also called functions).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Example: Bingo</a:t>
            </a:r>
          </a:p>
          <a:p>
            <a:pPr lvl="1"/>
            <a:r>
              <a:rPr lang="en-US" dirty="0"/>
              <a:t>Set up populated game card </a:t>
            </a:r>
          </a:p>
          <a:p>
            <a:pPr lvl="1"/>
            <a:r>
              <a:rPr lang="en-US" dirty="0"/>
              <a:t>Roll and call a new number</a:t>
            </a:r>
          </a:p>
          <a:p>
            <a:pPr lvl="1"/>
            <a:r>
              <a:rPr lang="en-US" dirty="0"/>
              <a:t>Mark your card if the number called is present</a:t>
            </a:r>
          </a:p>
          <a:p>
            <a:pPr lvl="1"/>
            <a:r>
              <a:rPr lang="en-US" dirty="0"/>
              <a:t>Check card for bingo</a:t>
            </a:r>
          </a:p>
        </p:txBody>
      </p:sp>
    </p:spTree>
    <p:extLst>
      <p:ext uri="{BB962C8B-B14F-4D97-AF65-F5344CB8AC3E}">
        <p14:creationId xmlns:p14="http://schemas.microsoft.com/office/powerpoint/2010/main" val="25308765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F28DC-F311-4D56-BBF2-B1B9B1E01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Avoid Trivial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83ACD-65AE-0C5F-2BE3-3FCE66879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Introduce methods to decompose a complex problem, not just for the sake of adding a method. 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b="1" dirty="0"/>
              <a:t>Bad example:				Good Example: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Rule of thumb: A method should do at least </a:t>
            </a:r>
            <a:r>
              <a:rPr lang="en-US" u="sng" dirty="0"/>
              <a:t>two</a:t>
            </a:r>
            <a:r>
              <a:rPr lang="en-US" dirty="0"/>
              <a:t> steps</a:t>
            </a:r>
          </a:p>
          <a:p>
            <a:pPr lvl="1"/>
            <a:r>
              <a:rPr lang="en-US" dirty="0"/>
              <a:t>Ask yourself: Does adding this method make my code easier to understand?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DAB6C3-6C1D-02A4-BAEA-3EDD8EBD93A3}"/>
              </a:ext>
            </a:extLst>
          </p:cNvPr>
          <p:cNvSpPr txBox="1"/>
          <p:nvPr/>
        </p:nvSpPr>
        <p:spPr>
          <a:xfrm>
            <a:off x="930583" y="3312616"/>
            <a:ext cx="5049431" cy="954107"/>
          </a:xfrm>
          <a:prstGeom prst="rect">
            <a:avLst/>
          </a:prstGeom>
          <a:solidFill>
            <a:srgbClr val="FAFAFA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33B3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public static void </a:t>
            </a:r>
            <a:r>
              <a:rPr lang="en-US" sz="1400" dirty="0" err="1">
                <a:solidFill>
                  <a:srgbClr val="00627A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printMessage</a:t>
            </a:r>
            <a:r>
              <a:rPr lang="en-US" sz="14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140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String </a:t>
            </a:r>
            <a:r>
              <a:rPr lang="en-US" sz="14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message) {</a:t>
            </a:r>
            <a:br>
              <a:rPr lang="en-US" sz="14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4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System</a:t>
            </a:r>
            <a:r>
              <a:rPr lang="en-US" sz="1400" dirty="0" err="1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</a:t>
            </a:r>
            <a:r>
              <a:rPr lang="en-US" sz="1400" i="1" dirty="0" err="1">
                <a:solidFill>
                  <a:srgbClr val="871094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out</a:t>
            </a:r>
            <a:r>
              <a:rPr lang="en-US" sz="1400" dirty="0" err="1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.println</a:t>
            </a:r>
            <a:r>
              <a:rPr lang="en-US" sz="14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(message);</a:t>
            </a:r>
          </a:p>
          <a:p>
            <a:r>
              <a:rPr lang="en-US" sz="14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</a:t>
            </a:r>
            <a:r>
              <a:rPr lang="en-US" sz="1400" dirty="0" err="1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System.</a:t>
            </a:r>
            <a:r>
              <a:rPr lang="en-US" sz="1400" i="1" dirty="0" err="1">
                <a:solidFill>
                  <a:srgbClr val="871094"/>
                </a:solidFill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out</a:t>
            </a:r>
            <a:r>
              <a:rPr lang="en-US" sz="1400" dirty="0" err="1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.println</a:t>
            </a:r>
            <a:r>
              <a:rPr lang="en-US" sz="14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();</a:t>
            </a:r>
            <a:br>
              <a:rPr lang="en-US" sz="14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4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}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AF1D26-2175-7878-C069-94119D1EF968}"/>
              </a:ext>
            </a:extLst>
          </p:cNvPr>
          <p:cNvSpPr txBox="1"/>
          <p:nvPr/>
        </p:nvSpPr>
        <p:spPr>
          <a:xfrm>
            <a:off x="6211987" y="3307218"/>
            <a:ext cx="5909882" cy="1169551"/>
          </a:xfrm>
          <a:prstGeom prst="rect">
            <a:avLst/>
          </a:prstGeom>
          <a:solidFill>
            <a:srgbClr val="FAFAFA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33B3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public</a:t>
            </a:r>
            <a:r>
              <a:rPr lang="en-US" sz="1400" dirty="0">
                <a:solidFill>
                  <a:srgbClr val="0033B3"/>
                </a:solidFill>
                <a:effectLst/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 </a:t>
            </a:r>
            <a:r>
              <a:rPr lang="en-US" sz="1400" dirty="0">
                <a:solidFill>
                  <a:srgbClr val="0033B3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static</a:t>
            </a:r>
            <a:r>
              <a:rPr lang="en-US" sz="1400" dirty="0">
                <a:solidFill>
                  <a:srgbClr val="0033B3"/>
                </a:solidFill>
                <a:effectLst/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 </a:t>
            </a:r>
            <a:r>
              <a:rPr lang="en-US" sz="1400" dirty="0">
                <a:solidFill>
                  <a:srgbClr val="0033B3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void</a:t>
            </a:r>
            <a:r>
              <a:rPr lang="en-US" sz="1400" dirty="0">
                <a:solidFill>
                  <a:srgbClr val="0033B3"/>
                </a:solidFill>
                <a:effectLst/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627A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sToQ</a:t>
            </a:r>
            <a:r>
              <a:rPr lang="en-US" sz="14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(Stack&lt;String&gt; s,</a:t>
            </a:r>
            <a:r>
              <a:rPr lang="en-US" sz="1400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Queue&lt;String&gt; q)</a:t>
            </a:r>
            <a:r>
              <a:rPr lang="en-US" sz="1400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{    </a:t>
            </a:r>
          </a:p>
          <a:p>
            <a:r>
              <a:rPr lang="en-US" sz="1400" dirty="0">
                <a:solidFill>
                  <a:srgbClr val="0033B3"/>
                </a:solidFill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while </a:t>
            </a:r>
            <a:r>
              <a:rPr lang="en-US" sz="1400" dirty="0">
                <a:effectLst/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14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!</a:t>
            </a:r>
            <a:r>
              <a:rPr lang="en-US" sz="1400" dirty="0" err="1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s.isEmpty</a:t>
            </a:r>
            <a:r>
              <a:rPr lang="en-US" sz="14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()) {</a:t>
            </a:r>
          </a:p>
          <a:p>
            <a:r>
              <a:rPr lang="en-US" sz="14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  </a:t>
            </a:r>
            <a:r>
              <a:rPr lang="en-US" sz="1400" dirty="0" err="1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q.add</a:t>
            </a:r>
            <a:r>
              <a:rPr lang="en-US" sz="14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1400" dirty="0" err="1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s.pop</a:t>
            </a:r>
            <a:r>
              <a:rPr lang="en-US" sz="14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());;</a:t>
            </a:r>
          </a:p>
          <a:p>
            <a:r>
              <a:rPr lang="en-US" sz="14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}</a:t>
            </a:r>
            <a:br>
              <a:rPr lang="en-US" sz="14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400" dirty="0">
                <a:latin typeface="Consolas" panose="020B0609020204030204" pitchFamily="49" charset="0"/>
                <a:ea typeface="Menlo" panose="020B0609030804020204" pitchFamily="49" charset="0"/>
                <a:cs typeface="Menlo" panose="020B06090308040202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075780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>
          <a:extLst>
            <a:ext uri="{FF2B5EF4-FFF2-40B4-BE49-F238E27FC236}">
              <a16:creationId xmlns:a16="http://schemas.microsoft.com/office/drawing/2014/main" id="{7AD1CAD2-1ED4-9F67-B32D-7FF1289A9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4">
            <a:extLst>
              <a:ext uri="{FF2B5EF4-FFF2-40B4-BE49-F238E27FC236}">
                <a16:creationId xmlns:a16="http://schemas.microsoft.com/office/drawing/2014/main" id="{FA478E63-8571-11FA-3616-C10AF9E3C7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Lecture Outline (6/6)</a:t>
            </a:r>
            <a:endParaRPr dirty="0"/>
          </a:p>
        </p:txBody>
      </p:sp>
      <p:sp>
        <p:nvSpPr>
          <p:cNvPr id="328" name="Google Shape;328;p24">
            <a:extLst>
              <a:ext uri="{FF2B5EF4-FFF2-40B4-BE49-F238E27FC236}">
                <a16:creationId xmlns:a16="http://schemas.microsoft.com/office/drawing/2014/main" id="{D762FEE1-727D-018C-1000-3351598212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Introductions</a:t>
            </a:r>
            <a:endParaRPr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About this Course</a:t>
            </a:r>
            <a:endParaRPr lang="en-US"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>
                <a:solidFill>
                  <a:schemeClr val="tx1"/>
                </a:solidFill>
              </a:rPr>
              <a:t>Course Components &amp; Tools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>
                <a:solidFill>
                  <a:schemeClr val="tx1"/>
                </a:solidFill>
              </a:rPr>
              <a:t>Grading</a:t>
            </a:r>
            <a:endParaRPr lang="en-US"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>
                <a:solidFill>
                  <a:schemeClr val="tx1"/>
                </a:solidFill>
              </a:rPr>
              <a:t>Policies</a:t>
            </a:r>
          </a:p>
          <a:p>
            <a:pPr marL="0" indent="-137160">
              <a:spcBef>
                <a:spcPts val="1200"/>
              </a:spcBef>
              <a:buSzPts val="2400"/>
            </a:pPr>
            <a:r>
              <a:rPr lang="en-US" dirty="0">
                <a:solidFill>
                  <a:schemeClr val="tx1"/>
                </a:solidFill>
              </a:rPr>
              <a:t> Intro/Review Java</a:t>
            </a:r>
          </a:p>
          <a:p>
            <a:pPr marL="0" indent="-137160">
              <a:spcBef>
                <a:spcPts val="1200"/>
              </a:spcBef>
              <a:buSzPts val="2400"/>
            </a:pPr>
            <a:r>
              <a:rPr lang="en-US" dirty="0">
                <a:solidFill>
                  <a:schemeClr val="tx1"/>
                </a:solidFill>
              </a:rPr>
              <a:t> In-Class Activities</a:t>
            </a:r>
          </a:p>
          <a:p>
            <a:pPr marL="0" indent="-137160">
              <a:spcBef>
                <a:spcPts val="1200"/>
              </a:spcBef>
              <a:buSzPts val="2400"/>
            </a:pPr>
            <a:r>
              <a:rPr lang="en-US" dirty="0">
                <a:solidFill>
                  <a:schemeClr val="tx1"/>
                </a:solidFill>
              </a:rPr>
              <a:t> Functional Decomposition</a:t>
            </a:r>
          </a:p>
          <a:p>
            <a:pPr marL="0" indent="-137160">
              <a:spcBef>
                <a:spcPts val="1200"/>
              </a:spcBef>
              <a:buSzPts val="2400"/>
            </a:pPr>
            <a:r>
              <a:rPr lang="en-US" b="1" dirty="0">
                <a:solidFill>
                  <a:schemeClr val="accent5"/>
                </a:solidFill>
              </a:rPr>
              <a:t> Code Quality</a:t>
            </a:r>
          </a:p>
          <a:p>
            <a:pPr marL="0" indent="0">
              <a:spcBef>
                <a:spcPts val="1200"/>
              </a:spcBef>
              <a:buSzPts val="2400"/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9" name="Google Shape;329;p24">
            <a:extLst>
              <a:ext uri="{FF2B5EF4-FFF2-40B4-BE49-F238E27FC236}">
                <a16:creationId xmlns:a16="http://schemas.microsoft.com/office/drawing/2014/main" id="{AAFB37F5-D65E-7664-FFCA-29764801E597}"/>
              </a:ext>
            </a:extLst>
          </p:cNvPr>
          <p:cNvSpPr/>
          <p:nvPr/>
        </p:nvSpPr>
        <p:spPr>
          <a:xfrm rot="10800000">
            <a:off x="3073372" y="5287329"/>
            <a:ext cx="444852" cy="30893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4100" y="0"/>
                </a:lnTo>
                <a:lnTo>
                  <a:pt x="21600" y="10800"/>
                </a:lnTo>
                <a:lnTo>
                  <a:pt x="141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70059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CE12D-81A8-33DF-1956-86AB2D2F3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759F9-A8B7-268E-677F-D426B71E2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“</a:t>
            </a:r>
            <a:r>
              <a:rPr lang="en-US" b="0" i="0" dirty="0">
                <a:solidFill>
                  <a:srgbClr val="000000"/>
                </a:solidFill>
                <a:effectLst/>
              </a:rPr>
              <a:t>Programs are meant to be read by humans and only incidentally for computers to execute.” – Abelson &amp; Sussman, SICP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Code is about </a:t>
            </a:r>
            <a:r>
              <a:rPr lang="en-US" u="sng" dirty="0">
                <a:solidFill>
                  <a:srgbClr val="000000"/>
                </a:solidFill>
              </a:rPr>
              <a:t>communication</a:t>
            </a:r>
            <a:r>
              <a:rPr lang="en-US" i="1" dirty="0">
                <a:solidFill>
                  <a:srgbClr val="000000"/>
                </a:solidFill>
              </a:rPr>
              <a:t>. </a:t>
            </a:r>
            <a:r>
              <a:rPr lang="en-US" dirty="0">
                <a:solidFill>
                  <a:srgbClr val="000000"/>
                </a:solidFill>
              </a:rPr>
              <a:t>Writing code with good </a:t>
            </a:r>
            <a:r>
              <a:rPr lang="en-US" b="1" dirty="0">
                <a:solidFill>
                  <a:srgbClr val="000000"/>
                </a:solidFill>
              </a:rPr>
              <a:t>code quality </a:t>
            </a:r>
            <a:r>
              <a:rPr lang="en-US" dirty="0">
                <a:solidFill>
                  <a:srgbClr val="000000"/>
                </a:solidFill>
              </a:rPr>
              <a:t>is important to communicate effectively. 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Different organizations have different </a:t>
            </a:r>
            <a:r>
              <a:rPr lang="en-US" i="1" dirty="0">
                <a:solidFill>
                  <a:srgbClr val="000000"/>
                </a:solidFill>
              </a:rPr>
              <a:t>standards </a:t>
            </a:r>
            <a:r>
              <a:rPr lang="en-US" dirty="0">
                <a:solidFill>
                  <a:srgbClr val="000000"/>
                </a:solidFill>
              </a:rPr>
              <a:t>for code quality.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Doesn’t mean any one standard is wrong! (e.g., APA, MLA, Chicago, IEEE, ...)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Consistency is very helpful within a group project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See our </a:t>
            </a:r>
            <a:r>
              <a:rPr lang="en-US">
                <a:solidFill>
                  <a:srgbClr val="000000"/>
                </a:solidFill>
                <a:hlinkClick r:id="rId2"/>
              </a:rPr>
              <a:t>Code Quality Guide</a:t>
            </a:r>
            <a:r>
              <a:rPr lang="en-US" dirty="0">
                <a:solidFill>
                  <a:srgbClr val="000000"/>
                </a:solidFill>
              </a:rPr>
              <a:t> for the standards we will all use in CSE 122</a:t>
            </a:r>
          </a:p>
        </p:txBody>
      </p:sp>
    </p:spTree>
    <p:extLst>
      <p:ext uri="{BB962C8B-B14F-4D97-AF65-F5344CB8AC3E}">
        <p14:creationId xmlns:p14="http://schemas.microsoft.com/office/powerpoint/2010/main" val="2411739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536C3-07D0-1B4A-7D86-5D1171134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 122 Code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F1F74-8500-9B1A-E76B-B67318ED6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Examples relevant for this week</a:t>
            </a:r>
          </a:p>
          <a:p>
            <a:r>
              <a:rPr lang="en-US" dirty="0"/>
              <a:t>Naming conventions</a:t>
            </a:r>
          </a:p>
          <a:p>
            <a:r>
              <a:rPr lang="en-US" dirty="0"/>
              <a:t>Descriptive variable names</a:t>
            </a:r>
          </a:p>
          <a:p>
            <a:r>
              <a:rPr lang="en-US" dirty="0"/>
              <a:t>Indentation</a:t>
            </a:r>
          </a:p>
          <a:p>
            <a:r>
              <a:rPr lang="en-US" dirty="0"/>
              <a:t>Long lines</a:t>
            </a:r>
          </a:p>
          <a:p>
            <a:r>
              <a:rPr lang="en-US" dirty="0"/>
              <a:t>Spacing</a:t>
            </a:r>
          </a:p>
          <a:p>
            <a:r>
              <a:rPr lang="en-US" dirty="0"/>
              <a:t>Good method decomposition</a:t>
            </a:r>
          </a:p>
          <a:p>
            <a:r>
              <a:rPr lang="en-US" dirty="0"/>
              <a:t>Writing documentation</a:t>
            </a:r>
          </a:p>
        </p:txBody>
      </p:sp>
    </p:spTree>
    <p:extLst>
      <p:ext uri="{BB962C8B-B14F-4D97-AF65-F5344CB8AC3E}">
        <p14:creationId xmlns:p14="http://schemas.microsoft.com/office/powerpoint/2010/main" val="2242235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7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“Homework” for Next Time</a:t>
            </a:r>
            <a:endParaRPr/>
          </a:p>
        </p:txBody>
      </p:sp>
      <p:sp>
        <p:nvSpPr>
          <p:cNvPr id="348" name="Google Shape;348;p27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First assignment will be released Friday, but there are some things to do in the </a:t>
            </a:r>
            <a:r>
              <a:rPr lang="en-US" dirty="0"/>
              <a:t>meantime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TODO this week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563C1"/>
              </a:buClr>
              <a:buSzPts val="2400"/>
              <a:buFont typeface="Helvetica Neue"/>
              <a:buChar char="-"/>
            </a:pPr>
            <a:r>
              <a:rPr lang="en-US" sz="2400" u="sng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Fill out the introductory survey</a:t>
            </a:r>
            <a:endParaRPr lang="en-US" sz="2400" u="sng" dirty="0">
              <a:solidFill>
                <a:srgbClr val="0563C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Go meet your TA and classmates in Thursday’s quiz section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⭐</a:t>
            </a:r>
            <a: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  <a:t>️ </a:t>
            </a:r>
            <a:r>
              <a:rPr lang="en-US" sz="2400" dirty="0"/>
              <a:t>Complete the pre-class material for Friday (see calendar)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563C1"/>
              </a:buClr>
              <a:buSzPts val="2400"/>
              <a:buFont typeface="Helvetica Neue"/>
              <a:buChar char="-"/>
            </a:pPr>
            <a:r>
              <a:rPr lang="en-US" sz="2400" u="sng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Check over syllabus details</a:t>
            </a:r>
            <a:endParaRPr sz="2400" dirty="0">
              <a:solidFill>
                <a:srgbClr val="0563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655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Students</a:t>
            </a:r>
            <a:endParaRPr/>
          </a:p>
        </p:txBody>
      </p:sp>
      <p:sp>
        <p:nvSpPr>
          <p:cNvPr id="126" name="Google Shape;126;p4"/>
          <p:cNvSpPr txBox="1">
            <a:spLocks noGrp="1"/>
          </p:cNvSpPr>
          <p:nvPr>
            <p:ph type="body" idx="1"/>
          </p:nvPr>
        </p:nvSpPr>
        <p:spPr>
          <a:xfrm>
            <a:off x="838200" y="1371599"/>
            <a:ext cx="10515600" cy="5029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Currently </a:t>
            </a:r>
            <a:r>
              <a:rPr lang="en-US" dirty="0"/>
              <a:t>35 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students registered for the course!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Strength in numbers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With 35 students, if you’re confused about something, we guarantee someone else is too! Ask questions in </a:t>
            </a:r>
            <a:r>
              <a:rPr lang="en-US" sz="2400" dirty="0" err="1"/>
              <a:t>Slido</a:t>
            </a:r>
            <a:r>
              <a:rPr lang="en-US" sz="2400" dirty="0"/>
              <a:t> or in class 🗣️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Students come from all different backgrounds, majors, &amp; interests in future career goals.</a:t>
            </a:r>
            <a:endParaRPr dirty="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Focus on us trying to help you build community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Meet others in the class to form study groups or have people you can work with.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C5AEA-F121-424F-B4ED-AD04E29CC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 12x Behavioral Expectations</a:t>
            </a:r>
          </a:p>
        </p:txBody>
      </p:sp>
      <p:sp>
        <p:nvSpPr>
          <p:cNvPr id="4" name="Google Shape;126;p4">
            <a:extLst>
              <a:ext uri="{FF2B5EF4-FFF2-40B4-BE49-F238E27FC236}">
                <a16:creationId xmlns:a16="http://schemas.microsoft.com/office/drawing/2014/main" id="{4047CAB6-7FD5-4CE2-12A3-223EF9F8DA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371599"/>
            <a:ext cx="10515600" cy="5029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 professional towards:</a:t>
            </a:r>
          </a:p>
          <a:p>
            <a:pPr marL="685800" lvl="1" indent="-228600">
              <a:spcBef>
                <a:spcPts val="0"/>
              </a:spcBef>
              <a:buSzPts val="2800"/>
              <a:buChar char="•"/>
            </a:pPr>
            <a:r>
              <a:rPr lang="en-US" dirty="0"/>
              <a:t>Fellow Students</a:t>
            </a:r>
          </a:p>
          <a:p>
            <a:pPr marL="685800" lvl="1" indent="-228600">
              <a:spcBef>
                <a:spcPts val="0"/>
              </a:spcBef>
              <a:buSzPts val="2800"/>
              <a:buChar char="•"/>
            </a:pPr>
            <a:r>
              <a:rPr lang="en-US" dirty="0"/>
              <a:t>TAs</a:t>
            </a:r>
          </a:p>
          <a:p>
            <a:pPr marL="685800" lvl="1" indent="-228600">
              <a:spcBef>
                <a:spcPts val="0"/>
              </a:spcBef>
              <a:buSzPts val="2800"/>
              <a:buChar char="•"/>
            </a:pPr>
            <a:r>
              <a:rPr lang="en-US" dirty="0"/>
              <a:t>Instructor</a:t>
            </a:r>
          </a:p>
          <a:p>
            <a:pPr marL="228600" indent="-228600">
              <a:spcBef>
                <a:spcPts val="0"/>
              </a:spcBef>
              <a:buSzPts val="2800"/>
            </a:pPr>
            <a:endParaRPr lang="en-US" dirty="0"/>
          </a:p>
          <a:p>
            <a:pPr marL="228600" indent="-228600">
              <a:spcBef>
                <a:spcPts val="0"/>
              </a:spcBef>
              <a:buSzPts val="2800"/>
            </a:pPr>
            <a:r>
              <a:rPr lang="en-US" dirty="0"/>
              <a:t>Ask questions, help others, be a good 12X citizen!</a:t>
            </a:r>
          </a:p>
          <a:p>
            <a:pPr marL="228600" indent="-228600">
              <a:spcBef>
                <a:spcPts val="0"/>
              </a:spcBef>
              <a:buSzPts val="2800"/>
            </a:pPr>
            <a:endParaRPr lang="en-US" dirty="0"/>
          </a:p>
          <a:p>
            <a:pPr marL="228600" indent="-228600">
              <a:spcBef>
                <a:spcPts val="0"/>
              </a:spcBef>
              <a:buSzPts val="2800"/>
            </a:pPr>
            <a:r>
              <a:rPr lang="en-US" dirty="0"/>
              <a:t>Treat everyone as you wish to be treated. </a:t>
            </a:r>
          </a:p>
          <a:p>
            <a:pPr marL="228600" indent="-228600">
              <a:spcBef>
                <a:spcPts val="0"/>
              </a:spcBef>
              <a:buSzPts val="2800"/>
            </a:pPr>
            <a:endParaRPr lang="en-US" dirty="0"/>
          </a:p>
          <a:p>
            <a:pPr marL="228600" indent="-228600">
              <a:spcBef>
                <a:spcPts val="0"/>
              </a:spcBef>
              <a:buSzPts val="2800"/>
            </a:pPr>
            <a:r>
              <a:rPr lang="en-US" dirty="0"/>
              <a:t>You are in college—you have college-level responsibilities.</a:t>
            </a:r>
          </a:p>
          <a:p>
            <a:pPr marL="228600" indent="-228600">
              <a:spcBef>
                <a:spcPts val="0"/>
              </a:spcBef>
              <a:buSzPts val="28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057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What is this Class?</a:t>
            </a:r>
            <a:endParaRPr/>
          </a:p>
        </p:txBody>
      </p:sp>
      <p:sp>
        <p:nvSpPr>
          <p:cNvPr id="132" name="Google Shape;132;p5"/>
          <p:cNvSpPr txBox="1"/>
          <p:nvPr/>
        </p:nvSpPr>
        <p:spPr>
          <a:xfrm>
            <a:off x="620959" y="1531279"/>
            <a:ext cx="5306249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</a:pPr>
            <a:r>
              <a:rPr lang="en-US" sz="2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CSE 121 – Computer Programming I</a:t>
            </a:r>
            <a:br>
              <a:rPr lang="en-US" sz="2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 </a:t>
            </a:r>
            <a:r>
              <a:rPr lang="en-US" sz="2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Other Programming Experience</a:t>
            </a:r>
            <a:endParaRPr dirty="0"/>
          </a:p>
        </p:txBody>
      </p:sp>
      <p:sp>
        <p:nvSpPr>
          <p:cNvPr id="133" name="Google Shape;133;p5"/>
          <p:cNvSpPr txBox="1"/>
          <p:nvPr/>
        </p:nvSpPr>
        <p:spPr>
          <a:xfrm>
            <a:off x="629937" y="2485623"/>
            <a:ext cx="5306251" cy="3941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637794" marR="0" lvl="1" indent="-212597" algn="l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45"/>
              <a:buFont typeface="Helvetica Neue"/>
              <a:buChar char="-"/>
            </a:pPr>
            <a:r>
              <a:rPr lang="en-US" sz="204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Print statements</a:t>
            </a:r>
            <a:endParaRPr/>
          </a:p>
          <a:p>
            <a:pPr marL="637794" marR="0" lvl="1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45"/>
              <a:buFont typeface="Helvetica Neue"/>
              <a:buChar char="-"/>
            </a:pPr>
            <a:r>
              <a:rPr lang="en-US" sz="204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 types (int, String, boolean)</a:t>
            </a:r>
            <a:endParaRPr/>
          </a:p>
          <a:p>
            <a:pPr marL="637794" marR="0" lvl="1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45"/>
              <a:buFont typeface="Helvetica Neue"/>
              <a:buChar char="-"/>
            </a:pPr>
            <a:r>
              <a:rPr lang="en-US" sz="204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Methods / Functions</a:t>
            </a:r>
            <a:endParaRPr/>
          </a:p>
          <a:p>
            <a:pPr marL="1062989" marR="0" lvl="2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74"/>
              <a:buFont typeface="Helvetica Neue"/>
              <a:buChar char="-"/>
            </a:pPr>
            <a:r>
              <a:rPr lang="en-US" sz="1674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Parameters</a:t>
            </a:r>
            <a:endParaRPr/>
          </a:p>
          <a:p>
            <a:pPr marL="1062989" marR="0" lvl="2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74"/>
              <a:buFont typeface="Helvetica Neue"/>
              <a:buChar char="-"/>
            </a:pPr>
            <a:r>
              <a:rPr lang="en-US" sz="1674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Returns</a:t>
            </a:r>
            <a:endParaRPr/>
          </a:p>
          <a:p>
            <a:pPr marL="637794" marR="0" lvl="1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45"/>
              <a:buFont typeface="Helvetica Neue"/>
              <a:buChar char="-"/>
            </a:pPr>
            <a:r>
              <a:rPr lang="en-US" sz="204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Control structures</a:t>
            </a:r>
            <a:endParaRPr/>
          </a:p>
          <a:p>
            <a:pPr marL="1062989" marR="0" lvl="2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74"/>
              <a:buFont typeface="Helvetica Neue"/>
              <a:buChar char="-"/>
            </a:pPr>
            <a:r>
              <a:rPr lang="en-US" sz="1674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Loops</a:t>
            </a:r>
            <a:endParaRPr/>
          </a:p>
          <a:p>
            <a:pPr marL="1062988" marR="0" lvl="2" indent="-212596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74"/>
              <a:buFont typeface="Helvetica Neue"/>
              <a:buChar char="-"/>
            </a:pPr>
            <a:r>
              <a:rPr lang="en-US" sz="1674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Conditionals</a:t>
            </a:r>
            <a:endParaRPr/>
          </a:p>
          <a:p>
            <a:pPr marL="637794" marR="0" lvl="1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45"/>
              <a:buFont typeface="Helvetica Neue"/>
              <a:buChar char="-"/>
            </a:pPr>
            <a:r>
              <a:rPr lang="en-US" sz="204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Arrays &amp; 2</a:t>
            </a:r>
            <a:r>
              <a:rPr lang="en-US" sz="2045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04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45">
                <a:latin typeface="Calibri"/>
                <a:ea typeface="Calibri"/>
                <a:cs typeface="Calibri"/>
                <a:sym typeface="Calibri"/>
              </a:rPr>
              <a:t>arrays</a:t>
            </a:r>
            <a:endParaRPr/>
          </a:p>
          <a:p>
            <a:pPr marL="637794" marR="0" lvl="1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45"/>
              <a:buFont typeface="Helvetica Neue"/>
              <a:buChar char="-"/>
            </a:pPr>
            <a:r>
              <a:rPr lang="en-US" sz="2045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Computational Thinking</a:t>
            </a:r>
            <a:br>
              <a:rPr lang="en-US" sz="2045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4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(language agnostic)</a:t>
            </a:r>
            <a:endParaRPr/>
          </a:p>
        </p:txBody>
      </p:sp>
      <p:sp>
        <p:nvSpPr>
          <p:cNvPr id="134" name="Google Shape;134;p5"/>
          <p:cNvSpPr txBox="1"/>
          <p:nvPr/>
        </p:nvSpPr>
        <p:spPr>
          <a:xfrm>
            <a:off x="6401549" y="1531279"/>
            <a:ext cx="53061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</a:pPr>
            <a:r>
              <a:rPr lang="en-US" sz="2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CSE 122 – Computer Programming II</a:t>
            </a:r>
            <a:endParaRPr dirty="0"/>
          </a:p>
        </p:txBody>
      </p:sp>
      <p:sp>
        <p:nvSpPr>
          <p:cNvPr id="135" name="Google Shape;135;p5"/>
          <p:cNvSpPr txBox="1"/>
          <p:nvPr/>
        </p:nvSpPr>
        <p:spPr>
          <a:xfrm>
            <a:off x="6410529" y="2485623"/>
            <a:ext cx="5306400" cy="3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6858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Decomposing large problems into smaller, manageable subproblems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File I/O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Using data structures</a:t>
            </a:r>
            <a:endParaRPr dirty="0"/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List</a:t>
            </a:r>
            <a:endParaRPr dirty="0"/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Stacks / Queues</a:t>
            </a:r>
            <a:endParaRPr dirty="0"/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Sets</a:t>
            </a:r>
            <a:endParaRPr dirty="0"/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Maps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Object Oriented Programming</a:t>
            </a:r>
            <a:endParaRPr dirty="0"/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Interfaces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Prerequisite Knowledge</a:t>
            </a:r>
            <a:endParaRPr/>
          </a:p>
        </p:txBody>
      </p:sp>
      <p:sp>
        <p:nvSpPr>
          <p:cNvPr id="141" name="Google Shape;141;p6"/>
          <p:cNvSpPr txBox="1">
            <a:spLocks noGrp="1"/>
          </p:cNvSpPr>
          <p:nvPr>
            <p:ph type="body" idx="1"/>
          </p:nvPr>
        </p:nvSpPr>
        <p:spPr>
          <a:xfrm>
            <a:off x="575353" y="1371600"/>
            <a:ext cx="11510151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4027" lvl="0" indent="-22402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Char char="•"/>
            </a:pPr>
            <a:r>
              <a:rPr lang="en-US" sz="2450" dirty="0"/>
              <a:t>Students entering CSE 122 are coming from many of different backgrounds</a:t>
            </a:r>
            <a:endParaRPr dirty="0"/>
          </a:p>
          <a:p>
            <a:pPr marL="672084" lvl="1" indent="-22402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156"/>
              <a:buFont typeface="Helvetica Neue"/>
              <a:buChar char="-"/>
            </a:pPr>
            <a:r>
              <a:rPr lang="en-US" sz="2156" dirty="0"/>
              <a:t>UW: CSE 121 or other intro programming course</a:t>
            </a:r>
            <a:endParaRPr dirty="0"/>
          </a:p>
          <a:p>
            <a:pPr marL="672084" lvl="1" indent="-22402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156"/>
              <a:buFont typeface="Helvetica Neue"/>
              <a:buChar char="-"/>
            </a:pPr>
            <a:r>
              <a:rPr lang="en-US" sz="2156" dirty="0"/>
              <a:t>Community College: Intro Programming Course</a:t>
            </a:r>
            <a:endParaRPr dirty="0"/>
          </a:p>
          <a:p>
            <a:pPr marL="672084" lvl="1" indent="-22402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156"/>
              <a:buFont typeface="Helvetica Neue"/>
              <a:buChar char="-"/>
            </a:pPr>
            <a:r>
              <a:rPr lang="en-US" sz="2156" dirty="0"/>
              <a:t>High School Programming Course (e.g., UWHS, AP CS, IB CS, etc.)</a:t>
            </a:r>
            <a:endParaRPr dirty="0"/>
          </a:p>
          <a:p>
            <a:pPr marL="672084" lvl="1" indent="-22402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156"/>
              <a:buFont typeface="Helvetica Neue"/>
              <a:buChar char="-"/>
            </a:pPr>
            <a:r>
              <a:rPr lang="en-US" sz="2156" dirty="0"/>
              <a:t>Self-taught or other previous experience</a:t>
            </a:r>
            <a:endParaRPr dirty="0"/>
          </a:p>
          <a:p>
            <a:pPr marL="224026" lvl="0" indent="-224026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450"/>
              <a:buChar char="•"/>
            </a:pPr>
            <a:r>
              <a:rPr lang="en-US" sz="2450" dirty="0"/>
              <a:t>Importantly: CSE 122 is in Java, but we </a:t>
            </a:r>
            <a:r>
              <a:rPr lang="en-US" sz="2450" b="1" dirty="0"/>
              <a:t>do not expect prior experience in Java!</a:t>
            </a:r>
            <a:r>
              <a:rPr lang="en-US" b="1" dirty="0"/>
              <a:t> </a:t>
            </a:r>
            <a:r>
              <a:rPr lang="en-US" sz="2450" dirty="0"/>
              <a:t>Do expect knowing the list of CSE 121 topics in some language.</a:t>
            </a:r>
            <a:endParaRPr dirty="0"/>
          </a:p>
          <a:p>
            <a:pPr marL="672084" lvl="1" indent="-22402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156"/>
              <a:buFont typeface="Helvetica Neue"/>
              <a:buChar char="-"/>
            </a:pPr>
            <a:r>
              <a:rPr lang="en-US" sz="2156" dirty="0"/>
              <a:t>Students who do not have experience in Java will be focusing on practicing the programming skills you know in a new language!</a:t>
            </a:r>
            <a:endParaRPr dirty="0"/>
          </a:p>
          <a:p>
            <a:pPr marL="672084" lvl="1" indent="-22402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156"/>
              <a:buFont typeface="Helvetica Neue"/>
              <a:buChar char="-"/>
            </a:pPr>
            <a:r>
              <a:rPr lang="en-US" sz="2156" dirty="0"/>
              <a:t>You will find the </a:t>
            </a:r>
            <a:r>
              <a:rPr lang="en-US" sz="2150" u="sng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Java Tutorial</a:t>
            </a:r>
            <a:r>
              <a:rPr lang="en-US" sz="2156" dirty="0"/>
              <a:t> and Creative Project 0 very helpful!</a:t>
            </a:r>
            <a:endParaRPr dirty="0"/>
          </a:p>
          <a:p>
            <a:pPr marL="224027" lvl="0" indent="-224027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450"/>
              <a:buChar char="•"/>
            </a:pPr>
            <a:r>
              <a:rPr lang="en-US" sz="2450" dirty="0"/>
              <a:t>If you want to know if this class is the right fit for you, take the </a:t>
            </a:r>
            <a:r>
              <a:rPr lang="en-US" sz="2450" u="sng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Allen School Self-Placement Test</a:t>
            </a:r>
            <a:endParaRPr sz="2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Why 122? (1/2)</a:t>
            </a:r>
            <a:endParaRPr dirty="0"/>
          </a:p>
        </p:txBody>
      </p:sp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Build a strong foundation of data structures that will let you tackle the biggest problems in computing</a:t>
            </a:r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A303F9-A82D-9215-844A-23C2142309DF}"/>
              </a:ext>
            </a:extLst>
          </p:cNvPr>
          <p:cNvGrpSpPr/>
          <p:nvPr/>
        </p:nvGrpSpPr>
        <p:grpSpPr>
          <a:xfrm>
            <a:off x="1185901" y="2339748"/>
            <a:ext cx="10515603" cy="4245130"/>
            <a:chOff x="1185901" y="2339748"/>
            <a:chExt cx="10515603" cy="4245130"/>
          </a:xfrm>
        </p:grpSpPr>
        <p:grpSp>
          <p:nvGrpSpPr>
            <p:cNvPr id="148" name="Google Shape;148;p7"/>
            <p:cNvGrpSpPr/>
            <p:nvPr/>
          </p:nvGrpSpPr>
          <p:grpSpPr>
            <a:xfrm>
              <a:off x="5507102" y="2566740"/>
              <a:ext cx="2096101" cy="1056602"/>
              <a:chOff x="5450377" y="3377288"/>
              <a:chExt cx="2096101" cy="1056602"/>
            </a:xfrm>
          </p:grpSpPr>
          <p:sp>
            <p:nvSpPr>
              <p:cNvPr id="149" name="Google Shape;149;p7"/>
              <p:cNvSpPr/>
              <p:nvPr/>
            </p:nvSpPr>
            <p:spPr>
              <a:xfrm>
                <a:off x="5450377" y="3377288"/>
                <a:ext cx="2096101" cy="105660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7"/>
              <p:cNvSpPr txBox="1"/>
              <p:nvPr/>
            </p:nvSpPr>
            <p:spPr>
              <a:xfrm>
                <a:off x="5496097" y="3720125"/>
                <a:ext cx="20046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122 Data Structures</a:t>
                </a:r>
                <a:endParaRPr/>
              </a:p>
            </p:txBody>
          </p:sp>
        </p:grpSp>
        <p:sp>
          <p:nvSpPr>
            <p:cNvPr id="151" name="Google Shape;151;p7"/>
            <p:cNvSpPr/>
            <p:nvPr/>
          </p:nvSpPr>
          <p:spPr>
            <a:xfrm>
              <a:off x="7877418" y="2913557"/>
              <a:ext cx="450300" cy="363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6C58C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7"/>
            <p:cNvSpPr/>
            <p:nvPr/>
          </p:nvSpPr>
          <p:spPr>
            <a:xfrm rot="10800000">
              <a:off x="4782578" y="2913548"/>
              <a:ext cx="450300" cy="363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6C58C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7"/>
            <p:cNvSpPr/>
            <p:nvPr/>
          </p:nvSpPr>
          <p:spPr>
            <a:xfrm rot="5400000">
              <a:off x="6273240" y="3810232"/>
              <a:ext cx="450300" cy="363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6C58C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4" name="Google Shape;154;p7" descr="Picture 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601951" y="2339748"/>
              <a:ext cx="3099553" cy="2939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134478" y="4360103"/>
              <a:ext cx="2841345" cy="222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5901" y="2339758"/>
              <a:ext cx="3495276" cy="301687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Why 122? (2/2)</a:t>
            </a:r>
            <a:endParaRPr dirty="0"/>
          </a:p>
        </p:txBody>
      </p:sp>
      <p:sp>
        <p:nvSpPr>
          <p:cNvPr id="162" name="Google Shape;162;p8"/>
          <p:cNvSpPr txBox="1">
            <a:spLocks noGrp="1"/>
          </p:cNvSpPr>
          <p:nvPr>
            <p:ph type="body" idx="1"/>
          </p:nvPr>
        </p:nvSpPr>
        <p:spPr>
          <a:xfrm>
            <a:off x="838200" y="1371602"/>
            <a:ext cx="10515600" cy="1087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</a:pPr>
            <a:r>
              <a:rPr lang="en-US" sz="2500"/>
              <a:t>2. Learn an important structural pattern for representing </a:t>
            </a:r>
            <a:r>
              <a:rPr lang="en-US" sz="2500" b="1"/>
              <a:t>objects</a:t>
            </a:r>
            <a:r>
              <a:rPr lang="en-US" b="1"/>
              <a:t> </a:t>
            </a:r>
            <a:r>
              <a:rPr lang="en-US" sz="2500"/>
              <a:t>in code to make our code more </a:t>
            </a:r>
            <a:r>
              <a:rPr lang="en-US" sz="2500" b="1"/>
              <a:t>reusable</a:t>
            </a:r>
            <a:r>
              <a:rPr lang="en-US" sz="2500"/>
              <a:t> and </a:t>
            </a:r>
            <a:r>
              <a:rPr lang="en-US" sz="2500" b="1"/>
              <a:t>maintainable</a:t>
            </a:r>
            <a:r>
              <a:rPr lang="en-US" sz="2500"/>
              <a:t> and </a:t>
            </a:r>
            <a:r>
              <a:rPr lang="en-US" sz="2500" b="1"/>
              <a:t>easier to understand.</a:t>
            </a:r>
            <a:endParaRPr sz="2500"/>
          </a:p>
        </p:txBody>
      </p:sp>
      <p:sp>
        <p:nvSpPr>
          <p:cNvPr id="163" name="Google Shape;163;p8"/>
          <p:cNvSpPr txBox="1"/>
          <p:nvPr/>
        </p:nvSpPr>
        <p:spPr>
          <a:xfrm>
            <a:off x="883919" y="2714195"/>
            <a:ext cx="5166362" cy="2772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6313" marR="0" lvl="0" indent="-22631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72"/>
              <a:buFont typeface="Arial"/>
              <a:buChar char="•"/>
            </a:pPr>
            <a:r>
              <a:rPr lang="en-US" sz="2772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Java is designed around this idea of </a:t>
            </a:r>
            <a:r>
              <a:rPr lang="en-US" sz="2772" b="1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objects</a:t>
            </a:r>
            <a:r>
              <a:rPr lang="en-US" sz="2772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We haven’t been leveraging that yet!</a:t>
            </a:r>
            <a:endParaRPr dirty="0"/>
          </a:p>
          <a:p>
            <a:pPr marL="226313" marR="0" lvl="0" indent="-50291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772"/>
              <a:buFont typeface="Arial"/>
              <a:buNone/>
            </a:pPr>
            <a:endParaRPr sz="2772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6313" marR="0" lvl="0" indent="-226313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772"/>
              <a:buFont typeface="Arial"/>
              <a:buChar char="•"/>
            </a:pPr>
            <a:r>
              <a:rPr lang="en-US" sz="2772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Used in almost every real-world software project.</a:t>
            </a:r>
            <a:endParaRPr dirty="0"/>
          </a:p>
        </p:txBody>
      </p:sp>
      <p:pic>
        <p:nvPicPr>
          <p:cNvPr id="164" name="Google Shape;164;p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0421" y="2458996"/>
            <a:ext cx="3893380" cy="4112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SE 373 Summer 2020">
  <a:themeElements>
    <a:clrScheme name="CSE 373 Summer 2020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SE 373 Summer 2020">
  <a:themeElements>
    <a:clrScheme name="CSE 373 Summer 2020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2498</TotalTime>
  <Words>2711</Words>
  <Application>Microsoft Macintosh PowerPoint</Application>
  <PresentationFormat>Widescreen</PresentationFormat>
  <Paragraphs>415</Paragraphs>
  <Slides>36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Montserrat SemiBold</vt:lpstr>
      <vt:lpstr>Consolas</vt:lpstr>
      <vt:lpstr>Arial</vt:lpstr>
      <vt:lpstr>Noto Sans Symbols</vt:lpstr>
      <vt:lpstr>Calibri</vt:lpstr>
      <vt:lpstr>Montserrat</vt:lpstr>
      <vt:lpstr>Montserrat ExtraBold</vt:lpstr>
      <vt:lpstr>Helvetica Neue</vt:lpstr>
      <vt:lpstr>Verdana</vt:lpstr>
      <vt:lpstr>Inter</vt:lpstr>
      <vt:lpstr>CSE 373 Summer 2020</vt:lpstr>
      <vt:lpstr>Welcome!</vt:lpstr>
      <vt:lpstr>Lecture Outline (1/6)</vt:lpstr>
      <vt:lpstr>Course Staff</vt:lpstr>
      <vt:lpstr>Students</vt:lpstr>
      <vt:lpstr>CSE 12x Behavioral Expectations</vt:lpstr>
      <vt:lpstr>What is this Class?</vt:lpstr>
      <vt:lpstr>Prerequisite Knowledge</vt:lpstr>
      <vt:lpstr>Why 122? (1/2)</vt:lpstr>
      <vt:lpstr>Why 122? (2/2)</vt:lpstr>
      <vt:lpstr>Lecture Outline (2/6)</vt:lpstr>
      <vt:lpstr>Course Components</vt:lpstr>
      <vt:lpstr>Resubmissions</vt:lpstr>
      <vt:lpstr>Section Credit</vt:lpstr>
      <vt:lpstr>Section Credit</vt:lpstr>
      <vt:lpstr>Graded Course Components</vt:lpstr>
      <vt:lpstr>Course Grades</vt:lpstr>
      <vt:lpstr>Getting Help</vt:lpstr>
      <vt:lpstr>Collaboration &amp; Resources</vt:lpstr>
      <vt:lpstr>Textbook </vt:lpstr>
      <vt:lpstr>Course Website (1/2)</vt:lpstr>
      <vt:lpstr>Course Website (2/2)</vt:lpstr>
      <vt:lpstr>Other Course Tools</vt:lpstr>
      <vt:lpstr>Lecture Outline (3/6)</vt:lpstr>
      <vt:lpstr>Review Java Syntax</vt:lpstr>
      <vt:lpstr>Lecture Outline (4/6)</vt:lpstr>
      <vt:lpstr>In-Class Activities</vt:lpstr>
      <vt:lpstr>What is the output of this Java program?</vt:lpstr>
      <vt:lpstr>What is the output of this Java program?</vt:lpstr>
      <vt:lpstr>Lecture Outline (5/6)</vt:lpstr>
      <vt:lpstr>Functional Decomposition</vt:lpstr>
      <vt:lpstr>Functional Decomposition</vt:lpstr>
      <vt:lpstr>Avoid Trivial Methods</vt:lpstr>
      <vt:lpstr>Lecture Outline (6/6)</vt:lpstr>
      <vt:lpstr>Code Quality</vt:lpstr>
      <vt:lpstr>CSE 122 Code Quality</vt:lpstr>
      <vt:lpstr>“Homework” for Next 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cp:lastModifiedBy>Colin Lim</cp:lastModifiedBy>
  <cp:revision>64</cp:revision>
  <dcterms:modified xsi:type="dcterms:W3CDTF">2026-06-24T17:23:40Z</dcterms:modified>
</cp:coreProperties>
</file>