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407" r:id="rId3"/>
    <p:sldId id="406" r:id="rId4"/>
    <p:sldId id="408" r:id="rId5"/>
    <p:sldId id="352" r:id="rId6"/>
    <p:sldId id="382" r:id="rId7"/>
    <p:sldId id="358" r:id="rId8"/>
    <p:sldId id="312" r:id="rId9"/>
    <p:sldId id="386" r:id="rId10"/>
    <p:sldId id="387" r:id="rId11"/>
    <p:sldId id="397" r:id="rId12"/>
    <p:sldId id="393" r:id="rId13"/>
    <p:sldId id="395" r:id="rId14"/>
    <p:sldId id="394" r:id="rId15"/>
    <p:sldId id="396" r:id="rId16"/>
    <p:sldId id="398" r:id="rId17"/>
    <p:sldId id="399" r:id="rId18"/>
    <p:sldId id="403" r:id="rId19"/>
    <p:sldId id="404" r:id="rId20"/>
    <p:sldId id="400" r:id="rId21"/>
    <p:sldId id="405" r:id="rId22"/>
    <p:sldId id="401" r:id="rId23"/>
    <p:sldId id="40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407"/>
            <p14:sldId id="406"/>
            <p14:sldId id="408"/>
            <p14:sldId id="352"/>
            <p14:sldId id="382"/>
            <p14:sldId id="358"/>
            <p14:sldId id="312"/>
            <p14:sldId id="386"/>
            <p14:sldId id="387"/>
            <p14:sldId id="397"/>
            <p14:sldId id="393"/>
            <p14:sldId id="395"/>
            <p14:sldId id="394"/>
            <p14:sldId id="396"/>
            <p14:sldId id="398"/>
            <p14:sldId id="399"/>
            <p14:sldId id="403"/>
            <p14:sldId id="404"/>
            <p14:sldId id="400"/>
            <p14:sldId id="405"/>
            <p14:sldId id="401"/>
            <p14:sldId id="4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777"/>
    <a:srgbClr val="AF02DB"/>
    <a:srgbClr val="DE94C3"/>
    <a:srgbClr val="D068E9"/>
    <a:srgbClr val="EE8A64"/>
    <a:srgbClr val="54A0FF"/>
    <a:srgbClr val="0FB9B1"/>
    <a:srgbClr val="FAFAFA"/>
    <a:srgbClr val="F5F5F5"/>
    <a:srgbClr val="F7B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5" autoAdjust="0"/>
    <p:restoredTop sz="91361"/>
  </p:normalViewPr>
  <p:slideViewPr>
    <p:cSldViewPr snapToGrid="0" snapToObjects="1">
      <p:cViewPr varScale="1">
        <p:scale>
          <a:sx n="152" d="100"/>
          <a:sy n="152" d="100"/>
        </p:scale>
        <p:origin x="1056" y="168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4/29/26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1ZWbsLfSqDiuqSzGaOy74m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7426F3-256D-58BF-DC97-4AAC9A99E1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9682" y="236757"/>
            <a:ext cx="12291682" cy="705435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08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666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99E168E-534E-4591-B7C2-9CF216B19E6E}"/>
              </a:ext>
            </a:extLst>
          </p:cNvPr>
          <p:cNvCxnSpPr/>
          <p:nvPr userDrawn="1"/>
        </p:nvCxnSpPr>
        <p:spPr>
          <a:xfrm>
            <a:off x="7273280" y="429336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96;p1">
            <a:extLst>
              <a:ext uri="{FF2B5EF4-FFF2-40B4-BE49-F238E27FC236}">
                <a16:creationId xmlns:a16="http://schemas.microsoft.com/office/drawing/2014/main" id="{CDCE798F-8630-B59F-7B9B-6CBCE491A5FC}"/>
              </a:ext>
            </a:extLst>
          </p:cNvPr>
          <p:cNvSpPr txBox="1"/>
          <p:nvPr userDrawn="1"/>
        </p:nvSpPr>
        <p:spPr>
          <a:xfrm>
            <a:off x="7226456" y="4403702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" name="Google Shape;97;p1">
            <a:extLst>
              <a:ext uri="{FF2B5EF4-FFF2-40B4-BE49-F238E27FC236}">
                <a16:creationId xmlns:a16="http://schemas.microsoft.com/office/drawing/2014/main" id="{EEF7214C-46F4-1A8C-F32C-7A704EC3E53D}"/>
              </a:ext>
            </a:extLst>
          </p:cNvPr>
          <p:cNvSpPr txBox="1"/>
          <p:nvPr userDrawn="1"/>
        </p:nvSpPr>
        <p:spPr>
          <a:xfrm>
            <a:off x="7226456" y="466431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" name="Google Shape;47;p21">
            <a:extLst>
              <a:ext uri="{FF2B5EF4-FFF2-40B4-BE49-F238E27FC236}">
                <a16:creationId xmlns:a16="http://schemas.microsoft.com/office/drawing/2014/main" id="{12A95FEB-DC11-D1D3-BFAA-D123A7659CBD}"/>
              </a:ext>
            </a:extLst>
          </p:cNvPr>
          <p:cNvSpPr/>
          <p:nvPr userDrawn="1"/>
        </p:nvSpPr>
        <p:spPr>
          <a:xfrm>
            <a:off x="3003546" y="5652102"/>
            <a:ext cx="1111254" cy="11144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8;p1">
            <a:extLst>
              <a:ext uri="{FF2B5EF4-FFF2-40B4-BE49-F238E27FC236}">
                <a16:creationId xmlns:a16="http://schemas.microsoft.com/office/drawing/2014/main" id="{500AA6DF-379F-092B-881C-A94309BEC800}"/>
              </a:ext>
            </a:extLst>
          </p:cNvPr>
          <p:cNvSpPr txBox="1"/>
          <p:nvPr userDrawn="1"/>
        </p:nvSpPr>
        <p:spPr>
          <a:xfrm>
            <a:off x="8316295" y="4389393"/>
            <a:ext cx="355600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</a:t>
            </a:r>
            <a:endParaRPr sz="140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" name="Google Shape;99;p1">
            <a:extLst>
              <a:ext uri="{FF2B5EF4-FFF2-40B4-BE49-F238E27FC236}">
                <a16:creationId xmlns:a16="http://schemas.microsoft.com/office/drawing/2014/main" id="{07E5A046-9921-FA9E-6BFC-4B1BF6CDBC07}"/>
              </a:ext>
            </a:extLst>
          </p:cNvPr>
          <p:cNvSpPr txBox="1"/>
          <p:nvPr userDrawn="1"/>
        </p:nvSpPr>
        <p:spPr>
          <a:xfrm>
            <a:off x="8275471" y="4671040"/>
            <a:ext cx="3737319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David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William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Rohan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Shreyank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Neha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Wesley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Isis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Naomi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P.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R.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Sushma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Nicolae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023BE3-6B44-8A21-8C64-AA8F46757D4D}"/>
              </a:ext>
            </a:extLst>
          </p:cNvPr>
          <p:cNvSpPr txBox="1"/>
          <p:nvPr userDrawn="1"/>
        </p:nvSpPr>
        <p:spPr>
          <a:xfrm>
            <a:off x="6469508" y="3783920"/>
            <a:ext cx="64516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26sp </a:t>
            </a:r>
            <a:r>
              <a:rPr lang="en-US" sz="2200" u="sng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Lecture Jams🎧</a:t>
            </a:r>
            <a:endParaRPr lang="en-US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8369161" y="10264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Spring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08: Maps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9F8FE-1DCB-0C41-CE68-A374F17B9644}"/>
              </a:ext>
            </a:extLst>
          </p:cNvPr>
          <p:cNvSpPr txBox="1"/>
          <p:nvPr userDrawn="1"/>
        </p:nvSpPr>
        <p:spPr>
          <a:xfrm>
            <a:off x="10539812" y="15965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sli.do</a:t>
            </a: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 #cse122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Maps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379593" y="2003762"/>
            <a:ext cx="46314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Slido</a:t>
            </a: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vote &amp; chat with your neighbors:</a:t>
            </a:r>
          </a:p>
          <a:p>
            <a:pPr algn="ctr"/>
            <a:endParaRPr lang="en-US" sz="22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one song would you add to our quarter’s playlist below?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D3EF59-63C1-2EDB-057A-91C72BD168FE}"/>
              </a:ext>
            </a:extLst>
          </p:cNvPr>
          <p:cNvSpPr txBox="1"/>
          <p:nvPr/>
        </p:nvSpPr>
        <p:spPr>
          <a:xfrm>
            <a:off x="10952253" y="3054374"/>
            <a:ext cx="62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👇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72E566-E56D-A7EF-3AEE-5C10DD0CA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047" y="5658638"/>
            <a:ext cx="1113890" cy="11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Returned by the </a:t>
            </a:r>
            <a:r>
              <a:rPr lang="en-US" sz="3200" dirty="0">
                <a:latin typeface="Consolas" panose="020B0609020204030204" pitchFamily="49" charset="0"/>
              </a:rPr>
              <a:t>iterator() </a:t>
            </a:r>
            <a:r>
              <a:rPr lang="en-US" sz="3200" dirty="0"/>
              <a:t>method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You must use the iterator’s 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remove()</a:t>
            </a:r>
            <a:r>
              <a:rPr lang="en-US" sz="3200" dirty="0">
                <a:solidFill>
                  <a:srgbClr val="000000"/>
                </a:solidFill>
              </a:rPr>
              <a:t> method to remove things from what you’re iterating over – otherwise you will get a </a:t>
            </a:r>
            <a:r>
              <a:rPr lang="en-US" sz="3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ConcurrentModificationException</a:t>
            </a:r>
            <a:endParaRPr lang="en-US" sz="3200" dirty="0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39A46C-D56A-4409-9E72-D0D4BB1976F2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221498"/>
          <a:ext cx="10515600" cy="232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9189">
                  <a:extLst>
                    <a:ext uri="{9D8B030D-6E8A-4147-A177-3AD203B41FA5}">
                      <a16:colId xmlns:a16="http://schemas.microsoft.com/office/drawing/2014/main" val="1037866803"/>
                    </a:ext>
                  </a:extLst>
                </a:gridCol>
                <a:gridCol w="6266411">
                  <a:extLst>
                    <a:ext uri="{9D8B030D-6E8A-4147-A177-3AD203B41FA5}">
                      <a16:colId xmlns:a16="http://schemas.microsoft.com/office/drawing/2014/main" val="147798460"/>
                    </a:ext>
                  </a:extLst>
                </a:gridCol>
              </a:tblGrid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99806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hasNext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Returns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sz="2000" dirty="0"/>
                        <a:t> if there are more elements for the iterator to return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663148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</a:rPr>
                        <a:t>next()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Returns the next element in the iteration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91085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</a:rPr>
                        <a:t>remove()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Removes and returns the element that was last returned by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next()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003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111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 (2/5)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Map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Debrief PCM: </a:t>
            </a:r>
            <a:r>
              <a:rPr lang="en-US" dirty="0" err="1"/>
              <a:t>CountWords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joinRosters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26501" y="211946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93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8909C-E21D-3540-0AD8-5412A81C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ADT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5AB95-7E28-5E15-E00E-C0E993C6A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73038"/>
          </a:xfrm>
        </p:spPr>
        <p:txBody>
          <a:bodyPr>
            <a:normAutofit/>
          </a:bodyPr>
          <a:lstStyle/>
          <a:p>
            <a:r>
              <a:rPr lang="en-US" dirty="0"/>
              <a:t>Data structure to map keys to values</a:t>
            </a:r>
          </a:p>
          <a:p>
            <a:pPr lvl="1"/>
            <a:r>
              <a:rPr lang="en-US" dirty="0"/>
              <a:t>Keys can be any* type; Keys </a:t>
            </a:r>
            <a:r>
              <a:rPr lang="en-US" u="sng" dirty="0"/>
              <a:t>must</a:t>
            </a:r>
            <a:r>
              <a:rPr lang="en-US" dirty="0"/>
              <a:t> be unique </a:t>
            </a:r>
          </a:p>
          <a:p>
            <a:pPr lvl="1"/>
            <a:r>
              <a:rPr lang="en-US" dirty="0"/>
              <a:t>Values can be any type 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put(key, value)</a:t>
            </a:r>
            <a:r>
              <a:rPr lang="en-US" dirty="0"/>
              <a:t>: Associate key to value</a:t>
            </a:r>
          </a:p>
          <a:p>
            <a:pPr lvl="2"/>
            <a:r>
              <a:rPr lang="en-US" dirty="0"/>
              <a:t>🚨 Overwrites duplicate keys 🚨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get(key)</a:t>
            </a:r>
            <a:r>
              <a:rPr lang="en-US" dirty="0"/>
              <a:t>: Get value for key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remove(key)</a:t>
            </a:r>
            <a:r>
              <a:rPr lang="en-US" dirty="0"/>
              <a:t>: Remove key/value pair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*Same as Python’s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dict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" name="Picture 2" descr="https://static.us.edusercontent.com/files/lqdut9vmmq9cp9Yx20muXcSr">
            <a:extLst>
              <a:ext uri="{FF2B5EF4-FFF2-40B4-BE49-F238E27FC236}">
                <a16:creationId xmlns:a16="http://schemas.microsoft.com/office/drawing/2014/main" id="{49F91B73-8C70-48C8-8F29-DD831FA2A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" t="1712" r="1463" b="3312"/>
          <a:stretch/>
        </p:blipFill>
        <p:spPr bwMode="auto">
          <a:xfrm>
            <a:off x="7512323" y="1946953"/>
            <a:ext cx="4426132" cy="43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 8">
            <a:extLst>
              <a:ext uri="{FF2B5EF4-FFF2-40B4-BE49-F238E27FC236}">
                <a16:creationId xmlns:a16="http://schemas.microsoft.com/office/drawing/2014/main" id="{AC6039B9-A884-0671-9540-3DEF7CA5C77C}"/>
              </a:ext>
            </a:extLst>
          </p:cNvPr>
          <p:cNvSpPr/>
          <p:nvPr/>
        </p:nvSpPr>
        <p:spPr>
          <a:xfrm>
            <a:off x="8659201" y="3160228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93486AC1-C92B-0DBA-066B-A5AA83DBE8E9}"/>
              </a:ext>
            </a:extLst>
          </p:cNvPr>
          <p:cNvSpPr/>
          <p:nvPr/>
        </p:nvSpPr>
        <p:spPr>
          <a:xfrm>
            <a:off x="10413754" y="3339825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3BA01D11-7FAC-AAE7-E341-79487DF01181}"/>
              </a:ext>
            </a:extLst>
          </p:cNvPr>
          <p:cNvSpPr/>
          <p:nvPr/>
        </p:nvSpPr>
        <p:spPr>
          <a:xfrm>
            <a:off x="8481600" y="4111646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20C0180-3C2B-7761-B298-9D1CC9166BEE}"/>
              </a:ext>
            </a:extLst>
          </p:cNvPr>
          <p:cNvSpPr/>
          <p:nvPr/>
        </p:nvSpPr>
        <p:spPr>
          <a:xfrm>
            <a:off x="10271025" y="4152898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42AAA0BE-0B0A-A031-445C-6FDAB5994743}"/>
              </a:ext>
            </a:extLst>
          </p:cNvPr>
          <p:cNvSpPr/>
          <p:nvPr/>
        </p:nvSpPr>
        <p:spPr>
          <a:xfrm>
            <a:off x="9164217" y="2064214"/>
            <a:ext cx="334675" cy="360266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96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03469-DC60-DC0C-23A2-94F930182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Maps in Java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7AE46-1175-A350-E2D5-39C0E7801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Interface: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</a:p>
          <a:p>
            <a:r>
              <a:rPr lang="en-US" dirty="0"/>
              <a:t>Implementations: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HashMap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D05AB8-9456-86C0-4AEF-E559113192FA}"/>
              </a:ext>
            </a:extLst>
          </p:cNvPr>
          <p:cNvSpPr txBox="1"/>
          <p:nvPr/>
        </p:nvSpPr>
        <p:spPr>
          <a:xfrm>
            <a:off x="838200" y="2615783"/>
            <a:ext cx="10668752" cy="3785652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Making a Map</a:t>
            </a:r>
            <a:b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Map&lt;</a:t>
            </a:r>
            <a:r>
              <a:rPr lang="en-US" sz="2000" b="1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&lt;&gt;();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adding elements to the above Map</a:t>
            </a:r>
            <a:b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favArtistToSong.put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"PinkPantheress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"Stateside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favArtistToSong.put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"Rosalía"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"La 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Perla"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favArtistToSong.put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"Taylor Swift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Dress"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favArtistToSong.put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"Taylor Swift"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"State of Grace"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Overwrite!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Getting a value for a key</a:t>
            </a:r>
            <a:b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String song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favArtistToSong.get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”PinkPantheress"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(song);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A5492BF-351D-CA2D-2C46-7D8574BD9F2C}"/>
              </a:ext>
            </a:extLst>
          </p:cNvPr>
          <p:cNvCxnSpPr>
            <a:cxnSpLocks/>
          </p:cNvCxnSpPr>
          <p:nvPr/>
        </p:nvCxnSpPr>
        <p:spPr>
          <a:xfrm flipH="1">
            <a:off x="6228593" y="3345365"/>
            <a:ext cx="417533" cy="618668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55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06A6-2AEB-5A19-EC9A-F071ADBE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Maps in Java (2/2)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11A64B-C444-9B81-F566-9362B088C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890029"/>
              </p:ext>
            </p:extLst>
          </p:nvPr>
        </p:nvGraphicFramePr>
        <p:xfrm>
          <a:off x="838200" y="1326976"/>
          <a:ext cx="10515600" cy="5269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287">
                  <a:extLst>
                    <a:ext uri="{9D8B030D-6E8A-4147-A177-3AD203B41FA5}">
                      <a16:colId xmlns:a16="http://schemas.microsoft.com/office/drawing/2014/main" val="1037866803"/>
                    </a:ext>
                  </a:extLst>
                </a:gridCol>
                <a:gridCol w="8004313">
                  <a:extLst>
                    <a:ext uri="{9D8B030D-6E8A-4147-A177-3AD203B41FA5}">
                      <a16:colId xmlns:a16="http://schemas.microsoft.com/office/drawing/2014/main" val="147798460"/>
                    </a:ext>
                  </a:extLst>
                </a:gridCol>
              </a:tblGrid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99806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put(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adds a mapping from the given key to the given value;</a:t>
                      </a:r>
                      <a:b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</a:b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if the key already exists, </a:t>
                      </a:r>
                      <a:r>
                        <a:rPr kumimoji="0" lang="en-US" alt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replaces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its value with the given one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3135663148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get(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the value mapped to the given key (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null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not found)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3533191085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containsKey(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the map contains a mapping for the given key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2910003213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remove(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any existing mapping for the given key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1563529482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clear()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all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key/value pairs from the map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2407604290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size()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the number of key/value pairs in the map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1306100166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isEmpty()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the map's size is 0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4220966113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toString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()</a:t>
                      </a: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a string such as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"{a=90, d=60, c=70}"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2992426291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keySet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()</a:t>
                      </a: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returns a set of all keys in the map</a:t>
                      </a:r>
                    </a:p>
                  </a:txBody>
                  <a:tcPr marT="45699" marB="45699" horzOverflow="overflow"/>
                </a:tc>
                <a:extLst>
                  <a:ext uri="{0D108BD9-81ED-4DB2-BD59-A6C34878D82A}">
                    <a16:rowId xmlns:a16="http://schemas.microsoft.com/office/drawing/2014/main" val="2005003154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values()</a:t>
                      </a: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returns a collection of all values in the map</a:t>
                      </a:r>
                    </a:p>
                  </a:txBody>
                  <a:tcPr marT="45699" marB="45699" horzOverflow="overflow"/>
                </a:tc>
                <a:extLst>
                  <a:ext uri="{0D108BD9-81ED-4DB2-BD59-A6C34878D82A}">
                    <a16:rowId xmlns:a16="http://schemas.microsoft.com/office/drawing/2014/main" val="3843275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204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4370D-DBD0-084D-DD86-5F2062CFC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Implementations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83B1B-778B-290D-B1D5-4D09A0D39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first data structures with marked differences in how their implementations behave</a:t>
            </a:r>
          </a:p>
          <a:p>
            <a:r>
              <a:rPr lang="en-US" dirty="0"/>
              <a:t>One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dirty="0"/>
              <a:t> ADT / Interface</a:t>
            </a:r>
          </a:p>
          <a:p>
            <a:r>
              <a:rPr lang="en-US" dirty="0"/>
              <a:t>Two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dirty="0"/>
              <a:t> implementations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dirty="0"/>
              <a:t> – Pretty fast, </a:t>
            </a:r>
            <a:r>
              <a:rPr lang="en-US" u="sng" dirty="0"/>
              <a:t>and</a:t>
            </a:r>
            <a:r>
              <a:rPr lang="en-US" dirty="0"/>
              <a:t> sorted keys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HashMap</a:t>
            </a:r>
            <a:r>
              <a:rPr lang="en-US" dirty="0"/>
              <a:t> – Extremely fast, unsorted keys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6377D3-E220-0AA5-2ADC-8300E0CE9425}"/>
              </a:ext>
            </a:extLst>
          </p:cNvPr>
          <p:cNvSpPr txBox="1"/>
          <p:nvPr/>
        </p:nvSpPr>
        <p:spPr>
          <a:xfrm>
            <a:off x="2588006" y="4539823"/>
            <a:ext cx="7015987" cy="1015663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Map&lt;</a:t>
            </a:r>
            <a:r>
              <a:rPr lang="en-US" sz="2000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map1 = </a:t>
            </a:r>
            <a:r>
              <a:rPr lang="en-US" sz="2000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&lt;&gt;();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Map&lt;</a:t>
            </a:r>
            <a:r>
              <a:rPr lang="en-US" sz="2000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map2 = </a:t>
            </a:r>
            <a:r>
              <a:rPr lang="en-US" sz="2000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HashMap&lt;&gt;();</a:t>
            </a:r>
          </a:p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933004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09F7F-A5C4-4DE8-9085-6535E642D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Select the method call</a:t>
            </a:r>
            <a:r>
              <a:rPr lang="en-US" sz="3600" u="sng" dirty="0"/>
              <a:t>s</a:t>
            </a:r>
            <a:r>
              <a:rPr lang="en-US" sz="3600" dirty="0"/>
              <a:t> required to modify the given map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3600" dirty="0"/>
              <a:t> as follows: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E68C0E-B238-49D0-A4F5-D60FF3598B59}"/>
              </a:ext>
            </a:extLst>
          </p:cNvPr>
          <p:cNvSpPr txBox="1"/>
          <p:nvPr/>
        </p:nvSpPr>
        <p:spPr>
          <a:xfrm>
            <a:off x="838199" y="2322022"/>
            <a:ext cx="61001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Assume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dirty="0"/>
              <a:t>’s contents are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98030="Kent"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98178="Seattle"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98166="Burien"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98041="Bothell"</a:t>
            </a:r>
          </a:p>
          <a:p>
            <a:endParaRPr lang="en-US" sz="2000" dirty="0"/>
          </a:p>
          <a:p>
            <a:r>
              <a:rPr lang="en-US" sz="2000" dirty="0"/>
              <a:t>We want to modify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dirty="0"/>
              <a:t> so that its contents are 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98030="Kent"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98178="Tukwila"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98166="Burien"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98041="Bothell"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98101="Seattle"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98126="Seattle"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553CAF-64E3-47E0-8057-5FEA17C1B66D}"/>
              </a:ext>
            </a:extLst>
          </p:cNvPr>
          <p:cNvSpPr txBox="1"/>
          <p:nvPr/>
        </p:nvSpPr>
        <p:spPr>
          <a:xfrm>
            <a:off x="6938356" y="2416233"/>
            <a:ext cx="47936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(98178, "Tukwila");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m.remove</a:t>
            </a:r>
            <a:r>
              <a:rPr lang="en-US" sz="2400" dirty="0">
                <a:latin typeface="Consolas" panose="020B0609020204030204" pitchFamily="49" charset="0"/>
              </a:rPr>
              <a:t>(98178);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(98126, "Seattle");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m.get</a:t>
            </a:r>
            <a:r>
              <a:rPr lang="en-US" sz="2400" dirty="0">
                <a:latin typeface="Consolas" panose="020B0609020204030204" pitchFamily="49" charset="0"/>
              </a:rPr>
              <a:t>(98178, "Seattle");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(98101, "Seattle");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C6CCF7-7E4C-B89B-56D5-B8D3ACEC4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467" y="274176"/>
            <a:ext cx="795391" cy="79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64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B00A881-DAA6-4B46-94CE-20A9A02D1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>
            <a:noAutofit/>
          </a:bodyPr>
          <a:lstStyle/>
          <a:p>
            <a:r>
              <a:rPr lang="en-US" sz="3600" dirty="0"/>
              <a:t>Select the method call</a:t>
            </a:r>
            <a:r>
              <a:rPr lang="en-US" sz="3600" u="sng" dirty="0"/>
              <a:t>s</a:t>
            </a:r>
            <a:r>
              <a:rPr lang="en-US" sz="3600" dirty="0"/>
              <a:t> required to modify the given map m as follows: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A320BD-4B9A-4FCF-A0E4-735B96DACBC3}"/>
              </a:ext>
            </a:extLst>
          </p:cNvPr>
          <p:cNvSpPr txBox="1"/>
          <p:nvPr/>
        </p:nvSpPr>
        <p:spPr>
          <a:xfrm>
            <a:off x="838199" y="2322022"/>
            <a:ext cx="61001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Assume m’s contents are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98030="Kent"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98178="Seattle"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98166="Burien"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98041="Bothell"</a:t>
            </a:r>
          </a:p>
          <a:p>
            <a:endParaRPr lang="en-US" sz="2000" dirty="0"/>
          </a:p>
          <a:p>
            <a:r>
              <a:rPr lang="en-US" sz="2000" dirty="0"/>
              <a:t>We want to modify m so that its contents are 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98030="Kent"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98178="Tukwila"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98166="Burien"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98041="Bothell"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98101="Seattle"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98126="Seattle"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B4755C-304C-403E-BA68-2EB431D2A016}"/>
              </a:ext>
            </a:extLst>
          </p:cNvPr>
          <p:cNvSpPr txBox="1"/>
          <p:nvPr/>
        </p:nvSpPr>
        <p:spPr>
          <a:xfrm>
            <a:off x="6938356" y="2416233"/>
            <a:ext cx="47936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(98178, "Tukwila");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m.remove</a:t>
            </a:r>
            <a:r>
              <a:rPr lang="en-US" sz="2400" dirty="0">
                <a:latin typeface="Consolas" panose="020B0609020204030204" pitchFamily="49" charset="0"/>
              </a:rPr>
              <a:t>(98178);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(98126, "Seattle");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m.get</a:t>
            </a:r>
            <a:r>
              <a:rPr lang="en-US" sz="2400" dirty="0">
                <a:latin typeface="Consolas" panose="020B0609020204030204" pitchFamily="49" charset="0"/>
              </a:rPr>
              <a:t>(98178, "Seattle");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(98101, "Seattle");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145A97-B683-EFDB-E5A7-C6EDD6FEB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467" y="274176"/>
            <a:ext cx="795391" cy="79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57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 (3/5)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Map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Debrief PCM: </a:t>
            </a:r>
            <a:r>
              <a:rPr lang="en-US" b="1" dirty="0" err="1">
                <a:solidFill>
                  <a:schemeClr val="accent5"/>
                </a:solidFill>
              </a:rPr>
              <a:t>CountWords</a:t>
            </a:r>
            <a:endParaRPr lang="en-US" b="1" dirty="0">
              <a:solidFill>
                <a:schemeClr val="accent5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joinRosters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321061" y="280386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30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 (4/5)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Map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Debrief PCM: </a:t>
            </a:r>
            <a:r>
              <a:rPr lang="en-US" dirty="0" err="1"/>
              <a:t>CountWords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Practice: </a:t>
            </a:r>
            <a:r>
              <a:rPr lang="en-US" b="1" dirty="0" err="1">
                <a:solidFill>
                  <a:schemeClr val="accent5"/>
                </a:solidFill>
              </a:rPr>
              <a:t>joinRosters</a:t>
            </a:r>
            <a:endParaRPr lang="en-US" b="1" dirty="0">
              <a:solidFill>
                <a:schemeClr val="accent5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373411" y="345678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05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 (1/5)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Map</a:t>
            </a:r>
            <a:r>
              <a:rPr lang="en-US" b="1" dirty="0"/>
              <a:t> </a:t>
            </a: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dirty="0"/>
              <a:t>Debrief PCM: </a:t>
            </a:r>
            <a:r>
              <a:rPr lang="en-US" dirty="0" err="1"/>
              <a:t>CountWords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joinRosters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69352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11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C4912-E6DD-4718-8A8C-9586A4CA8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joinRosters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BD175-1FD0-4547-A72A-CD07ECEEB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34830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Write a method </a:t>
            </a:r>
            <a:r>
              <a:rPr lang="en-US" dirty="0" err="1">
                <a:latin typeface="Consolas" panose="020B0609020204030204" pitchFamily="49" charset="0"/>
              </a:rPr>
              <a:t>joinRosters</a:t>
            </a:r>
            <a:r>
              <a:rPr lang="en-US" dirty="0"/>
              <a:t> that combines a </a:t>
            </a:r>
            <a:r>
              <a:rPr lang="en-US" dirty="0">
                <a:latin typeface="Consolas" panose="020B0609020204030204" pitchFamily="49" charset="0"/>
              </a:rPr>
              <a:t>Map</a:t>
            </a:r>
            <a:r>
              <a:rPr lang="en-US" dirty="0"/>
              <a:t> from student name to quiz section, and a </a:t>
            </a:r>
            <a:r>
              <a:rPr lang="en-US" dirty="0">
                <a:latin typeface="Consolas" panose="020B0609020204030204" pitchFamily="49" charset="0"/>
              </a:rPr>
              <a:t>Map</a:t>
            </a:r>
            <a:r>
              <a:rPr lang="en-US" dirty="0"/>
              <a:t> from TA name to quiz section and prints all pairs of students/</a:t>
            </a:r>
            <a:r>
              <a:rPr lang="en-US" dirty="0" err="1"/>
              <a:t>TAs.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example, if </a:t>
            </a:r>
            <a:r>
              <a:rPr lang="en-US" dirty="0" err="1">
                <a:latin typeface="Consolas" panose="020B0609020204030204" pitchFamily="49" charset="0"/>
              </a:rPr>
              <a:t>studentSections</a:t>
            </a:r>
            <a:r>
              <a:rPr lang="en-US" dirty="0"/>
              <a:t> stores the following map: 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</a:rPr>
              <a:t>{Alan=AC, Jerry=AB, </a:t>
            </a:r>
            <a:r>
              <a:rPr lang="en-US" sz="2600" dirty="0" err="1">
                <a:latin typeface="Consolas" panose="020B0609020204030204" pitchFamily="49" charset="0"/>
              </a:rPr>
              <a:t>Yueying</a:t>
            </a:r>
            <a:r>
              <a:rPr lang="en-US" sz="2600" dirty="0">
                <a:latin typeface="Consolas" panose="020B0609020204030204" pitchFamily="49" charset="0"/>
              </a:rPr>
              <a:t>=AA, Sharon=AB, Steven=AB, </a:t>
            </a:r>
            <a:r>
              <a:rPr lang="en-US" sz="2600" dirty="0" err="1">
                <a:latin typeface="Consolas" panose="020B0609020204030204" pitchFamily="49" charset="0"/>
              </a:rPr>
              <a:t>Zewditu</a:t>
            </a:r>
            <a:r>
              <a:rPr lang="en-US" sz="2600" dirty="0">
                <a:latin typeface="Consolas" panose="020B0609020204030204" pitchFamily="49" charset="0"/>
              </a:rPr>
              <a:t>=BA}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</a:t>
            </a:r>
            <a:r>
              <a:rPr lang="en-US" dirty="0" err="1">
                <a:latin typeface="Consolas" panose="020B0609020204030204" pitchFamily="49" charset="0"/>
              </a:rPr>
              <a:t>taSections</a:t>
            </a:r>
            <a:r>
              <a:rPr lang="en-US" dirty="0"/>
              <a:t> stores the following map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</a:rPr>
              <a:t>{Blake=BA, Nicolae=AA, Sushma=AB, Dani=AC}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05457-DA73-4C70-A465-0749F3BC9D0D}"/>
              </a:ext>
            </a:extLst>
          </p:cNvPr>
          <p:cNvSpPr txBox="1"/>
          <p:nvPr/>
        </p:nvSpPr>
        <p:spPr>
          <a:xfrm>
            <a:off x="7984273" y="4332237"/>
            <a:ext cx="4066880" cy="23083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AC: Alan - </a:t>
            </a:r>
            <a:r>
              <a:rPr lang="en-US" sz="2400" dirty="0">
                <a:solidFill>
                  <a:srgbClr val="333333"/>
                </a:solidFill>
                <a:latin typeface="Source Code Pro" panose="020B0509030403020204" pitchFamily="49" charset="0"/>
              </a:rPr>
              <a:t>Dani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b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</a:b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AB: Jerry - </a:t>
            </a:r>
            <a:r>
              <a:rPr lang="en-US" sz="2400" dirty="0">
                <a:solidFill>
                  <a:srgbClr val="333333"/>
                </a:solidFill>
                <a:latin typeface="Source Code Pro" panose="020B0509030403020204" pitchFamily="49" charset="0"/>
              </a:rPr>
              <a:t>Sushma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AB: Sharon - Sushma AB: Steven - </a:t>
            </a:r>
            <a:r>
              <a:rPr lang="en-US" sz="2400" dirty="0">
                <a:solidFill>
                  <a:srgbClr val="333333"/>
                </a:solidFill>
                <a:latin typeface="Source Code Pro" panose="020B0509030403020204" pitchFamily="49" charset="0"/>
              </a:rPr>
              <a:t>Sushma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AA: </a:t>
            </a:r>
            <a:r>
              <a:rPr lang="en-US" sz="2400" b="0" i="0" u="none" strike="noStrike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Yueying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– Nicolae BA: Zewditu – Blake</a:t>
            </a:r>
            <a:endParaRPr lang="en-US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677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 (5/5)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Map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Debrief PCM: </a:t>
            </a:r>
            <a:r>
              <a:rPr lang="en-US" dirty="0" err="1"/>
              <a:t>CountWords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joinRosters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Practice: </a:t>
            </a:r>
            <a:r>
              <a:rPr lang="en-US" b="1" dirty="0" err="1">
                <a:solidFill>
                  <a:schemeClr val="accent5"/>
                </a:solidFill>
              </a:rPr>
              <a:t>mostFrequentStart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487316" y="410666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24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89F4-EF5B-47A0-8E84-6F8268F5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mostFrequentStart</a:t>
            </a:r>
            <a:r>
              <a:rPr lang="en-US" dirty="0"/>
              <a:t>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2785E-18C4-41C0-ACD5-DC6A71518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mostFrequentStart</a:t>
            </a:r>
            <a:r>
              <a:rPr lang="en-US" dirty="0"/>
              <a:t> that takes a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dirty="0"/>
              <a:t> of words and does the following steps: </a:t>
            </a:r>
          </a:p>
          <a:p>
            <a:r>
              <a:rPr lang="en-US" dirty="0"/>
              <a:t>Organizes words into “word families” based on which letter they start with</a:t>
            </a:r>
          </a:p>
          <a:p>
            <a:r>
              <a:rPr lang="en-US" dirty="0"/>
              <a:t>Selects the largest “word family” as defined as the family with the most words in it</a:t>
            </a:r>
          </a:p>
          <a:p>
            <a:r>
              <a:rPr lang="en-US" dirty="0"/>
              <a:t>Returns the starting letter of the largest word family (and if time, should update the Set of words to only have words from the selected family). </a:t>
            </a:r>
          </a:p>
        </p:txBody>
      </p:sp>
    </p:spTree>
    <p:extLst>
      <p:ext uri="{BB962C8B-B14F-4D97-AF65-F5344CB8AC3E}">
        <p14:creationId xmlns:p14="http://schemas.microsoft.com/office/powerpoint/2010/main" val="1933776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89F4-EF5B-47A0-8E84-6F8268F5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mostFrequentStart</a:t>
            </a:r>
            <a:r>
              <a:rPr lang="en-US" dirty="0"/>
              <a:t>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2785E-18C4-41C0-ACD5-DC6A71518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example, if the </a:t>
            </a:r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words stored the values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["hello", "goodbye", "library", "literary", "little", "repel"]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word families produced would be 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'h' -&gt; 1 word ("hello")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'g' -&gt; 1 word ("goodbye")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'l' -&gt; 3 words ("library", "literary", "little")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'r' -&gt; 1 word ("repel")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Since '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r>
              <a:rPr lang="en-US" dirty="0"/>
              <a:t>' has the largest word family, we return </a:t>
            </a:r>
            <a:r>
              <a:rPr lang="en-US" dirty="0">
                <a:latin typeface="Consolas" panose="020B0609020204030204" pitchFamily="49" charset="0"/>
              </a:rPr>
              <a:t>'l'</a:t>
            </a:r>
            <a:r>
              <a:rPr lang="en-US" dirty="0"/>
              <a:t> and modify the </a:t>
            </a:r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to only contain </a:t>
            </a:r>
            <a:r>
              <a:rPr lang="en-US" dirty="0">
                <a:latin typeface="Consolas" panose="020B0609020204030204" pitchFamily="49" charset="0"/>
              </a:rPr>
              <a:t>Strings</a:t>
            </a:r>
            <a:r>
              <a:rPr lang="en-US" dirty="0"/>
              <a:t> starting with '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r>
              <a:rPr lang="en-US" dirty="0"/>
              <a:t>'. </a:t>
            </a:r>
          </a:p>
        </p:txBody>
      </p:sp>
    </p:spTree>
    <p:extLst>
      <p:ext uri="{BB962C8B-B14F-4D97-AF65-F5344CB8AC3E}">
        <p14:creationId xmlns:p14="http://schemas.microsoft.com/office/powerpoint/2010/main" val="403120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A7BB3-7B52-41DB-A2D8-59DF49EC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A6B19-331A-428C-A5CC-CD53E0365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915436" cy="4805363"/>
          </a:xfrm>
        </p:spPr>
        <p:txBody>
          <a:bodyPr>
            <a:normAutofit/>
          </a:bodyPr>
          <a:lstStyle/>
          <a:p>
            <a:r>
              <a:rPr lang="en-US" sz="3200" dirty="0"/>
              <a:t>Programming Assignment 1 (P1) due tomorrow by 11:59pm PT! </a:t>
            </a:r>
          </a:p>
          <a:p>
            <a:r>
              <a:rPr lang="en-US" sz="3200" dirty="0"/>
              <a:t>Resubmission Cycle 2 (R2) form opens tomorrow</a:t>
            </a:r>
          </a:p>
          <a:p>
            <a:pPr lvl="1"/>
            <a:r>
              <a:rPr lang="en-US" dirty="0"/>
              <a:t>Due Tuesday, May 5</a:t>
            </a:r>
            <a:r>
              <a:rPr lang="en-US" baseline="30000" dirty="0"/>
              <a:t>th</a:t>
            </a:r>
            <a:r>
              <a:rPr lang="en-US" dirty="0"/>
              <a:t> by 11:59pm PT</a:t>
            </a:r>
          </a:p>
          <a:p>
            <a:pPr lvl="1"/>
            <a:r>
              <a:rPr lang="en-US" dirty="0"/>
              <a:t>Eligible Assignments: </a:t>
            </a:r>
            <a:r>
              <a:rPr lang="en-US" b="1" dirty="0">
                <a:solidFill>
                  <a:srgbClr val="EF5777"/>
                </a:solidFill>
              </a:rPr>
              <a:t>C0</a:t>
            </a:r>
            <a:r>
              <a:rPr lang="en-US" dirty="0"/>
              <a:t>, P0, C1</a:t>
            </a:r>
          </a:p>
          <a:p>
            <a:r>
              <a:rPr lang="en-US" sz="3200" dirty="0"/>
              <a:t>Reminder: Quiz 1 is Thursday, May 7</a:t>
            </a:r>
            <a:r>
              <a:rPr lang="en-US" sz="3200" baseline="30000" dirty="0"/>
              <a:t>th</a:t>
            </a:r>
          </a:p>
          <a:p>
            <a:pPr lvl="1"/>
            <a:r>
              <a:rPr lang="en-US" sz="2800" dirty="0"/>
              <a:t>Quiz 0 results coming soon™! </a:t>
            </a:r>
            <a:endParaRPr lang="en-US" sz="3200" b="1" dirty="0"/>
          </a:p>
          <a:p>
            <a:r>
              <a:rPr lang="en-US" sz="3200" dirty="0"/>
              <a:t>Programming Assignment 2 (P2) releasing Friday! </a:t>
            </a:r>
          </a:p>
          <a:p>
            <a:pPr lvl="1"/>
            <a:r>
              <a:rPr lang="en-US" sz="2800" dirty="0"/>
              <a:t>Due </a:t>
            </a:r>
            <a:r>
              <a:rPr lang="en-US" sz="2800" b="1" dirty="0">
                <a:solidFill>
                  <a:srgbClr val="EF5777"/>
                </a:solidFill>
              </a:rPr>
              <a:t>Tuesday</a:t>
            </a:r>
            <a:r>
              <a:rPr lang="en-US" sz="2800" dirty="0"/>
              <a:t>, </a:t>
            </a:r>
            <a:r>
              <a:rPr lang="en-US" sz="2800" b="1" dirty="0"/>
              <a:t>May 12</a:t>
            </a:r>
            <a:r>
              <a:rPr lang="en-US" sz="2800" b="1" baseline="30000" dirty="0"/>
              <a:t>th</a:t>
            </a:r>
            <a:r>
              <a:rPr lang="en-US" sz="2800" dirty="0"/>
              <a:t> by 11:59pm PT</a:t>
            </a:r>
          </a:p>
        </p:txBody>
      </p:sp>
    </p:spTree>
    <p:extLst>
      <p:ext uri="{BB962C8B-B14F-4D97-AF65-F5344CB8AC3E}">
        <p14:creationId xmlns:p14="http://schemas.microsoft.com/office/powerpoint/2010/main" val="3052933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2CA703B-C5AC-8238-A007-5E1C65BA5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4548F-7978-D65D-399E-72433DC0E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FB182-35D4-E0A7-E6EB-A2D560A73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EE8A64"/>
                </a:solidFill>
              </a:rPr>
              <a:t>Sets, Iterators, For-each Loop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Map Review</a:t>
            </a:r>
          </a:p>
          <a:p>
            <a:pPr>
              <a:spcAft>
                <a:spcPts val="1200"/>
              </a:spcAft>
            </a:pPr>
            <a:r>
              <a:rPr lang="en-US" i="1" dirty="0"/>
              <a:t>Debrief PCM: Count Words</a:t>
            </a:r>
          </a:p>
          <a:p>
            <a:pPr>
              <a:spcAft>
                <a:spcPts val="1200"/>
              </a:spcAft>
            </a:pPr>
            <a:r>
              <a:rPr lang="en-US" i="1" dirty="0"/>
              <a:t>Practice: </a:t>
            </a:r>
            <a:r>
              <a:rPr lang="en-US" i="1" dirty="0" err="1"/>
              <a:t>joinRosters</a:t>
            </a:r>
            <a:endParaRPr lang="en-US" i="1" dirty="0"/>
          </a:p>
          <a:p>
            <a:pPr>
              <a:spcAft>
                <a:spcPts val="1200"/>
              </a:spcAft>
            </a:pPr>
            <a:r>
              <a:rPr lang="en-US" i="1" dirty="0"/>
              <a:t>Practice: </a:t>
            </a:r>
            <a:r>
              <a:rPr lang="en-US" i="1" dirty="0" err="1"/>
              <a:t>mostFrequentStart</a:t>
            </a:r>
            <a:endParaRPr lang="en-US" i="1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547F5F54-4FC9-D1F9-9137-AFB2E5919672}"/>
              </a:ext>
            </a:extLst>
          </p:cNvPr>
          <p:cNvSpPr/>
          <p:nvPr/>
        </p:nvSpPr>
        <p:spPr>
          <a:xfrm rot="10800000">
            <a:off x="6804646" y="210648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21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 (ADT)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600" dirty="0"/>
              <a:t>A collection of unique values (no duplicates allowed) that can perform the following operations </a:t>
            </a:r>
            <a:r>
              <a:rPr lang="en-US" sz="3600" u="sng" dirty="0"/>
              <a:t>efficiently</a:t>
            </a:r>
            <a:r>
              <a:rPr lang="en-US" sz="3600" dirty="0"/>
              <a:t>:</a:t>
            </a:r>
          </a:p>
          <a:p>
            <a:pPr lvl="1"/>
            <a:r>
              <a:rPr lang="en-US" sz="3200" dirty="0"/>
              <a:t>add</a:t>
            </a:r>
          </a:p>
          <a:p>
            <a:pPr lvl="1"/>
            <a:r>
              <a:rPr lang="en-US" sz="3200" dirty="0"/>
              <a:t>remove</a:t>
            </a:r>
          </a:p>
          <a:p>
            <a:pPr lvl="1"/>
            <a:r>
              <a:rPr lang="en-US" sz="3200" dirty="0"/>
              <a:t>search (contains)</a:t>
            </a:r>
          </a:p>
          <a:p>
            <a:pPr lvl="1"/>
            <a:endParaRPr lang="en-US" sz="3200" dirty="0"/>
          </a:p>
          <a:p>
            <a:r>
              <a:rPr lang="en-US" sz="3600" dirty="0"/>
              <a:t>We don’t think of a set as having indices; we just add things to the set in general and don’t worry about order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A607B86-DD22-4E48-BD46-1CA3EBF6E1A3}"/>
              </a:ext>
            </a:extLst>
          </p:cNvPr>
          <p:cNvSpPr/>
          <p:nvPr/>
        </p:nvSpPr>
        <p:spPr>
          <a:xfrm>
            <a:off x="7281949" y="2604655"/>
            <a:ext cx="2686510" cy="186241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3A244-8610-41F2-8C4C-3BB3AF5FBCE9}"/>
              </a:ext>
            </a:extLst>
          </p:cNvPr>
          <p:cNvSpPr txBox="1"/>
          <p:nvPr/>
        </p:nvSpPr>
        <p:spPr>
          <a:xfrm>
            <a:off x="7838902" y="2843213"/>
            <a:ext cx="71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"hi"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B2641-BA16-426E-A9F2-677DC8193E45}"/>
              </a:ext>
            </a:extLst>
          </p:cNvPr>
          <p:cNvSpPr txBox="1"/>
          <p:nvPr/>
        </p:nvSpPr>
        <p:spPr>
          <a:xfrm>
            <a:off x="8686801" y="3212545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"hello"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FAFCC-BFDC-4D7C-82EC-F88269343A94}"/>
              </a:ext>
            </a:extLst>
          </p:cNvPr>
          <p:cNvSpPr txBox="1"/>
          <p:nvPr/>
        </p:nvSpPr>
        <p:spPr>
          <a:xfrm>
            <a:off x="8553796" y="2875002"/>
            <a:ext cx="101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</a:t>
            </a:r>
            <a:r>
              <a:rPr lang="en-US" dirty="0" err="1">
                <a:latin typeface="Consolas" panose="020B0609020204030204" pitchFamily="49" charset="0"/>
              </a:rPr>
              <a:t>hola</a:t>
            </a:r>
            <a:r>
              <a:rPr lang="en-US" dirty="0">
                <a:latin typeface="Consolas" panose="020B0609020204030204" pitchFamily="49" charset="0"/>
              </a:rPr>
              <a:t>"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A5DF12-D23D-419B-9678-16A43E3E8D95}"/>
              </a:ext>
            </a:extLst>
          </p:cNvPr>
          <p:cNvSpPr txBox="1"/>
          <p:nvPr/>
        </p:nvSpPr>
        <p:spPr>
          <a:xfrm>
            <a:off x="7392785" y="3320285"/>
            <a:ext cx="133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"Hallo"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12A27F-5F5D-4F08-81A1-0931F9EBFD40}"/>
              </a:ext>
            </a:extLst>
          </p:cNvPr>
          <p:cNvSpPr txBox="1"/>
          <p:nvPr/>
        </p:nvSpPr>
        <p:spPr>
          <a:xfrm>
            <a:off x="7875617" y="3765568"/>
            <a:ext cx="171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</a:t>
            </a:r>
            <a:r>
              <a:rPr lang="en-US" dirty="0" err="1">
                <a:latin typeface="Consolas" panose="020B0609020204030204" pitchFamily="49" charset="0"/>
              </a:rPr>
              <a:t>tervetuloa</a:t>
            </a:r>
            <a:r>
              <a:rPr lang="en-US" dirty="0">
                <a:latin typeface="Consolas" panose="020B0609020204030204" pitchFamily="49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600105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 in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nsolas" panose="020B0609020204030204" pitchFamily="49" charset="0"/>
              </a:rPr>
              <a:t>Set</a:t>
            </a:r>
            <a:r>
              <a:rPr lang="en-US" sz="3600" dirty="0"/>
              <a:t> is an interface in Java </a:t>
            </a:r>
          </a:p>
          <a:p>
            <a:pPr lvl="1"/>
            <a:r>
              <a:rPr lang="en-US" sz="3200" dirty="0"/>
              <a:t>In </a:t>
            </a:r>
            <a:r>
              <a:rPr lang="en-US" sz="3200" dirty="0" err="1">
                <a:latin typeface="Consolas" panose="020B0609020204030204" pitchFamily="49" charset="0"/>
              </a:rPr>
              <a:t>java.util</a:t>
            </a:r>
            <a:endParaRPr lang="en-US" sz="3200" dirty="0">
              <a:latin typeface="Consolas" panose="020B0609020204030204" pitchFamily="49" charset="0"/>
            </a:endParaRPr>
          </a:p>
          <a:p>
            <a:pPr lvl="1"/>
            <a:endParaRPr lang="en-US" sz="3600" dirty="0"/>
          </a:p>
          <a:p>
            <a:r>
              <a:rPr lang="en-US" sz="3600" dirty="0">
                <a:latin typeface="Consolas" panose="020B0609020204030204" pitchFamily="49" charset="0"/>
              </a:rPr>
              <a:t>HashSet</a:t>
            </a:r>
            <a:r>
              <a:rPr lang="en-US" sz="3600" dirty="0"/>
              <a:t> and </a:t>
            </a:r>
            <a:r>
              <a:rPr lang="en-US" sz="3600" dirty="0" err="1">
                <a:latin typeface="Consolas" panose="020B0609020204030204" pitchFamily="49" charset="0"/>
              </a:rPr>
              <a:t>TreeSet</a:t>
            </a:r>
            <a:r>
              <a:rPr lang="en-US" sz="3600" dirty="0"/>
              <a:t> are classes that implement the </a:t>
            </a:r>
            <a:r>
              <a:rPr lang="en-US" sz="3600" dirty="0">
                <a:latin typeface="Consolas" panose="020B0609020204030204" pitchFamily="49" charset="0"/>
              </a:rPr>
              <a:t>Set</a:t>
            </a:r>
            <a:r>
              <a:rPr lang="en-US" sz="3600" dirty="0"/>
              <a:t> interface in Java</a:t>
            </a:r>
          </a:p>
          <a:p>
            <a:pPr lvl="1"/>
            <a:r>
              <a:rPr lang="en-US" sz="2800" dirty="0">
                <a:latin typeface="Consolas" panose="020B0609020204030204" pitchFamily="49" charset="0"/>
              </a:rPr>
              <a:t>HashSet</a:t>
            </a:r>
            <a:r>
              <a:rPr lang="en-US" sz="2800" dirty="0"/>
              <a:t>: Very fast! Implemented using a “hash table” array</a:t>
            </a:r>
          </a:p>
          <a:p>
            <a:pPr lvl="2"/>
            <a:r>
              <a:rPr lang="en-US" sz="2400" i="1" dirty="0"/>
              <a:t>Elements are stored in an unpredictable order</a:t>
            </a:r>
            <a:endParaRPr lang="en-US" sz="2400" dirty="0"/>
          </a:p>
          <a:p>
            <a:pPr lvl="1"/>
            <a:r>
              <a:rPr lang="en-US" sz="2800" dirty="0" err="1">
                <a:latin typeface="Consolas" panose="020B0609020204030204" pitchFamily="49" charset="0"/>
              </a:rPr>
              <a:t>TreeSet</a:t>
            </a:r>
            <a:r>
              <a:rPr lang="en-US" sz="2800" dirty="0"/>
              <a:t>: Pretty fast! Implemented using a “binary search tree”</a:t>
            </a:r>
          </a:p>
          <a:p>
            <a:pPr lvl="2"/>
            <a:r>
              <a:rPr lang="en-US" sz="2400" i="1" dirty="0"/>
              <a:t>Elements are stored in sorted order</a:t>
            </a:r>
          </a:p>
        </p:txBody>
      </p:sp>
    </p:spTree>
    <p:extLst>
      <p:ext uri="{BB962C8B-B14F-4D97-AF65-F5344CB8AC3E}">
        <p14:creationId xmlns:p14="http://schemas.microsoft.com/office/powerpoint/2010/main" val="2338475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Methods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301144-31AD-4BF3-8974-85F3C1508F37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1353215"/>
          <a:ext cx="11016344" cy="4724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172">
                  <a:extLst>
                    <a:ext uri="{9D8B030D-6E8A-4147-A177-3AD203B41FA5}">
                      <a16:colId xmlns:a16="http://schemas.microsoft.com/office/drawing/2014/main" val="2906013631"/>
                    </a:ext>
                  </a:extLst>
                </a:gridCol>
                <a:gridCol w="5508172">
                  <a:extLst>
                    <a:ext uri="{9D8B030D-6E8A-4147-A177-3AD203B41FA5}">
                      <a16:colId xmlns:a16="http://schemas.microsoft.com/office/drawing/2014/main" val="1338416299"/>
                    </a:ext>
                  </a:extLst>
                </a:gridCol>
              </a:tblGrid>
              <a:tr h="5609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760069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add(value)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Adds the given value to the set, returns whether or not the given value was added successfully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Consolas" panose="020B0609020204030204" pitchFamily="49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791527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contains(value)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given value is found in this 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582377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remove(value)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given value from the set; 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set contained the value,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dirty="0"/>
                        <a:t> if not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839463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clear()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Removes all elements from the 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125575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164259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isEmpty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set’s size is 0;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dirty="0"/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571063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toString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Returns a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dirty="0"/>
                        <a:t> representation of the set such as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"[3, 42, -7, 15]"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425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022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For-Each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/>
              <a:t>A new kind of loop! ✨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Set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3600" dirty="0">
                <a:solidFill>
                  <a:srgbClr val="001080"/>
                </a:solidFill>
                <a:latin typeface="Consolas" panose="020B0609020204030204" pitchFamily="49" charset="0"/>
              </a:rPr>
              <a:t>words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HashSet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&lt;&gt;();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001080"/>
                </a:solidFill>
                <a:latin typeface="Consolas" panose="020B0609020204030204" pitchFamily="49" charset="0"/>
              </a:rPr>
              <a:t>s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: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words)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6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6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6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(s);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BUT, you cannot </a:t>
            </a:r>
            <a:r>
              <a:rPr lang="en-US" sz="3600" u="sng" dirty="0"/>
              <a:t>modify</a:t>
            </a:r>
            <a:r>
              <a:rPr lang="en-US" sz="3600" i="1" dirty="0"/>
              <a:t> </a:t>
            </a:r>
            <a:r>
              <a:rPr lang="en-US" sz="3600" dirty="0"/>
              <a:t>the data structure inside a for-each loop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You will get a </a:t>
            </a:r>
            <a:r>
              <a:rPr lang="en-US" sz="3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ConcurrentModificationException</a:t>
            </a:r>
            <a:endParaRPr lang="en-US" sz="3200" dirty="0"/>
          </a:p>
          <a:p>
            <a:pPr lvl="1"/>
            <a:r>
              <a:rPr lang="en-US" sz="3200" dirty="0"/>
              <a:t>They are “read-only”</a:t>
            </a:r>
          </a:p>
        </p:txBody>
      </p:sp>
    </p:spTree>
    <p:extLst>
      <p:ext uri="{BB962C8B-B14F-4D97-AF65-F5344CB8AC3E}">
        <p14:creationId xmlns:p14="http://schemas.microsoft.com/office/powerpoint/2010/main" val="1500288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951464" cy="51216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600" dirty="0"/>
              <a:t>A new object that has access to all of the elements of a given collection and gives them to you one at a time—</a:t>
            </a:r>
            <a:r>
              <a:rPr lang="en-US" sz="4600" u="sng" dirty="0"/>
              <a:t>and</a:t>
            </a:r>
            <a:r>
              <a:rPr lang="en-US" sz="4600" dirty="0"/>
              <a:t> it lets you modify the collection!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>
                <a:solidFill>
                  <a:srgbClr val="267F99"/>
                </a:solidFill>
                <a:latin typeface="Consolas" panose="020B0609020204030204" pitchFamily="49" charset="0"/>
              </a:rPr>
              <a:t>Set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40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sz="40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lyrics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4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4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267F99"/>
                </a:solidFill>
                <a:latin typeface="Consolas" panose="020B0609020204030204" pitchFamily="49" charset="0"/>
              </a:rPr>
              <a:t>HashSet</a:t>
            </a:r>
            <a:r>
              <a:rPr lang="en-US" sz="4000" dirty="0">
                <a:solidFill>
                  <a:srgbClr val="000000"/>
                </a:solidFill>
                <a:latin typeface="Consolas" panose="020B0609020204030204" pitchFamily="49" charset="0"/>
              </a:rPr>
              <a:t>&lt;&gt;();</a:t>
            </a:r>
            <a:endParaRPr lang="en-US" sz="4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267F99"/>
                </a:solidFill>
                <a:latin typeface="Consolas" panose="020B0609020204030204" pitchFamily="49" charset="0"/>
              </a:rPr>
              <a:t>Iterator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40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sz="4000" dirty="0" err="1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itr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4000" dirty="0" err="1">
                <a:latin typeface="Consolas" panose="020B0609020204030204" pitchFamily="49" charset="0"/>
                <a:cs typeface="Consolas" panose="020B0609020204030204" pitchFamily="49" charset="0"/>
              </a:rPr>
              <a:t>lyrics.iterator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4000" dirty="0" err="1">
                <a:latin typeface="Consolas" panose="020B0609020204030204" pitchFamily="49" charset="0"/>
                <a:cs typeface="Consolas" panose="020B0609020204030204" pitchFamily="49" charset="0"/>
              </a:rPr>
              <a:t>itr.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hasNext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26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40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 next = </a:t>
            </a:r>
            <a:r>
              <a:rPr lang="en-US" sz="4000" dirty="0" err="1">
                <a:latin typeface="Consolas" panose="020B0609020204030204" pitchFamily="49" charset="0"/>
                <a:cs typeface="Consolas" panose="020B0609020204030204" pitchFamily="49" charset="0"/>
              </a:rPr>
              <a:t>itr.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4000" dirty="0">
                <a:solidFill>
                  <a:srgbClr val="AF02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4000" dirty="0" err="1">
                <a:latin typeface="Consolas" panose="020B0609020204030204" pitchFamily="49" charset="0"/>
                <a:cs typeface="Consolas" panose="020B0609020204030204" pitchFamily="49" charset="0"/>
              </a:rPr>
              <a:t>next.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contains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40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"woo"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)) {</a:t>
            </a:r>
          </a:p>
          <a:p>
            <a:pPr marL="0" indent="0">
              <a:buNone/>
            </a:pP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4000" dirty="0" err="1">
                <a:latin typeface="Consolas" panose="020B0609020204030204" pitchFamily="49" charset="0"/>
                <a:cs typeface="Consolas" panose="020B0609020204030204" pitchFamily="49" charset="0"/>
              </a:rPr>
              <a:t>itr.remove</a:t>
            </a: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948D300-D54F-CAB8-CFB5-A9C2A10D24A2}"/>
              </a:ext>
            </a:extLst>
          </p:cNvPr>
          <p:cNvCxnSpPr>
            <a:cxnSpLocks/>
          </p:cNvCxnSpPr>
          <p:nvPr/>
        </p:nvCxnSpPr>
        <p:spPr>
          <a:xfrm flipH="1" flipV="1">
            <a:off x="5110423" y="5325000"/>
            <a:ext cx="1311642" cy="63986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70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20562</TotalTime>
  <Words>1621</Words>
  <Application>Microsoft Macintosh PowerPoint</Application>
  <PresentationFormat>Widescreen</PresentationFormat>
  <Paragraphs>248</Paragraphs>
  <Slides>23</Slides>
  <Notes>0</Notes>
  <HiddenSlides>7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Consolas</vt:lpstr>
      <vt:lpstr>Courier New</vt:lpstr>
      <vt:lpstr>Montserrat</vt:lpstr>
      <vt:lpstr>Montserrat ExtraBold</vt:lpstr>
      <vt:lpstr>Montserrat SemiBold</vt:lpstr>
      <vt:lpstr>Source Code Pro</vt:lpstr>
      <vt:lpstr>System Font Regular</vt:lpstr>
      <vt:lpstr>Tahoma</vt:lpstr>
      <vt:lpstr>CSE 373 Summer 2020</vt:lpstr>
      <vt:lpstr>Maps</vt:lpstr>
      <vt:lpstr>Lecture Outline (1/5)</vt:lpstr>
      <vt:lpstr>Announcements/Reminders</vt:lpstr>
      <vt:lpstr>Lecture Outline</vt:lpstr>
      <vt:lpstr>Sets (ADT)</vt:lpstr>
      <vt:lpstr>Sets in Java</vt:lpstr>
      <vt:lpstr>Set Methods</vt:lpstr>
      <vt:lpstr>For-Each Loop</vt:lpstr>
      <vt:lpstr>Iterators</vt:lpstr>
      <vt:lpstr>Iterators</vt:lpstr>
      <vt:lpstr>Lecture Outline (2/5)</vt:lpstr>
      <vt:lpstr>Map ADT</vt:lpstr>
      <vt:lpstr>Programming with Maps in Java (1/2)</vt:lpstr>
      <vt:lpstr>Programming with Maps in Java (2/2)</vt:lpstr>
      <vt:lpstr>Map Implementations</vt:lpstr>
      <vt:lpstr>Select the method calls required to modify the given map m as follows:</vt:lpstr>
      <vt:lpstr>Select the method calls required to modify the given map m as follows:</vt:lpstr>
      <vt:lpstr>Lecture Outline (3/5)</vt:lpstr>
      <vt:lpstr>Lecture Outline (4/5)</vt:lpstr>
      <vt:lpstr>joinRosters</vt:lpstr>
      <vt:lpstr>Lecture Outline (5/5)</vt:lpstr>
      <vt:lpstr>mostFrequentStart (1/2)</vt:lpstr>
      <vt:lpstr>mostFrequentStart (2/2)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Aaron S Johnston</dc:creator>
  <cp:keywords/>
  <dc:description/>
  <cp:lastModifiedBy>Elba G.</cp:lastModifiedBy>
  <cp:revision>359</cp:revision>
  <cp:lastPrinted>2022-09-27T21:33:44Z</cp:lastPrinted>
  <dcterms:created xsi:type="dcterms:W3CDTF">2020-06-13T06:27:42Z</dcterms:created>
  <dcterms:modified xsi:type="dcterms:W3CDTF">2026-04-29T23:30:06Z</dcterms:modified>
  <cp:category/>
</cp:coreProperties>
</file>