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6" autoAdjust="0"/>
    <p:restoredTop sz="91361"/>
  </p:normalViewPr>
  <p:slideViewPr>
    <p:cSldViewPr snapToGrid="0" snapToObjects="1">
      <p:cViewPr varScale="1">
        <p:scale>
          <a:sx n="124" d="100"/>
          <a:sy n="124" d="100"/>
        </p:scale>
        <p:origin x="232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B14BF-DB0B-4C94-8AAA-AC9AD42119E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7561D3AD-AFD9-5C50-EBE2-FDE9B16372A6}"/>
              </a:ext>
            </a:extLst>
          </p:cNvPr>
          <p:cNvSpPr txBox="1"/>
          <p:nvPr userDrawn="1"/>
        </p:nvSpPr>
        <p:spPr>
          <a:xfrm>
            <a:off x="7226456" y="4403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5E9B7F16-BDCF-C909-091F-E4FCABF408B1}"/>
              </a:ext>
            </a:extLst>
          </p:cNvPr>
          <p:cNvSpPr txBox="1"/>
          <p:nvPr userDrawn="1"/>
        </p:nvSpPr>
        <p:spPr>
          <a:xfrm>
            <a:off x="7226456" y="4664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B4DF4B62-3F23-A112-3923-4833DF6F2120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D135AD8A-EEE9-246D-5C8E-40D223CCFFDD}"/>
              </a:ext>
            </a:extLst>
          </p:cNvPr>
          <p:cNvSpPr txBox="1"/>
          <p:nvPr userDrawn="1"/>
        </p:nvSpPr>
        <p:spPr>
          <a:xfrm>
            <a:off x="8316295" y="437751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92E8FD80-DB04-0E1A-1EEA-FCE6CD9C8E01}"/>
              </a:ext>
            </a:extLst>
          </p:cNvPr>
          <p:cNvSpPr txBox="1"/>
          <p:nvPr userDrawn="1"/>
        </p:nvSpPr>
        <p:spPr>
          <a:xfrm>
            <a:off x="8275471" y="465916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E8F2A-117B-4C93-6081-B6FEFF5B9A3D}"/>
              </a:ext>
            </a:extLst>
          </p:cNvPr>
          <p:cNvSpPr txBox="1"/>
          <p:nvPr userDrawn="1"/>
        </p:nvSpPr>
        <p:spPr>
          <a:xfrm>
            <a:off x="6469508" y="3772045"/>
            <a:ext cx="6451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47;p21">
            <a:extLst>
              <a:ext uri="{FF2B5EF4-FFF2-40B4-BE49-F238E27FC236}">
                <a16:creationId xmlns:a16="http://schemas.microsoft.com/office/drawing/2014/main" id="{77B7ABAD-6214-4E56-B018-8763E018A152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6" name="Google Shape;47;p21">
            <a:extLst>
              <a:ext uri="{FF2B5EF4-FFF2-40B4-BE49-F238E27FC236}">
                <a16:creationId xmlns:a16="http://schemas.microsoft.com/office/drawing/2014/main" id="{193E0F37-E8F0-B691-0209-3408C5EBA6D6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Sets, For-Each Loops, Iterators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83A23-B338-72D0-D4EC-31C084FF3FA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48A2B-769E-F392-C6B6-216E0906BF05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D4A0F-52EF-14D1-0203-EA6EF3C9515F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sp/office_hours/#introductory-programming-lab-i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B8CB4-092E-BA93-549B-D8FC1FD982AB}"/>
              </a:ext>
            </a:extLst>
          </p:cNvPr>
          <p:cNvSpPr txBox="1"/>
          <p:nvPr/>
        </p:nvSpPr>
        <p:spPr>
          <a:xfrm>
            <a:off x="7641349" y="2240485"/>
            <a:ext cx="43696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Slido</a:t>
            </a: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&amp; 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What’s the last movie you watched?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8CF56-6349-62FD-5BA5-D122EFD4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48" y="5661061"/>
            <a:ext cx="1113889" cy="11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(4/6)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yesterday!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(5/6)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1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1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1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1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1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1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u="sng" dirty="0"/>
              <a:t>modify</a:t>
            </a:r>
            <a:r>
              <a:rPr lang="en-US" sz="3600" i="1" dirty="0"/>
              <a:t>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301571" y="2388476"/>
            <a:ext cx="6275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766993" y="2388476"/>
            <a:ext cx="542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100" dirty="0" err="1">
                <a:latin typeface="Consolas" panose="020B0609020204030204" pitchFamily="49" charset="0"/>
              </a:rPr>
              <a:t>ConcurrentModificationException</a:t>
            </a:r>
            <a:endParaRPr lang="en-US" sz="2100" dirty="0"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924E6-656F-934B-5F94-0F510C11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69" y="263263"/>
            <a:ext cx="805664" cy="8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DD26C-BBDE-8190-02E6-125F2AE64F17}"/>
              </a:ext>
            </a:extLst>
          </p:cNvPr>
          <p:cNvSpPr txBox="1"/>
          <p:nvPr/>
        </p:nvSpPr>
        <p:spPr>
          <a:xfrm>
            <a:off x="301571" y="2388476"/>
            <a:ext cx="6275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E0BEC-E0D2-B2C2-E3D3-76C787068C15}"/>
              </a:ext>
            </a:extLst>
          </p:cNvPr>
          <p:cNvSpPr txBox="1"/>
          <p:nvPr/>
        </p:nvSpPr>
        <p:spPr>
          <a:xfrm>
            <a:off x="6766993" y="2388476"/>
            <a:ext cx="542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100" dirty="0" err="1">
                <a:latin typeface="Consolas" panose="020B0609020204030204" pitchFamily="49" charset="0"/>
              </a:rPr>
              <a:t>ConcurrentModificationException</a:t>
            </a:r>
            <a:endParaRPr lang="en-US" sz="2100" dirty="0">
              <a:latin typeface="Consolas" panose="020B060902020403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659D6-64ED-0C08-D740-AAFFAA1E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69" y="263263"/>
            <a:ext cx="805664" cy="8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(6/6)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</a:t>
            </a:r>
            <a:r>
              <a:rPr lang="en-US" sz="4000" u="sng" dirty="0"/>
              <a:t>all</a:t>
            </a:r>
            <a:r>
              <a:rPr lang="en-US" sz="4000" dirty="0"/>
              <a:t>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(1/6)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Programming Assignment 1 (P1) due April 30th! </a:t>
            </a:r>
          </a:p>
          <a:p>
            <a:pPr lvl="1"/>
            <a:r>
              <a:rPr lang="en-US" sz="2600" dirty="0"/>
              <a:t>Stacks, Queues, Exceptions</a:t>
            </a:r>
          </a:p>
          <a:p>
            <a:r>
              <a:rPr lang="en-US" sz="3200" dirty="0"/>
              <a:t>Resubmission Cycle 1 due April 28</a:t>
            </a:r>
            <a:r>
              <a:rPr lang="en-US" sz="3200" baseline="30000" dirty="0"/>
              <a:t>th</a:t>
            </a:r>
            <a:endParaRPr lang="en-US" sz="3200" dirty="0"/>
          </a:p>
          <a:p>
            <a:pPr lvl="1"/>
            <a:r>
              <a:rPr lang="en-US" sz="2600" dirty="0"/>
              <a:t>Remember that grades from a resubmission </a:t>
            </a:r>
            <a:r>
              <a:rPr lang="en-US" sz="2600" b="1" dirty="0"/>
              <a:t>completely replace</a:t>
            </a:r>
            <a:r>
              <a:rPr lang="en-US" sz="2600" dirty="0"/>
              <a:t> your previous grades for that assignment</a:t>
            </a:r>
          </a:p>
          <a:p>
            <a:pPr lvl="1"/>
            <a:r>
              <a:rPr lang="en-US" sz="2600" dirty="0"/>
              <a:t>Resubmission Cycle 2 will open Thursday, April 30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  <a:endParaRPr lang="en-US" sz="2800" dirty="0"/>
          </a:p>
          <a:p>
            <a:r>
              <a:rPr lang="en-US" sz="2800" dirty="0"/>
              <a:t>Heads up: Quiz 1 scheduled for Thursday, May </a:t>
            </a:r>
            <a:r>
              <a:rPr lang="en-US" dirty="0"/>
              <a:t>7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lvl="1"/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, Reference Semantics, Stacks and Queues,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dirty="0"/>
              <a:t>s,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dirty="0"/>
              <a:t>s</a:t>
            </a:r>
          </a:p>
          <a:p>
            <a:r>
              <a:rPr lang="en-US" dirty="0">
                <a:hlinkClick r:id="rId2"/>
              </a:rPr>
              <a:t>How to Use the IPL </a:t>
            </a:r>
            <a:endParaRPr lang="en-US" dirty="0"/>
          </a:p>
          <a:p>
            <a:r>
              <a:rPr lang="en-US" dirty="0"/>
              <a:t>Programming Assignment 2 released on Friday, May 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Yes, two Programming Assignments in a row!</a:t>
            </a:r>
          </a:p>
          <a:p>
            <a:pPr lvl="1"/>
            <a:r>
              <a:rPr lang="en-US" dirty="0"/>
              <a:t>BUT, you have </a:t>
            </a:r>
            <a:r>
              <a:rPr lang="en-US" u="sng" dirty="0"/>
              <a:t>one and a half week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(2/6)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825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(3/6)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allowed!)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40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4"/>
            <a:ext cx="2755669" cy="189460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36841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475913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"hallo"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827081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tervetuloa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package</a:t>
            </a: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17539</TotalTime>
  <Words>928</Words>
  <Application>Microsoft Macintosh PowerPoint</Application>
  <PresentationFormat>Widescreen</PresentationFormat>
  <Paragraphs>174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 (1/6)</vt:lpstr>
      <vt:lpstr>Announcements</vt:lpstr>
      <vt:lpstr>Lecture Outline (2/6)</vt:lpstr>
      <vt:lpstr>Practice Problem:</vt:lpstr>
      <vt:lpstr>Lecture Outline (3/6)</vt:lpstr>
      <vt:lpstr>(PCM) Sets (ADT)</vt:lpstr>
      <vt:lpstr>(PCM) Sets in Java</vt:lpstr>
      <vt:lpstr>Set Methods</vt:lpstr>
      <vt:lpstr>Lecture Outline (4/6)</vt:lpstr>
      <vt:lpstr>Choosing a Data Structure: Tradeoffs</vt:lpstr>
      <vt:lpstr>Lecture Outline (5/6)</vt:lpstr>
      <vt:lpstr>For-Each Loop</vt:lpstr>
      <vt:lpstr>What output is produced by this code?</vt:lpstr>
      <vt:lpstr>What output is produced by this code?</vt:lpstr>
      <vt:lpstr>Lecture Outline (6/6)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315</cp:revision>
  <cp:lastPrinted>2022-09-27T21:33:44Z</cp:lastPrinted>
  <dcterms:created xsi:type="dcterms:W3CDTF">2020-06-13T06:27:42Z</dcterms:created>
  <dcterms:modified xsi:type="dcterms:W3CDTF">2026-04-24T21:25:37Z</dcterms:modified>
</cp:coreProperties>
</file>