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25" r:id="rId3"/>
    <p:sldId id="340" r:id="rId4"/>
    <p:sldId id="341" r:id="rId5"/>
    <p:sldId id="350" r:id="rId6"/>
    <p:sldId id="348" r:id="rId7"/>
    <p:sldId id="333" r:id="rId8"/>
    <p:sldId id="334" r:id="rId9"/>
    <p:sldId id="332" r:id="rId10"/>
    <p:sldId id="317" r:id="rId11"/>
    <p:sldId id="351" r:id="rId12"/>
    <p:sldId id="335" r:id="rId13"/>
    <p:sldId id="336" r:id="rId14"/>
    <p:sldId id="337" r:id="rId15"/>
    <p:sldId id="352" r:id="rId16"/>
    <p:sldId id="338" r:id="rId17"/>
    <p:sldId id="353" r:id="rId18"/>
    <p:sldId id="345" r:id="rId19"/>
    <p:sldId id="354" r:id="rId20"/>
    <p:sldId id="312" r:id="rId21"/>
    <p:sldId id="344" r:id="rId22"/>
    <p:sldId id="346" r:id="rId23"/>
    <p:sldId id="34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64"/>
    <a:srgbClr val="FA8231"/>
    <a:srgbClr val="EF5777"/>
    <a:srgbClr val="FAFAFA"/>
    <a:srgbClr val="F5F5F5"/>
    <a:srgbClr val="0FB9B1"/>
    <a:srgbClr val="54A0FF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73F2B-77D2-4243-B44E-D291A30CF9C5}" v="6" dt="2024-04-12T17:50:17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0" autoAdjust="0"/>
    <p:restoredTop sz="91399" autoAdjust="0"/>
  </p:normalViewPr>
  <p:slideViewPr>
    <p:cSldViewPr snapToGrid="0" snapToObjects="1">
      <p:cViewPr varScale="1">
        <p:scale>
          <a:sx n="120" d="100"/>
          <a:sy n="120" d="100"/>
        </p:scale>
        <p:origin x="744" y="176"/>
      </p:cViewPr>
      <p:guideLst/>
    </p:cSldViewPr>
  </p:slideViewPr>
  <p:outlineViewPr>
    <p:cViewPr>
      <p:scale>
        <a:sx n="33" d="100"/>
        <a:sy n="33" d="100"/>
      </p:scale>
      <p:origin x="0" y="-42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29F73F2B-77D2-4243-B44E-D291A30CF9C5}"/>
    <pc:docChg chg="undo custSel addSld modSld modMainMaster">
      <pc:chgData name="Kasey Champion" userId="c1130ab030728f76" providerId="LiveId" clId="{29F73F2B-77D2-4243-B44E-D291A30CF9C5}" dt="2024-04-12T17:52:07.581" v="103" actId="14"/>
      <pc:docMkLst>
        <pc:docMk/>
      </pc:docMkLst>
      <pc:sldChg chg="addSp modSp">
        <pc:chgData name="Kasey Champion" userId="c1130ab030728f76" providerId="LiveId" clId="{29F73F2B-77D2-4243-B44E-D291A30CF9C5}" dt="2024-04-12T17:50:17.478" v="32"/>
        <pc:sldMkLst>
          <pc:docMk/>
          <pc:sldMk cId="3581297674" sldId="256"/>
        </pc:sldMkLst>
        <pc:spChg chg="add mod">
          <ac:chgData name="Kasey Champion" userId="c1130ab030728f76" providerId="LiveId" clId="{29F73F2B-77D2-4243-B44E-D291A30CF9C5}" dt="2024-04-12T17:50:17.478" v="32"/>
          <ac:spMkLst>
            <pc:docMk/>
            <pc:sldMk cId="3581297674" sldId="256"/>
            <ac:spMk id="2" creationId="{D8CC04D0-A3CC-E6B9-5121-271A67A49EAD}"/>
          </ac:spMkLst>
        </pc:spChg>
      </pc:sldChg>
      <pc:sldChg chg="modSp mod">
        <pc:chgData name="Kasey Champion" userId="c1130ab030728f76" providerId="LiveId" clId="{29F73F2B-77D2-4243-B44E-D291A30CF9C5}" dt="2024-04-12T17:52:07.581" v="103" actId="14"/>
        <pc:sldMkLst>
          <pc:docMk/>
          <pc:sldMk cId="1505962930" sldId="340"/>
        </pc:sldMkLst>
        <pc:spChg chg="mod">
          <ac:chgData name="Kasey Champion" userId="c1130ab030728f76" providerId="LiveId" clId="{29F73F2B-77D2-4243-B44E-D291A30CF9C5}" dt="2024-04-12T17:52:07.581" v="103" actId="14"/>
          <ac:spMkLst>
            <pc:docMk/>
            <pc:sldMk cId="1505962930" sldId="340"/>
            <ac:spMk id="3" creationId="{8D365F00-1F12-0E48-0722-69545AF4853F}"/>
          </ac:spMkLst>
        </pc:spChg>
      </pc:sldChg>
      <pc:sldChg chg="add">
        <pc:chgData name="Kasey Champion" userId="c1130ab030728f76" providerId="LiveId" clId="{29F73F2B-77D2-4243-B44E-D291A30CF9C5}" dt="2024-04-10T17:21:15.434" v="0"/>
        <pc:sldMkLst>
          <pc:docMk/>
          <pc:sldMk cId="3029175080" sldId="348"/>
        </pc:sldMkLst>
      </pc:sldChg>
      <pc:sldMasterChg chg="modSp mod modSldLayout">
        <pc:chgData name="Kasey Champion" userId="c1130ab030728f76" providerId="LiveId" clId="{29F73F2B-77D2-4243-B44E-D291A30CF9C5}" dt="2024-04-12T17:50:13.801" v="31" actId="478"/>
        <pc:sldMasterMkLst>
          <pc:docMk/>
          <pc:sldMasterMk cId="8468274" sldId="2147483648"/>
        </pc:sldMasterMkLst>
        <pc:spChg chg="mod">
          <ac:chgData name="Kasey Champion" userId="c1130ab030728f76" providerId="LiveId" clId="{29F73F2B-77D2-4243-B44E-D291A30CF9C5}" dt="2024-04-12T17:45:28.375" v="6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Kasey Champion" userId="c1130ab030728f76" providerId="LiveId" clId="{29F73F2B-77D2-4243-B44E-D291A30CF9C5}" dt="2024-04-12T17:50:13.801" v="31" actId="478"/>
          <pc:sldLayoutMkLst>
            <pc:docMk/>
            <pc:sldMasterMk cId="8468274" sldId="2147483648"/>
            <pc:sldLayoutMk cId="3828369656" sldId="2147483649"/>
          </pc:sldLayoutMkLst>
          <pc:spChg chg="mod">
            <ac:chgData name="Kasey Champion" userId="c1130ab030728f76" providerId="LiveId" clId="{29F73F2B-77D2-4243-B44E-D291A30CF9C5}" dt="2024-04-12T17:46:08.243" v="7"/>
            <ac:spMkLst>
              <pc:docMk/>
              <pc:sldMasterMk cId="8468274" sldId="2147483648"/>
              <pc:sldLayoutMk cId="3828369656" sldId="2147483649"/>
              <ac:spMk id="18" creationId="{00DBAC39-5E6F-4810-A45A-47F8B0449B88}"/>
            </ac:spMkLst>
          </pc:spChg>
          <pc:spChg chg="mod">
            <ac:chgData name="Kasey Champion" userId="c1130ab030728f76" providerId="LiveId" clId="{29F73F2B-77D2-4243-B44E-D291A30CF9C5}" dt="2024-04-12T17:46:12.816" v="8"/>
            <ac:spMkLst>
              <pc:docMk/>
              <pc:sldMasterMk cId="8468274" sldId="2147483648"/>
              <pc:sldLayoutMk cId="3828369656" sldId="2147483649"/>
              <ac:spMk id="19" creationId="{A19DD805-B913-4503-885B-0871D93867FB}"/>
            </ac:spMkLst>
          </pc:spChg>
          <pc:spChg chg="del mod">
            <ac:chgData name="Kasey Champion" userId="c1130ab030728f76" providerId="LiveId" clId="{29F73F2B-77D2-4243-B44E-D291A30CF9C5}" dt="2024-04-12T17:50:13.801" v="31" actId="478"/>
            <ac:spMkLst>
              <pc:docMk/>
              <pc:sldMasterMk cId="8468274" sldId="2147483648"/>
              <pc:sldLayoutMk cId="3828369656" sldId="2147483649"/>
              <ac:spMk id="20" creationId="{890D9394-9742-4EF4-ABE0-B35058CA4987}"/>
            </ac:spMkLst>
          </pc:spChg>
          <pc:picChg chg="add mod">
            <ac:chgData name="Kasey Champion" userId="c1130ab030728f76" providerId="LiveId" clId="{29F73F2B-77D2-4243-B44E-D291A30CF9C5}" dt="2024-04-12T17:47:33.487" v="21" actId="1038"/>
            <ac:picMkLst>
              <pc:docMk/>
              <pc:sldMasterMk cId="8468274" sldId="2147483648"/>
              <pc:sldLayoutMk cId="3828369656" sldId="2147483649"/>
              <ac:picMk id="7" creationId="{354F4CC2-86A7-07D9-3F27-61DAC0E67426}"/>
            </ac:picMkLst>
          </pc:picChg>
        </pc:sldLayoutChg>
        <pc:sldLayoutChg chg="addSp modSp mod">
          <pc:chgData name="Kasey Champion" userId="c1130ab030728f76" providerId="LiveId" clId="{29F73F2B-77D2-4243-B44E-D291A30CF9C5}" dt="2024-04-12T17:47:48.081" v="28" actId="14100"/>
          <pc:sldLayoutMkLst>
            <pc:docMk/>
            <pc:sldMasterMk cId="8468274" sldId="2147483648"/>
            <pc:sldLayoutMk cId="1063051541" sldId="2147483656"/>
          </pc:sldLayoutMkLst>
          <pc:picChg chg="add mod">
            <ac:chgData name="Kasey Champion" userId="c1130ab030728f76" providerId="LiveId" clId="{29F73F2B-77D2-4243-B44E-D291A30CF9C5}" dt="2024-04-12T17:47:48.081" v="28" actId="14100"/>
            <ac:picMkLst>
              <pc:docMk/>
              <pc:sldMasterMk cId="8468274" sldId="2147483648"/>
              <pc:sldLayoutMk cId="1063051541" sldId="2147483656"/>
              <ac:picMk id="8" creationId="{4E5851D1-EB4B-47AC-6E65-6B1A7565120C}"/>
            </ac:picMkLst>
          </pc:picChg>
        </pc:sldLayoutChg>
        <pc:sldLayoutChg chg="addSp modSp">
          <pc:chgData name="Kasey Champion" userId="c1130ab030728f76" providerId="LiveId" clId="{29F73F2B-77D2-4243-B44E-D291A30CF9C5}" dt="2024-04-12T17:47:52.425" v="29"/>
          <pc:sldLayoutMkLst>
            <pc:docMk/>
            <pc:sldMasterMk cId="8468274" sldId="2147483648"/>
            <pc:sldLayoutMk cId="4039598584" sldId="2147483657"/>
          </pc:sldLayoutMkLst>
          <pc:picChg chg="add mod">
            <ac:chgData name="Kasey Champion" userId="c1130ab030728f76" providerId="LiveId" clId="{29F73F2B-77D2-4243-B44E-D291A30CF9C5}" dt="2024-04-12T17:47:52.425" v="29"/>
            <ac:picMkLst>
              <pc:docMk/>
              <pc:sldMasterMk cId="8468274" sldId="2147483648"/>
              <pc:sldLayoutMk cId="4039598584" sldId="2147483657"/>
              <ac:picMk id="6" creationId="{10FCD9B6-2813-1BE7-F39A-AFBB537231C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32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92A5EF-681F-4720-A694-667AF7B5E397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4BBD398-E72C-4700-BA78-91F996D68B33}"/>
              </a:ext>
            </a:extLst>
          </p:cNvPr>
          <p:cNvSpPr/>
          <p:nvPr userDrawn="1"/>
        </p:nvSpPr>
        <p:spPr>
          <a:xfrm>
            <a:off x="3010892" y="5663619"/>
            <a:ext cx="109728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691932-1544-478D-9089-D490902D94C6}"/>
              </a:ext>
            </a:extLst>
          </p:cNvPr>
          <p:cNvCxnSpPr/>
          <p:nvPr userDrawn="1"/>
        </p:nvCxnSpPr>
        <p:spPr>
          <a:xfrm>
            <a:off x="7452794" y="4387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96;p1">
            <a:extLst>
              <a:ext uri="{FF2B5EF4-FFF2-40B4-BE49-F238E27FC236}">
                <a16:creationId xmlns:a16="http://schemas.microsoft.com/office/drawing/2014/main" id="{D9E4AB4E-E978-4682-A3BE-37D6FF0D8C2B}"/>
              </a:ext>
            </a:extLst>
          </p:cNvPr>
          <p:cNvSpPr txBox="1"/>
          <p:nvPr userDrawn="1"/>
        </p:nvSpPr>
        <p:spPr>
          <a:xfrm>
            <a:off x="7226456" y="4395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3" name="Google Shape;97;p1">
            <a:extLst>
              <a:ext uri="{FF2B5EF4-FFF2-40B4-BE49-F238E27FC236}">
                <a16:creationId xmlns:a16="http://schemas.microsoft.com/office/drawing/2014/main" id="{42EEC593-6BF8-41F7-885B-17F6B0BB6B68}"/>
              </a:ext>
            </a:extLst>
          </p:cNvPr>
          <p:cNvSpPr txBox="1"/>
          <p:nvPr userDrawn="1"/>
        </p:nvSpPr>
        <p:spPr>
          <a:xfrm>
            <a:off x="7226456" y="4656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ED6A732F-D71D-405E-230A-3EF0C73697E7}"/>
              </a:ext>
            </a:extLst>
          </p:cNvPr>
          <p:cNvSpPr txBox="1"/>
          <p:nvPr userDrawn="1"/>
        </p:nvSpPr>
        <p:spPr>
          <a:xfrm>
            <a:off x="8316295" y="4367358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9;p1">
            <a:extLst>
              <a:ext uri="{FF2B5EF4-FFF2-40B4-BE49-F238E27FC236}">
                <a16:creationId xmlns:a16="http://schemas.microsoft.com/office/drawing/2014/main" id="{78DEE9F0-4D35-D322-BA28-5DF0A9CB9E7C}"/>
              </a:ext>
            </a:extLst>
          </p:cNvPr>
          <p:cNvSpPr txBox="1"/>
          <p:nvPr userDrawn="1"/>
        </p:nvSpPr>
        <p:spPr>
          <a:xfrm>
            <a:off x="8275471" y="4649005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04: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EAC7B-65C2-1B30-DA47-20727607702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3EC0F5-7299-A940-73A9-901CCF1523A2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B5B0D-14EC-AD04-9232-BED2C0B8FFB2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pen.spotify.com/playlist/1ZWbsLfSqDiuqSzGaOy74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6sp/resources/testing_tips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304DC4-F5CA-435D-BAE0-049BD371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5885401" cy="1786068"/>
          </a:xfrm>
        </p:spPr>
        <p:txBody>
          <a:bodyPr/>
          <a:lstStyle/>
          <a:p>
            <a:r>
              <a:rPr lang="en-US" sz="5400" dirty="0" err="1"/>
              <a:t>ArrayList</a:t>
            </a:r>
            <a:r>
              <a:rPr lang="en-US" sz="5400" dirty="0"/>
              <a:t>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part of spring?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F5EAB-BA1A-AF3F-45D1-7A2552B85F3A}"/>
              </a:ext>
            </a:extLst>
          </p:cNvPr>
          <p:cNvSpPr txBox="1"/>
          <p:nvPr/>
        </p:nvSpPr>
        <p:spPr>
          <a:xfrm>
            <a:off x="6469508" y="3863485"/>
            <a:ext cx="6451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122 26sp </a:t>
            </a:r>
            <a:r>
              <a:rPr lang="en-US" sz="2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Lecture Jams🎧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BA7DF-D07D-1F62-4177-D27C4726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5669280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92327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AAE34-F86F-5711-710A-9A2FB8437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9D7A-815E-7357-0D6B-82AEDDAD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(3/6)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09EDF-A46C-6110-CA4A-CB802D97E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moveRight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rgbClr val="EE8A64"/>
                </a:solidFill>
              </a:rPr>
              <a:t>compareToList</a:t>
            </a:r>
            <a:endParaRPr lang="en-US" b="1" dirty="0">
              <a:solidFill>
                <a:srgbClr val="EE8A64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err="1"/>
              <a:t>topN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addAll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 descr="Currently on Warm Up">
            <a:extLst>
              <a:ext uri="{FF2B5EF4-FFF2-40B4-BE49-F238E27FC236}">
                <a16:creationId xmlns:a16="http://schemas.microsoft.com/office/drawing/2014/main" id="{2FC85D32-F449-71B1-B502-5E17E982312F}"/>
              </a:ext>
            </a:extLst>
          </p:cNvPr>
          <p:cNvSpPr/>
          <p:nvPr/>
        </p:nvSpPr>
        <p:spPr>
          <a:xfrm rot="10800000">
            <a:off x="3479045" y="276616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compareToList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Write a method called </a:t>
            </a:r>
            <a:r>
              <a:rPr lang="en-US" err="1">
                <a:latin typeface="Consolas" panose="020B0609020204030204" pitchFamily="49" charset="0"/>
              </a:rPr>
              <a:t>compareToList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 lang="en-US"/>
              <a:t>that accepts two </a:t>
            </a:r>
            <a:r>
              <a:rPr lang="en-US" err="1">
                <a:latin typeface="Consolas" panose="020B0609020204030204" pitchFamily="49" charset="0"/>
              </a:rPr>
              <a:t>ArrayList</a:t>
            </a:r>
            <a:r>
              <a:rPr lang="en-US" err="1"/>
              <a:t>s</a:t>
            </a:r>
            <a:r>
              <a:rPr lang="en-US"/>
              <a:t> of integers </a:t>
            </a:r>
            <a:r>
              <a:rPr lang="en-US">
                <a:latin typeface="Consolas" panose="020B0609020204030204" pitchFamily="49" charset="0"/>
              </a:rPr>
              <a:t>list1</a:t>
            </a:r>
            <a:r>
              <a:rPr lang="en-US"/>
              <a:t> and </a:t>
            </a:r>
            <a:r>
              <a:rPr lang="en-US">
                <a:latin typeface="Consolas" panose="020B0609020204030204" pitchFamily="49" charset="0"/>
              </a:rPr>
              <a:t>list2</a:t>
            </a:r>
            <a:r>
              <a:rPr lang="en-US"/>
              <a:t> as parameters and compares the elements of the two lists, printing out the locations of common elements in each of the </a:t>
            </a:r>
            <a:r>
              <a:rPr lang="en-US" err="1">
                <a:latin typeface="Consolas" panose="020B0609020204030204" pitchFamily="49" charset="0"/>
              </a:rPr>
              <a:t>ArrayList</a:t>
            </a:r>
            <a:r>
              <a:rPr lang="en-US" err="1"/>
              <a:t>s</a:t>
            </a:r>
            <a:r>
              <a:rPr lang="en-US"/>
              <a:t>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For example, if </a:t>
            </a:r>
            <a:r>
              <a:rPr lang="en-US">
                <a:latin typeface="Consolas" panose="020B0609020204030204" pitchFamily="49" charset="0"/>
              </a:rPr>
              <a:t>list1</a:t>
            </a:r>
            <a:r>
              <a:rPr lang="en-US"/>
              <a:t> contained </a:t>
            </a:r>
            <a:r>
              <a:rPr lang="en-US">
                <a:latin typeface="Consolas" panose="020B0609020204030204" pitchFamily="49" charset="0"/>
              </a:rPr>
              <a:t>[5, 6, 7, 8] </a:t>
            </a:r>
            <a:r>
              <a:rPr lang="en-US"/>
              <a:t>and </a:t>
            </a:r>
            <a:r>
              <a:rPr lang="en-US">
                <a:latin typeface="Consolas" panose="020B0609020204030204" pitchFamily="49" charset="0"/>
              </a:rPr>
              <a:t>list2</a:t>
            </a:r>
            <a:r>
              <a:rPr lang="en-US"/>
              <a:t> contained </a:t>
            </a:r>
            <a:r>
              <a:rPr lang="en-US">
                <a:latin typeface="Consolas" panose="020B0609020204030204" pitchFamily="49" charset="0"/>
              </a:rPr>
              <a:t>[7, 5, 9, 0, 2], </a:t>
            </a:r>
            <a:r>
              <a:rPr lang="en-US"/>
              <a:t>a call to </a:t>
            </a:r>
            <a:r>
              <a:rPr lang="en-US" err="1">
                <a:latin typeface="Consolas" panose="020B0609020204030204" pitchFamily="49" charset="0"/>
              </a:rPr>
              <a:t>compareToList</a:t>
            </a:r>
            <a:r>
              <a:rPr lang="en-US">
                <a:latin typeface="Consolas" panose="020B0609020204030204" pitchFamily="49" charset="0"/>
              </a:rPr>
              <a:t>(list1, list2) </a:t>
            </a:r>
            <a:r>
              <a:rPr lang="en-US"/>
              <a:t>would produce output such as: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2169C-13CD-4EB2-B96B-3936AFDD8EB3}"/>
              </a:ext>
            </a:extLst>
          </p:cNvPr>
          <p:cNvSpPr txBox="1"/>
          <p:nvPr/>
        </p:nvSpPr>
        <p:spPr>
          <a:xfrm>
            <a:off x="2794959" y="5228607"/>
            <a:ext cx="6602082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80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/>
              <a:t>Spend </a:t>
            </a:r>
            <a:r>
              <a:rPr lang="en-US" sz="3600">
                <a:solidFill>
                  <a:schemeClr val="accent6"/>
                </a:solidFill>
              </a:rPr>
              <a:t>1</a:t>
            </a:r>
            <a:r>
              <a:rPr lang="en-US" sz="3600"/>
              <a:t> min on your own thinking about how you would implement this method! (focus on </a:t>
            </a:r>
            <a:r>
              <a:rPr lang="en-US" sz="3600" i="1"/>
              <a:t>pseudocode</a:t>
            </a:r>
            <a:r>
              <a:rPr lang="en-US" sz="3600"/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84605-5F5A-47F1-8AE0-4DEDAC1B1C55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Write a method called </a:t>
            </a:r>
            <a:r>
              <a:rPr lang="en-US" sz="2400" err="1">
                <a:latin typeface="Consolas" panose="020B0609020204030204" pitchFamily="49" charset="0"/>
              </a:rPr>
              <a:t>compareToList</a:t>
            </a:r>
            <a:r>
              <a:rPr lang="en-US" sz="2400"/>
              <a:t> that accepts two </a:t>
            </a:r>
            <a:r>
              <a:rPr lang="en-US" sz="2400" err="1">
                <a:latin typeface="Consolas" panose="020B0609020204030204" pitchFamily="49" charset="0"/>
              </a:rPr>
              <a:t>ArrayList</a:t>
            </a:r>
            <a:r>
              <a:rPr lang="en-US" sz="2400" err="1"/>
              <a:t>s</a:t>
            </a:r>
            <a:r>
              <a:rPr lang="en-US" sz="2400"/>
              <a:t> of integers </a:t>
            </a:r>
            <a:r>
              <a:rPr lang="en-US" sz="2400">
                <a:latin typeface="Consolas" panose="020B0609020204030204" pitchFamily="49" charset="0"/>
              </a:rPr>
              <a:t>list1</a:t>
            </a:r>
            <a:r>
              <a:rPr lang="en-US" sz="2400"/>
              <a:t> and </a:t>
            </a:r>
            <a:r>
              <a:rPr lang="en-US" sz="2400">
                <a:latin typeface="Consolas" panose="020B0609020204030204" pitchFamily="49" charset="0"/>
              </a:rPr>
              <a:t>list2</a:t>
            </a:r>
            <a:r>
              <a:rPr lang="en-US" sz="2400"/>
              <a:t> as parameters and compares the elements of the two lists, printing out the locations of common elements in each of the </a:t>
            </a:r>
            <a:r>
              <a:rPr lang="en-US" sz="2400" err="1">
                <a:latin typeface="Consolas" panose="020B0609020204030204" pitchFamily="49" charset="0"/>
              </a:rPr>
              <a:t>ArrayList</a:t>
            </a:r>
            <a:r>
              <a:rPr lang="en-US" sz="2400" err="1"/>
              <a:t>s</a:t>
            </a:r>
            <a:r>
              <a:rPr lang="en-US" sz="240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For example, if </a:t>
            </a:r>
            <a:r>
              <a:rPr lang="en-US" sz="2400">
                <a:latin typeface="Consolas" panose="020B0609020204030204" pitchFamily="49" charset="0"/>
              </a:rPr>
              <a:t>list1</a:t>
            </a:r>
            <a:r>
              <a:rPr lang="en-US" sz="2400"/>
              <a:t> contained </a:t>
            </a:r>
            <a:r>
              <a:rPr lang="en-US" sz="2400">
                <a:latin typeface="Consolas" panose="020B0609020204030204" pitchFamily="49" charset="0"/>
              </a:rPr>
              <a:t>[5, 6, 7, 8] </a:t>
            </a:r>
            <a:r>
              <a:rPr lang="en-US" sz="2400"/>
              <a:t>and </a:t>
            </a:r>
            <a:r>
              <a:rPr lang="en-US" sz="2400">
                <a:latin typeface="Consolas" panose="020B0609020204030204" pitchFamily="49" charset="0"/>
              </a:rPr>
              <a:t>list2</a:t>
            </a:r>
            <a:r>
              <a:rPr lang="en-US" sz="2400"/>
              <a:t> contained </a:t>
            </a:r>
            <a:r>
              <a:rPr lang="en-US" sz="2400">
                <a:latin typeface="Consolas" panose="020B0609020204030204" pitchFamily="49" charset="0"/>
              </a:rPr>
              <a:t>[7, 5, 9, 0, 2], </a:t>
            </a:r>
            <a:r>
              <a:rPr lang="en-US" sz="2400"/>
              <a:t>a call to </a:t>
            </a:r>
            <a:r>
              <a:rPr lang="en-US" sz="2400" err="1">
                <a:latin typeface="Consolas" panose="020B0609020204030204" pitchFamily="49" charset="0"/>
              </a:rPr>
              <a:t>compareToList</a:t>
            </a:r>
            <a:r>
              <a:rPr lang="en-US" sz="2400">
                <a:latin typeface="Consolas" panose="020B0609020204030204" pitchFamily="49" charset="0"/>
              </a:rPr>
              <a:t>(list1, list2) </a:t>
            </a:r>
            <a:r>
              <a:rPr lang="en-US" sz="2400"/>
              <a:t>would produce output such as: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7F449-8192-4369-A3D0-A628BC64115D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05434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E1CAA-A44D-41D9-9899-E9E48F54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1258519" cy="768393"/>
          </a:xfrm>
        </p:spPr>
        <p:txBody>
          <a:bodyPr>
            <a:noAutofit/>
          </a:bodyPr>
          <a:lstStyle/>
          <a:p>
            <a:r>
              <a:rPr lang="en-US" sz="3600"/>
              <a:t>Spend </a:t>
            </a:r>
            <a:r>
              <a:rPr lang="en-US" sz="3600">
                <a:solidFill>
                  <a:schemeClr val="accent6"/>
                </a:solidFill>
              </a:rPr>
              <a:t>2</a:t>
            </a:r>
            <a:r>
              <a:rPr lang="en-US" sz="3600"/>
              <a:t> min discussing about how you would implement this method with a neighbor! (focus on </a:t>
            </a:r>
            <a:r>
              <a:rPr lang="en-US" sz="3600" i="1"/>
              <a:t>pseudocode</a:t>
            </a:r>
            <a:r>
              <a:rPr lang="en-US" sz="360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CCBCEE-5A6C-44F5-9528-6262AA83D0E8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Write a method called </a:t>
            </a:r>
            <a:r>
              <a:rPr lang="en-US" sz="2400" err="1">
                <a:latin typeface="Consolas" panose="020B0609020204030204" pitchFamily="49" charset="0"/>
              </a:rPr>
              <a:t>compareToList</a:t>
            </a:r>
            <a:r>
              <a:rPr lang="en-US" sz="2400"/>
              <a:t> that accepts two </a:t>
            </a:r>
            <a:r>
              <a:rPr lang="en-US" sz="2400" err="1">
                <a:latin typeface="Consolas" panose="020B0609020204030204" pitchFamily="49" charset="0"/>
              </a:rPr>
              <a:t>ArrayList</a:t>
            </a:r>
            <a:r>
              <a:rPr lang="en-US" sz="2400" err="1"/>
              <a:t>s</a:t>
            </a:r>
            <a:r>
              <a:rPr lang="en-US" sz="2400"/>
              <a:t> of integers </a:t>
            </a:r>
            <a:r>
              <a:rPr lang="en-US" sz="2400">
                <a:latin typeface="Consolas" panose="020B0609020204030204" pitchFamily="49" charset="0"/>
              </a:rPr>
              <a:t>list1</a:t>
            </a:r>
            <a:r>
              <a:rPr lang="en-US" sz="2400"/>
              <a:t> and </a:t>
            </a:r>
            <a:r>
              <a:rPr lang="en-US" sz="2400">
                <a:latin typeface="Consolas" panose="020B0609020204030204" pitchFamily="49" charset="0"/>
              </a:rPr>
              <a:t>list2</a:t>
            </a:r>
            <a:r>
              <a:rPr lang="en-US" sz="2400"/>
              <a:t> as parameters and compares the elements of the two lists, printing out the locations of common elements in each of the </a:t>
            </a:r>
            <a:r>
              <a:rPr lang="en-US" sz="2400" err="1">
                <a:latin typeface="Consolas" panose="020B0609020204030204" pitchFamily="49" charset="0"/>
              </a:rPr>
              <a:t>ArrayList</a:t>
            </a:r>
            <a:r>
              <a:rPr lang="en-US" sz="2400" err="1"/>
              <a:t>s</a:t>
            </a:r>
            <a:r>
              <a:rPr lang="en-US" sz="240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For example, if </a:t>
            </a:r>
            <a:r>
              <a:rPr lang="en-US" sz="2400">
                <a:latin typeface="Consolas" panose="020B0609020204030204" pitchFamily="49" charset="0"/>
              </a:rPr>
              <a:t>list1</a:t>
            </a:r>
            <a:r>
              <a:rPr lang="en-US" sz="2400"/>
              <a:t> contained </a:t>
            </a:r>
            <a:r>
              <a:rPr lang="en-US" sz="2400">
                <a:latin typeface="Consolas" panose="020B0609020204030204" pitchFamily="49" charset="0"/>
              </a:rPr>
              <a:t>[5, 6, 7, 8] </a:t>
            </a:r>
            <a:r>
              <a:rPr lang="en-US" sz="2400"/>
              <a:t>and </a:t>
            </a:r>
            <a:r>
              <a:rPr lang="en-US" sz="2400">
                <a:latin typeface="Consolas" panose="020B0609020204030204" pitchFamily="49" charset="0"/>
              </a:rPr>
              <a:t>list2</a:t>
            </a:r>
            <a:r>
              <a:rPr lang="en-US" sz="2400"/>
              <a:t> contained </a:t>
            </a:r>
            <a:r>
              <a:rPr lang="en-US" sz="2400">
                <a:latin typeface="Consolas" panose="020B0609020204030204" pitchFamily="49" charset="0"/>
              </a:rPr>
              <a:t>[7, 5, 9, 0, 2], </a:t>
            </a:r>
            <a:r>
              <a:rPr lang="en-US" sz="2400"/>
              <a:t>a call to </a:t>
            </a:r>
            <a:r>
              <a:rPr lang="en-US" sz="2400" err="1">
                <a:latin typeface="Consolas" panose="020B0609020204030204" pitchFamily="49" charset="0"/>
              </a:rPr>
              <a:t>compareToList</a:t>
            </a:r>
            <a:r>
              <a:rPr lang="en-US" sz="2400">
                <a:latin typeface="Consolas" panose="020B0609020204030204" pitchFamily="49" charset="0"/>
              </a:rPr>
              <a:t>(list1, list2) </a:t>
            </a:r>
            <a:r>
              <a:rPr lang="en-US" sz="2400"/>
              <a:t>would produce output such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99CE9-E67A-4565-9B48-2228C8328B87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485554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A1C52-E73C-C024-66AF-124FE1895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315A-FF56-E572-28C0-3C4D3136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(4/6)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A5EB-9C0B-C96C-6488-A0DA27869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moveRight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compareToList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rgbClr val="EE8A64"/>
                </a:solidFill>
              </a:rPr>
              <a:t>topN</a:t>
            </a:r>
            <a:endParaRPr lang="en-US" b="1" dirty="0">
              <a:solidFill>
                <a:srgbClr val="EE8A64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err="1"/>
              <a:t>addAll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 descr="Currently on Warm Up">
            <a:extLst>
              <a:ext uri="{FF2B5EF4-FFF2-40B4-BE49-F238E27FC236}">
                <a16:creationId xmlns:a16="http://schemas.microsoft.com/office/drawing/2014/main" id="{277C5861-1C99-1A41-9F6B-820F40E57150}"/>
              </a:ext>
            </a:extLst>
          </p:cNvPr>
          <p:cNvSpPr/>
          <p:nvPr/>
        </p:nvSpPr>
        <p:spPr>
          <a:xfrm rot="10800000">
            <a:off x="2027435" y="345196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19620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topN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method called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/>
              <a:t>that accepts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and an </a:t>
            </a:r>
            <a:r>
              <a:rPr lang="en-US" sz="3200" dirty="0">
                <a:latin typeface="Consolas" panose="020B0609020204030204" pitchFamily="49" charset="0"/>
              </a:rPr>
              <a:t>int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n</a:t>
            </a:r>
            <a:r>
              <a:rPr lang="en-US" sz="3200" dirty="0"/>
              <a:t> and returns a new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that contains the first n elements of list.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100" dirty="0"/>
              <a:t>For example, if </a:t>
            </a:r>
            <a:r>
              <a:rPr lang="en-US" sz="3100" dirty="0">
                <a:latin typeface="Consolas" panose="020B0609020204030204" pitchFamily="49" charset="0"/>
              </a:rPr>
              <a:t>list</a:t>
            </a:r>
            <a:r>
              <a:rPr lang="en-US" sz="3100" dirty="0"/>
              <a:t> contained </a:t>
            </a:r>
            <a:br>
              <a:rPr lang="en-US" sz="3100" dirty="0"/>
            </a:br>
            <a:r>
              <a:rPr lang="en-US" sz="3100" dirty="0">
                <a:latin typeface="Consolas" panose="020B0609020204030204" pitchFamily="49" charset="0"/>
              </a:rPr>
              <a:t>['m', 'a', 't', '</a:t>
            </a:r>
            <a:r>
              <a:rPr lang="en-US" sz="3100" dirty="0" err="1">
                <a:latin typeface="Consolas" panose="020B0609020204030204" pitchFamily="49" charset="0"/>
              </a:rPr>
              <a:t>i</a:t>
            </a:r>
            <a:r>
              <a:rPr lang="en-US" sz="3100" dirty="0">
                <a:latin typeface="Consolas" panose="020B0609020204030204" pitchFamily="49" charset="0"/>
              </a:rPr>
              <a:t>', 'l', 'd', 'a']</a:t>
            </a:r>
            <a:r>
              <a:rPr lang="en-US" sz="3100" dirty="0"/>
              <a:t>, </a:t>
            </a:r>
            <a:br>
              <a:rPr lang="en-US" sz="3100" dirty="0"/>
            </a:br>
            <a:r>
              <a:rPr lang="en-US" sz="3100" dirty="0"/>
              <a:t>a call to </a:t>
            </a:r>
            <a:r>
              <a:rPr lang="en-US" sz="3100" dirty="0" err="1">
                <a:latin typeface="Consolas" panose="020B0609020204030204" pitchFamily="49" charset="0"/>
              </a:rPr>
              <a:t>topN</a:t>
            </a:r>
            <a:r>
              <a:rPr lang="en-US" sz="3100" dirty="0">
                <a:latin typeface="Consolas" panose="020B0609020204030204" pitchFamily="49" charset="0"/>
              </a:rPr>
              <a:t>(list, 4)</a:t>
            </a:r>
            <a:r>
              <a:rPr lang="en-US" sz="3100" dirty="0"/>
              <a:t> would return an </a:t>
            </a:r>
            <a:br>
              <a:rPr lang="en-US" sz="3100" dirty="0"/>
            </a:br>
            <a:r>
              <a:rPr lang="en-US" sz="3100" dirty="0" err="1">
                <a:latin typeface="Consolas" panose="020B0609020204030204" pitchFamily="49" charset="0"/>
              </a:rPr>
              <a:t>ArrayList</a:t>
            </a:r>
            <a:r>
              <a:rPr lang="en-US" sz="3100" dirty="0"/>
              <a:t> containing </a:t>
            </a:r>
            <a:r>
              <a:rPr lang="en-US" sz="3100" dirty="0">
                <a:latin typeface="Consolas" panose="020B0609020204030204" pitchFamily="49" charset="0"/>
              </a:rPr>
              <a:t>[‘m', ‘a', ‘t', ‘</a:t>
            </a:r>
            <a:r>
              <a:rPr lang="en-US" sz="3100" dirty="0" err="1">
                <a:latin typeface="Consolas" panose="020B0609020204030204" pitchFamily="49" charset="0"/>
              </a:rPr>
              <a:t>i</a:t>
            </a:r>
            <a:r>
              <a:rPr lang="en-US" sz="3100" dirty="0">
                <a:latin typeface="Consolas" panose="020B0609020204030204" pitchFamily="49" charset="0"/>
              </a:rPr>
              <a:t>']</a:t>
            </a:r>
            <a:endParaRPr lang="en-US" sz="3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DD513-A105-F99F-76C9-3A1E1B74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611" y="2991213"/>
            <a:ext cx="2928578" cy="38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7A815-72F3-09D7-541F-441F05043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DAFD-D814-5ECC-4AEF-5BC91281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(5/6)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1489F-2B37-48AE-A50D-6CC5AF650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moveRight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compareToList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topN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rgbClr val="EE8A64"/>
                </a:solidFill>
              </a:rPr>
              <a:t>addAll</a:t>
            </a:r>
            <a:endParaRPr lang="en-US" b="1" dirty="0">
              <a:solidFill>
                <a:srgbClr val="EE8A64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 descr="Currently on Warm Up">
            <a:extLst>
              <a:ext uri="{FF2B5EF4-FFF2-40B4-BE49-F238E27FC236}">
                <a16:creationId xmlns:a16="http://schemas.microsoft.com/office/drawing/2014/main" id="{6D255C85-53D0-B39C-B2DB-C1C75E279C81}"/>
              </a:ext>
            </a:extLst>
          </p:cNvPr>
          <p:cNvSpPr/>
          <p:nvPr/>
        </p:nvSpPr>
        <p:spPr>
          <a:xfrm rot="10800000">
            <a:off x="2187455" y="411490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73284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addAll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/>
              <a:t>Write a method called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addAll</a:t>
            </a:r>
            <a:r>
              <a:rPr lang="en-US" sz="3600" dirty="0"/>
              <a:t> that accepts two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 dirty="0" err="1"/>
              <a:t>s</a:t>
            </a:r>
            <a:r>
              <a:rPr lang="en-US" sz="3600" dirty="0"/>
              <a:t> of Characters,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 sz="3600" dirty="0"/>
              <a:t> and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, and an integer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 as parameters and inserts </a:t>
            </a:r>
            <a:r>
              <a:rPr lang="en-US" sz="3600" b="1" u="sng" dirty="0"/>
              <a:t>all</a:t>
            </a:r>
            <a:r>
              <a:rPr lang="en-US" sz="3600" dirty="0"/>
              <a:t> of the elements from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into </a:t>
            </a:r>
            <a:r>
              <a:rPr lang="en-US" sz="3600" dirty="0">
                <a:latin typeface="Consolas"/>
                <a:sym typeface="Consolas"/>
              </a:rPr>
              <a:t>l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ist1</a:t>
            </a:r>
            <a:r>
              <a:rPr lang="en-US" sz="3600" dirty="0"/>
              <a:t> at the specified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981199-FDB0-CC99-4C95-29D03892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0506" y="3956730"/>
            <a:ext cx="10080894" cy="2827682"/>
            <a:chOff x="1120506" y="3956730"/>
            <a:chExt cx="10080894" cy="28276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8A4E2-F678-412A-E721-9694274B8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506" y="3956923"/>
              <a:ext cx="2064192" cy="27486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10B955-299F-6C0C-EC88-816549687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1157" y="3956730"/>
              <a:ext cx="3770243" cy="28276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615A16-6CB7-8178-BC60-66F1AE363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8589" y="3956730"/>
              <a:ext cx="2064193" cy="2748678"/>
            </a:xfrm>
            <a:prstGeom prst="rect">
              <a:avLst/>
            </a:prstGeom>
          </p:spPr>
        </p:pic>
        <p:sp>
          <p:nvSpPr>
            <p:cNvPr id="11" name="Equal 10">
              <a:extLst>
                <a:ext uri="{FF2B5EF4-FFF2-40B4-BE49-F238E27FC236}">
                  <a16:creationId xmlns:a16="http://schemas.microsoft.com/office/drawing/2014/main" id="{20342AD5-9712-EE45-D1C3-8C269A369CB4}"/>
                </a:ext>
              </a:extLst>
            </p:cNvPr>
            <p:cNvSpPr/>
            <p:nvPr/>
          </p:nvSpPr>
          <p:spPr>
            <a:xfrm>
              <a:off x="6201189" y="4896322"/>
              <a:ext cx="1051560" cy="948690"/>
            </a:xfrm>
            <a:prstGeom prst="mathEqual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lus 11">
              <a:extLst>
                <a:ext uri="{FF2B5EF4-FFF2-40B4-BE49-F238E27FC236}">
                  <a16:creationId xmlns:a16="http://schemas.microsoft.com/office/drawing/2014/main" id="{318CF658-9716-EEA5-39A0-4D9A1E755F5A}"/>
                </a:ext>
              </a:extLst>
            </p:cNvPr>
            <p:cNvSpPr/>
            <p:nvPr/>
          </p:nvSpPr>
          <p:spPr>
            <a:xfrm>
              <a:off x="3223028" y="4988169"/>
              <a:ext cx="697230" cy="685800"/>
            </a:xfrm>
            <a:prstGeom prst="mathPlu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821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80488-4737-F506-3E6E-0BCBF04D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9994-C620-C2E3-6834-3D1668E7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(6/6)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2F2EA-0983-D120-CDDC-DD99B01C3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moveRight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compareToList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topN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addAll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rgbClr val="EE8A64"/>
                </a:solidFill>
              </a:rPr>
              <a:t>ArrayList</a:t>
            </a:r>
            <a:r>
              <a:rPr lang="en-US" b="1" dirty="0">
                <a:solidFill>
                  <a:srgbClr val="EE8A64"/>
                </a:solidFill>
              </a:rPr>
              <a:t> Extended Application</a:t>
            </a:r>
          </a:p>
        </p:txBody>
      </p:sp>
      <p:sp>
        <p:nvSpPr>
          <p:cNvPr id="4" name="Pentagon 3" descr="Currently on Warm Up">
            <a:extLst>
              <a:ext uri="{FF2B5EF4-FFF2-40B4-BE49-F238E27FC236}">
                <a16:creationId xmlns:a16="http://schemas.microsoft.com/office/drawing/2014/main" id="{AB5CFB7A-75B4-8A21-3E3D-748EA1170A3F}"/>
              </a:ext>
            </a:extLst>
          </p:cNvPr>
          <p:cNvSpPr/>
          <p:nvPr/>
        </p:nvSpPr>
        <p:spPr>
          <a:xfrm rot="10800000">
            <a:off x="5873578" y="477784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86534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(1/6)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moveRight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compareToList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topN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addAll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 descr="Currently on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50593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70704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We will write a program called </a:t>
            </a:r>
            <a:r>
              <a:rPr lang="en-US" sz="3900" dirty="0">
                <a:latin typeface="Consolas" panose="020B0609020204030204" pitchFamily="49" charset="0"/>
              </a:rPr>
              <a:t>Bakery</a:t>
            </a:r>
            <a:r>
              <a:rPr lang="en-US" sz="3900" dirty="0">
                <a:latin typeface="Consolas" panose="020B0609020204030204" pitchFamily="49" charset="0"/>
                <a:cs typeface="Consolas" panose="020B0609020204030204" pitchFamily="49" charset="0"/>
              </a:rPr>
              <a:t>Favorites.java</a:t>
            </a:r>
            <a:r>
              <a:rPr lang="en-US" sz="3900" dirty="0">
                <a:cs typeface="Consolas" panose="020B0609020204030204" pitchFamily="49" charset="0"/>
              </a:rPr>
              <a:t> </a:t>
            </a:r>
            <a:r>
              <a:rPr lang="en-US" sz="3900" dirty="0"/>
              <a:t>that manages a list of favorite bakeries for a user (using an </a:t>
            </a:r>
            <a:r>
              <a:rPr lang="en-US" sz="3900" dirty="0" err="1">
                <a:latin typeface="Consolas" panose="020B0609020204030204" pitchFamily="49" charset="0"/>
              </a:rPr>
              <a:t>ArrayList</a:t>
            </a:r>
            <a:r>
              <a:rPr lang="en-US" sz="3900" dirty="0"/>
              <a:t>) and allows the user to perform various different operations on their stored list of favorite bakeries.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Key skills used:</a:t>
            </a:r>
          </a:p>
          <a:p>
            <a:r>
              <a:rPr lang="en-US" sz="3000" dirty="0"/>
              <a:t>User Interaction (UI) loop</a:t>
            </a:r>
          </a:p>
          <a:p>
            <a:r>
              <a:rPr lang="en-US" sz="3000" dirty="0"/>
              <a:t>Iterative development strategies</a:t>
            </a:r>
          </a:p>
          <a:p>
            <a:r>
              <a:rPr lang="en-US" sz="3000" dirty="0"/>
              <a:t>Functional decomposition</a:t>
            </a:r>
          </a:p>
          <a:p>
            <a:r>
              <a:rPr lang="en-US" sz="3000" dirty="0"/>
              <a:t>Practice with </a:t>
            </a:r>
            <a:r>
              <a:rPr lang="en-US" sz="30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3000" dirty="0"/>
              <a:t> methods!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Development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Set up the main scaffold code</a:t>
            </a:r>
          </a:p>
          <a:p>
            <a:r>
              <a:rPr lang="en-US" sz="3200" dirty="0"/>
              <a:t>Menu loop</a:t>
            </a:r>
          </a:p>
          <a:p>
            <a:r>
              <a:rPr lang="en-US" sz="3200" dirty="0"/>
              <a:t>Develop each operation, one at a time</a:t>
            </a:r>
          </a:p>
          <a:p>
            <a:endParaRPr lang="en-US" sz="3200" dirty="0"/>
          </a:p>
          <a:p>
            <a:pPr marL="0" indent="0" algn="ctr">
              <a:buNone/>
            </a:pP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You’ll see a similar development strategy in Creative Project 1’s specification — we recommend you follow it! </a:t>
            </a:r>
          </a:p>
        </p:txBody>
      </p:sp>
    </p:spTree>
    <p:extLst>
      <p:ext uri="{BB962C8B-B14F-4D97-AF65-F5344CB8AC3E}">
        <p14:creationId xmlns:p14="http://schemas.microsoft.com/office/powerpoint/2010/main" val="900371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C7928-D6F6-C008-392E-20A0BB1957C0}"/>
              </a:ext>
            </a:extLst>
          </p:cNvPr>
          <p:cNvSpPr txBox="1"/>
          <p:nvPr/>
        </p:nvSpPr>
        <p:spPr>
          <a:xfrm rot="20626506">
            <a:off x="2052131" y="2930992"/>
            <a:ext cx="8087737" cy="1323439"/>
          </a:xfrm>
          <a:custGeom>
            <a:avLst/>
            <a:gdLst>
              <a:gd name="csX0" fmla="*/ 0 w 8087737"/>
              <a:gd name="csY0" fmla="*/ 0 h 1323439"/>
              <a:gd name="csX1" fmla="*/ 739450 w 8087737"/>
              <a:gd name="csY1" fmla="*/ 0 h 1323439"/>
              <a:gd name="csX2" fmla="*/ 1155391 w 8087737"/>
              <a:gd name="csY2" fmla="*/ 0 h 1323439"/>
              <a:gd name="csX3" fmla="*/ 1733087 w 8087737"/>
              <a:gd name="csY3" fmla="*/ 0 h 1323439"/>
              <a:gd name="csX4" fmla="*/ 2391659 w 8087737"/>
              <a:gd name="csY4" fmla="*/ 0 h 1323439"/>
              <a:gd name="csX5" fmla="*/ 2726723 w 8087737"/>
              <a:gd name="csY5" fmla="*/ 0 h 1323439"/>
              <a:gd name="csX6" fmla="*/ 3061786 w 8087737"/>
              <a:gd name="csY6" fmla="*/ 0 h 1323439"/>
              <a:gd name="csX7" fmla="*/ 3801236 w 8087737"/>
              <a:gd name="csY7" fmla="*/ 0 h 1323439"/>
              <a:gd name="csX8" fmla="*/ 4378932 w 8087737"/>
              <a:gd name="csY8" fmla="*/ 0 h 1323439"/>
              <a:gd name="csX9" fmla="*/ 4713995 w 8087737"/>
              <a:gd name="csY9" fmla="*/ 0 h 1323439"/>
              <a:gd name="csX10" fmla="*/ 5291691 w 8087737"/>
              <a:gd name="csY10" fmla="*/ 0 h 1323439"/>
              <a:gd name="csX11" fmla="*/ 6031141 w 8087737"/>
              <a:gd name="csY11" fmla="*/ 0 h 1323439"/>
              <a:gd name="csX12" fmla="*/ 6527959 w 8087737"/>
              <a:gd name="csY12" fmla="*/ 0 h 1323439"/>
              <a:gd name="csX13" fmla="*/ 7024777 w 8087737"/>
              <a:gd name="csY13" fmla="*/ 0 h 1323439"/>
              <a:gd name="csX14" fmla="*/ 8087737 w 8087737"/>
              <a:gd name="csY14" fmla="*/ 0 h 1323439"/>
              <a:gd name="csX15" fmla="*/ 8087737 w 8087737"/>
              <a:gd name="csY15" fmla="*/ 454381 h 1323439"/>
              <a:gd name="csX16" fmla="*/ 8087737 w 8087737"/>
              <a:gd name="csY16" fmla="*/ 895527 h 1323439"/>
              <a:gd name="csX17" fmla="*/ 8087737 w 8087737"/>
              <a:gd name="csY17" fmla="*/ 1323439 h 1323439"/>
              <a:gd name="csX18" fmla="*/ 7590919 w 8087737"/>
              <a:gd name="csY18" fmla="*/ 1323439 h 1323439"/>
              <a:gd name="csX19" fmla="*/ 7174978 w 8087737"/>
              <a:gd name="csY19" fmla="*/ 1323439 h 1323439"/>
              <a:gd name="csX20" fmla="*/ 6435528 w 8087737"/>
              <a:gd name="csY20" fmla="*/ 1323439 h 1323439"/>
              <a:gd name="csX21" fmla="*/ 5857832 w 8087737"/>
              <a:gd name="csY21" fmla="*/ 1323439 h 1323439"/>
              <a:gd name="csX22" fmla="*/ 5522769 w 8087737"/>
              <a:gd name="csY22" fmla="*/ 1323439 h 1323439"/>
              <a:gd name="csX23" fmla="*/ 4945073 w 8087737"/>
              <a:gd name="csY23" fmla="*/ 1323439 h 1323439"/>
              <a:gd name="csX24" fmla="*/ 4448255 w 8087737"/>
              <a:gd name="csY24" fmla="*/ 1323439 h 1323439"/>
              <a:gd name="csX25" fmla="*/ 3951437 w 8087737"/>
              <a:gd name="csY25" fmla="*/ 1323439 h 1323439"/>
              <a:gd name="csX26" fmla="*/ 3454619 w 8087737"/>
              <a:gd name="csY26" fmla="*/ 1323439 h 1323439"/>
              <a:gd name="csX27" fmla="*/ 2957801 w 8087737"/>
              <a:gd name="csY27" fmla="*/ 1323439 h 1323439"/>
              <a:gd name="csX28" fmla="*/ 2299228 w 8087737"/>
              <a:gd name="csY28" fmla="*/ 1323439 h 1323439"/>
              <a:gd name="csX29" fmla="*/ 1721533 w 8087737"/>
              <a:gd name="csY29" fmla="*/ 1323439 h 1323439"/>
              <a:gd name="csX30" fmla="*/ 1386469 w 8087737"/>
              <a:gd name="csY30" fmla="*/ 1323439 h 1323439"/>
              <a:gd name="csX31" fmla="*/ 889651 w 8087737"/>
              <a:gd name="csY31" fmla="*/ 1323439 h 1323439"/>
              <a:gd name="csX32" fmla="*/ 0 w 8087737"/>
              <a:gd name="csY32" fmla="*/ 1323439 h 1323439"/>
              <a:gd name="csX33" fmla="*/ 0 w 8087737"/>
              <a:gd name="csY33" fmla="*/ 908761 h 1323439"/>
              <a:gd name="csX34" fmla="*/ 0 w 8087737"/>
              <a:gd name="csY34" fmla="*/ 507318 h 1323439"/>
              <a:gd name="csX35" fmla="*/ 0 w 8087737"/>
              <a:gd name="csY35" fmla="*/ 0 h 1323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8087737" h="1323439" fill="none" extrusionOk="0">
                <a:moveTo>
                  <a:pt x="0" y="0"/>
                </a:moveTo>
                <a:cubicBezTo>
                  <a:pt x="220177" y="-11198"/>
                  <a:pt x="386104" y="1968"/>
                  <a:pt x="739450" y="0"/>
                </a:cubicBezTo>
                <a:cubicBezTo>
                  <a:pt x="1092796" y="-1968"/>
                  <a:pt x="1042071" y="30436"/>
                  <a:pt x="1155391" y="0"/>
                </a:cubicBezTo>
                <a:cubicBezTo>
                  <a:pt x="1268711" y="-30436"/>
                  <a:pt x="1602360" y="18101"/>
                  <a:pt x="1733087" y="0"/>
                </a:cubicBezTo>
                <a:cubicBezTo>
                  <a:pt x="1863814" y="-18101"/>
                  <a:pt x="2203189" y="25173"/>
                  <a:pt x="2391659" y="0"/>
                </a:cubicBezTo>
                <a:cubicBezTo>
                  <a:pt x="2580129" y="-25173"/>
                  <a:pt x="2657849" y="27373"/>
                  <a:pt x="2726723" y="0"/>
                </a:cubicBezTo>
                <a:cubicBezTo>
                  <a:pt x="2795597" y="-27373"/>
                  <a:pt x="2965424" y="32374"/>
                  <a:pt x="3061786" y="0"/>
                </a:cubicBezTo>
                <a:cubicBezTo>
                  <a:pt x="3158148" y="-32374"/>
                  <a:pt x="3598438" y="18831"/>
                  <a:pt x="3801236" y="0"/>
                </a:cubicBezTo>
                <a:cubicBezTo>
                  <a:pt x="4004034" y="-18831"/>
                  <a:pt x="4200940" y="59729"/>
                  <a:pt x="4378932" y="0"/>
                </a:cubicBezTo>
                <a:cubicBezTo>
                  <a:pt x="4556924" y="-59729"/>
                  <a:pt x="4588716" y="36903"/>
                  <a:pt x="4713995" y="0"/>
                </a:cubicBezTo>
                <a:cubicBezTo>
                  <a:pt x="4839274" y="-36903"/>
                  <a:pt x="5106621" y="48888"/>
                  <a:pt x="5291691" y="0"/>
                </a:cubicBezTo>
                <a:cubicBezTo>
                  <a:pt x="5476761" y="-48888"/>
                  <a:pt x="5743003" y="80782"/>
                  <a:pt x="6031141" y="0"/>
                </a:cubicBezTo>
                <a:cubicBezTo>
                  <a:pt x="6319279" y="-80782"/>
                  <a:pt x="6396505" y="48826"/>
                  <a:pt x="6527959" y="0"/>
                </a:cubicBezTo>
                <a:cubicBezTo>
                  <a:pt x="6659413" y="-48826"/>
                  <a:pt x="6909130" y="50975"/>
                  <a:pt x="7024777" y="0"/>
                </a:cubicBezTo>
                <a:cubicBezTo>
                  <a:pt x="7140424" y="-50975"/>
                  <a:pt x="7617077" y="19973"/>
                  <a:pt x="8087737" y="0"/>
                </a:cubicBezTo>
                <a:cubicBezTo>
                  <a:pt x="8130669" y="149172"/>
                  <a:pt x="8047325" y="292549"/>
                  <a:pt x="8087737" y="454381"/>
                </a:cubicBezTo>
                <a:cubicBezTo>
                  <a:pt x="8128149" y="616213"/>
                  <a:pt x="8045567" y="754011"/>
                  <a:pt x="8087737" y="895527"/>
                </a:cubicBezTo>
                <a:cubicBezTo>
                  <a:pt x="8129907" y="1037043"/>
                  <a:pt x="8037871" y="1145693"/>
                  <a:pt x="8087737" y="1323439"/>
                </a:cubicBezTo>
                <a:cubicBezTo>
                  <a:pt x="7917244" y="1334035"/>
                  <a:pt x="7748746" y="1306289"/>
                  <a:pt x="7590919" y="1323439"/>
                </a:cubicBezTo>
                <a:cubicBezTo>
                  <a:pt x="7433092" y="1340589"/>
                  <a:pt x="7329215" y="1302732"/>
                  <a:pt x="7174978" y="1323439"/>
                </a:cubicBezTo>
                <a:cubicBezTo>
                  <a:pt x="7020741" y="1344146"/>
                  <a:pt x="6798127" y="1253536"/>
                  <a:pt x="6435528" y="1323439"/>
                </a:cubicBezTo>
                <a:cubicBezTo>
                  <a:pt x="6072929" y="1393342"/>
                  <a:pt x="5998006" y="1272740"/>
                  <a:pt x="5857832" y="1323439"/>
                </a:cubicBezTo>
                <a:cubicBezTo>
                  <a:pt x="5717658" y="1374138"/>
                  <a:pt x="5644627" y="1309037"/>
                  <a:pt x="5522769" y="1323439"/>
                </a:cubicBezTo>
                <a:cubicBezTo>
                  <a:pt x="5400911" y="1337841"/>
                  <a:pt x="5220408" y="1301329"/>
                  <a:pt x="4945073" y="1323439"/>
                </a:cubicBezTo>
                <a:cubicBezTo>
                  <a:pt x="4669738" y="1345549"/>
                  <a:pt x="4608340" y="1264372"/>
                  <a:pt x="4448255" y="1323439"/>
                </a:cubicBezTo>
                <a:cubicBezTo>
                  <a:pt x="4288170" y="1382506"/>
                  <a:pt x="4165896" y="1320950"/>
                  <a:pt x="3951437" y="1323439"/>
                </a:cubicBezTo>
                <a:cubicBezTo>
                  <a:pt x="3736978" y="1325928"/>
                  <a:pt x="3653100" y="1279474"/>
                  <a:pt x="3454619" y="1323439"/>
                </a:cubicBezTo>
                <a:cubicBezTo>
                  <a:pt x="3256138" y="1367404"/>
                  <a:pt x="3196549" y="1294003"/>
                  <a:pt x="2957801" y="1323439"/>
                </a:cubicBezTo>
                <a:cubicBezTo>
                  <a:pt x="2719053" y="1352875"/>
                  <a:pt x="2556023" y="1254235"/>
                  <a:pt x="2299228" y="1323439"/>
                </a:cubicBezTo>
                <a:cubicBezTo>
                  <a:pt x="2042433" y="1392643"/>
                  <a:pt x="1919653" y="1310692"/>
                  <a:pt x="1721533" y="1323439"/>
                </a:cubicBezTo>
                <a:cubicBezTo>
                  <a:pt x="1523413" y="1336186"/>
                  <a:pt x="1514349" y="1291745"/>
                  <a:pt x="1386469" y="1323439"/>
                </a:cubicBezTo>
                <a:cubicBezTo>
                  <a:pt x="1258589" y="1355133"/>
                  <a:pt x="1051563" y="1280667"/>
                  <a:pt x="889651" y="1323439"/>
                </a:cubicBezTo>
                <a:cubicBezTo>
                  <a:pt x="727739" y="1366211"/>
                  <a:pt x="371342" y="1224473"/>
                  <a:pt x="0" y="1323439"/>
                </a:cubicBezTo>
                <a:cubicBezTo>
                  <a:pt x="-27518" y="1234831"/>
                  <a:pt x="33511" y="1064449"/>
                  <a:pt x="0" y="908761"/>
                </a:cubicBezTo>
                <a:cubicBezTo>
                  <a:pt x="-33511" y="753073"/>
                  <a:pt x="23380" y="619132"/>
                  <a:pt x="0" y="507318"/>
                </a:cubicBezTo>
                <a:cubicBezTo>
                  <a:pt x="-23380" y="395504"/>
                  <a:pt x="39607" y="162524"/>
                  <a:pt x="0" y="0"/>
                </a:cubicBezTo>
                <a:close/>
              </a:path>
              <a:path w="8087737" h="1323439" stroke="0" extrusionOk="0">
                <a:moveTo>
                  <a:pt x="0" y="0"/>
                </a:moveTo>
                <a:cubicBezTo>
                  <a:pt x="180594" y="-18890"/>
                  <a:pt x="248610" y="33974"/>
                  <a:pt x="496818" y="0"/>
                </a:cubicBezTo>
                <a:cubicBezTo>
                  <a:pt x="745026" y="-33974"/>
                  <a:pt x="763685" y="14769"/>
                  <a:pt x="831882" y="0"/>
                </a:cubicBezTo>
                <a:cubicBezTo>
                  <a:pt x="900079" y="-14769"/>
                  <a:pt x="1248607" y="86315"/>
                  <a:pt x="1571332" y="0"/>
                </a:cubicBezTo>
                <a:cubicBezTo>
                  <a:pt x="1894057" y="-86315"/>
                  <a:pt x="1887817" y="18162"/>
                  <a:pt x="2068150" y="0"/>
                </a:cubicBezTo>
                <a:cubicBezTo>
                  <a:pt x="2248483" y="-18162"/>
                  <a:pt x="2428146" y="10927"/>
                  <a:pt x="2564968" y="0"/>
                </a:cubicBezTo>
                <a:cubicBezTo>
                  <a:pt x="2701790" y="-10927"/>
                  <a:pt x="3094317" y="43063"/>
                  <a:pt x="3304418" y="0"/>
                </a:cubicBezTo>
                <a:cubicBezTo>
                  <a:pt x="3514519" y="-43063"/>
                  <a:pt x="3514641" y="48030"/>
                  <a:pt x="3720359" y="0"/>
                </a:cubicBezTo>
                <a:cubicBezTo>
                  <a:pt x="3926077" y="-48030"/>
                  <a:pt x="4288917" y="9951"/>
                  <a:pt x="4459809" y="0"/>
                </a:cubicBezTo>
                <a:cubicBezTo>
                  <a:pt x="4630701" y="-9951"/>
                  <a:pt x="4885821" y="43048"/>
                  <a:pt x="5199260" y="0"/>
                </a:cubicBezTo>
                <a:cubicBezTo>
                  <a:pt x="5512699" y="-43048"/>
                  <a:pt x="5581109" y="6592"/>
                  <a:pt x="5776955" y="0"/>
                </a:cubicBezTo>
                <a:cubicBezTo>
                  <a:pt x="5972801" y="-6592"/>
                  <a:pt x="6319111" y="70761"/>
                  <a:pt x="6516405" y="0"/>
                </a:cubicBezTo>
                <a:cubicBezTo>
                  <a:pt x="6713699" y="-70761"/>
                  <a:pt x="6875180" y="50869"/>
                  <a:pt x="7013223" y="0"/>
                </a:cubicBezTo>
                <a:cubicBezTo>
                  <a:pt x="7151266" y="-50869"/>
                  <a:pt x="7351497" y="20931"/>
                  <a:pt x="7510041" y="0"/>
                </a:cubicBezTo>
                <a:cubicBezTo>
                  <a:pt x="7668585" y="-20931"/>
                  <a:pt x="7963573" y="39694"/>
                  <a:pt x="8087737" y="0"/>
                </a:cubicBezTo>
                <a:cubicBezTo>
                  <a:pt x="8125695" y="109632"/>
                  <a:pt x="8087003" y="258383"/>
                  <a:pt x="8087737" y="427912"/>
                </a:cubicBezTo>
                <a:cubicBezTo>
                  <a:pt x="8088471" y="597441"/>
                  <a:pt x="8067661" y="658415"/>
                  <a:pt x="8087737" y="869058"/>
                </a:cubicBezTo>
                <a:cubicBezTo>
                  <a:pt x="8107813" y="1079701"/>
                  <a:pt x="8053545" y="1213985"/>
                  <a:pt x="8087737" y="1323439"/>
                </a:cubicBezTo>
                <a:cubicBezTo>
                  <a:pt x="7913831" y="1328771"/>
                  <a:pt x="7641538" y="1311160"/>
                  <a:pt x="7429164" y="1323439"/>
                </a:cubicBezTo>
                <a:cubicBezTo>
                  <a:pt x="7216790" y="1335718"/>
                  <a:pt x="7198239" y="1283495"/>
                  <a:pt x="7094101" y="1323439"/>
                </a:cubicBezTo>
                <a:cubicBezTo>
                  <a:pt x="6989963" y="1363383"/>
                  <a:pt x="6800514" y="1289956"/>
                  <a:pt x="6678160" y="1323439"/>
                </a:cubicBezTo>
                <a:cubicBezTo>
                  <a:pt x="6555806" y="1356922"/>
                  <a:pt x="6109557" y="1290905"/>
                  <a:pt x="5938710" y="1323439"/>
                </a:cubicBezTo>
                <a:cubicBezTo>
                  <a:pt x="5767863" y="1355973"/>
                  <a:pt x="5599008" y="1299822"/>
                  <a:pt x="5361014" y="1323439"/>
                </a:cubicBezTo>
                <a:cubicBezTo>
                  <a:pt x="5123020" y="1347056"/>
                  <a:pt x="5080122" y="1303125"/>
                  <a:pt x="4945073" y="1323439"/>
                </a:cubicBezTo>
                <a:cubicBezTo>
                  <a:pt x="4810024" y="1343753"/>
                  <a:pt x="4507115" y="1288494"/>
                  <a:pt x="4367378" y="1323439"/>
                </a:cubicBezTo>
                <a:cubicBezTo>
                  <a:pt x="4227641" y="1358384"/>
                  <a:pt x="4179128" y="1284076"/>
                  <a:pt x="4032315" y="1323439"/>
                </a:cubicBezTo>
                <a:cubicBezTo>
                  <a:pt x="3885502" y="1362802"/>
                  <a:pt x="3816539" y="1304965"/>
                  <a:pt x="3697251" y="1323439"/>
                </a:cubicBezTo>
                <a:cubicBezTo>
                  <a:pt x="3577963" y="1341913"/>
                  <a:pt x="3281373" y="1258727"/>
                  <a:pt x="3119556" y="1323439"/>
                </a:cubicBezTo>
                <a:cubicBezTo>
                  <a:pt x="2957740" y="1388151"/>
                  <a:pt x="2829222" y="1317830"/>
                  <a:pt x="2703615" y="1323439"/>
                </a:cubicBezTo>
                <a:cubicBezTo>
                  <a:pt x="2578008" y="1329048"/>
                  <a:pt x="2288511" y="1294273"/>
                  <a:pt x="2045042" y="1323439"/>
                </a:cubicBezTo>
                <a:cubicBezTo>
                  <a:pt x="1801573" y="1352605"/>
                  <a:pt x="1738102" y="1296959"/>
                  <a:pt x="1629101" y="1323439"/>
                </a:cubicBezTo>
                <a:cubicBezTo>
                  <a:pt x="1520100" y="1349919"/>
                  <a:pt x="1129460" y="1317420"/>
                  <a:pt x="970528" y="1323439"/>
                </a:cubicBezTo>
                <a:cubicBezTo>
                  <a:pt x="811596" y="1329458"/>
                  <a:pt x="790915" y="1305271"/>
                  <a:pt x="635465" y="1323439"/>
                </a:cubicBezTo>
                <a:cubicBezTo>
                  <a:pt x="480015" y="1341607"/>
                  <a:pt x="191591" y="1309909"/>
                  <a:pt x="0" y="1323439"/>
                </a:cubicBezTo>
                <a:cubicBezTo>
                  <a:pt x="-10530" y="1235636"/>
                  <a:pt x="41801" y="1087593"/>
                  <a:pt x="0" y="908761"/>
                </a:cubicBezTo>
                <a:cubicBezTo>
                  <a:pt x="-41801" y="729929"/>
                  <a:pt x="52090" y="671003"/>
                  <a:pt x="0" y="441146"/>
                </a:cubicBezTo>
                <a:cubicBezTo>
                  <a:pt x="-52090" y="211289"/>
                  <a:pt x="41206" y="110517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ALREADY DONE!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0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dirty="0"/>
              <a:t>First quiz in section tomorrow, Apr 16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Practice Quiz 0 released!</a:t>
            </a:r>
          </a:p>
          <a:p>
            <a:r>
              <a:rPr lang="en-US" dirty="0"/>
              <a:t>Programming Assignment 0 (P0) due tomorrow!</a:t>
            </a:r>
          </a:p>
          <a:p>
            <a:r>
              <a:rPr lang="en-US" dirty="0"/>
              <a:t>Creative Assignment 1 (C1) out Friday!</a:t>
            </a:r>
          </a:p>
          <a:p>
            <a:pPr lvl="1"/>
            <a:r>
              <a:rPr lang="en-US" dirty="0"/>
              <a:t>Focused on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/>
              <a:t>Due next Thursday, Apr 23</a:t>
            </a:r>
            <a:r>
              <a:rPr lang="en-US" baseline="30000" dirty="0"/>
              <a:t>rd</a:t>
            </a:r>
            <a:r>
              <a:rPr lang="en-US" dirty="0"/>
              <a:t> by 11:59pm PT</a:t>
            </a:r>
          </a:p>
          <a:p>
            <a:r>
              <a:rPr lang="en-US" dirty="0"/>
              <a:t>Reminder: Section participation in 11+ sections → Extra resub!</a:t>
            </a:r>
          </a:p>
          <a:p>
            <a:pPr lvl="1"/>
            <a:r>
              <a:rPr lang="en-US" dirty="0"/>
              <a:t>No need to do anything; TAs will track on Gradescope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(2/6)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rgbClr val="EE8A64"/>
                </a:solidFill>
              </a:rPr>
              <a:t>moveRight</a:t>
            </a:r>
            <a:endParaRPr lang="en-US" b="1" dirty="0">
              <a:solidFill>
                <a:srgbClr val="EE8A64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err="1"/>
              <a:t>compareToList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topN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addAll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 descr="Currently on Warm Up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964695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ArrayList</a:t>
            </a:r>
            <a:r>
              <a:rPr lang="en-US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)</a:t>
                      </a:r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Adds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/>
                        <a:t> </a:t>
                      </a:r>
                      <a:r>
                        <a:rPr lang="en-US" i="0"/>
                        <a:t>to the </a:t>
                      </a:r>
                      <a:r>
                        <a:rPr lang="en-US" b="1" i="1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/>
                        <a:t> of the </a:t>
                      </a:r>
                      <a:r>
                        <a:rPr lang="en-US" i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)</a:t>
                      </a:r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Adds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/>
                        <a:t> </a:t>
                      </a:r>
                      <a:r>
                        <a:rPr lang="en-US" i="0"/>
                        <a:t>to the specified </a:t>
                      </a:r>
                      <a:r>
                        <a:rPr lang="en-US" b="1" i="1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/>
                        <a:t> </a:t>
                      </a:r>
                      <a:r>
                        <a:rPr lang="en-US" i="0"/>
                        <a:t>in the </a:t>
                      </a:r>
                      <a:r>
                        <a:rPr lang="en-US" i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/>
                        <a:t>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Returns the number of elements in the </a:t>
                      </a:r>
                      <a:r>
                        <a:rPr lang="en-US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)</a:t>
                      </a:r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Returns </a:t>
                      </a:r>
                      <a:r>
                        <a:rPr lang="en-US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/>
                        <a:t> if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/>
                        <a:t> </a:t>
                      </a:r>
                      <a:r>
                        <a:rPr lang="en-US" i="0"/>
                        <a:t>is contained in the </a:t>
                      </a:r>
                      <a:r>
                        <a:rPr lang="en-US" i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/>
                        <a:t>, 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/>
                        <a:t> otherwise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)</a:t>
                      </a:r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Returns the element at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>
                          <a:latin typeface="+mj-lt"/>
                        </a:rPr>
                        <a:t> </a:t>
                      </a:r>
                      <a:r>
                        <a:rPr lang="en-US" i="0">
                          <a:latin typeface="+mn-lt"/>
                        </a:rPr>
                        <a:t>in the </a:t>
                      </a:r>
                      <a:r>
                        <a:rPr lang="en-US" i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)</a:t>
                      </a:r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Removes the element at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/>
                        <a:t> from the </a:t>
                      </a:r>
                      <a:r>
                        <a:rPr lang="en-US" i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/>
                        <a:t> and returns the removed element.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)</a:t>
                      </a:r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Returns the index of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/>
                        <a:t> </a:t>
                      </a:r>
                      <a:r>
                        <a:rPr lang="en-US" i="0"/>
                        <a:t>in the </a:t>
                      </a:r>
                      <a:r>
                        <a:rPr lang="en-US" i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/>
                        <a:t>; returns -1 if the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/>
                        <a:t> </a:t>
                      </a:r>
                      <a:r>
                        <a:rPr lang="en-US" i="0"/>
                        <a:t>doesn’t exist in the </a:t>
                      </a:r>
                      <a:r>
                        <a:rPr lang="en-US" i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>
                          <a:latin typeface="Consolas" panose="020B0609020204030204" pitchFamily="49" charset="0"/>
                        </a:rPr>
                        <a:t>)</a:t>
                      </a:r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n-lt"/>
                        </a:rPr>
                        <a:t>Sets the element at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>
                          <a:latin typeface="+mn-lt"/>
                        </a:rPr>
                        <a:t>to the given </a:t>
                      </a:r>
                      <a:r>
                        <a:rPr lang="en-US" i="1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>
                          <a:latin typeface="+mn-lt"/>
                        </a:rPr>
                        <a:t> and returns the old value</a:t>
                      </a:r>
                      <a:endParaRPr lang="en-US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moveRight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Down Arrow 12" descr="list's contents change with call to moveRight(list, 2)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Consolas" panose="020B0609020204030204" pitchFamily="49" charset="0"/>
              </a:rPr>
              <a:t>moveRight</a:t>
            </a:r>
            <a:r>
              <a:rPr lang="en-US">
                <a:latin typeface="Consolas" panose="020B0609020204030204" pitchFamily="49" charset="0"/>
              </a:rPr>
              <a:t>(list, 2)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-7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4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4961B-A27E-5349-22BF-AE20307DC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0" y="311914"/>
            <a:ext cx="727710" cy="7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7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9C5185-F873-4CB0-B785-95ED8A5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/>
              <a:t>What </a:t>
            </a:r>
            <a:r>
              <a:rPr lang="en-US" sz="3600" err="1"/>
              <a:t>ArrayList</a:t>
            </a:r>
            <a:r>
              <a:rPr lang="en-US" sz="3600"/>
              <a:t> methods (and in what order) could we use to implement the </a:t>
            </a:r>
            <a:r>
              <a:rPr lang="en-US" sz="3600" err="1">
                <a:latin typeface="Consolas" panose="020B0609020204030204" pitchFamily="49" charset="0"/>
              </a:rPr>
              <a:t>moveRight</a:t>
            </a:r>
            <a:r>
              <a:rPr lang="en-US" sz="3600"/>
              <a:t> method?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1371-6038-45E7-9954-C4F9C2DDEEC1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onsolas" panose="020B0609020204030204" pitchFamily="49" charset="0"/>
              </a:rPr>
              <a:t>A)</a:t>
            </a:r>
            <a:r>
              <a:rPr lang="en-US" sz="2400" b="1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/>
          </a:p>
          <a:p>
            <a:r>
              <a:rPr lang="en-US" sz="2400" b="1">
                <a:latin typeface="Consolas" panose="020B0609020204030204" pitchFamily="49" charset="0"/>
              </a:rPr>
              <a:t>B)</a:t>
            </a:r>
            <a:r>
              <a:rPr lang="en-US" sz="240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/>
          </a:p>
          <a:p>
            <a:r>
              <a:rPr lang="pt-BR" sz="2400" b="1">
                <a:latin typeface="Consolas" panose="020B0609020204030204" pitchFamily="49" charset="0"/>
              </a:rPr>
              <a:t>C)</a:t>
            </a:r>
            <a:r>
              <a:rPr lang="pt-BR" sz="240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>
                <a:latin typeface="Consolas" panose="020B0609020204030204" pitchFamily="49" charset="0"/>
              </a:rPr>
              <a:t>D)</a:t>
            </a:r>
            <a:r>
              <a:rPr lang="en-US" sz="240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2241B-8A17-2084-F655-DA3468833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0" y="311914"/>
            <a:ext cx="727710" cy="7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3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moveRight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Write a method called </a:t>
            </a:r>
            <a:r>
              <a:rPr lang="en-US" err="1">
                <a:latin typeface="Consolas" panose="020B0609020204030204" pitchFamily="49" charset="0"/>
              </a:rPr>
              <a:t>moveRight</a:t>
            </a:r>
            <a:r>
              <a:rPr lang="en-US"/>
              <a:t> that accepts a </a:t>
            </a:r>
            <a:r>
              <a:rPr lang="en-US">
                <a:latin typeface="Consolas" panose="020B0609020204030204" pitchFamily="49" charset="0"/>
              </a:rPr>
              <a:t>List</a:t>
            </a:r>
            <a:r>
              <a:rPr lang="en-US"/>
              <a:t> of integers </a:t>
            </a:r>
            <a:r>
              <a:rPr lang="en-US">
                <a:latin typeface="Consolas" panose="020B0609020204030204" pitchFamily="49" charset="0"/>
              </a:rPr>
              <a:t>list</a:t>
            </a:r>
            <a:r>
              <a:rPr lang="en-US"/>
              <a:t> and an </a:t>
            </a:r>
            <a:r>
              <a:rPr lang="en-US">
                <a:latin typeface="Consolas" panose="020B0609020204030204" pitchFamily="49" charset="0"/>
              </a:rPr>
              <a:t>int</a:t>
            </a:r>
            <a:r>
              <a:rPr lang="en-US"/>
              <a:t> </a:t>
            </a:r>
            <a:r>
              <a:rPr lang="en-US">
                <a:latin typeface="Consolas" panose="020B0609020204030204" pitchFamily="49" charset="0"/>
              </a:rPr>
              <a:t>n</a:t>
            </a:r>
            <a:r>
              <a:rPr lang="en-US"/>
              <a:t> and moves the element at index </a:t>
            </a:r>
            <a:r>
              <a:rPr lang="en-US">
                <a:latin typeface="Consolas" panose="020B0609020204030204" pitchFamily="49" charset="0"/>
              </a:rPr>
              <a:t>n</a:t>
            </a:r>
            <a:r>
              <a:rPr lang="en-US"/>
              <a:t> one space to the </a:t>
            </a:r>
            <a:r>
              <a:rPr lang="en-US" u="sng"/>
              <a:t>right</a:t>
            </a:r>
            <a:r>
              <a:rPr lang="en-US"/>
              <a:t> in </a:t>
            </a:r>
            <a:r>
              <a:rPr lang="en-US">
                <a:latin typeface="Consolas" panose="020B0609020204030204" pitchFamily="49" charset="0"/>
              </a:rPr>
              <a:t>list</a:t>
            </a:r>
            <a:r>
              <a:rPr lang="en-US"/>
              <a:t>. </a:t>
            </a:r>
          </a:p>
          <a:p>
            <a:pPr marL="0" indent="0">
              <a:buNone/>
            </a:pPr>
            <a:endParaRPr lang="en-US" sz="300"/>
          </a:p>
          <a:p>
            <a:pPr marL="0" indent="0">
              <a:buNone/>
            </a:pPr>
            <a:r>
              <a:rPr lang="en-US"/>
              <a:t>For example, if </a:t>
            </a:r>
            <a:r>
              <a:rPr lang="en-US">
                <a:latin typeface="Consolas" panose="020B0609020204030204" pitchFamily="49" charset="0"/>
              </a:rPr>
              <a:t>list</a:t>
            </a:r>
            <a:r>
              <a:rPr lang="en-US"/>
              <a:t> contains </a:t>
            </a:r>
            <a:r>
              <a:rPr lang="en-US">
                <a:latin typeface="Consolas" panose="020B0609020204030204" pitchFamily="49" charset="0"/>
              </a:rPr>
              <a:t>[8, 4, 13, -7]</a:t>
            </a:r>
            <a:r>
              <a:rPr lang="en-US"/>
              <a:t> and our method is called with </a:t>
            </a:r>
            <a:r>
              <a:rPr lang="en-US" err="1">
                <a:latin typeface="Consolas" panose="020B0609020204030204" pitchFamily="49" charset="0"/>
              </a:rPr>
              <a:t>moveRight</a:t>
            </a:r>
            <a:r>
              <a:rPr lang="en-US">
                <a:latin typeface="Consolas" panose="020B0609020204030204" pitchFamily="49" charset="0"/>
              </a:rPr>
              <a:t>(list, 2)</a:t>
            </a:r>
            <a:r>
              <a:rPr lang="en-US"/>
              <a:t>, after the method call </a:t>
            </a:r>
            <a:r>
              <a:rPr lang="en-US">
                <a:latin typeface="Consolas" panose="020B0609020204030204" pitchFamily="49" charset="0"/>
              </a:rPr>
              <a:t>list</a:t>
            </a:r>
            <a:r>
              <a:rPr lang="en-US"/>
              <a:t> would contain </a:t>
            </a:r>
            <a:r>
              <a:rPr lang="en-US">
                <a:latin typeface="Consolas" panose="020B0609020204030204" pitchFamily="49" charset="0"/>
              </a:rPr>
              <a:t>[8, 4, -7, 13].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Down Arrow 12" descr="list's contents change with call to moveRight(list, 2)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Consolas" panose="020B0609020204030204" pitchFamily="49" charset="0"/>
              </a:rPr>
              <a:t>moveRight</a:t>
            </a:r>
            <a:r>
              <a:rPr lang="en-US">
                <a:latin typeface="Consolas" panose="020B0609020204030204" pitchFamily="49" charset="0"/>
              </a:rPr>
              <a:t>(list, 2)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-7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BCFC13-2C9E-2BD4-F89B-73B11DC97569}"/>
              </a:ext>
            </a:extLst>
          </p:cNvPr>
          <p:cNvSpPr/>
          <p:nvPr/>
        </p:nvSpPr>
        <p:spPr>
          <a:xfrm>
            <a:off x="10998866" y="57203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6432 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6927 0.217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9375 -0.00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20882</TotalTime>
  <Words>1595</Words>
  <Application>Microsoft Macintosh PowerPoint</Application>
  <PresentationFormat>Widescreen</PresentationFormat>
  <Paragraphs>204</Paragraphs>
  <Slides>23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 Applications</vt:lpstr>
      <vt:lpstr>Lecture Outline (1/6)</vt:lpstr>
      <vt:lpstr>Announcements/Reminders</vt:lpstr>
      <vt:lpstr>Lecture Outline (2/6)</vt:lpstr>
      <vt:lpstr>ArrayList Methods</vt:lpstr>
      <vt:lpstr>moveRight</vt:lpstr>
      <vt:lpstr>What ArrayList methods (and in what order) could we use to implement the moveRight method?</vt:lpstr>
      <vt:lpstr>What ArrayList methods (and in what order) could we use to implement the moveRight method?</vt:lpstr>
      <vt:lpstr>moveRight</vt:lpstr>
      <vt:lpstr>Edge Cases! (And Testing)</vt:lpstr>
      <vt:lpstr>Lecture Outline (3/6)</vt:lpstr>
      <vt:lpstr>compareToList</vt:lpstr>
      <vt:lpstr>Spend 1 min on your own thinking about how you would implement this method! (focus on pseudocode)</vt:lpstr>
      <vt:lpstr>Spend 2 min discussing about how you would implement this method with a neighbor! (focus on pseudocode)</vt:lpstr>
      <vt:lpstr>Lecture Outline (4/6)</vt:lpstr>
      <vt:lpstr>topN</vt:lpstr>
      <vt:lpstr>Lecture Outline (5/6)</vt:lpstr>
      <vt:lpstr>addAll</vt:lpstr>
      <vt:lpstr>Lecture Outline (6/6)</vt:lpstr>
      <vt:lpstr>Bakery Favorites</vt:lpstr>
      <vt:lpstr>Bakery Favorites: Operations</vt:lpstr>
      <vt:lpstr>Bakery Favorites: Development Strategy</vt:lpstr>
      <vt:lpstr>Bakery Favorites: Operations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Elba G.</cp:lastModifiedBy>
  <cp:revision>279</cp:revision>
  <cp:lastPrinted>2022-09-27T21:33:44Z</cp:lastPrinted>
  <dcterms:created xsi:type="dcterms:W3CDTF">2020-06-13T06:27:42Z</dcterms:created>
  <dcterms:modified xsi:type="dcterms:W3CDTF">2026-04-22T18:01:18Z</dcterms:modified>
  <cp:category/>
</cp:coreProperties>
</file>