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345" r:id="rId2"/>
    <p:sldId id="325" r:id="rId3"/>
    <p:sldId id="340" r:id="rId4"/>
    <p:sldId id="341" r:id="rId5"/>
    <p:sldId id="369" r:id="rId6"/>
    <p:sldId id="370" r:id="rId7"/>
    <p:sldId id="371" r:id="rId8"/>
    <p:sldId id="368" r:id="rId9"/>
    <p:sldId id="299" r:id="rId10"/>
    <p:sldId id="362" r:id="rId11"/>
    <p:sldId id="372" r:id="rId12"/>
    <p:sldId id="346" r:id="rId13"/>
    <p:sldId id="363" r:id="rId14"/>
    <p:sldId id="364" r:id="rId15"/>
    <p:sldId id="366" r:id="rId16"/>
    <p:sldId id="365" r:id="rId17"/>
    <p:sldId id="326" r:id="rId18"/>
    <p:sldId id="327" r:id="rId19"/>
    <p:sldId id="367" r:id="rId20"/>
    <p:sldId id="331" r:id="rId21"/>
    <p:sldId id="303" r:id="rId22"/>
    <p:sldId id="329" r:id="rId23"/>
    <p:sldId id="312" r:id="rId24"/>
    <p:sldId id="344" r:id="rId25"/>
    <p:sldId id="333" r:id="rId26"/>
    <p:sldId id="334" r:id="rId27"/>
    <p:sldId id="332" r:id="rId28"/>
    <p:sldId id="317" r:id="rId29"/>
    <p:sldId id="335" r:id="rId30"/>
    <p:sldId id="336" r:id="rId31"/>
    <p:sldId id="337" r:id="rId32"/>
    <p:sldId id="339" r:id="rId33"/>
    <p:sldId id="338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3FF"/>
    <a:srgbClr val="FAFAFA"/>
    <a:srgbClr val="F5F5F5"/>
    <a:srgbClr val="EF5777"/>
    <a:srgbClr val="0FB9B1"/>
    <a:srgbClr val="54A0FF"/>
    <a:srgbClr val="F7B731"/>
    <a:srgbClr val="FA8231"/>
    <a:srgbClr val="4E408B"/>
    <a:srgbClr val="4336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3D3396-C4A0-8C0C-C99C-8BBD0C772701}" v="44" dt="2026-04-10T18:08:21.4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737"/>
  </p:normalViewPr>
  <p:slideViewPr>
    <p:cSldViewPr snapToGrid="0">
      <p:cViewPr varScale="1">
        <p:scale>
          <a:sx n="124" d="100"/>
          <a:sy n="124" d="100"/>
        </p:scale>
        <p:origin x="1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B3A00-37AE-DF4F-846D-B0E493D1DDE8}" type="datetimeFigureOut">
              <a:rPr lang="en-US" smtClean="0"/>
              <a:t>4/15/26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0FC8D-3FAB-384B-A523-F958535FC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039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60FC8D-3FAB-384B-A523-F958535FCC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386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Tx/>
              <a:buChar char="-"/>
            </a:pPr>
            <a:endParaRPr sz="1800"/>
          </a:p>
        </p:txBody>
      </p:sp>
      <p:sp>
        <p:nvSpPr>
          <p:cNvPr id="65" name="Google Shape;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8908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39E575A9-56CD-5A42-B9C7-1068F9228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77" y="4013370"/>
            <a:ext cx="6212925" cy="1954786"/>
          </a:xfrm>
        </p:spPr>
        <p:txBody>
          <a:bodyPr anchor="t">
            <a:noAutofit/>
          </a:bodyPr>
          <a:lstStyle>
            <a:lvl1pPr>
              <a:defRPr sz="6000" b="0" i="0">
                <a:solidFill>
                  <a:srgbClr val="F0F0F0"/>
                </a:solidFill>
                <a:latin typeface="Montserrat SemiBold" pitchFamily="2" charset="77"/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B47C65-C622-BE47-AE97-E148F4F3EA4E}"/>
              </a:ext>
            </a:extLst>
          </p:cNvPr>
          <p:cNvSpPr txBox="1"/>
          <p:nvPr userDrawn="1"/>
        </p:nvSpPr>
        <p:spPr>
          <a:xfrm>
            <a:off x="292977" y="3182200"/>
            <a:ext cx="3445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spc="100" baseline="0">
                <a:solidFill>
                  <a:srgbClr val="F0F0F0"/>
                </a:solidFill>
                <a:latin typeface="Montserrat ExtraBold" pitchFamily="2" charset="77"/>
              </a:rPr>
              <a:t>CSE 122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7A9EB4D-77DA-A446-AC45-F12975CF7B81}"/>
              </a:ext>
            </a:extLst>
          </p:cNvPr>
          <p:cNvSpPr/>
          <p:nvPr userDrawn="1"/>
        </p:nvSpPr>
        <p:spPr>
          <a:xfrm>
            <a:off x="420128" y="2753848"/>
            <a:ext cx="1269523" cy="420130"/>
          </a:xfrm>
          <a:prstGeom prst="roundRect">
            <a:avLst/>
          </a:prstGeom>
          <a:solidFill>
            <a:srgbClr val="FA82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i="0" spc="300">
                <a:latin typeface="Montserrat" pitchFamily="2" charset="77"/>
              </a:rPr>
              <a:t>LEC 03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F0E59AED-1ABF-8D47-B5D7-C50109AB6669}"/>
              </a:ext>
            </a:extLst>
          </p:cNvPr>
          <p:cNvSpPr/>
          <p:nvPr userDrawn="1"/>
        </p:nvSpPr>
        <p:spPr>
          <a:xfrm>
            <a:off x="7119063" y="1251643"/>
            <a:ext cx="5250244" cy="5153775"/>
          </a:xfrm>
          <a:prstGeom prst="roundRect">
            <a:avLst>
              <a:gd name="adj" fmla="val 1114"/>
            </a:avLst>
          </a:prstGeom>
          <a:solidFill>
            <a:srgbClr val="FAFAFA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06C7426B-729E-F7D5-0736-3AD7D1926A0A}"/>
              </a:ext>
            </a:extLst>
          </p:cNvPr>
          <p:cNvSpPr/>
          <p:nvPr userDrawn="1"/>
        </p:nvSpPr>
        <p:spPr>
          <a:xfrm>
            <a:off x="-369625" y="5494620"/>
            <a:ext cx="4632957" cy="1688781"/>
          </a:xfrm>
          <a:prstGeom prst="roundRect">
            <a:avLst>
              <a:gd name="adj" fmla="val 9433"/>
            </a:avLst>
          </a:prstGeom>
          <a:solidFill>
            <a:srgbClr val="FAFAFA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808DAC-636A-06AC-ADA9-6F6514C7FCE0}"/>
              </a:ext>
            </a:extLst>
          </p:cNvPr>
          <p:cNvSpPr/>
          <p:nvPr userDrawn="1"/>
        </p:nvSpPr>
        <p:spPr>
          <a:xfrm>
            <a:off x="71163" y="5574803"/>
            <a:ext cx="225067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200" b="1" i="0">
                <a:solidFill>
                  <a:schemeClr val="bg1">
                    <a:lumMod val="65000"/>
                  </a:schemeClr>
                </a:solidFill>
                <a:latin typeface="Montserrat" pitchFamily="2" charset="77"/>
              </a:rPr>
              <a:t>Questions during Class?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DE38F8-AD40-1DC7-1944-4682FDD989B1}"/>
              </a:ext>
            </a:extLst>
          </p:cNvPr>
          <p:cNvSpPr/>
          <p:nvPr userDrawn="1"/>
        </p:nvSpPr>
        <p:spPr>
          <a:xfrm>
            <a:off x="72629" y="5851802"/>
            <a:ext cx="24321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i="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itchFamily="2" charset="77"/>
              </a:rPr>
              <a:t>Raise hand or send here</a:t>
            </a:r>
          </a:p>
          <a:p>
            <a:endParaRPr lang="en-US" sz="1200" b="1" i="0">
              <a:solidFill>
                <a:schemeClr val="tx1">
                  <a:lumMod val="65000"/>
                  <a:lumOff val="35000"/>
                </a:schemeClr>
              </a:solidFill>
              <a:latin typeface="Montserrat SemiBold" pitchFamily="2" charset="77"/>
            </a:endParaRPr>
          </a:p>
          <a:p>
            <a:r>
              <a:rPr lang="en-US"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itchFamily="2" charset="77"/>
              </a:rPr>
              <a:t>sli.do    #cse122 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0F316C5E-94E4-1E69-FEBC-BC7B29D56913}"/>
              </a:ext>
            </a:extLst>
          </p:cNvPr>
          <p:cNvSpPr/>
          <p:nvPr userDrawn="1"/>
        </p:nvSpPr>
        <p:spPr>
          <a:xfrm>
            <a:off x="2950313" y="5594680"/>
            <a:ext cx="1218438" cy="1223089"/>
          </a:xfrm>
          <a:prstGeom prst="roundRect">
            <a:avLst>
              <a:gd name="adj" fmla="val 415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2473DDB-A81F-4FD9-98FA-2B2875A99E82}"/>
              </a:ext>
            </a:extLst>
          </p:cNvPr>
          <p:cNvCxnSpPr/>
          <p:nvPr userDrawn="1"/>
        </p:nvCxnSpPr>
        <p:spPr>
          <a:xfrm>
            <a:off x="7273280" y="4293369"/>
            <a:ext cx="4468305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Google Shape;96;p1">
            <a:extLst>
              <a:ext uri="{FF2B5EF4-FFF2-40B4-BE49-F238E27FC236}">
                <a16:creationId xmlns:a16="http://schemas.microsoft.com/office/drawing/2014/main" id="{7345C3F9-95E9-445F-9EF5-7CCB5B1ACABF}"/>
              </a:ext>
            </a:extLst>
          </p:cNvPr>
          <p:cNvSpPr txBox="1"/>
          <p:nvPr userDrawn="1"/>
        </p:nvSpPr>
        <p:spPr>
          <a:xfrm>
            <a:off x="7226456" y="4379696"/>
            <a:ext cx="1152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Instructor:</a:t>
            </a:r>
            <a:endParaRPr sz="1200">
              <a:solidFill>
                <a:schemeClr val="bg2">
                  <a:lumMod val="50000"/>
                </a:schemeClr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4" name="Google Shape;97;p1">
            <a:extLst>
              <a:ext uri="{FF2B5EF4-FFF2-40B4-BE49-F238E27FC236}">
                <a16:creationId xmlns:a16="http://schemas.microsoft.com/office/drawing/2014/main" id="{ED95C42D-3F3F-4E44-AE72-336B2A0C8D27}"/>
              </a:ext>
            </a:extLst>
          </p:cNvPr>
          <p:cNvSpPr txBox="1"/>
          <p:nvPr userDrawn="1"/>
        </p:nvSpPr>
        <p:spPr>
          <a:xfrm>
            <a:off x="7226456" y="4640308"/>
            <a:ext cx="1152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TAs:</a:t>
            </a:r>
            <a:endParaRPr sz="1200">
              <a:solidFill>
                <a:schemeClr val="bg2">
                  <a:lumMod val="50000"/>
                </a:schemeClr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5" name="Google Shape;98;p1">
            <a:extLst>
              <a:ext uri="{FF2B5EF4-FFF2-40B4-BE49-F238E27FC236}">
                <a16:creationId xmlns:a16="http://schemas.microsoft.com/office/drawing/2014/main" id="{D5069D2A-F969-A80C-4284-8DA8C63312A8}"/>
              </a:ext>
            </a:extLst>
          </p:cNvPr>
          <p:cNvSpPr txBox="1"/>
          <p:nvPr userDrawn="1"/>
        </p:nvSpPr>
        <p:spPr>
          <a:xfrm>
            <a:off x="8316295" y="4367358"/>
            <a:ext cx="3556009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Elba Garza</a:t>
            </a:r>
            <a:endParaRPr sz="1400">
              <a:solidFill>
                <a:schemeClr val="bg2">
                  <a:lumMod val="50000"/>
                </a:schemeClr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7" name="Google Shape;99;p1">
            <a:extLst>
              <a:ext uri="{FF2B5EF4-FFF2-40B4-BE49-F238E27FC236}">
                <a16:creationId xmlns:a16="http://schemas.microsoft.com/office/drawing/2014/main" id="{FE5BDCCE-FAA5-BA86-070A-A719046B4A2E}"/>
              </a:ext>
            </a:extLst>
          </p:cNvPr>
          <p:cNvSpPr txBox="1"/>
          <p:nvPr userDrawn="1"/>
        </p:nvSpPr>
        <p:spPr>
          <a:xfrm>
            <a:off x="8275471" y="4649005"/>
            <a:ext cx="3737319" cy="1651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40" tIns="91425" rIns="91425" bIns="91425" numCol="4" anchor="t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David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William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Dani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Rohan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Andrew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Ava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Shreyank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Nicole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Caleb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Neha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Wesley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Isis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Colin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Naomi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Hanna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Blake P.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Cole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Blake R.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Carson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Sushma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Connor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Mahima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Nicolae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Ivory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Yang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Cady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Diya</a:t>
            </a:r>
          </a:p>
        </p:txBody>
      </p:sp>
    </p:spTree>
    <p:extLst>
      <p:ext uri="{BB962C8B-B14F-4D97-AF65-F5344CB8AC3E}">
        <p14:creationId xmlns:p14="http://schemas.microsoft.com/office/powerpoint/2010/main" val="3828369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788E2-53AC-E040-9733-D210E8554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10CAD9-D825-5C41-812F-1D2BA3804933}"/>
              </a:ext>
            </a:extLst>
          </p:cNvPr>
          <p:cNvSpPr txBox="1"/>
          <p:nvPr userDrawn="1"/>
        </p:nvSpPr>
        <p:spPr>
          <a:xfrm>
            <a:off x="568410" y="469557"/>
            <a:ext cx="2014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>
                <a:latin typeface="Calibri" panose="020F0502020204030204" pitchFamily="34" charset="0"/>
                <a:cs typeface="Calibri" panose="020F0502020204030204" pitchFamily="34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517276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6B8B3-3837-584A-94CD-BA26A8EFF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6CF4A-8D26-7E47-BE24-56CAFA2BF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DA4DA-0832-AD49-906C-ED72A76C7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10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ctice: Th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1B53D-D190-0D4A-BA39-A8F17D8FE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88066"/>
            <a:ext cx="10515600" cy="76263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F8F08A-57D8-194E-8383-EB3BBBF69B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36DF9B-F95B-9446-A8D9-E083A46274F8}"/>
              </a:ext>
            </a:extLst>
          </p:cNvPr>
          <p:cNvSpPr/>
          <p:nvPr userDrawn="1"/>
        </p:nvSpPr>
        <p:spPr>
          <a:xfrm>
            <a:off x="-29763" y="231050"/>
            <a:ext cx="12221763" cy="984404"/>
          </a:xfrm>
          <a:prstGeom prst="rect">
            <a:avLst/>
          </a:prstGeom>
          <a:solidFill>
            <a:srgbClr val="2E235D"/>
          </a:solidFill>
          <a:ln w="12700">
            <a:solidFill>
              <a:srgbClr val="2E23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B3AA407-1DA0-3243-8E37-6DD02AC469B7}"/>
              </a:ext>
            </a:extLst>
          </p:cNvPr>
          <p:cNvSpPr/>
          <p:nvPr userDrawn="1"/>
        </p:nvSpPr>
        <p:spPr>
          <a:xfrm>
            <a:off x="8365340" y="393723"/>
            <a:ext cx="3380431" cy="556054"/>
          </a:xfrm>
          <a:prstGeom prst="roundRect">
            <a:avLst/>
          </a:prstGeom>
          <a:solidFill>
            <a:srgbClr val="4E408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i="0">
                <a:latin typeface="Calibri" panose="020F0502020204030204" pitchFamily="34" charset="0"/>
                <a:cs typeface="Calibri" panose="020F0502020204030204" pitchFamily="34" charset="0"/>
              </a:rPr>
              <a:t>sli.do      #cse122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B2FB86-FF62-31DF-F83C-54AC220C7122}"/>
              </a:ext>
            </a:extLst>
          </p:cNvPr>
          <p:cNvSpPr txBox="1"/>
          <p:nvPr userDrawn="1"/>
        </p:nvSpPr>
        <p:spPr>
          <a:xfrm>
            <a:off x="1106916" y="300371"/>
            <a:ext cx="37417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chemeClr val="bg1"/>
                </a:solidFill>
              </a:rPr>
              <a:t>Practice : Think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C7D0B743-6487-A3F6-EBE7-3E0368CD2E7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 flipH="1">
            <a:off x="154039" y="300371"/>
            <a:ext cx="684160" cy="781897"/>
          </a:xfrm>
          <a:prstGeom prst="rect">
            <a:avLst/>
          </a:prstGeom>
        </p:spPr>
      </p:pic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F486DBF-0D75-55DB-9928-3E596B345D51}"/>
              </a:ext>
            </a:extLst>
          </p:cNvPr>
          <p:cNvSpPr/>
          <p:nvPr userDrawn="1"/>
        </p:nvSpPr>
        <p:spPr>
          <a:xfrm>
            <a:off x="7256995" y="195215"/>
            <a:ext cx="960120" cy="960120"/>
          </a:xfrm>
          <a:prstGeom prst="roundRect">
            <a:avLst/>
          </a:prstGeom>
          <a:solidFill>
            <a:srgbClr val="4E408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i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D5B7D14-FA34-B2D9-C621-221E813EEED7}"/>
              </a:ext>
            </a:extLst>
          </p:cNvPr>
          <p:cNvSpPr/>
          <p:nvPr userDrawn="1"/>
        </p:nvSpPr>
        <p:spPr>
          <a:xfrm>
            <a:off x="7362151" y="300371"/>
            <a:ext cx="749808" cy="749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051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citce: Pai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1B53D-D190-0D4A-BA39-A8F17D8FE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88066"/>
            <a:ext cx="10515600" cy="76263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F8F08A-57D8-194E-8383-EB3BBBF69B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36DF9B-F95B-9446-A8D9-E083A46274F8}"/>
              </a:ext>
            </a:extLst>
          </p:cNvPr>
          <p:cNvSpPr/>
          <p:nvPr userDrawn="1"/>
        </p:nvSpPr>
        <p:spPr>
          <a:xfrm>
            <a:off x="-29763" y="231050"/>
            <a:ext cx="12221763" cy="984404"/>
          </a:xfrm>
          <a:prstGeom prst="rect">
            <a:avLst/>
          </a:prstGeom>
          <a:solidFill>
            <a:srgbClr val="2E235D"/>
          </a:solidFill>
          <a:ln w="12700">
            <a:solidFill>
              <a:srgbClr val="2E23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5A96D726-B7B5-E5FD-95E9-944FA8727D3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54039" y="300371"/>
            <a:ext cx="961802" cy="769442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0FA711B-19AB-5E1A-7C37-14ED2D5431ED}"/>
              </a:ext>
            </a:extLst>
          </p:cNvPr>
          <p:cNvSpPr/>
          <p:nvPr userDrawn="1"/>
        </p:nvSpPr>
        <p:spPr>
          <a:xfrm>
            <a:off x="8365340" y="393723"/>
            <a:ext cx="3380431" cy="556054"/>
          </a:xfrm>
          <a:prstGeom prst="roundRect">
            <a:avLst/>
          </a:prstGeom>
          <a:solidFill>
            <a:srgbClr val="4E408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i="0">
                <a:latin typeface="Calibri" panose="020F0502020204030204" pitchFamily="34" charset="0"/>
                <a:cs typeface="Calibri" panose="020F0502020204030204" pitchFamily="34" charset="0"/>
              </a:rPr>
              <a:t>sli.do      #cse122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92366A2-C9D8-2580-7B79-3B1F6DDAB802}"/>
              </a:ext>
            </a:extLst>
          </p:cNvPr>
          <p:cNvSpPr/>
          <p:nvPr userDrawn="1"/>
        </p:nvSpPr>
        <p:spPr>
          <a:xfrm>
            <a:off x="7256995" y="195215"/>
            <a:ext cx="960120" cy="960120"/>
          </a:xfrm>
          <a:prstGeom prst="roundRect">
            <a:avLst/>
          </a:prstGeom>
          <a:solidFill>
            <a:srgbClr val="4E408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i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61646E-9F5C-9C61-C30B-3DF312AA0AE9}"/>
              </a:ext>
            </a:extLst>
          </p:cNvPr>
          <p:cNvSpPr/>
          <p:nvPr userDrawn="1"/>
        </p:nvSpPr>
        <p:spPr>
          <a:xfrm>
            <a:off x="7362151" y="300371"/>
            <a:ext cx="749808" cy="749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522D9B-890F-87AE-E16B-BD76B76C8428}"/>
              </a:ext>
            </a:extLst>
          </p:cNvPr>
          <p:cNvSpPr txBox="1"/>
          <p:nvPr userDrawn="1"/>
        </p:nvSpPr>
        <p:spPr>
          <a:xfrm>
            <a:off x="1106916" y="300371"/>
            <a:ext cx="33576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chemeClr val="bg1"/>
                </a:solidFill>
              </a:rPr>
              <a:t>Practice : Pair</a:t>
            </a:r>
          </a:p>
        </p:txBody>
      </p:sp>
    </p:spTree>
    <p:extLst>
      <p:ext uri="{BB962C8B-B14F-4D97-AF65-F5344CB8AC3E}">
        <p14:creationId xmlns:p14="http://schemas.microsoft.com/office/powerpoint/2010/main" val="4039598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3D231-F19F-A840-B5BC-F29C9E521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0AC8BA-BD64-6945-A342-22D204834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23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2D3693-0064-BB4F-9EC2-569D40495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8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285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285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Lesson 14 - Spring 2023</a:t>
            </a:r>
            <a:endParaRPr/>
          </a:p>
        </p:txBody>
      </p:sp>
      <p:sp>
        <p:nvSpPr>
          <p:cNvPr id="28" name="Google Shape;28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1816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B460B4-70F4-B145-8648-892BD7385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6565"/>
            <a:ext cx="10515600" cy="7626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73FE4-2A2D-D54E-9CA7-3BE743A50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71600"/>
            <a:ext cx="10515600" cy="4805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0E522-6C81-E146-9573-8B2A26576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7150" y="6329363"/>
            <a:ext cx="552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rgbClr val="2E235D"/>
                </a:solidFill>
              </a:defRPr>
            </a:lvl1pPr>
          </a:lstStyle>
          <a:p>
            <a:fld id="{B84CCEFC-A9FF-8249-A3D3-21FB7B7CC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7829BDB-00F0-1A4D-85ED-E7EECB1665B0}"/>
              </a:ext>
            </a:extLst>
          </p:cNvPr>
          <p:cNvSpPr/>
          <p:nvPr userDrawn="1"/>
        </p:nvSpPr>
        <p:spPr>
          <a:xfrm>
            <a:off x="-89452" y="-2819"/>
            <a:ext cx="12503426" cy="239554"/>
          </a:xfrm>
          <a:prstGeom prst="rect">
            <a:avLst/>
          </a:prstGeom>
          <a:solidFill>
            <a:srgbClr val="2E235D"/>
          </a:solidFill>
          <a:ln w="12700">
            <a:solidFill>
              <a:srgbClr val="2E23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82E279-6D9E-BC4A-A9B9-46E4512D586D}"/>
              </a:ext>
            </a:extLst>
          </p:cNvPr>
          <p:cNvSpPr txBox="1"/>
          <p:nvPr userDrawn="1"/>
        </p:nvSpPr>
        <p:spPr>
          <a:xfrm>
            <a:off x="3000376" y="-2819"/>
            <a:ext cx="61912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i="0">
                <a:solidFill>
                  <a:schemeClr val="bg1"/>
                </a:solidFill>
                <a:latin typeface="Montserrat SemiBold" pitchFamily="2" charset="77"/>
              </a:rPr>
              <a:t>LEC 03: </a:t>
            </a:r>
            <a:r>
              <a:rPr lang="en-US" sz="900" b="1" i="0" err="1">
                <a:solidFill>
                  <a:schemeClr val="bg1"/>
                </a:solidFill>
                <a:latin typeface="Montserrat SemiBold" pitchFamily="2" charset="77"/>
              </a:rPr>
              <a:t>ArrayList</a:t>
            </a:r>
            <a:endParaRPr lang="en-US" sz="900" b="1" i="0">
              <a:solidFill>
                <a:schemeClr val="bg1"/>
              </a:solidFill>
              <a:latin typeface="Montserrat SemiBold" pitchFamily="2" charset="77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471D6F-4290-FB54-9742-64D4D89DB061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763" y="29972"/>
            <a:ext cx="2150721" cy="1690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E4FE525-4962-3189-D082-19ED10749B04}"/>
              </a:ext>
            </a:extLst>
          </p:cNvPr>
          <p:cNvSpPr txBox="1"/>
          <p:nvPr userDrawn="1"/>
        </p:nvSpPr>
        <p:spPr>
          <a:xfrm>
            <a:off x="8369161" y="10264"/>
            <a:ext cx="16224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i="0">
                <a:solidFill>
                  <a:schemeClr val="bg1"/>
                </a:solidFill>
                <a:latin typeface="Montserrat SemiBold" pitchFamily="2" charset="77"/>
              </a:rPr>
              <a:t>CSE 122 Spring 2026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2EA9EC-F826-789C-9427-E743EF52C966}"/>
              </a:ext>
            </a:extLst>
          </p:cNvPr>
          <p:cNvSpPr txBox="1"/>
          <p:nvPr userDrawn="1"/>
        </p:nvSpPr>
        <p:spPr>
          <a:xfrm>
            <a:off x="10539812" y="15965"/>
            <a:ext cx="16224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i="0" err="1">
                <a:solidFill>
                  <a:schemeClr val="bg1"/>
                </a:solidFill>
                <a:latin typeface="Montserrat SemiBold" pitchFamily="2" charset="77"/>
              </a:rPr>
              <a:t>sli.do</a:t>
            </a:r>
            <a:r>
              <a:rPr lang="en-US" sz="900" b="1" i="0">
                <a:solidFill>
                  <a:schemeClr val="bg1"/>
                </a:solidFill>
                <a:latin typeface="Montserrat SemiBold" pitchFamily="2" charset="77"/>
              </a:rPr>
              <a:t> #cse122</a:t>
            </a:r>
          </a:p>
        </p:txBody>
      </p:sp>
    </p:spTree>
    <p:extLst>
      <p:ext uri="{BB962C8B-B14F-4D97-AF65-F5344CB8AC3E}">
        <p14:creationId xmlns:p14="http://schemas.microsoft.com/office/powerpoint/2010/main" val="846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6" r:id="rId4"/>
    <p:sldLayoutId id="2147483657" r:id="rId5"/>
    <p:sldLayoutId id="2147483654" r:id="rId6"/>
    <p:sldLayoutId id="2147483655" r:id="rId7"/>
    <p:sldLayoutId id="214748365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.spotify.com/playlist/1ZWbsLfSqDiuqSzGaOy74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ses.cs.washington.edu/courses/cse122/26sp/resources/testing_tips/" TargetMode="Externa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3E336-7FEF-924C-B9A0-DBFB9A4D8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333" y="4125093"/>
            <a:ext cx="6193941" cy="1954786"/>
          </a:xfrm>
        </p:spPr>
        <p:txBody>
          <a:bodyPr/>
          <a:lstStyle/>
          <a:p>
            <a:r>
              <a:rPr lang="en-US" sz="3600" dirty="0" err="1"/>
              <a:t>ArrayList</a:t>
            </a:r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B3FA4D-2EA7-2844-8846-AA5A5AC61268}"/>
              </a:ext>
            </a:extLst>
          </p:cNvPr>
          <p:cNvSpPr txBox="1"/>
          <p:nvPr/>
        </p:nvSpPr>
        <p:spPr>
          <a:xfrm>
            <a:off x="7379594" y="1403798"/>
            <a:ext cx="46314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80">
                <a:solidFill>
                  <a:schemeClr val="bg1">
                    <a:lumMod val="65000"/>
                  </a:schemeClr>
                </a:solidFill>
                <a:latin typeface="Montserrat SemiBold" pitchFamily="2" charset="77"/>
              </a:rPr>
              <a:t>BEFORE WE START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11DCAC-2510-E396-1107-1D55E25431EE}"/>
              </a:ext>
            </a:extLst>
          </p:cNvPr>
          <p:cNvSpPr txBox="1"/>
          <p:nvPr/>
        </p:nvSpPr>
        <p:spPr>
          <a:xfrm>
            <a:off x="7456906" y="2225075"/>
            <a:ext cx="44768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Slido</a:t>
            </a:r>
            <a:r>
              <a:rPr lang="en-US" sz="2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vote &amp; chat with neighbors:</a:t>
            </a:r>
          </a:p>
          <a:p>
            <a:pPr algn="ctr"/>
            <a:r>
              <a:rPr lang="en-US" sz="22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Coffee or tea? Or something else?</a:t>
            </a:r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52C388-1D09-AC6B-4A4B-81D6FA800B77}"/>
              </a:ext>
            </a:extLst>
          </p:cNvPr>
          <p:cNvSpPr txBox="1"/>
          <p:nvPr/>
        </p:nvSpPr>
        <p:spPr>
          <a:xfrm>
            <a:off x="6469508" y="3863485"/>
            <a:ext cx="64516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Calibri"/>
              <a:buNone/>
            </a:pPr>
            <a:r>
              <a:rPr lang="en-US" sz="2200" b="0" i="0" u="none" strike="noStrike" cap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Music:</a:t>
            </a:r>
            <a:r>
              <a:rPr lang="en-US" sz="2200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200" u="sng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122 26sp </a:t>
            </a:r>
            <a:r>
              <a:rPr lang="en-US" sz="2200" u="sng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Lecture Jams🎧</a:t>
            </a:r>
            <a:endParaRPr lang="en-US" sz="2200" dirty="0">
              <a:solidFill>
                <a:srgbClr val="0070C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354FCD-36CF-0B89-38C1-EAF1200518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2687" y="5633914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256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A201F-4DAC-4379-A1B1-47AD0A723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Movie Ratings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D7A05-5EC8-402E-9DF5-88A52BE04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198664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/>
              <a:t>In this program, we'll be </a:t>
            </a:r>
            <a:r>
              <a:rPr lang="en-US" sz="3200" u="sng"/>
              <a:t>examining and altering data from a file</a:t>
            </a:r>
            <a:r>
              <a:rPr lang="en-US" sz="3200"/>
              <a:t> of IMDb ratings for popular U.S. movies. This will happen through 3 major user-entered commands: </a:t>
            </a:r>
          </a:p>
          <a:p>
            <a:pPr marL="0" indent="0">
              <a:buNone/>
            </a:pPr>
            <a:r>
              <a:rPr lang="en-US" sz="3200" b="1"/>
              <a:t>	(F)</a:t>
            </a:r>
            <a:r>
              <a:rPr lang="en-US" sz="3200" b="1" err="1"/>
              <a:t>ind</a:t>
            </a:r>
            <a:r>
              <a:rPr lang="en-US" sz="3200"/>
              <a:t> movie, </a:t>
            </a:r>
            <a:r>
              <a:rPr lang="en-US" sz="3200" b="1"/>
              <a:t>(A)dd</a:t>
            </a:r>
            <a:r>
              <a:rPr lang="en-US" sz="3200"/>
              <a:t> a rating, and </a:t>
            </a:r>
            <a:r>
              <a:rPr lang="en-US" sz="3200" b="1">
                <a:highlight>
                  <a:srgbClr val="FF83FF"/>
                </a:highlight>
              </a:rPr>
              <a:t>(S)</a:t>
            </a:r>
            <a:r>
              <a:rPr lang="en-US" sz="3200" b="1" err="1">
                <a:highlight>
                  <a:srgbClr val="FF83FF"/>
                </a:highlight>
              </a:rPr>
              <a:t>ave</a:t>
            </a:r>
            <a:r>
              <a:rPr lang="en-US" sz="3200" b="1">
                <a:highlight>
                  <a:srgbClr val="FF83FF"/>
                </a:highlight>
              </a:rPr>
              <a:t> </a:t>
            </a:r>
            <a:r>
              <a:rPr lang="en-US" sz="3200">
                <a:highlight>
                  <a:srgbClr val="FF83FF"/>
                </a:highlight>
              </a:rPr>
              <a:t>to a file</a:t>
            </a:r>
            <a:r>
              <a:rPr lang="en-US" sz="3200"/>
              <a:t>. </a:t>
            </a:r>
            <a:endParaRPr lang="en-US" sz="3200">
              <a:ea typeface="Calibri"/>
              <a:cs typeface="Calibri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DD7D883-20B5-0049-8B5D-0D44FD674B9D}"/>
              </a:ext>
            </a:extLst>
          </p:cNvPr>
          <p:cNvSpPr txBox="1">
            <a:spLocks/>
          </p:cNvSpPr>
          <p:nvPr/>
        </p:nvSpPr>
        <p:spPr>
          <a:xfrm>
            <a:off x="1011637" y="4368085"/>
            <a:ext cx="10161431" cy="6558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b="1">
                <a:ea typeface="Calibri"/>
                <a:cs typeface="Calibri"/>
              </a:rPr>
              <a:t>Instead of printing to console, we will now output to a file!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941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A201F-4DAC-4379-A1B1-47AD0A723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Movie Ratings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55B3F3-BEA5-404D-B012-0CC273F76C20}"/>
              </a:ext>
            </a:extLst>
          </p:cNvPr>
          <p:cNvSpPr txBox="1">
            <a:spLocks/>
          </p:cNvSpPr>
          <p:nvPr/>
        </p:nvSpPr>
        <p:spPr>
          <a:xfrm>
            <a:off x="332014" y="1219200"/>
            <a:ext cx="6181212" cy="4942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Welcome to the CSE 122 Movie Rating Program!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Loaded 5 movies from </a:t>
            </a:r>
            <a:r>
              <a:rPr lang="en-US" sz="1400" dirty="0" err="1">
                <a:latin typeface="Consolas" panose="020B0609020204030204" pitchFamily="49" charset="0"/>
              </a:rPr>
              <a:t>small.tsv</a:t>
            </a:r>
            <a:r>
              <a:rPr lang="en-US" sz="1400" dirty="0">
                <a:latin typeface="Consolas" panose="020B0609020204030204" pitchFamily="49" charset="0"/>
              </a:rPr>
              <a:t>!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Menu: (F)</a:t>
            </a:r>
            <a:r>
              <a:rPr lang="en-US" sz="1400" dirty="0" err="1">
                <a:latin typeface="Consolas" panose="020B0609020204030204" pitchFamily="49" charset="0"/>
              </a:rPr>
              <a:t>ind</a:t>
            </a:r>
            <a:r>
              <a:rPr lang="en-US" sz="1400" dirty="0">
                <a:latin typeface="Consolas" panose="020B0609020204030204" pitchFamily="49" charset="0"/>
              </a:rPr>
              <a:t> movie, (A)dd rating, (S)</a:t>
            </a:r>
            <a:r>
              <a:rPr lang="en-US" sz="1400" dirty="0" err="1">
                <a:latin typeface="Consolas" panose="020B0609020204030204" pitchFamily="49" charset="0"/>
              </a:rPr>
              <a:t>ave</a:t>
            </a:r>
            <a:r>
              <a:rPr lang="en-US" sz="1400" dirty="0">
                <a:latin typeface="Consolas" panose="020B0609020204030204" pitchFamily="49" charset="0"/>
              </a:rPr>
              <a:t>, (Q)</a:t>
            </a:r>
            <a:r>
              <a:rPr lang="en-US" sz="1400" dirty="0" err="1">
                <a:latin typeface="Consolas" panose="020B0609020204030204" pitchFamily="49" charset="0"/>
              </a:rPr>
              <a:t>uit</a:t>
            </a:r>
            <a:endParaRPr lang="en-US" sz="14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Enter your choice: </a:t>
            </a:r>
            <a:r>
              <a:rPr lang="en-US" sz="1400" b="1" u="sng" dirty="0">
                <a:latin typeface="Consolas" panose="020B0609020204030204" pitchFamily="49" charset="0"/>
              </a:rPr>
              <a:t>F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What's the name of the movie? </a:t>
            </a:r>
            <a:r>
              <a:rPr lang="en-US" sz="1400" b="1" u="sng" dirty="0" err="1">
                <a:latin typeface="Consolas" panose="020B0609020204030204" pitchFamily="49" charset="0"/>
              </a:rPr>
              <a:t>Pride_&amp;_Prejudice</a:t>
            </a:r>
            <a:endParaRPr lang="en-US" sz="1400" b="1" u="sng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Movie </a:t>
            </a:r>
            <a:r>
              <a:rPr lang="en-US" sz="1400" dirty="0" err="1">
                <a:latin typeface="Consolas" panose="020B0609020204030204" pitchFamily="49" charset="0"/>
              </a:rPr>
              <a:t>Pride_&amp;_Prejudice</a:t>
            </a:r>
            <a:r>
              <a:rPr lang="en-US" sz="1400" dirty="0">
                <a:latin typeface="Consolas" panose="020B0609020204030204" pitchFamily="49" charset="0"/>
              </a:rPr>
              <a:t> found!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    Average Rating: 7.8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nsolas" panose="020B0609020204030204" pitchFamily="49" charset="0"/>
              </a:rPr>
              <a:t>    Total Ratings: 323647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Menu: (F)</a:t>
            </a:r>
            <a:r>
              <a:rPr lang="en-US" sz="1400" dirty="0" err="1">
                <a:latin typeface="Consolas" panose="020B0609020204030204" pitchFamily="49" charset="0"/>
              </a:rPr>
              <a:t>ind</a:t>
            </a:r>
            <a:r>
              <a:rPr lang="en-US" sz="1400" dirty="0">
                <a:latin typeface="Consolas" panose="020B0609020204030204" pitchFamily="49" charset="0"/>
              </a:rPr>
              <a:t> movie, (A)dd rating, (S)</a:t>
            </a:r>
            <a:r>
              <a:rPr lang="en-US" sz="1400" dirty="0" err="1">
                <a:latin typeface="Consolas" panose="020B0609020204030204" pitchFamily="49" charset="0"/>
              </a:rPr>
              <a:t>ave</a:t>
            </a:r>
            <a:r>
              <a:rPr lang="en-US" sz="1400" dirty="0">
                <a:latin typeface="Consolas" panose="020B0609020204030204" pitchFamily="49" charset="0"/>
              </a:rPr>
              <a:t>, (Q)</a:t>
            </a:r>
            <a:r>
              <a:rPr lang="en-US" sz="1400" dirty="0" err="1">
                <a:latin typeface="Consolas" panose="020B0609020204030204" pitchFamily="49" charset="0"/>
              </a:rPr>
              <a:t>uit</a:t>
            </a:r>
            <a:endParaRPr lang="en-US" sz="14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Enter your choice: </a:t>
            </a:r>
            <a:r>
              <a:rPr lang="en-US" sz="1400" b="1" u="sng" dirty="0">
                <a:latin typeface="Consolas" panose="020B0609020204030204" pitchFamily="49" charset="0"/>
              </a:rPr>
              <a:t>A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nsolas" panose="020B0609020204030204" pitchFamily="49" charset="0"/>
              </a:rPr>
              <a:t>What movie would you like to add your rating to? </a:t>
            </a:r>
            <a:r>
              <a:rPr lang="en-US" sz="1400" b="1" u="sng" dirty="0" err="1">
                <a:latin typeface="Consolas" panose="020B0609020204030204" pitchFamily="49" charset="0"/>
              </a:rPr>
              <a:t>Pride_&amp;_Prejudice</a:t>
            </a:r>
            <a:endParaRPr lang="en-US" sz="1400" b="1" u="sng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And what rating would you like to give? </a:t>
            </a:r>
            <a:r>
              <a:rPr lang="en-US" sz="1400" b="1" u="sng" dirty="0">
                <a:latin typeface="Consolas" panose="020B0609020204030204" pitchFamily="49" charset="0"/>
              </a:rPr>
              <a:t>100000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Menu: (F)</a:t>
            </a:r>
            <a:r>
              <a:rPr lang="en-US" sz="1400" dirty="0" err="1">
                <a:latin typeface="Consolas" panose="020B0609020204030204" pitchFamily="49" charset="0"/>
              </a:rPr>
              <a:t>ind</a:t>
            </a:r>
            <a:r>
              <a:rPr lang="en-US" sz="1400" dirty="0">
                <a:latin typeface="Consolas" panose="020B0609020204030204" pitchFamily="49" charset="0"/>
              </a:rPr>
              <a:t> movie, (A)dd rating, (S)</a:t>
            </a:r>
            <a:r>
              <a:rPr lang="en-US" sz="1400" dirty="0" err="1">
                <a:latin typeface="Consolas" panose="020B0609020204030204" pitchFamily="49" charset="0"/>
              </a:rPr>
              <a:t>ave</a:t>
            </a:r>
            <a:r>
              <a:rPr lang="en-US" sz="1400" dirty="0">
                <a:latin typeface="Consolas" panose="020B0609020204030204" pitchFamily="49" charset="0"/>
              </a:rPr>
              <a:t>, (Q)</a:t>
            </a:r>
            <a:r>
              <a:rPr lang="en-US" sz="1400" dirty="0" err="1">
                <a:latin typeface="Consolas" panose="020B0609020204030204" pitchFamily="49" charset="0"/>
              </a:rPr>
              <a:t>uit</a:t>
            </a:r>
            <a:endParaRPr lang="en-US" sz="14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Enter your choice: </a:t>
            </a:r>
            <a:r>
              <a:rPr lang="en-US" sz="1400" b="1" u="sng" dirty="0">
                <a:latin typeface="Consolas" panose="020B0609020204030204" pitchFamily="49" charset="0"/>
              </a:rPr>
              <a:t>f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What's the name of the movie? </a:t>
            </a:r>
            <a:r>
              <a:rPr lang="en-US" sz="1400" b="1" u="sng" dirty="0" err="1">
                <a:latin typeface="Consolas" panose="020B0609020204030204" pitchFamily="49" charset="0"/>
              </a:rPr>
              <a:t>Pride_&amp;_Prejudice</a:t>
            </a:r>
            <a:endParaRPr lang="en-US" sz="1400" b="1" u="sng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Movie </a:t>
            </a:r>
            <a:r>
              <a:rPr lang="en-US" sz="1400" dirty="0" err="1">
                <a:latin typeface="Consolas" panose="020B0609020204030204" pitchFamily="49" charset="0"/>
              </a:rPr>
              <a:t>Pride_&amp;_Prejudice</a:t>
            </a:r>
            <a:r>
              <a:rPr lang="en-US" sz="1400" dirty="0">
                <a:latin typeface="Consolas" panose="020B0609020204030204" pitchFamily="49" charset="0"/>
              </a:rPr>
              <a:t> found!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    Average Rating: 8.1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nsolas" panose="020B0609020204030204" pitchFamily="49" charset="0"/>
              </a:rPr>
              <a:t>    Total Ratings: 323648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Menu: (F)</a:t>
            </a:r>
            <a:r>
              <a:rPr lang="en-US" sz="1400" dirty="0" err="1">
                <a:latin typeface="Consolas" panose="020B0609020204030204" pitchFamily="49" charset="0"/>
              </a:rPr>
              <a:t>ind</a:t>
            </a:r>
            <a:r>
              <a:rPr lang="en-US" sz="1400" dirty="0">
                <a:latin typeface="Consolas" panose="020B0609020204030204" pitchFamily="49" charset="0"/>
              </a:rPr>
              <a:t> movie, (A)dd rating, (S)</a:t>
            </a:r>
            <a:r>
              <a:rPr lang="en-US" sz="1400" dirty="0" err="1">
                <a:latin typeface="Consolas" panose="020B0609020204030204" pitchFamily="49" charset="0"/>
              </a:rPr>
              <a:t>ave</a:t>
            </a:r>
            <a:r>
              <a:rPr lang="en-US" sz="1400" dirty="0">
                <a:latin typeface="Consolas" panose="020B0609020204030204" pitchFamily="49" charset="0"/>
              </a:rPr>
              <a:t>, (Q)</a:t>
            </a:r>
            <a:r>
              <a:rPr lang="en-US" sz="1400" dirty="0" err="1">
                <a:latin typeface="Consolas" panose="020B0609020204030204" pitchFamily="49" charset="0"/>
              </a:rPr>
              <a:t>uit</a:t>
            </a:r>
            <a:endParaRPr lang="en-US" sz="14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Enter your choice: </a:t>
            </a:r>
            <a:r>
              <a:rPr lang="en-US" sz="1400" b="1" u="sng" dirty="0">
                <a:latin typeface="Consolas" panose="020B0609020204030204" pitchFamily="49" charset="0"/>
              </a:rPr>
              <a:t>S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What's the name of the file you'd like to save to? </a:t>
            </a:r>
            <a:r>
              <a:rPr lang="en-US" sz="1400" b="1" u="sng" dirty="0">
                <a:latin typeface="Consolas" panose="020B0609020204030204" pitchFamily="49" charset="0"/>
              </a:rPr>
              <a:t>out.txt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Menu: (F)</a:t>
            </a:r>
            <a:r>
              <a:rPr lang="en-US" sz="1400" dirty="0" err="1">
                <a:latin typeface="Consolas" panose="020B0609020204030204" pitchFamily="49" charset="0"/>
              </a:rPr>
              <a:t>ind</a:t>
            </a:r>
            <a:r>
              <a:rPr lang="en-US" sz="1400" dirty="0">
                <a:latin typeface="Consolas" panose="020B0609020204030204" pitchFamily="49" charset="0"/>
              </a:rPr>
              <a:t> movie, (A)dd rating, (S)</a:t>
            </a:r>
            <a:r>
              <a:rPr lang="en-US" sz="1400" dirty="0" err="1">
                <a:latin typeface="Consolas" panose="020B0609020204030204" pitchFamily="49" charset="0"/>
              </a:rPr>
              <a:t>ave</a:t>
            </a:r>
            <a:r>
              <a:rPr lang="en-US" sz="1400" dirty="0">
                <a:latin typeface="Consolas" panose="020B0609020204030204" pitchFamily="49" charset="0"/>
              </a:rPr>
              <a:t>, (Q)</a:t>
            </a:r>
            <a:r>
              <a:rPr lang="en-US" sz="1400" dirty="0" err="1">
                <a:latin typeface="Consolas" panose="020B0609020204030204" pitchFamily="49" charset="0"/>
              </a:rPr>
              <a:t>uit</a:t>
            </a:r>
            <a:endParaRPr lang="en-US" sz="14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Enter your choice: </a:t>
            </a:r>
            <a:r>
              <a:rPr lang="en-US" sz="1400" b="1" u="sng" dirty="0">
                <a:latin typeface="Consolas" panose="020B0609020204030204" pitchFamily="49" charset="0"/>
              </a:rPr>
              <a:t>q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latin typeface="Consolas" panose="020B0609020204030204" pitchFamily="49" charset="0"/>
              </a:rPr>
              <a:t>Thank you for using this program! Bye!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A4A4C6-7D10-4731-B8B2-19441872A175}"/>
              </a:ext>
            </a:extLst>
          </p:cNvPr>
          <p:cNvSpPr txBox="1"/>
          <p:nvPr/>
        </p:nvSpPr>
        <p:spPr>
          <a:xfrm>
            <a:off x="6693106" y="3002807"/>
            <a:ext cx="5433935" cy="181588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5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Title   Average Total</a:t>
            </a:r>
          </a:p>
          <a:p>
            <a:r>
              <a:rPr lang="en-US" sz="1600" dirty="0" err="1">
                <a:latin typeface="Consolas" panose="020B0609020204030204" pitchFamily="49" charset="0"/>
              </a:rPr>
              <a:t>Pride_&amp;_Prejudice</a:t>
            </a:r>
            <a:r>
              <a:rPr lang="en-US" sz="1600" dirty="0">
                <a:latin typeface="Consolas" panose="020B0609020204030204" pitchFamily="49" charset="0"/>
              </a:rPr>
              <a:t>  7.8 323647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Barbie  6.9 455488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Oppenheimer 8.4	588723</a:t>
            </a:r>
          </a:p>
          <a:p>
            <a:r>
              <a:rPr lang="en-US" sz="1600" dirty="0" err="1">
                <a:latin typeface="Consolas" panose="020B0609020204030204" pitchFamily="49" charset="0"/>
              </a:rPr>
              <a:t>Poor_Things</a:t>
            </a:r>
            <a:r>
              <a:rPr lang="en-US" sz="1600" dirty="0">
                <a:latin typeface="Consolas" panose="020B0609020204030204" pitchFamily="49" charset="0"/>
              </a:rPr>
              <a:t> 8.5	20542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Spider-Man:_</a:t>
            </a:r>
            <a:r>
              <a:rPr lang="en-US" sz="1600" dirty="0" err="1">
                <a:latin typeface="Consolas" panose="020B0609020204030204" pitchFamily="49" charset="0"/>
              </a:rPr>
              <a:t>Across_the_Spider</a:t>
            </a:r>
            <a:r>
              <a:rPr lang="en-US" sz="1600" dirty="0">
                <a:latin typeface="Consolas" panose="020B0609020204030204" pitchFamily="49" charset="0"/>
              </a:rPr>
              <a:t>-Verse 8.6	329200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A2E2F0A-D90E-431A-9894-43086262ED9A}"/>
              </a:ext>
            </a:extLst>
          </p:cNvPr>
          <p:cNvSpPr txBox="1"/>
          <p:nvPr/>
        </p:nvSpPr>
        <p:spPr>
          <a:xfrm>
            <a:off x="6698280" y="2600035"/>
            <a:ext cx="1964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small.tsv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B5F300-313C-4D5C-B333-142958A608B7}"/>
              </a:ext>
            </a:extLst>
          </p:cNvPr>
          <p:cNvSpPr txBox="1"/>
          <p:nvPr/>
        </p:nvSpPr>
        <p:spPr>
          <a:xfrm>
            <a:off x="5134131" y="5785756"/>
            <a:ext cx="6932685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[Pride_&amp;_..., Barbie, Oppenheimer, </a:t>
            </a:r>
            <a:r>
              <a:rPr lang="en-US" sz="1600" dirty="0" err="1">
                <a:latin typeface="Consolas" panose="020B0609020204030204" pitchFamily="49" charset="0"/>
              </a:rPr>
              <a:t>Poor_Things</a:t>
            </a:r>
            <a:r>
              <a:rPr lang="en-US" sz="1600" dirty="0">
                <a:latin typeface="Consolas" panose="020B0609020204030204" pitchFamily="49" charset="0"/>
              </a:rPr>
              <a:t>, Spider-Man…]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[7.8,       6.9,    8.4,         8.5,         8.6]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[323647,    455488, 588723,      20542,       329200]</a:t>
            </a: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68346548-4B6C-4745-8CAD-CA70762B6CC3}"/>
              </a:ext>
            </a:extLst>
          </p:cNvPr>
          <p:cNvSpPr/>
          <p:nvPr/>
        </p:nvSpPr>
        <p:spPr>
          <a:xfrm>
            <a:off x="8523514" y="4947557"/>
            <a:ext cx="337457" cy="707572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en-US" sz="2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0438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20D2F-06C1-CED1-C11D-BECB0AE2D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ECB7D-91D9-E980-F3FE-C9B7D85F1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Lecture Outline (4/5)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8C13E-2324-BD42-373B-AAA50D107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Announcements</a:t>
            </a:r>
          </a:p>
          <a:p>
            <a:pPr>
              <a:spcAft>
                <a:spcPts val="1200"/>
              </a:spcAft>
            </a:pPr>
            <a:r>
              <a:rPr lang="en-US" dirty="0">
                <a:cs typeface="Calibri"/>
              </a:rPr>
              <a:t>Movie Ratings</a:t>
            </a:r>
            <a:endParaRPr lang="en-US" dirty="0">
              <a:ea typeface="Calibri"/>
              <a:cs typeface="Calibri"/>
            </a:endParaRPr>
          </a:p>
          <a:p>
            <a:pPr>
              <a:spcAft>
                <a:spcPts val="1200"/>
              </a:spcAft>
            </a:pPr>
            <a:r>
              <a:rPr lang="en-US" dirty="0">
                <a:ea typeface="Calibri"/>
                <a:cs typeface="Calibri"/>
              </a:rPr>
              <a:t>Using </a:t>
            </a:r>
            <a:r>
              <a:rPr lang="en-US" dirty="0" err="1">
                <a:latin typeface="Consolas"/>
              </a:rPr>
              <a:t>PrintStream</a:t>
            </a:r>
            <a:r>
              <a:rPr lang="en-US" dirty="0">
                <a:ea typeface="Calibri"/>
                <a:cs typeface="Calibri"/>
              </a:rPr>
              <a:t> for File Output</a:t>
            </a:r>
          </a:p>
          <a:p>
            <a:pPr>
              <a:spcAft>
                <a:spcPts val="1200"/>
              </a:spcAft>
            </a:pPr>
            <a:r>
              <a:rPr lang="en-US" b="1" dirty="0" err="1">
                <a:solidFill>
                  <a:schemeClr val="accent5"/>
                </a:solidFill>
              </a:rPr>
              <a:t>ArrayList</a:t>
            </a:r>
            <a:r>
              <a:rPr lang="en-US" b="1" dirty="0">
                <a:solidFill>
                  <a:schemeClr val="accent5"/>
                </a:solidFill>
              </a:rPr>
              <a:t> Recap</a:t>
            </a:r>
            <a:endParaRPr lang="en-US" b="1" dirty="0">
              <a:solidFill>
                <a:schemeClr val="accent5"/>
              </a:solidFill>
              <a:ea typeface="Calibri"/>
              <a:cs typeface="Calibri"/>
            </a:endParaRPr>
          </a:p>
          <a:p>
            <a:pPr>
              <a:spcAft>
                <a:spcPts val="1200"/>
              </a:spcAft>
            </a:pPr>
            <a:r>
              <a:rPr lang="en-US" dirty="0" err="1"/>
              <a:t>ArrayList</a:t>
            </a:r>
            <a:r>
              <a:rPr lang="en-US" dirty="0"/>
              <a:t> Examples</a:t>
            </a:r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AD3D5D42-64DD-F146-FB1A-B8253E4AB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48639" y="3454280"/>
            <a:ext cx="444843" cy="308919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640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D4CAF-6E67-B3B3-2886-BFF14A15D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0DB0C9A-96AA-EDD2-A9E3-FA881A74F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err="1"/>
              <a:t>ArrayList</a:t>
            </a:r>
            <a:r>
              <a:rPr lang="en-US"/>
              <a:t> (1/4)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C440A3-DA87-5120-2355-9D069BDDB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/>
          <a:lstStyle/>
          <a:p>
            <a:pPr marL="0" indent="0">
              <a:buNone/>
            </a:pPr>
            <a:r>
              <a:rPr lang="en-US" err="1"/>
              <a:t>ArrayLists</a:t>
            </a:r>
            <a:r>
              <a:rPr lang="en-US"/>
              <a:t> are very similar to arrays</a:t>
            </a:r>
          </a:p>
          <a:p>
            <a:r>
              <a:rPr lang="en-US"/>
              <a:t>Can hold multiple pieces of data (elements)</a:t>
            </a:r>
          </a:p>
          <a:p>
            <a:r>
              <a:rPr lang="en-US"/>
              <a:t>Zero-based indexing</a:t>
            </a:r>
          </a:p>
          <a:p>
            <a:r>
              <a:rPr lang="en-US">
                <a:solidFill>
                  <a:srgbClr val="7030A0"/>
                </a:solidFill>
              </a:rPr>
              <a:t>Elements must all have the </a:t>
            </a:r>
            <a:r>
              <a:rPr lang="en-US" u="sng">
                <a:solidFill>
                  <a:srgbClr val="7030A0"/>
                </a:solidFill>
              </a:rPr>
              <a:t>same</a:t>
            </a:r>
            <a:r>
              <a:rPr lang="en-US">
                <a:solidFill>
                  <a:srgbClr val="7030A0"/>
                </a:solidFill>
              </a:rPr>
              <a:t> type</a:t>
            </a:r>
          </a:p>
          <a:p>
            <a:pPr lvl="1"/>
            <a:r>
              <a:rPr lang="en-US" err="1">
                <a:solidFill>
                  <a:srgbClr val="7030A0"/>
                </a:solidFill>
              </a:rPr>
              <a:t>ArrayLists</a:t>
            </a:r>
            <a:r>
              <a:rPr lang="en-US">
                <a:solidFill>
                  <a:srgbClr val="7030A0"/>
                </a:solidFill>
              </a:rPr>
              <a:t> can </a:t>
            </a:r>
            <a:r>
              <a:rPr lang="en-US" u="sng">
                <a:solidFill>
                  <a:srgbClr val="7030A0"/>
                </a:solidFill>
              </a:rPr>
              <a:t>only</a:t>
            </a:r>
            <a:r>
              <a:rPr lang="en-US">
                <a:solidFill>
                  <a:srgbClr val="7030A0"/>
                </a:solidFill>
              </a:rPr>
              <a:t> hold Objects, so might need to use “wrapper” types: </a:t>
            </a:r>
            <a:br>
              <a:rPr lang="en-US">
                <a:solidFill>
                  <a:srgbClr val="7030A0"/>
                </a:solidFill>
              </a:rPr>
            </a:br>
            <a:r>
              <a:rPr lang="en-US">
                <a:solidFill>
                  <a:srgbClr val="7030A0"/>
                </a:solidFill>
                <a:latin typeface="Consolas" panose="020B0609020204030204" pitchFamily="49" charset="0"/>
              </a:rPr>
              <a:t>Integer, Double, Boolean, Character, etc.</a:t>
            </a:r>
            <a:endParaRPr lang="en-US">
              <a:solidFill>
                <a:srgbClr val="7030A0"/>
              </a:solidFill>
            </a:endParaRPr>
          </a:p>
          <a:p>
            <a:endParaRPr lang="en-US"/>
          </a:p>
          <a:p>
            <a:pPr marL="0" indent="0">
              <a:buNone/>
            </a:pPr>
            <a:r>
              <a:rPr lang="en-US" sz="3200" b="1" u="sng"/>
              <a:t>But</a:t>
            </a:r>
            <a:r>
              <a:rPr lang="en-US" b="1"/>
              <a:t> </a:t>
            </a:r>
            <a:r>
              <a:rPr lang="en-US" err="1"/>
              <a:t>ArrayLists</a:t>
            </a:r>
            <a:r>
              <a:rPr lang="en-US"/>
              <a:t> have dynamic length (so they can resize!) </a:t>
            </a:r>
          </a:p>
        </p:txBody>
      </p:sp>
    </p:spTree>
    <p:extLst>
      <p:ext uri="{BB962C8B-B14F-4D97-AF65-F5344CB8AC3E}">
        <p14:creationId xmlns:p14="http://schemas.microsoft.com/office/powerpoint/2010/main" val="68933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6552D-A4BD-760F-53F9-E08210C37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C824AD-E289-0423-5C5A-A8EADEFCD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err="1"/>
              <a:t>ArrayList</a:t>
            </a:r>
            <a:r>
              <a:rPr lang="en-US"/>
              <a:t> (2/4)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46A93A-91F1-F329-335C-C95506632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/>
          <a:lstStyle/>
          <a:p>
            <a:pPr marL="0" indent="0">
              <a:buNone/>
            </a:pPr>
            <a:r>
              <a:rPr lang="en-US" err="1"/>
              <a:t>ArrayLists</a:t>
            </a:r>
            <a:r>
              <a:rPr lang="en-US"/>
              <a:t> are very similar to arrays</a:t>
            </a:r>
          </a:p>
          <a:p>
            <a:r>
              <a:rPr lang="en-US"/>
              <a:t>Can hold multiple pieces of data (elements)</a:t>
            </a:r>
          </a:p>
          <a:p>
            <a:r>
              <a:rPr lang="en-US"/>
              <a:t>Zero-based indexing</a:t>
            </a:r>
          </a:p>
          <a:p>
            <a:r>
              <a:rPr lang="en-US">
                <a:solidFill>
                  <a:srgbClr val="7030A0"/>
                </a:solidFill>
              </a:rPr>
              <a:t>Elements must all have the </a:t>
            </a:r>
            <a:r>
              <a:rPr lang="en-US" u="sng">
                <a:solidFill>
                  <a:srgbClr val="7030A0"/>
                </a:solidFill>
              </a:rPr>
              <a:t>same</a:t>
            </a:r>
            <a:r>
              <a:rPr lang="en-US">
                <a:solidFill>
                  <a:srgbClr val="7030A0"/>
                </a:solidFill>
              </a:rPr>
              <a:t> type</a:t>
            </a:r>
          </a:p>
          <a:p>
            <a:pPr lvl="1"/>
            <a:r>
              <a:rPr lang="en-US" err="1">
                <a:solidFill>
                  <a:srgbClr val="7030A0"/>
                </a:solidFill>
              </a:rPr>
              <a:t>ArrayLists</a:t>
            </a:r>
            <a:r>
              <a:rPr lang="en-US">
                <a:solidFill>
                  <a:srgbClr val="7030A0"/>
                </a:solidFill>
              </a:rPr>
              <a:t> can </a:t>
            </a:r>
            <a:r>
              <a:rPr lang="en-US" u="sng">
                <a:solidFill>
                  <a:srgbClr val="7030A0"/>
                </a:solidFill>
              </a:rPr>
              <a:t>only</a:t>
            </a:r>
            <a:r>
              <a:rPr lang="en-US">
                <a:solidFill>
                  <a:srgbClr val="7030A0"/>
                </a:solidFill>
              </a:rPr>
              <a:t> hold Objects, so might need to use “wrapper” types: </a:t>
            </a:r>
            <a:br>
              <a:rPr lang="en-US">
                <a:solidFill>
                  <a:srgbClr val="7030A0"/>
                </a:solidFill>
              </a:rPr>
            </a:br>
            <a:r>
              <a:rPr lang="en-US">
                <a:solidFill>
                  <a:srgbClr val="7030A0"/>
                </a:solidFill>
                <a:latin typeface="Consolas" panose="020B0609020204030204" pitchFamily="49" charset="0"/>
              </a:rPr>
              <a:t>Integer, Double, Boolean, Character, etc.</a:t>
            </a:r>
            <a:endParaRPr lang="en-US">
              <a:solidFill>
                <a:srgbClr val="7030A0"/>
              </a:solidFill>
            </a:endParaRPr>
          </a:p>
          <a:p>
            <a:endParaRPr lang="en-US"/>
          </a:p>
          <a:p>
            <a:pPr marL="0" indent="0">
              <a:buNone/>
            </a:pPr>
            <a:r>
              <a:rPr lang="en-US" sz="3200" b="1" u="sng"/>
              <a:t>But</a:t>
            </a:r>
            <a:r>
              <a:rPr lang="en-US" b="1"/>
              <a:t> </a:t>
            </a:r>
            <a:r>
              <a:rPr lang="en-US" err="1"/>
              <a:t>ArrayLists</a:t>
            </a:r>
            <a:r>
              <a:rPr lang="en-US"/>
              <a:t> have dynamic length (so they can resize!)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0F7BC3-BE9C-E01C-3F65-665487CF7861}"/>
              </a:ext>
            </a:extLst>
          </p:cNvPr>
          <p:cNvSpPr/>
          <p:nvPr/>
        </p:nvSpPr>
        <p:spPr>
          <a:xfrm>
            <a:off x="106585" y="5197375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5937A5-F551-EE74-1C5D-28E53247817A}"/>
              </a:ext>
            </a:extLst>
          </p:cNvPr>
          <p:cNvSpPr/>
          <p:nvPr/>
        </p:nvSpPr>
        <p:spPr>
          <a:xfrm>
            <a:off x="951444" y="5190447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8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CB7EB7-4A4B-4A99-E4B1-5D1D3280E9BA}"/>
              </a:ext>
            </a:extLst>
          </p:cNvPr>
          <p:cNvSpPr/>
          <p:nvPr/>
        </p:nvSpPr>
        <p:spPr>
          <a:xfrm>
            <a:off x="1797760" y="5190448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16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341B3C-D524-8A37-72CF-A87F4CE9E60A}"/>
              </a:ext>
            </a:extLst>
          </p:cNvPr>
          <p:cNvSpPr/>
          <p:nvPr/>
        </p:nvSpPr>
        <p:spPr>
          <a:xfrm>
            <a:off x="2644076" y="5190446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23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B8028C-32E0-D5F4-8FC2-00EC3D26F302}"/>
              </a:ext>
            </a:extLst>
          </p:cNvPr>
          <p:cNvSpPr/>
          <p:nvPr/>
        </p:nvSpPr>
        <p:spPr>
          <a:xfrm>
            <a:off x="3488935" y="5190444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42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7752641-04E0-7247-0CB3-26D6414B8DD6}"/>
              </a:ext>
            </a:extLst>
          </p:cNvPr>
          <p:cNvSpPr txBox="1"/>
          <p:nvPr/>
        </p:nvSpPr>
        <p:spPr>
          <a:xfrm>
            <a:off x="819366" y="6076038"/>
            <a:ext cx="2669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err="1">
                <a:latin typeface="Consolas" panose="020B0609020204030204" pitchFamily="49" charset="0"/>
              </a:rPr>
              <a:t>list.size</a:t>
            </a:r>
            <a:r>
              <a:rPr lang="en-US" sz="2400">
                <a:latin typeface="Consolas" panose="020B0609020204030204" pitchFamily="49" charset="0"/>
              </a:rPr>
              <a:t>(): 5</a:t>
            </a:r>
          </a:p>
        </p:txBody>
      </p:sp>
    </p:spTree>
    <p:extLst>
      <p:ext uri="{BB962C8B-B14F-4D97-AF65-F5344CB8AC3E}">
        <p14:creationId xmlns:p14="http://schemas.microsoft.com/office/powerpoint/2010/main" val="8979207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AC5FB-41B9-B7BF-CD0D-943DBD84C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3A6B56A-821B-9F35-E7F6-8BB566069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err="1"/>
              <a:t>ArrayList</a:t>
            </a:r>
            <a:r>
              <a:rPr lang="en-US"/>
              <a:t> (3/4)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A8CD18-406C-1517-C419-906FDC884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/>
          <a:lstStyle/>
          <a:p>
            <a:pPr marL="0" indent="0">
              <a:buNone/>
            </a:pPr>
            <a:r>
              <a:rPr lang="en-US" err="1"/>
              <a:t>ArrayLists</a:t>
            </a:r>
            <a:r>
              <a:rPr lang="en-US"/>
              <a:t> are very similar to arrays</a:t>
            </a:r>
          </a:p>
          <a:p>
            <a:r>
              <a:rPr lang="en-US"/>
              <a:t>Can hold multiple pieces of data (elements)</a:t>
            </a:r>
          </a:p>
          <a:p>
            <a:r>
              <a:rPr lang="en-US"/>
              <a:t>Zero-based indexing</a:t>
            </a:r>
          </a:p>
          <a:p>
            <a:r>
              <a:rPr lang="en-US">
                <a:solidFill>
                  <a:srgbClr val="7030A0"/>
                </a:solidFill>
              </a:rPr>
              <a:t>Elements must all have the </a:t>
            </a:r>
            <a:r>
              <a:rPr lang="en-US" u="sng">
                <a:solidFill>
                  <a:srgbClr val="7030A0"/>
                </a:solidFill>
              </a:rPr>
              <a:t>same</a:t>
            </a:r>
            <a:r>
              <a:rPr lang="en-US">
                <a:solidFill>
                  <a:srgbClr val="7030A0"/>
                </a:solidFill>
              </a:rPr>
              <a:t> type</a:t>
            </a:r>
          </a:p>
          <a:p>
            <a:pPr lvl="1"/>
            <a:r>
              <a:rPr lang="en-US" err="1">
                <a:solidFill>
                  <a:srgbClr val="7030A0"/>
                </a:solidFill>
              </a:rPr>
              <a:t>ArrayLists</a:t>
            </a:r>
            <a:r>
              <a:rPr lang="en-US">
                <a:solidFill>
                  <a:srgbClr val="7030A0"/>
                </a:solidFill>
              </a:rPr>
              <a:t> can </a:t>
            </a:r>
            <a:r>
              <a:rPr lang="en-US" u="sng">
                <a:solidFill>
                  <a:srgbClr val="7030A0"/>
                </a:solidFill>
              </a:rPr>
              <a:t>only</a:t>
            </a:r>
            <a:r>
              <a:rPr lang="en-US">
                <a:solidFill>
                  <a:srgbClr val="7030A0"/>
                </a:solidFill>
              </a:rPr>
              <a:t> hold Objects, so might need to use “wrapper” types: </a:t>
            </a:r>
            <a:br>
              <a:rPr lang="en-US">
                <a:solidFill>
                  <a:srgbClr val="7030A0"/>
                </a:solidFill>
              </a:rPr>
            </a:br>
            <a:r>
              <a:rPr lang="en-US">
                <a:solidFill>
                  <a:srgbClr val="7030A0"/>
                </a:solidFill>
                <a:latin typeface="Consolas" panose="020B0609020204030204" pitchFamily="49" charset="0"/>
              </a:rPr>
              <a:t>Integer, Double, Boolean, Character, etc.</a:t>
            </a:r>
            <a:endParaRPr lang="en-US">
              <a:solidFill>
                <a:srgbClr val="7030A0"/>
              </a:solidFill>
            </a:endParaRPr>
          </a:p>
          <a:p>
            <a:endParaRPr lang="en-US"/>
          </a:p>
          <a:p>
            <a:pPr marL="0" indent="0">
              <a:buNone/>
            </a:pPr>
            <a:r>
              <a:rPr lang="en-US" sz="3200" b="1" u="sng"/>
              <a:t>But</a:t>
            </a:r>
            <a:r>
              <a:rPr lang="en-US" b="1"/>
              <a:t> </a:t>
            </a:r>
            <a:r>
              <a:rPr lang="en-US" err="1"/>
              <a:t>ArrayLists</a:t>
            </a:r>
            <a:r>
              <a:rPr lang="en-US"/>
              <a:t> have dynamic length (so they can resize!)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FACE1C-AD1A-5AF2-CFE5-3313D7A448DD}"/>
              </a:ext>
            </a:extLst>
          </p:cNvPr>
          <p:cNvSpPr/>
          <p:nvPr/>
        </p:nvSpPr>
        <p:spPr>
          <a:xfrm>
            <a:off x="106585" y="5197375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B6C7172-0896-8BF5-360C-7AF0802633AB}"/>
              </a:ext>
            </a:extLst>
          </p:cNvPr>
          <p:cNvSpPr/>
          <p:nvPr/>
        </p:nvSpPr>
        <p:spPr>
          <a:xfrm>
            <a:off x="951444" y="5190447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8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AF5E8C-9005-31C0-FEB3-C6DAA5D07675}"/>
              </a:ext>
            </a:extLst>
          </p:cNvPr>
          <p:cNvSpPr/>
          <p:nvPr/>
        </p:nvSpPr>
        <p:spPr>
          <a:xfrm>
            <a:off x="1797760" y="5190448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16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B286366-A560-00C5-9FF7-ECD6CE30A889}"/>
              </a:ext>
            </a:extLst>
          </p:cNvPr>
          <p:cNvSpPr/>
          <p:nvPr/>
        </p:nvSpPr>
        <p:spPr>
          <a:xfrm>
            <a:off x="2644076" y="5190446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23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412DF0-4C35-9325-1CFC-95FD74CEF933}"/>
              </a:ext>
            </a:extLst>
          </p:cNvPr>
          <p:cNvSpPr/>
          <p:nvPr/>
        </p:nvSpPr>
        <p:spPr>
          <a:xfrm>
            <a:off x="3488935" y="5190444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42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1646302-E0FE-3473-5B91-4B35151BBA83}"/>
              </a:ext>
            </a:extLst>
          </p:cNvPr>
          <p:cNvSpPr txBox="1"/>
          <p:nvPr/>
        </p:nvSpPr>
        <p:spPr>
          <a:xfrm>
            <a:off x="819366" y="6076038"/>
            <a:ext cx="2669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err="1">
                <a:latin typeface="Consolas" panose="020B0609020204030204" pitchFamily="49" charset="0"/>
              </a:rPr>
              <a:t>list.size</a:t>
            </a:r>
            <a:r>
              <a:rPr lang="en-US" sz="2400">
                <a:latin typeface="Consolas" panose="020B0609020204030204" pitchFamily="49" charset="0"/>
              </a:rPr>
              <a:t>(): 5</a:t>
            </a:r>
          </a:p>
        </p:txBody>
      </p:sp>
      <p:sp>
        <p:nvSpPr>
          <p:cNvPr id="13" name="Arrow: Right 12" descr="list's contents change with list.add(2, 15) call">
            <a:extLst>
              <a:ext uri="{FF2B5EF4-FFF2-40B4-BE49-F238E27FC236}">
                <a16:creationId xmlns:a16="http://schemas.microsoft.com/office/drawing/2014/main" id="{6AB56083-7D85-4D93-93B4-1D1264D74120}"/>
              </a:ext>
            </a:extLst>
          </p:cNvPr>
          <p:cNvSpPr/>
          <p:nvPr/>
        </p:nvSpPr>
        <p:spPr>
          <a:xfrm>
            <a:off x="4447065" y="5482151"/>
            <a:ext cx="2463084" cy="347813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64F4B3-D358-B678-4582-B156F5FDB7C6}"/>
              </a:ext>
            </a:extLst>
          </p:cNvPr>
          <p:cNvSpPr txBox="1"/>
          <p:nvPr/>
        </p:nvSpPr>
        <p:spPr>
          <a:xfrm>
            <a:off x="4343822" y="5127215"/>
            <a:ext cx="2669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err="1">
                <a:latin typeface="Consolas" panose="020B0609020204030204" pitchFamily="49" charset="0"/>
              </a:rPr>
              <a:t>list.add</a:t>
            </a:r>
            <a:r>
              <a:rPr lang="en-US" sz="2000">
                <a:latin typeface="Consolas" panose="020B0609020204030204" pitchFamily="49" charset="0"/>
              </a:rPr>
              <a:t>(2, 15);</a:t>
            </a:r>
          </a:p>
        </p:txBody>
      </p:sp>
    </p:spTree>
    <p:extLst>
      <p:ext uri="{BB962C8B-B14F-4D97-AF65-F5344CB8AC3E}">
        <p14:creationId xmlns:p14="http://schemas.microsoft.com/office/powerpoint/2010/main" val="39396703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AA223-B461-EE83-AEEF-C36B4B7EE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4239D0B-4FF9-E540-68E6-7EB0943E9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err="1"/>
              <a:t>ArrayList</a:t>
            </a:r>
            <a:r>
              <a:rPr lang="en-US"/>
              <a:t> (4/4)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DB7DC1-B558-3C1C-DFA5-5882EF238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/>
          <a:lstStyle/>
          <a:p>
            <a:pPr marL="0" indent="0">
              <a:buNone/>
            </a:pPr>
            <a:r>
              <a:rPr lang="en-US" err="1"/>
              <a:t>ArrayLists</a:t>
            </a:r>
            <a:r>
              <a:rPr lang="en-US"/>
              <a:t> are very similar to arrays</a:t>
            </a:r>
          </a:p>
          <a:p>
            <a:r>
              <a:rPr lang="en-US"/>
              <a:t>Can hold multiple pieces of data (elements)</a:t>
            </a:r>
          </a:p>
          <a:p>
            <a:r>
              <a:rPr lang="en-US"/>
              <a:t>Zero-based indexing</a:t>
            </a:r>
          </a:p>
          <a:p>
            <a:r>
              <a:rPr lang="en-US">
                <a:solidFill>
                  <a:srgbClr val="7030A0"/>
                </a:solidFill>
              </a:rPr>
              <a:t>Elements must all have the </a:t>
            </a:r>
            <a:r>
              <a:rPr lang="en-US" u="sng">
                <a:solidFill>
                  <a:srgbClr val="7030A0"/>
                </a:solidFill>
              </a:rPr>
              <a:t>same</a:t>
            </a:r>
            <a:r>
              <a:rPr lang="en-US">
                <a:solidFill>
                  <a:srgbClr val="7030A0"/>
                </a:solidFill>
              </a:rPr>
              <a:t> type</a:t>
            </a:r>
          </a:p>
          <a:p>
            <a:pPr lvl="1"/>
            <a:r>
              <a:rPr lang="en-US" err="1">
                <a:solidFill>
                  <a:srgbClr val="7030A0"/>
                </a:solidFill>
              </a:rPr>
              <a:t>ArrayLists</a:t>
            </a:r>
            <a:r>
              <a:rPr lang="en-US">
                <a:solidFill>
                  <a:srgbClr val="7030A0"/>
                </a:solidFill>
              </a:rPr>
              <a:t> can </a:t>
            </a:r>
            <a:r>
              <a:rPr lang="en-US" u="sng">
                <a:solidFill>
                  <a:srgbClr val="7030A0"/>
                </a:solidFill>
              </a:rPr>
              <a:t>only</a:t>
            </a:r>
            <a:r>
              <a:rPr lang="en-US">
                <a:solidFill>
                  <a:srgbClr val="7030A0"/>
                </a:solidFill>
              </a:rPr>
              <a:t> hold Objects, so might need to use “wrapper” types: </a:t>
            </a:r>
            <a:br>
              <a:rPr lang="en-US">
                <a:solidFill>
                  <a:srgbClr val="7030A0"/>
                </a:solidFill>
              </a:rPr>
            </a:br>
            <a:r>
              <a:rPr lang="en-US">
                <a:solidFill>
                  <a:srgbClr val="7030A0"/>
                </a:solidFill>
                <a:latin typeface="Consolas" panose="020B0609020204030204" pitchFamily="49" charset="0"/>
              </a:rPr>
              <a:t>Integer, Double, Boolean, Character, etc.</a:t>
            </a:r>
            <a:endParaRPr lang="en-US">
              <a:solidFill>
                <a:srgbClr val="7030A0"/>
              </a:solidFill>
            </a:endParaRPr>
          </a:p>
          <a:p>
            <a:endParaRPr lang="en-US"/>
          </a:p>
          <a:p>
            <a:pPr marL="0" indent="0">
              <a:buNone/>
            </a:pPr>
            <a:r>
              <a:rPr lang="en-US" sz="3200" b="1" u="sng"/>
              <a:t>But</a:t>
            </a:r>
            <a:r>
              <a:rPr lang="en-US" b="1"/>
              <a:t> </a:t>
            </a:r>
            <a:r>
              <a:rPr lang="en-US" err="1"/>
              <a:t>ArrayLists</a:t>
            </a:r>
            <a:r>
              <a:rPr lang="en-US"/>
              <a:t> have dynamic length (so they can resize!)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954280-0CCF-F1D9-203E-09027973AC04}"/>
              </a:ext>
            </a:extLst>
          </p:cNvPr>
          <p:cNvSpPr/>
          <p:nvPr/>
        </p:nvSpPr>
        <p:spPr>
          <a:xfrm>
            <a:off x="106585" y="5197375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08AA48A-12DA-8ECA-79E0-CECA97D39AB6}"/>
              </a:ext>
            </a:extLst>
          </p:cNvPr>
          <p:cNvSpPr/>
          <p:nvPr/>
        </p:nvSpPr>
        <p:spPr>
          <a:xfrm>
            <a:off x="951444" y="5190447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8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87FEBD-1254-8FDA-BAEC-30E381A4656C}"/>
              </a:ext>
            </a:extLst>
          </p:cNvPr>
          <p:cNvSpPr/>
          <p:nvPr/>
        </p:nvSpPr>
        <p:spPr>
          <a:xfrm>
            <a:off x="1797760" y="5190448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16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844128-D012-D131-0457-861AAA57AB76}"/>
              </a:ext>
            </a:extLst>
          </p:cNvPr>
          <p:cNvSpPr/>
          <p:nvPr/>
        </p:nvSpPr>
        <p:spPr>
          <a:xfrm>
            <a:off x="2644076" y="5190446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23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59EF113-D8DF-DE60-29BF-3674E743C0FD}"/>
              </a:ext>
            </a:extLst>
          </p:cNvPr>
          <p:cNvSpPr/>
          <p:nvPr/>
        </p:nvSpPr>
        <p:spPr>
          <a:xfrm>
            <a:off x="3488935" y="5190444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42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5D74DFA-5AEA-EE6A-08EB-5794C53A95FE}"/>
              </a:ext>
            </a:extLst>
          </p:cNvPr>
          <p:cNvSpPr txBox="1"/>
          <p:nvPr/>
        </p:nvSpPr>
        <p:spPr>
          <a:xfrm>
            <a:off x="819366" y="6076038"/>
            <a:ext cx="2669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err="1">
                <a:latin typeface="Consolas" panose="020B0609020204030204" pitchFamily="49" charset="0"/>
              </a:rPr>
              <a:t>list.size</a:t>
            </a:r>
            <a:r>
              <a:rPr lang="en-US" sz="2400">
                <a:latin typeface="Consolas" panose="020B0609020204030204" pitchFamily="49" charset="0"/>
              </a:rPr>
              <a:t>(): 5</a:t>
            </a:r>
          </a:p>
        </p:txBody>
      </p:sp>
      <p:sp>
        <p:nvSpPr>
          <p:cNvPr id="13" name="Arrow: Right 12" descr="list's contents change with list.add(2, 15) call">
            <a:extLst>
              <a:ext uri="{FF2B5EF4-FFF2-40B4-BE49-F238E27FC236}">
                <a16:creationId xmlns:a16="http://schemas.microsoft.com/office/drawing/2014/main" id="{8C397ED5-3D68-BDE6-F728-BC6F4F149773}"/>
              </a:ext>
            </a:extLst>
          </p:cNvPr>
          <p:cNvSpPr/>
          <p:nvPr/>
        </p:nvSpPr>
        <p:spPr>
          <a:xfrm>
            <a:off x="4447065" y="5482151"/>
            <a:ext cx="2463084" cy="347813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3087CC2-761A-A5F7-F018-199E08F5D575}"/>
              </a:ext>
            </a:extLst>
          </p:cNvPr>
          <p:cNvSpPr txBox="1"/>
          <p:nvPr/>
        </p:nvSpPr>
        <p:spPr>
          <a:xfrm>
            <a:off x="4343822" y="5127215"/>
            <a:ext cx="2669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err="1">
                <a:latin typeface="Consolas" panose="020B0609020204030204" pitchFamily="49" charset="0"/>
              </a:rPr>
              <a:t>list.add</a:t>
            </a:r>
            <a:r>
              <a:rPr lang="en-US" sz="2000">
                <a:latin typeface="Consolas" panose="020B0609020204030204" pitchFamily="49" charset="0"/>
              </a:rPr>
              <a:t>(2, 15);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C98972-07D4-BD63-04E6-7B23A45554E3}"/>
              </a:ext>
            </a:extLst>
          </p:cNvPr>
          <p:cNvSpPr/>
          <p:nvPr/>
        </p:nvSpPr>
        <p:spPr>
          <a:xfrm>
            <a:off x="7013391" y="5190450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6FBF6AE-CF0D-522E-E806-F0A364E08429}"/>
              </a:ext>
            </a:extLst>
          </p:cNvPr>
          <p:cNvSpPr/>
          <p:nvPr/>
        </p:nvSpPr>
        <p:spPr>
          <a:xfrm>
            <a:off x="7858250" y="5190449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8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080B61F-D882-0252-742E-9E33E2CFE5E3}"/>
              </a:ext>
            </a:extLst>
          </p:cNvPr>
          <p:cNvSpPr/>
          <p:nvPr/>
        </p:nvSpPr>
        <p:spPr>
          <a:xfrm>
            <a:off x="8704566" y="5190450"/>
            <a:ext cx="844859" cy="8190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15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738C8DD-59FF-C38D-5D06-52856109C2A5}"/>
              </a:ext>
            </a:extLst>
          </p:cNvPr>
          <p:cNvSpPr/>
          <p:nvPr/>
        </p:nvSpPr>
        <p:spPr>
          <a:xfrm>
            <a:off x="9540225" y="5190450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16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6B5C6C2-AF50-551D-A71D-06AE488053E1}"/>
              </a:ext>
            </a:extLst>
          </p:cNvPr>
          <p:cNvSpPr/>
          <p:nvPr/>
        </p:nvSpPr>
        <p:spPr>
          <a:xfrm>
            <a:off x="10375884" y="5190449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23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53C52FE-CD2E-E2B5-6FF0-E9C5A4095FD3}"/>
              </a:ext>
            </a:extLst>
          </p:cNvPr>
          <p:cNvSpPr/>
          <p:nvPr/>
        </p:nvSpPr>
        <p:spPr>
          <a:xfrm>
            <a:off x="11220743" y="5190447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42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7234323-CCCC-8A0A-4062-12879613D0D8}"/>
              </a:ext>
            </a:extLst>
          </p:cNvPr>
          <p:cNvSpPr txBox="1"/>
          <p:nvPr/>
        </p:nvSpPr>
        <p:spPr>
          <a:xfrm>
            <a:off x="8205440" y="6144697"/>
            <a:ext cx="2669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err="1">
                <a:latin typeface="Consolas" panose="020B0609020204030204" pitchFamily="49" charset="0"/>
              </a:rPr>
              <a:t>list.size</a:t>
            </a:r>
            <a:r>
              <a:rPr lang="en-US" sz="2400">
                <a:latin typeface="Consolas" panose="020B0609020204030204" pitchFamily="49" charset="0"/>
              </a:rPr>
              <a:t>(): </a:t>
            </a:r>
            <a:r>
              <a:rPr lang="en-US" sz="2400" b="1">
                <a:solidFill>
                  <a:schemeClr val="accent6"/>
                </a:solidFill>
                <a:latin typeface="Consolas" panose="020B0609020204030204" pitchFamily="49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9690328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C9F6E64-B983-40A4-2550-A1222EC74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err="1"/>
              <a:t>ArrayList</a:t>
            </a:r>
            <a:r>
              <a:rPr lang="en-US"/>
              <a:t> Methods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B805D724-3C57-4897-B1AF-99EF3B6B31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584268"/>
              </p:ext>
            </p:extLst>
          </p:nvPr>
        </p:nvGraphicFramePr>
        <p:xfrm>
          <a:off x="838200" y="1199070"/>
          <a:ext cx="10515600" cy="495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62284040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6243660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615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Consolas" panose="020B0609020204030204" pitchFamily="49" charset="0"/>
                        </a:rPr>
                        <a:t>add(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type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)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Adds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/>
                        <a:t> </a:t>
                      </a:r>
                      <a:r>
                        <a:rPr lang="en-US" i="0"/>
                        <a:t>to the </a:t>
                      </a:r>
                      <a:r>
                        <a:rPr lang="en-US" b="1" i="1">
                          <a:solidFill>
                            <a:srgbClr val="7030A0"/>
                          </a:solidFill>
                        </a:rPr>
                        <a:t>end</a:t>
                      </a:r>
                      <a:r>
                        <a:rPr lang="en-US" i="0"/>
                        <a:t> of the </a:t>
                      </a:r>
                      <a:r>
                        <a:rPr lang="en-US" i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6744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Consolas" panose="020B0609020204030204" pitchFamily="49" charset="0"/>
                        </a:rPr>
                        <a:t>add(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 index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, type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 element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)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Adds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/>
                        <a:t> </a:t>
                      </a:r>
                      <a:r>
                        <a:rPr lang="en-US" i="0"/>
                        <a:t>to the specified </a:t>
                      </a:r>
                      <a:r>
                        <a:rPr lang="en-US" b="1" i="1">
                          <a:solidFill>
                            <a:srgbClr val="7030A0"/>
                          </a:solidFill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1"/>
                        <a:t> </a:t>
                      </a:r>
                      <a:r>
                        <a:rPr lang="en-US" i="0"/>
                        <a:t>in the </a:t>
                      </a:r>
                      <a:r>
                        <a:rPr lang="en-US" i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/>
                        <a:t> 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99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Consolas" panose="020B0609020204030204" pitchFamily="49" charset="0"/>
                        </a:rPr>
                        <a:t>size()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Returns the number of elements in the </a:t>
                      </a:r>
                      <a:r>
                        <a:rPr lang="en-US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927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Consolas" panose="020B0609020204030204" pitchFamily="49" charset="0"/>
                        </a:rPr>
                        <a:t>contains(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type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 element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)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Returns </a:t>
                      </a:r>
                      <a:r>
                        <a:rPr lang="en-US">
                          <a:latin typeface="Consolas" panose="020B0609020204030204" pitchFamily="49" charset="0"/>
                        </a:rPr>
                        <a:t>true</a:t>
                      </a:r>
                      <a:r>
                        <a:rPr lang="en-US"/>
                        <a:t> if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/>
                        <a:t> </a:t>
                      </a:r>
                      <a:r>
                        <a:rPr lang="en-US" i="0"/>
                        <a:t>is contained in the </a:t>
                      </a:r>
                      <a:r>
                        <a:rPr lang="en-US" i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/>
                        <a:t>, 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false</a:t>
                      </a:r>
                      <a:r>
                        <a:rPr lang="en-US" i="0"/>
                        <a:t> otherwise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8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Consolas" panose="020B0609020204030204" pitchFamily="49" charset="0"/>
                        </a:rPr>
                        <a:t>get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(int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 index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)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Returns the element at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>
                          <a:latin typeface="+mj-lt"/>
                        </a:rPr>
                        <a:t> </a:t>
                      </a:r>
                      <a:r>
                        <a:rPr lang="en-US" i="0">
                          <a:latin typeface="+mn-lt"/>
                        </a:rPr>
                        <a:t>in the </a:t>
                      </a:r>
                      <a:r>
                        <a:rPr lang="en-US" i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134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Consolas" panose="020B0609020204030204" pitchFamily="49" charset="0"/>
                        </a:rPr>
                        <a:t>remove(int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)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Removes the element at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/>
                        <a:t> from the </a:t>
                      </a:r>
                      <a:r>
                        <a:rPr lang="en-US" i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/>
                        <a:t> and returns the removed element. 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51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err="1">
                          <a:latin typeface="Consolas" panose="020B0609020204030204" pitchFamily="49" charset="0"/>
                        </a:rPr>
                        <a:t>indexOf</a:t>
                      </a:r>
                      <a:r>
                        <a:rPr lang="en-US">
                          <a:latin typeface="Consolas" panose="020B0609020204030204" pitchFamily="49" charset="0"/>
                        </a:rPr>
                        <a:t>(type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)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Returns the index of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/>
                        <a:t> </a:t>
                      </a:r>
                      <a:r>
                        <a:rPr lang="en-US" i="0"/>
                        <a:t>in the </a:t>
                      </a:r>
                      <a:r>
                        <a:rPr lang="en-US" i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/>
                        <a:t>; returns -1 if the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/>
                        <a:t> </a:t>
                      </a:r>
                      <a:r>
                        <a:rPr lang="en-US" i="0"/>
                        <a:t>doesn’t exist in the </a:t>
                      </a:r>
                      <a:r>
                        <a:rPr lang="en-US" i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485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Consolas" panose="020B0609020204030204" pitchFamily="49" charset="0"/>
                        </a:rPr>
                        <a:t>set(int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, type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)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+mn-lt"/>
                        </a:rPr>
                        <a:t>Sets the element at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index </a:t>
                      </a:r>
                      <a:r>
                        <a:rPr lang="en-US" i="0">
                          <a:latin typeface="+mn-lt"/>
                        </a:rPr>
                        <a:t>to the given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>
                          <a:latin typeface="+mn-lt"/>
                        </a:rPr>
                        <a:t> and returns the old value</a:t>
                      </a:r>
                      <a:endParaRPr lang="en-US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341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64105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C9F6E64-B983-40A4-2550-A1222EC74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err="1"/>
              <a:t>ArrayList</a:t>
            </a:r>
            <a:r>
              <a:rPr lang="en-US"/>
              <a:t> Methods Usage (1/2)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22049-992C-4AAA-ADCF-1DC397AE7E1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371600"/>
            <a:ext cx="10515600" cy="1900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Whenever referring to “the </a:t>
            </a:r>
            <a:r>
              <a:rPr lang="en-US" err="1"/>
              <a:t>ArrayList</a:t>
            </a:r>
            <a:r>
              <a:rPr lang="en-US"/>
              <a:t>”, we are referring to the </a:t>
            </a:r>
            <a:r>
              <a:rPr lang="en-US" err="1"/>
              <a:t>ArrayList</a:t>
            </a:r>
            <a:r>
              <a:rPr lang="en-US"/>
              <a:t> we’re calling the method </a:t>
            </a:r>
            <a:r>
              <a:rPr lang="en-US" u="sng"/>
              <a:t>on</a:t>
            </a:r>
            <a:r>
              <a:rPr lang="en-US"/>
              <a:t>! </a:t>
            </a:r>
          </a:p>
          <a:p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A8B923-E3E6-44BA-83A8-9AC7A5ABAF51}"/>
              </a:ext>
            </a:extLst>
          </p:cNvPr>
          <p:cNvSpPr/>
          <p:nvPr/>
        </p:nvSpPr>
        <p:spPr>
          <a:xfrm>
            <a:off x="1004157" y="2690336"/>
            <a:ext cx="1070352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267F99"/>
                </a:solidFill>
                <a:latin typeface="Consolas" panose="020B0609020204030204" pitchFamily="49" charset="0"/>
              </a:rPr>
              <a:t>List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sz="2800">
                <a:solidFill>
                  <a:srgbClr val="267F99"/>
                </a:solidFill>
                <a:latin typeface="Consolas" panose="020B0609020204030204" pitchFamily="49" charset="0"/>
              </a:rPr>
              <a:t>String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&gt; </a:t>
            </a:r>
            <a:r>
              <a:rPr lang="en-US" sz="2800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800">
                <a:solidFill>
                  <a:srgbClr val="AF00DB"/>
                </a:solidFill>
                <a:latin typeface="Consolas" panose="020B0609020204030204" pitchFamily="49" charset="0"/>
              </a:rPr>
              <a:t>new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800" err="1">
                <a:solidFill>
                  <a:srgbClr val="267F99"/>
                </a:solidFill>
                <a:latin typeface="Consolas" panose="020B0609020204030204" pitchFamily="49" charset="0"/>
              </a:rPr>
              <a:t>ArrayList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sz="2800">
                <a:solidFill>
                  <a:srgbClr val="267F99"/>
                </a:solidFill>
                <a:latin typeface="Consolas" panose="020B0609020204030204" pitchFamily="49" charset="0"/>
              </a:rPr>
              <a:t>String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&gt;();</a:t>
            </a:r>
          </a:p>
          <a:p>
            <a:r>
              <a:rPr lang="en-US" sz="280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80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800" err="1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800">
                <a:solidFill>
                  <a:srgbClr val="A31515"/>
                </a:solidFill>
                <a:latin typeface="Consolas" panose="020B0609020204030204" pitchFamily="49" charset="0"/>
              </a:rPr>
              <a:t>"hello"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280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80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800" err="1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800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800">
                <a:solidFill>
                  <a:srgbClr val="A31515"/>
                </a:solidFill>
                <a:latin typeface="Consolas" panose="020B0609020204030204" pitchFamily="49" charset="0"/>
              </a:rPr>
              <a:t>"world"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280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80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800" err="1">
                <a:solidFill>
                  <a:srgbClr val="795E26"/>
                </a:solidFill>
                <a:latin typeface="Consolas" panose="020B0609020204030204" pitchFamily="49" charset="0"/>
              </a:rPr>
              <a:t>indexOf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800">
                <a:solidFill>
                  <a:srgbClr val="A31515"/>
                </a:solidFill>
                <a:latin typeface="Consolas" panose="020B0609020204030204" pitchFamily="49" charset="0"/>
              </a:rPr>
              <a:t>"world"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sz="280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// what is the output?</a:t>
            </a:r>
          </a:p>
        </p:txBody>
      </p:sp>
    </p:spTree>
    <p:extLst>
      <p:ext uri="{BB962C8B-B14F-4D97-AF65-F5344CB8AC3E}">
        <p14:creationId xmlns:p14="http://schemas.microsoft.com/office/powerpoint/2010/main" val="7919749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FF59E-DF30-BBCB-F457-F38C3E748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1FE4372-BC38-BE6C-E50A-BF0B7AC4B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err="1"/>
              <a:t>ArrayList</a:t>
            </a:r>
            <a:r>
              <a:rPr lang="en-US"/>
              <a:t> Methods Usage (2/2)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CA1658D-67D0-ADF4-6FA3-5FE3237E35B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371600"/>
            <a:ext cx="10515600" cy="1900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Whenever referring to “the </a:t>
            </a:r>
            <a:r>
              <a:rPr lang="en-US" err="1"/>
              <a:t>ArrayList</a:t>
            </a:r>
            <a:r>
              <a:rPr lang="en-US"/>
              <a:t>”, we are referring to the </a:t>
            </a:r>
            <a:r>
              <a:rPr lang="en-US" err="1"/>
              <a:t>ArrayList</a:t>
            </a:r>
            <a:r>
              <a:rPr lang="en-US"/>
              <a:t> we’re calling the method </a:t>
            </a:r>
            <a:r>
              <a:rPr lang="en-US" u="sng"/>
              <a:t>on</a:t>
            </a:r>
            <a:r>
              <a:rPr lang="en-US"/>
              <a:t>! </a:t>
            </a:r>
          </a:p>
          <a:p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FEEFBD-C66E-3D82-A73F-2EEA242DD7C9}"/>
              </a:ext>
            </a:extLst>
          </p:cNvPr>
          <p:cNvSpPr/>
          <p:nvPr/>
        </p:nvSpPr>
        <p:spPr>
          <a:xfrm>
            <a:off x="1004157" y="2690336"/>
            <a:ext cx="1070352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267F99"/>
                </a:solidFill>
                <a:latin typeface="Consolas" panose="020B0609020204030204" pitchFamily="49" charset="0"/>
              </a:rPr>
              <a:t>List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sz="2800">
                <a:solidFill>
                  <a:srgbClr val="267F99"/>
                </a:solidFill>
                <a:latin typeface="Consolas" panose="020B0609020204030204" pitchFamily="49" charset="0"/>
              </a:rPr>
              <a:t>String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&gt; </a:t>
            </a:r>
            <a:r>
              <a:rPr lang="en-US" sz="2800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800">
                <a:solidFill>
                  <a:srgbClr val="AF00DB"/>
                </a:solidFill>
                <a:latin typeface="Consolas" panose="020B0609020204030204" pitchFamily="49" charset="0"/>
              </a:rPr>
              <a:t>new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800" err="1">
                <a:solidFill>
                  <a:srgbClr val="267F99"/>
                </a:solidFill>
                <a:latin typeface="Consolas" panose="020B0609020204030204" pitchFamily="49" charset="0"/>
              </a:rPr>
              <a:t>ArrayList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sz="2800">
                <a:solidFill>
                  <a:srgbClr val="267F99"/>
                </a:solidFill>
                <a:latin typeface="Consolas" panose="020B0609020204030204" pitchFamily="49" charset="0"/>
              </a:rPr>
              <a:t>String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&gt;();</a:t>
            </a:r>
          </a:p>
          <a:p>
            <a:r>
              <a:rPr lang="en-US" sz="280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80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800" err="1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800">
                <a:solidFill>
                  <a:srgbClr val="A31515"/>
                </a:solidFill>
                <a:latin typeface="Consolas" panose="020B0609020204030204" pitchFamily="49" charset="0"/>
              </a:rPr>
              <a:t>"hello"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280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80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800" err="1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800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800">
                <a:solidFill>
                  <a:srgbClr val="A31515"/>
                </a:solidFill>
                <a:latin typeface="Consolas" panose="020B0609020204030204" pitchFamily="49" charset="0"/>
              </a:rPr>
              <a:t>"world"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280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80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800" err="1">
                <a:solidFill>
                  <a:srgbClr val="795E26"/>
                </a:solidFill>
                <a:latin typeface="Consolas" panose="020B0609020204030204" pitchFamily="49" charset="0"/>
              </a:rPr>
              <a:t>indexOf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800">
                <a:solidFill>
                  <a:srgbClr val="A31515"/>
                </a:solidFill>
                <a:latin typeface="Consolas" panose="020B0609020204030204" pitchFamily="49" charset="0"/>
              </a:rPr>
              <a:t>"world"</a:t>
            </a:r>
            <a:r>
              <a:rPr lang="en-US" sz="280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sz="280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// what is the output?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41AD1AD-FD96-B615-CA0E-1D619EAEAC4C}"/>
              </a:ext>
            </a:extLst>
          </p:cNvPr>
          <p:cNvSpPr/>
          <p:nvPr/>
        </p:nvSpPr>
        <p:spPr>
          <a:xfrm>
            <a:off x="1004156" y="5009346"/>
            <a:ext cx="1070352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>
                <a:solidFill>
                  <a:srgbClr val="267F99"/>
                </a:solidFill>
                <a:latin typeface="Consolas" panose="020B0609020204030204" pitchFamily="49" charset="0"/>
              </a:rPr>
              <a:t>String[] list = new String[2];</a:t>
            </a:r>
            <a:endParaRPr lang="en-US" sz="2000" i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i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000" i="1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000" i="1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sz="2000" i="1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  <a:r>
              <a:rPr lang="en-US" sz="2000" i="1">
                <a:solidFill>
                  <a:srgbClr val="001080"/>
                </a:solidFill>
                <a:latin typeface="Consolas" panose="020B0609020204030204" pitchFamily="49" charset="0"/>
              </a:rPr>
              <a:t> </a:t>
            </a:r>
            <a:r>
              <a:rPr lang="en-US" sz="2000" i="1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2000" i="1">
                <a:solidFill>
                  <a:srgbClr val="001080"/>
                </a:solidFill>
                <a:latin typeface="Consolas" panose="020B0609020204030204" pitchFamily="49" charset="0"/>
              </a:rPr>
              <a:t> </a:t>
            </a:r>
            <a:r>
              <a:rPr lang="en-US" sz="2000" i="1">
                <a:solidFill>
                  <a:srgbClr val="A31515"/>
                </a:solidFill>
                <a:latin typeface="Consolas" panose="020B0609020204030204" pitchFamily="49" charset="0"/>
              </a:rPr>
              <a:t>"hello"</a:t>
            </a:r>
            <a:r>
              <a:rPr lang="en-US" sz="2000" i="1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2000" i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000" i="1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000" i="1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sz="2000" i="1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2000" i="1">
                <a:solidFill>
                  <a:srgbClr val="A31515"/>
                </a:solidFill>
                <a:latin typeface="Consolas" panose="020B0609020204030204" pitchFamily="49" charset="0"/>
              </a:rPr>
              <a:t>"world"</a:t>
            </a:r>
            <a:r>
              <a:rPr lang="en-US" sz="2000" i="1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2000" i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000" i="1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000" i="1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en-US" sz="2000" i="1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  <a:r>
              <a:rPr lang="en-US" sz="2000" i="1">
                <a:solidFill>
                  <a:srgbClr val="001080"/>
                </a:solidFill>
                <a:latin typeface="Consolas" panose="020B0609020204030204" pitchFamily="49" charset="0"/>
              </a:rPr>
              <a:t> </a:t>
            </a:r>
            <a:r>
              <a:rPr lang="en-US" sz="2000" i="1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2000" i="1">
                <a:solidFill>
                  <a:srgbClr val="001080"/>
                </a:solidFill>
                <a:latin typeface="Consolas" panose="020B0609020204030204" pitchFamily="49" charset="0"/>
              </a:rPr>
              <a:t> </a:t>
            </a:r>
            <a:r>
              <a:rPr lang="en-US" sz="2000" i="1">
                <a:solidFill>
                  <a:srgbClr val="A31515"/>
                </a:solidFill>
                <a:latin typeface="Consolas" panose="020B0609020204030204" pitchFamily="49" charset="0"/>
              </a:rPr>
              <a:t>"hello"</a:t>
            </a:r>
            <a:r>
              <a:rPr lang="en-US" sz="2000" i="1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2000" i="1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//... </a:t>
            </a:r>
            <a:r>
              <a:rPr lang="en-US" sz="2000" i="1" err="1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indexOf</a:t>
            </a:r>
            <a:r>
              <a:rPr lang="en-US" sz="2000" i="1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?</a:t>
            </a:r>
            <a:endParaRPr lang="en-US" sz="2800" i="1">
              <a:solidFill>
                <a:schemeClr val="bg2">
                  <a:lumMod val="50000"/>
                </a:schemeClr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360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2B81-4FB1-3D4C-B5CC-F81F1C1D9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Lecture Outline (1/5)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D871-301D-734F-B5EC-A5910673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accent5"/>
                </a:solidFill>
              </a:rPr>
              <a:t>Announcements</a:t>
            </a: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ea typeface="Calibri"/>
                <a:cs typeface="Calibri"/>
              </a:rPr>
              <a:t>Movie Ratings</a:t>
            </a: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ea typeface="Calibri"/>
                <a:cs typeface="Calibri"/>
              </a:rPr>
              <a:t>Using 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PrintStream</a:t>
            </a:r>
            <a:r>
              <a:rPr lang="en-US" dirty="0">
                <a:solidFill>
                  <a:srgbClr val="000000"/>
                </a:solidFill>
                <a:ea typeface="Calibri"/>
                <a:cs typeface="Calibri"/>
              </a:rPr>
              <a:t> for File Output</a:t>
            </a:r>
            <a:endParaRPr lang="en-US" b="1" dirty="0">
              <a:solidFill>
                <a:schemeClr val="accent5"/>
              </a:solidFill>
            </a:endParaRPr>
          </a:p>
          <a:p>
            <a:pPr>
              <a:spcAft>
                <a:spcPts val="1200"/>
              </a:spcAft>
            </a:pPr>
            <a:r>
              <a:rPr lang="en-US" dirty="0" err="1"/>
              <a:t>ArrayList</a:t>
            </a:r>
            <a:r>
              <a:rPr lang="en-US" dirty="0"/>
              <a:t> Recap</a:t>
            </a:r>
          </a:p>
          <a:p>
            <a:pPr>
              <a:spcAft>
                <a:spcPts val="1200"/>
              </a:spcAft>
            </a:pPr>
            <a:r>
              <a:rPr lang="en-US" dirty="0" err="1"/>
              <a:t>ArrayList</a:t>
            </a:r>
            <a:r>
              <a:rPr lang="en-US" dirty="0"/>
              <a:t> Examples</a:t>
            </a:r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A474EB40-D05B-4D47-ACB8-073DBA3E8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640439" y="1466231"/>
            <a:ext cx="444843" cy="308919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157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2B81-4FB1-3D4C-B5CC-F81F1C1D9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Lecture Outline (5/5)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D871-301D-734F-B5EC-A5910673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Announcements</a:t>
            </a:r>
          </a:p>
          <a:p>
            <a:pPr>
              <a:spcAft>
                <a:spcPts val="1200"/>
              </a:spcAft>
            </a:pPr>
            <a:r>
              <a:rPr lang="en-US" dirty="0"/>
              <a:t>Movie Ratings</a:t>
            </a:r>
          </a:p>
          <a:p>
            <a:pPr>
              <a:spcAft>
                <a:spcPts val="1200"/>
              </a:spcAft>
            </a:pPr>
            <a:r>
              <a:rPr lang="en-US" dirty="0">
                <a:ea typeface="Calibri"/>
                <a:cs typeface="Calibri"/>
              </a:rPr>
              <a:t>Using </a:t>
            </a:r>
            <a:r>
              <a:rPr lang="en-US" dirty="0" err="1">
                <a:latin typeface="Consolas"/>
              </a:rPr>
              <a:t>PrintStream</a:t>
            </a:r>
            <a:r>
              <a:rPr lang="en-US" dirty="0">
                <a:ea typeface="Calibri"/>
                <a:cs typeface="Calibri"/>
              </a:rPr>
              <a:t> for File Output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 err="1"/>
              <a:t>ArrayList</a:t>
            </a:r>
            <a:r>
              <a:rPr lang="en-US" dirty="0"/>
              <a:t> Recap</a:t>
            </a:r>
          </a:p>
          <a:p>
            <a:pPr>
              <a:spcAft>
                <a:spcPts val="1200"/>
              </a:spcAft>
            </a:pPr>
            <a:r>
              <a:rPr lang="en-US" b="1" dirty="0" err="1">
                <a:solidFill>
                  <a:schemeClr val="accent5"/>
                </a:solidFill>
              </a:rPr>
              <a:t>ArrayList</a:t>
            </a:r>
            <a:r>
              <a:rPr lang="en-US" b="1" dirty="0">
                <a:solidFill>
                  <a:schemeClr val="accent5"/>
                </a:solidFill>
              </a:rPr>
              <a:t> Examples</a:t>
            </a:r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A474EB40-D05B-4D47-ACB8-073DBA3E8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4056631" y="4089046"/>
            <a:ext cx="444843" cy="308919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292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7A3A5F8-29AC-4E24-0CED-255978D2C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422572"/>
            <a:ext cx="10515600" cy="762635"/>
          </a:xfrm>
        </p:spPr>
        <p:txBody>
          <a:bodyPr>
            <a:noAutofit/>
          </a:bodyPr>
          <a:lstStyle/>
          <a:p>
            <a:r>
              <a:rPr lang="en-US" sz="4000"/>
              <a:t>What is the best “plain English” description of this method?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BEC0BD-6974-485C-A1B0-0A09B2BB8D00}"/>
              </a:ext>
            </a:extLst>
          </p:cNvPr>
          <p:cNvSpPr txBox="1"/>
          <p:nvPr/>
        </p:nvSpPr>
        <p:spPr>
          <a:xfrm>
            <a:off x="796030" y="2424674"/>
            <a:ext cx="7433571" cy="1488483"/>
          </a:xfrm>
          <a:prstGeom prst="rect">
            <a:avLst/>
          </a:prstGeom>
          <a:solidFill>
            <a:srgbClr val="FAFAFA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>
                <a:solidFill>
                  <a:srgbClr val="267F99"/>
                </a:solidFill>
                <a:latin typeface="Consolas" panose="020B0609020204030204" pitchFamily="49" charset="0"/>
              </a:rPr>
              <a:t>void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>
                <a:solidFill>
                  <a:srgbClr val="795E26"/>
                </a:solidFill>
                <a:latin typeface="Consolas" panose="020B0609020204030204" pitchFamily="49" charset="0"/>
              </a:rPr>
              <a:t>method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>
                <a:solidFill>
                  <a:srgbClr val="267F99"/>
                </a:solidFill>
                <a:latin typeface="Consolas" panose="020B0609020204030204" pitchFamily="49" charset="0"/>
              </a:rPr>
              <a:t>List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&lt;Double&gt; list) {</a:t>
            </a:r>
          </a:p>
          <a:p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>
                <a:solidFill>
                  <a:srgbClr val="AF00DB"/>
                </a:solidFill>
                <a:latin typeface="Consolas" panose="020B0609020204030204" pitchFamily="49" charset="0"/>
              </a:rPr>
              <a:t>for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err="1">
                <a:solidFill>
                  <a:srgbClr val="001080"/>
                </a:solidFill>
                <a:latin typeface="Consolas" panose="020B0609020204030204" pitchFamily="49" charset="0"/>
              </a:rPr>
              <a:t>i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err="1">
                <a:solidFill>
                  <a:srgbClr val="795E26"/>
                </a:solidFill>
                <a:latin typeface="Consolas" panose="020B0609020204030204" pitchFamily="49" charset="0"/>
              </a:rPr>
              <a:t>size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++) {</a:t>
            </a:r>
          </a:p>
          <a:p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        </a:t>
            </a:r>
            <a:r>
              <a:rPr lang="en-US" err="1">
                <a:solidFill>
                  <a:srgbClr val="001080"/>
                </a:solidFill>
                <a:latin typeface="Consolas" panose="020B0609020204030204" pitchFamily="49" charset="0"/>
              </a:rPr>
              <a:t>System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err="1">
                <a:solidFill>
                  <a:srgbClr val="001080"/>
                </a:solidFill>
                <a:latin typeface="Consolas" panose="020B0609020204030204" pitchFamily="49" charset="0"/>
              </a:rPr>
              <a:t>out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err="1">
                <a:solidFill>
                  <a:srgbClr val="795E26"/>
                </a:solidFill>
                <a:latin typeface="Consolas" panose="020B0609020204030204" pitchFamily="49" charset="0"/>
              </a:rPr>
              <a:t>println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>
                <a:solidFill>
                  <a:srgbClr val="A31515"/>
                </a:solidFill>
                <a:latin typeface="Consolas" panose="020B0609020204030204" pitchFamily="49" charset="0"/>
              </a:rPr>
              <a:t>" "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>
                <a:solidFill>
                  <a:srgbClr val="A31515"/>
                </a:solidFill>
                <a:latin typeface="Consolas" panose="020B0609020204030204" pitchFamily="49" charset="0"/>
              </a:rPr>
              <a:t>") "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err="1">
                <a:solidFill>
                  <a:srgbClr val="795E26"/>
                </a:solidFill>
                <a:latin typeface="Consolas" panose="020B0609020204030204" pitchFamily="49" charset="0"/>
              </a:rPr>
              <a:t>get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    }</a:t>
            </a:r>
          </a:p>
          <a:p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65D4F2-E660-4AEF-8D5F-C9ABF64824FF}"/>
              </a:ext>
            </a:extLst>
          </p:cNvPr>
          <p:cNvSpPr txBox="1"/>
          <p:nvPr/>
        </p:nvSpPr>
        <p:spPr>
          <a:xfrm>
            <a:off x="776377" y="4037162"/>
            <a:ext cx="108980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arenR"/>
            </a:pPr>
            <a:r>
              <a:rPr lang="en-US" sz="2400" b="1"/>
              <a:t> </a:t>
            </a:r>
            <a:r>
              <a:rPr lang="en-US" sz="2400"/>
              <a:t>Prints stuff</a:t>
            </a:r>
          </a:p>
          <a:p>
            <a:pPr marL="342900" indent="-342900">
              <a:buAutoNum type="alphaUcParenR"/>
            </a:pPr>
            <a:r>
              <a:rPr lang="en-US" sz="2400" b="1"/>
              <a:t> </a:t>
            </a:r>
            <a:r>
              <a:rPr lang="en-US" sz="2400"/>
              <a:t>Prints out the list from front to back, with elements numbered 0, 1, 2, …</a:t>
            </a:r>
          </a:p>
          <a:p>
            <a:pPr marL="342900" indent="-342900">
              <a:buAutoNum type="alphaUcParenR"/>
            </a:pPr>
            <a:r>
              <a:rPr lang="en-US" sz="2400" b="1"/>
              <a:t> </a:t>
            </a:r>
            <a:r>
              <a:rPr lang="en-US" sz="2400"/>
              <a:t>Prints out the list from front to back</a:t>
            </a:r>
          </a:p>
          <a:p>
            <a:pPr marL="342900" indent="-342900">
              <a:buAutoNum type="alphaUcParenR"/>
            </a:pPr>
            <a:r>
              <a:rPr lang="en-US" sz="2400" b="1"/>
              <a:t> </a:t>
            </a:r>
            <a:r>
              <a:rPr lang="en-US" sz="2400"/>
              <a:t>Prints out the list from back to front</a:t>
            </a:r>
          </a:p>
          <a:p>
            <a:pPr marL="342900" indent="-342900">
              <a:buAutoNum type="alphaUcParenR"/>
            </a:pPr>
            <a:r>
              <a:rPr lang="en-US" sz="2400" b="1"/>
              <a:t> </a:t>
            </a:r>
            <a:r>
              <a:rPr lang="en-US" sz="2400"/>
              <a:t>Prints out the elements of the list using a for loop that starts at 0 and runs until one less than the size of the list and at each point prints out the element at that index.</a:t>
            </a:r>
          </a:p>
          <a:p>
            <a:pPr marL="342900" indent="-342900">
              <a:buAutoNum type="alphaUcParenR"/>
            </a:pPr>
            <a:endParaRPr lang="en-US" sz="2400" b="1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974D6C5-FF09-E9AB-8552-7F982F226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744" y="290458"/>
            <a:ext cx="762635" cy="76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0931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06EB41F-E4FA-439A-A48B-133697A12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422572"/>
            <a:ext cx="10515600" cy="762635"/>
          </a:xfrm>
        </p:spPr>
        <p:txBody>
          <a:bodyPr>
            <a:noAutofit/>
          </a:bodyPr>
          <a:lstStyle/>
          <a:p>
            <a:r>
              <a:rPr lang="en-US" sz="4000"/>
              <a:t>What is the best “plain English” description of this method?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1A583C-FFEB-AB4A-4926-E33EE1A484C7}"/>
              </a:ext>
            </a:extLst>
          </p:cNvPr>
          <p:cNvSpPr txBox="1"/>
          <p:nvPr/>
        </p:nvSpPr>
        <p:spPr>
          <a:xfrm>
            <a:off x="776377" y="4037162"/>
            <a:ext cx="108980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arenR"/>
            </a:pPr>
            <a:r>
              <a:rPr lang="en-US" sz="2400" b="1"/>
              <a:t> </a:t>
            </a:r>
            <a:r>
              <a:rPr lang="en-US" sz="2400"/>
              <a:t>Prints stuff</a:t>
            </a:r>
          </a:p>
          <a:p>
            <a:pPr marL="342900" indent="-342900">
              <a:buAutoNum type="alphaUcParenR"/>
            </a:pPr>
            <a:r>
              <a:rPr lang="en-US" sz="2400" b="1"/>
              <a:t> </a:t>
            </a:r>
            <a:r>
              <a:rPr lang="en-US" sz="2400"/>
              <a:t>Prints out the list from front to back, with elements numbered 0, 1, 2, …</a:t>
            </a:r>
          </a:p>
          <a:p>
            <a:pPr marL="342900" indent="-342900">
              <a:buAutoNum type="alphaUcParenR"/>
            </a:pPr>
            <a:r>
              <a:rPr lang="en-US" sz="2400" b="1"/>
              <a:t> </a:t>
            </a:r>
            <a:r>
              <a:rPr lang="en-US" sz="2400"/>
              <a:t>Prints out the list from front to back</a:t>
            </a:r>
          </a:p>
          <a:p>
            <a:pPr marL="342900" indent="-342900">
              <a:buAutoNum type="alphaUcParenR"/>
            </a:pPr>
            <a:r>
              <a:rPr lang="en-US" sz="2400" b="1"/>
              <a:t> </a:t>
            </a:r>
            <a:r>
              <a:rPr lang="en-US" sz="2400"/>
              <a:t>Prints out the list from back to front</a:t>
            </a:r>
          </a:p>
          <a:p>
            <a:pPr marL="342900" indent="-342900">
              <a:buAutoNum type="alphaUcParenR"/>
            </a:pPr>
            <a:r>
              <a:rPr lang="en-US" sz="2400" b="1"/>
              <a:t> </a:t>
            </a:r>
            <a:r>
              <a:rPr lang="en-US" sz="2400"/>
              <a:t>Prints out the elements of the list using a for loop that starts at 0 and runs until one less than the size of the list and at each point prints out the element at that index.</a:t>
            </a:r>
          </a:p>
          <a:p>
            <a:pPr marL="342900" indent="-342900">
              <a:buAutoNum type="alphaUcParenR"/>
            </a:pPr>
            <a:endParaRPr lang="en-US" sz="2400" b="1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A9C647-294B-5414-DD04-F7A8A1867125}"/>
              </a:ext>
            </a:extLst>
          </p:cNvPr>
          <p:cNvSpPr txBox="1"/>
          <p:nvPr/>
        </p:nvSpPr>
        <p:spPr>
          <a:xfrm>
            <a:off x="796030" y="2424674"/>
            <a:ext cx="7433571" cy="1488483"/>
          </a:xfrm>
          <a:prstGeom prst="rect">
            <a:avLst/>
          </a:prstGeom>
          <a:solidFill>
            <a:srgbClr val="FAFAFA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>
                <a:solidFill>
                  <a:srgbClr val="267F99"/>
                </a:solidFill>
                <a:latin typeface="Consolas" panose="020B0609020204030204" pitchFamily="49" charset="0"/>
              </a:rPr>
              <a:t>void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>
                <a:solidFill>
                  <a:srgbClr val="795E26"/>
                </a:solidFill>
                <a:latin typeface="Consolas" panose="020B0609020204030204" pitchFamily="49" charset="0"/>
              </a:rPr>
              <a:t>method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>
                <a:solidFill>
                  <a:srgbClr val="267F99"/>
                </a:solidFill>
                <a:latin typeface="Consolas" panose="020B0609020204030204" pitchFamily="49" charset="0"/>
              </a:rPr>
              <a:t>List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&lt;Double&gt; list) {</a:t>
            </a:r>
          </a:p>
          <a:p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>
                <a:solidFill>
                  <a:srgbClr val="AF00DB"/>
                </a:solidFill>
                <a:latin typeface="Consolas" panose="020B0609020204030204" pitchFamily="49" charset="0"/>
              </a:rPr>
              <a:t>for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err="1">
                <a:solidFill>
                  <a:srgbClr val="001080"/>
                </a:solidFill>
                <a:latin typeface="Consolas" panose="020B0609020204030204" pitchFamily="49" charset="0"/>
              </a:rPr>
              <a:t>i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err="1">
                <a:solidFill>
                  <a:srgbClr val="795E26"/>
                </a:solidFill>
                <a:latin typeface="Consolas" panose="020B0609020204030204" pitchFamily="49" charset="0"/>
              </a:rPr>
              <a:t>size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++) {</a:t>
            </a:r>
          </a:p>
          <a:p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        </a:t>
            </a:r>
            <a:r>
              <a:rPr lang="en-US" err="1">
                <a:solidFill>
                  <a:srgbClr val="001080"/>
                </a:solidFill>
                <a:latin typeface="Consolas" panose="020B0609020204030204" pitchFamily="49" charset="0"/>
              </a:rPr>
              <a:t>System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err="1">
                <a:solidFill>
                  <a:srgbClr val="001080"/>
                </a:solidFill>
                <a:latin typeface="Consolas" panose="020B0609020204030204" pitchFamily="49" charset="0"/>
              </a:rPr>
              <a:t>out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err="1">
                <a:solidFill>
                  <a:srgbClr val="795E26"/>
                </a:solidFill>
                <a:latin typeface="Consolas" panose="020B0609020204030204" pitchFamily="49" charset="0"/>
              </a:rPr>
              <a:t>println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>
                <a:solidFill>
                  <a:srgbClr val="A31515"/>
                </a:solidFill>
                <a:latin typeface="Consolas" panose="020B0609020204030204" pitchFamily="49" charset="0"/>
              </a:rPr>
              <a:t>" "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>
                <a:solidFill>
                  <a:srgbClr val="A31515"/>
                </a:solidFill>
                <a:latin typeface="Consolas" panose="020B0609020204030204" pitchFamily="49" charset="0"/>
              </a:rPr>
              <a:t>") "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err="1">
                <a:solidFill>
                  <a:srgbClr val="795E26"/>
                </a:solidFill>
                <a:latin typeface="Consolas" panose="020B0609020204030204" pitchFamily="49" charset="0"/>
              </a:rPr>
              <a:t>get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    }</a:t>
            </a:r>
          </a:p>
          <a:p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A59DC0C3-45EC-C8C0-A8DF-705C2053D5DD}"/>
              </a:ext>
            </a:extLst>
          </p:cNvPr>
          <p:cNvSpPr/>
          <p:nvPr/>
        </p:nvSpPr>
        <p:spPr>
          <a:xfrm>
            <a:off x="8951495" y="2220826"/>
            <a:ext cx="2722920" cy="18961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>
                <a:ln w="0">
                  <a:noFill/>
                </a:ln>
                <a:solidFill>
                  <a:schemeClr val="tx1"/>
                </a:solidFill>
              </a:rPr>
              <a:t>“Plain English” descriptions are what we are generally looking for in your method comments!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040AE8-4196-909A-56DA-955F7D8EFD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744" y="290458"/>
            <a:ext cx="762635" cy="76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0450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loadFromFile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Write a method called </a:t>
            </a:r>
            <a:r>
              <a:rPr lang="en-US" err="1">
                <a:latin typeface="Consolas" panose="020B0609020204030204" pitchFamily="49" charset="0"/>
              </a:rPr>
              <a:t>loadFromFile</a:t>
            </a:r>
            <a:r>
              <a:rPr lang="en-US">
                <a:latin typeface="Consolas" panose="020B0609020204030204" pitchFamily="49" charset="0"/>
              </a:rPr>
              <a:t> </a:t>
            </a:r>
            <a:r>
              <a:rPr lang="en-US"/>
              <a:t>that accepts a </a:t>
            </a:r>
            <a:r>
              <a:rPr lang="en-US">
                <a:latin typeface="Consolas" panose="020B0609020204030204" pitchFamily="49" charset="0"/>
              </a:rPr>
              <a:t>Scanner</a:t>
            </a:r>
            <a:r>
              <a:rPr lang="en-US"/>
              <a:t> as a parameter and returns a new </a:t>
            </a:r>
            <a:r>
              <a:rPr lang="en-US" err="1">
                <a:latin typeface="Consolas" panose="020B0609020204030204" pitchFamily="49" charset="0"/>
              </a:rPr>
              <a:t>ArrayList</a:t>
            </a:r>
            <a:r>
              <a:rPr lang="en-US"/>
              <a:t> of </a:t>
            </a:r>
            <a:r>
              <a:rPr lang="en-US">
                <a:latin typeface="Consolas" panose="020B0609020204030204" pitchFamily="49" charset="0"/>
              </a:rPr>
              <a:t>String</a:t>
            </a:r>
            <a:r>
              <a:rPr lang="en-US"/>
              <a:t>s where each element of the </a:t>
            </a:r>
            <a:r>
              <a:rPr lang="en-US" err="1">
                <a:latin typeface="Consolas" panose="020B0609020204030204" pitchFamily="49" charset="0"/>
              </a:rPr>
              <a:t>ArrayList</a:t>
            </a:r>
            <a:r>
              <a:rPr lang="en-US"/>
              <a:t> is a line from the </a:t>
            </a:r>
            <a:r>
              <a:rPr lang="en-US">
                <a:latin typeface="Consolas" panose="020B0609020204030204" pitchFamily="49" charset="0"/>
              </a:rPr>
              <a:t>Scanner</a:t>
            </a:r>
            <a:r>
              <a:rPr lang="en-US"/>
              <a:t>, matching the order of the </a:t>
            </a:r>
            <a:r>
              <a:rPr lang="en-US">
                <a:latin typeface="Consolas" panose="020B0609020204030204" pitchFamily="49" charset="0"/>
              </a:rPr>
              <a:t>Scanner</a:t>
            </a:r>
            <a:r>
              <a:rPr lang="en-US"/>
              <a:t>’s contents.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e.g., the first line in the </a:t>
            </a:r>
            <a:r>
              <a:rPr lang="en-US">
                <a:latin typeface="Consolas" panose="020B0609020204030204" pitchFamily="49" charset="0"/>
              </a:rPr>
              <a:t>Scanner</a:t>
            </a:r>
            <a:r>
              <a:rPr lang="en-US"/>
              <a:t> is stored at index </a:t>
            </a:r>
            <a:r>
              <a:rPr lang="en-US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/>
              <a:t>, the next line is stored at index </a:t>
            </a:r>
            <a:r>
              <a:rPr lang="en-US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/>
              <a:t>, etc. </a:t>
            </a:r>
          </a:p>
        </p:txBody>
      </p:sp>
    </p:spTree>
    <p:extLst>
      <p:ext uri="{BB962C8B-B14F-4D97-AF65-F5344CB8AC3E}">
        <p14:creationId xmlns:p14="http://schemas.microsoft.com/office/powerpoint/2010/main" val="15002888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moveRight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Write a method called </a:t>
            </a:r>
            <a:r>
              <a:rPr lang="en-US" err="1">
                <a:latin typeface="Consolas" panose="020B0609020204030204" pitchFamily="49" charset="0"/>
              </a:rPr>
              <a:t>moveRight</a:t>
            </a:r>
            <a:r>
              <a:rPr lang="en-US"/>
              <a:t> that accepts an </a:t>
            </a:r>
            <a:r>
              <a:rPr lang="en-US" err="1">
                <a:latin typeface="Consolas" panose="020B0609020204030204" pitchFamily="49" charset="0"/>
              </a:rPr>
              <a:t>ArrayList</a:t>
            </a:r>
            <a:r>
              <a:rPr lang="en-US"/>
              <a:t> of integers </a:t>
            </a:r>
            <a:r>
              <a:rPr lang="en-US">
                <a:latin typeface="Consolas" panose="020B0609020204030204" pitchFamily="49" charset="0"/>
              </a:rPr>
              <a:t>list</a:t>
            </a:r>
            <a:r>
              <a:rPr lang="en-US"/>
              <a:t> and an </a:t>
            </a:r>
            <a:r>
              <a:rPr lang="en-US">
                <a:latin typeface="Consolas" panose="020B0609020204030204" pitchFamily="49" charset="0"/>
              </a:rPr>
              <a:t>int</a:t>
            </a:r>
            <a:r>
              <a:rPr lang="en-US"/>
              <a:t> </a:t>
            </a:r>
            <a:r>
              <a:rPr lang="en-US">
                <a:latin typeface="Consolas" panose="020B0609020204030204" pitchFamily="49" charset="0"/>
              </a:rPr>
              <a:t>n</a:t>
            </a:r>
            <a:r>
              <a:rPr lang="en-US"/>
              <a:t> and moves the element at index </a:t>
            </a:r>
            <a:r>
              <a:rPr lang="en-US">
                <a:latin typeface="Consolas" panose="020B0609020204030204" pitchFamily="49" charset="0"/>
              </a:rPr>
              <a:t>n</a:t>
            </a:r>
            <a:r>
              <a:rPr lang="en-US"/>
              <a:t> one space to the </a:t>
            </a:r>
            <a:r>
              <a:rPr lang="en-US" u="sng"/>
              <a:t>right</a:t>
            </a:r>
            <a:r>
              <a:rPr lang="en-US"/>
              <a:t> in </a:t>
            </a:r>
            <a:r>
              <a:rPr lang="en-US">
                <a:latin typeface="Consolas" panose="020B0609020204030204" pitchFamily="49" charset="0"/>
              </a:rPr>
              <a:t>list</a:t>
            </a:r>
            <a:r>
              <a:rPr lang="en-US"/>
              <a:t>. </a:t>
            </a:r>
          </a:p>
          <a:p>
            <a:pPr marL="0" indent="0">
              <a:buNone/>
            </a:pPr>
            <a:endParaRPr lang="en-US" sz="300"/>
          </a:p>
          <a:p>
            <a:pPr marL="0" indent="0">
              <a:buNone/>
            </a:pPr>
            <a:r>
              <a:rPr lang="en-US"/>
              <a:t>For example, if </a:t>
            </a:r>
            <a:r>
              <a:rPr lang="en-US">
                <a:latin typeface="Consolas" panose="020B0609020204030204" pitchFamily="49" charset="0"/>
              </a:rPr>
              <a:t>list</a:t>
            </a:r>
            <a:r>
              <a:rPr lang="en-US"/>
              <a:t> contains </a:t>
            </a:r>
            <a:r>
              <a:rPr lang="en-US">
                <a:latin typeface="Consolas" panose="020B0609020204030204" pitchFamily="49" charset="0"/>
              </a:rPr>
              <a:t>[8, 4, 13, -7]</a:t>
            </a:r>
            <a:r>
              <a:rPr lang="en-US"/>
              <a:t> and our method is called with </a:t>
            </a:r>
            <a:r>
              <a:rPr lang="en-US" err="1">
                <a:latin typeface="Consolas" panose="020B0609020204030204" pitchFamily="49" charset="0"/>
              </a:rPr>
              <a:t>moveRight</a:t>
            </a:r>
            <a:r>
              <a:rPr lang="en-US">
                <a:latin typeface="Consolas" panose="020B0609020204030204" pitchFamily="49" charset="0"/>
              </a:rPr>
              <a:t>(list, 2)</a:t>
            </a:r>
            <a:r>
              <a:rPr lang="en-US"/>
              <a:t>, after the method call </a:t>
            </a:r>
            <a:r>
              <a:rPr lang="en-US">
                <a:latin typeface="Consolas" panose="020B0609020204030204" pitchFamily="49" charset="0"/>
              </a:rPr>
              <a:t>list</a:t>
            </a:r>
            <a:r>
              <a:rPr lang="en-US"/>
              <a:t> would contain </a:t>
            </a:r>
            <a:r>
              <a:rPr lang="en-US">
                <a:latin typeface="Consolas" panose="020B0609020204030204" pitchFamily="49" charset="0"/>
              </a:rPr>
              <a:t>[8, 4, -7, 13].</a:t>
            </a: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FB0A64-53B2-6DBD-7452-BB890D1320EE}"/>
              </a:ext>
            </a:extLst>
          </p:cNvPr>
          <p:cNvSpPr/>
          <p:nvPr/>
        </p:nvSpPr>
        <p:spPr>
          <a:xfrm>
            <a:off x="6097457" y="4179798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D99EF4-BCE2-2BF8-E363-1ABD7CD28CE0}"/>
              </a:ext>
            </a:extLst>
          </p:cNvPr>
          <p:cNvSpPr/>
          <p:nvPr/>
        </p:nvSpPr>
        <p:spPr>
          <a:xfrm>
            <a:off x="6942316" y="4179797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C08C4C-8ED5-83CE-1755-F3A717EB090C}"/>
              </a:ext>
            </a:extLst>
          </p:cNvPr>
          <p:cNvSpPr/>
          <p:nvPr/>
        </p:nvSpPr>
        <p:spPr>
          <a:xfrm>
            <a:off x="7788632" y="4179798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13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7C5418-9969-5422-59BE-9C70C46A5673}"/>
              </a:ext>
            </a:extLst>
          </p:cNvPr>
          <p:cNvSpPr/>
          <p:nvPr/>
        </p:nvSpPr>
        <p:spPr>
          <a:xfrm>
            <a:off x="8634948" y="4179796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-7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F143B1-1206-17EA-5102-EC109C9F008A}"/>
              </a:ext>
            </a:extLst>
          </p:cNvPr>
          <p:cNvSpPr txBox="1"/>
          <p:nvPr/>
        </p:nvSpPr>
        <p:spPr>
          <a:xfrm>
            <a:off x="6367427" y="4936026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0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AA6256-F177-8A28-AA0A-D30A2DDB75CC}"/>
              </a:ext>
            </a:extLst>
          </p:cNvPr>
          <p:cNvSpPr txBox="1"/>
          <p:nvPr/>
        </p:nvSpPr>
        <p:spPr>
          <a:xfrm>
            <a:off x="7253623" y="4936026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1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0925D5-E466-1B3C-892E-033FD85A3BD4}"/>
              </a:ext>
            </a:extLst>
          </p:cNvPr>
          <p:cNvSpPr txBox="1"/>
          <p:nvPr/>
        </p:nvSpPr>
        <p:spPr>
          <a:xfrm>
            <a:off x="8098482" y="4950455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2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1B327E3-A2E1-7C25-D539-2F53ED5FB7C3}"/>
              </a:ext>
            </a:extLst>
          </p:cNvPr>
          <p:cNvSpPr txBox="1"/>
          <p:nvPr/>
        </p:nvSpPr>
        <p:spPr>
          <a:xfrm>
            <a:off x="8943058" y="4950455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3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Down Arrow 12" descr="list's contents change with call to moveRight(list, 2)">
            <a:extLst>
              <a:ext uri="{FF2B5EF4-FFF2-40B4-BE49-F238E27FC236}">
                <a16:creationId xmlns:a16="http://schemas.microsoft.com/office/drawing/2014/main" id="{381D6AF4-9736-348D-D1C2-2332F1B2C8E6}"/>
              </a:ext>
            </a:extLst>
          </p:cNvPr>
          <p:cNvSpPr/>
          <p:nvPr/>
        </p:nvSpPr>
        <p:spPr>
          <a:xfrm>
            <a:off x="7634716" y="5050257"/>
            <a:ext cx="302004" cy="567907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D11DFA6-E5CC-C9F8-8E9E-272A4B0B3D97}"/>
              </a:ext>
            </a:extLst>
          </p:cNvPr>
          <p:cNvSpPr txBox="1"/>
          <p:nvPr/>
        </p:nvSpPr>
        <p:spPr>
          <a:xfrm>
            <a:off x="9553173" y="5157359"/>
            <a:ext cx="248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err="1">
                <a:latin typeface="Consolas" panose="020B0609020204030204" pitchFamily="49" charset="0"/>
              </a:rPr>
              <a:t>moveRight</a:t>
            </a:r>
            <a:r>
              <a:rPr lang="en-US">
                <a:latin typeface="Consolas" panose="020B0609020204030204" pitchFamily="49" charset="0"/>
              </a:rPr>
              <a:t>(list, 2)</a:t>
            </a: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6A9105-6014-D2D4-5441-F49C936A513F}"/>
              </a:ext>
            </a:extLst>
          </p:cNvPr>
          <p:cNvSpPr/>
          <p:nvPr/>
        </p:nvSpPr>
        <p:spPr>
          <a:xfrm>
            <a:off x="6096000" y="5669594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8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71BC45-A700-5F71-FD4C-A1DEF2121FCE}"/>
              </a:ext>
            </a:extLst>
          </p:cNvPr>
          <p:cNvSpPr/>
          <p:nvPr/>
        </p:nvSpPr>
        <p:spPr>
          <a:xfrm>
            <a:off x="6940859" y="5669593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E8C4A34-F007-6F07-FDD5-12DDBEB3C3D6}"/>
              </a:ext>
            </a:extLst>
          </p:cNvPr>
          <p:cNvSpPr/>
          <p:nvPr/>
        </p:nvSpPr>
        <p:spPr>
          <a:xfrm>
            <a:off x="7787175" y="5669594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-7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38605E-62F3-694A-4D29-B8641946DD74}"/>
              </a:ext>
            </a:extLst>
          </p:cNvPr>
          <p:cNvSpPr/>
          <p:nvPr/>
        </p:nvSpPr>
        <p:spPr>
          <a:xfrm>
            <a:off x="8633491" y="5669592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13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3233098-8D24-7299-B2B9-920B53D569B2}"/>
              </a:ext>
            </a:extLst>
          </p:cNvPr>
          <p:cNvSpPr txBox="1"/>
          <p:nvPr/>
        </p:nvSpPr>
        <p:spPr>
          <a:xfrm>
            <a:off x="6369309" y="6454669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0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09EE986-1C4C-FCF0-C713-750CE359C593}"/>
              </a:ext>
            </a:extLst>
          </p:cNvPr>
          <p:cNvSpPr txBox="1"/>
          <p:nvPr/>
        </p:nvSpPr>
        <p:spPr>
          <a:xfrm>
            <a:off x="7255505" y="6454669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1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791E1C6-C413-9BAF-B31A-C9D714B63F99}"/>
              </a:ext>
            </a:extLst>
          </p:cNvPr>
          <p:cNvSpPr txBox="1"/>
          <p:nvPr/>
        </p:nvSpPr>
        <p:spPr>
          <a:xfrm>
            <a:off x="8100364" y="6469098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2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36BAEAA-E906-C005-12BC-E66769923765}"/>
              </a:ext>
            </a:extLst>
          </p:cNvPr>
          <p:cNvSpPr txBox="1"/>
          <p:nvPr/>
        </p:nvSpPr>
        <p:spPr>
          <a:xfrm>
            <a:off x="8944940" y="6469098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3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9701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C97DB8B-CE89-4FF0-A568-C8A520FF6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206" y="1416814"/>
            <a:ext cx="10575593" cy="768393"/>
          </a:xfrm>
        </p:spPr>
        <p:txBody>
          <a:bodyPr>
            <a:noAutofit/>
          </a:bodyPr>
          <a:lstStyle/>
          <a:p>
            <a:r>
              <a:rPr lang="en-US" sz="3600"/>
              <a:t>What </a:t>
            </a:r>
            <a:r>
              <a:rPr lang="en-US" sz="3600" err="1"/>
              <a:t>ArrayList</a:t>
            </a:r>
            <a:r>
              <a:rPr lang="en-US" sz="3600"/>
              <a:t> methods (and in what order) could we use to implement the </a:t>
            </a:r>
            <a:r>
              <a:rPr lang="en-US" sz="3600" err="1">
                <a:latin typeface="Consolas" panose="020B0609020204030204" pitchFamily="49" charset="0"/>
              </a:rPr>
              <a:t>moveRight</a:t>
            </a:r>
            <a:r>
              <a:rPr lang="en-US" sz="3600"/>
              <a:t> method?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65D4F2-E660-4AEF-8D5F-C9ABF64824FF}"/>
              </a:ext>
            </a:extLst>
          </p:cNvPr>
          <p:cNvSpPr txBox="1"/>
          <p:nvPr/>
        </p:nvSpPr>
        <p:spPr>
          <a:xfrm>
            <a:off x="546339" y="2455652"/>
            <a:ext cx="1089803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latin typeface="Consolas" panose="020B0609020204030204" pitchFamily="49" charset="0"/>
              </a:rPr>
              <a:t>A)</a:t>
            </a:r>
            <a:r>
              <a:rPr lang="en-US" sz="2400" b="1">
                <a:solidFill>
                  <a:srgbClr val="001080"/>
                </a:solidFill>
                <a:latin typeface="Consolas" panose="020B0609020204030204" pitchFamily="49" charset="0"/>
              </a:rPr>
              <a:t> </a:t>
            </a:r>
            <a:r>
              <a:rPr lang="pt-BR" sz="2400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pt-BR" sz="2400">
                <a:solidFill>
                  <a:srgbClr val="795E26"/>
                </a:solidFill>
                <a:latin typeface="Consolas" panose="020B0609020204030204" pitchFamily="49" charset="0"/>
              </a:rPr>
              <a:t>remove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  <a:b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pt-BR" sz="2400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pt-BR" sz="2400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</a:p>
          <a:p>
            <a:pPr marL="342900" indent="-342900">
              <a:buAutoNum type="alphaUcParenR"/>
            </a:pPr>
            <a:endParaRPr lang="en-US" sz="2400"/>
          </a:p>
          <a:p>
            <a:r>
              <a:rPr lang="en-US" sz="2400" b="1">
                <a:latin typeface="Consolas" panose="020B0609020204030204" pitchFamily="49" charset="0"/>
              </a:rPr>
              <a:t>B)</a:t>
            </a:r>
            <a:r>
              <a:rPr lang="en-US" sz="2400">
                <a:solidFill>
                  <a:srgbClr val="267F99"/>
                </a:solidFill>
                <a:latin typeface="Consolas" panose="020B0609020204030204" pitchFamily="49" charset="0"/>
              </a:rPr>
              <a:t> int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>
                <a:solidFill>
                  <a:srgbClr val="001080"/>
                </a:solidFill>
                <a:latin typeface="Consolas" panose="020B0609020204030204" pitchFamily="49" charset="0"/>
              </a:rPr>
              <a:t>element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40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40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400" err="1">
                <a:solidFill>
                  <a:srgbClr val="795E26"/>
                </a:solidFill>
                <a:latin typeface="Consolas" panose="020B0609020204030204" pitchFamily="49" charset="0"/>
              </a:rPr>
              <a:t>remove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</a:p>
          <a:p>
            <a:r>
              <a:rPr lang="en-US" sz="2400">
                <a:solidFill>
                  <a:srgbClr val="001080"/>
                </a:solidFill>
                <a:latin typeface="Consolas" panose="020B0609020204030204" pitchFamily="49" charset="0"/>
              </a:rPr>
              <a:t>   </a:t>
            </a:r>
            <a:r>
              <a:rPr lang="en-US" sz="240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40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400" err="1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(n, element);</a:t>
            </a:r>
          </a:p>
          <a:p>
            <a:endParaRPr lang="en-US" sz="2400"/>
          </a:p>
          <a:p>
            <a:r>
              <a:rPr lang="pt-BR" sz="2400" b="1">
                <a:latin typeface="Consolas" panose="020B0609020204030204" pitchFamily="49" charset="0"/>
              </a:rPr>
              <a:t>C)</a:t>
            </a:r>
            <a:r>
              <a:rPr lang="pt-BR" sz="2400">
                <a:solidFill>
                  <a:srgbClr val="001080"/>
                </a:solidFill>
                <a:latin typeface="Consolas" panose="020B0609020204030204" pitchFamily="49" charset="0"/>
              </a:rPr>
              <a:t> list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pt-BR" sz="2400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</a:p>
          <a:p>
            <a:r>
              <a:rPr lang="pt-BR" sz="2400">
                <a:solidFill>
                  <a:srgbClr val="001080"/>
                </a:solidFill>
                <a:latin typeface="Consolas" panose="020B0609020204030204" pitchFamily="49" charset="0"/>
              </a:rPr>
              <a:t>   list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pt-BR" sz="2400">
                <a:solidFill>
                  <a:srgbClr val="795E26"/>
                </a:solidFill>
                <a:latin typeface="Consolas" panose="020B0609020204030204" pitchFamily="49" charset="0"/>
              </a:rPr>
              <a:t>remove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(n-</a:t>
            </a:r>
            <a:r>
              <a:rPr lang="pt-BR" sz="240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endParaRPr lang="pt-BR" sz="2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400" b="1">
                <a:latin typeface="Consolas" panose="020B0609020204030204" pitchFamily="49" charset="0"/>
              </a:rPr>
              <a:t>D)</a:t>
            </a:r>
            <a:r>
              <a:rPr lang="en-US" sz="2400">
                <a:solidFill>
                  <a:srgbClr val="267F99"/>
                </a:solidFill>
                <a:latin typeface="Consolas" panose="020B0609020204030204" pitchFamily="49" charset="0"/>
              </a:rPr>
              <a:t> int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>
                <a:solidFill>
                  <a:srgbClr val="001080"/>
                </a:solidFill>
                <a:latin typeface="Consolas" panose="020B0609020204030204" pitchFamily="49" charset="0"/>
              </a:rPr>
              <a:t>element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40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40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400" err="1">
                <a:solidFill>
                  <a:srgbClr val="795E26"/>
                </a:solidFill>
                <a:latin typeface="Consolas" panose="020B0609020204030204" pitchFamily="49" charset="0"/>
              </a:rPr>
              <a:t>remove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</a:p>
          <a:p>
            <a:r>
              <a:rPr lang="en-US" sz="2400">
                <a:solidFill>
                  <a:srgbClr val="001080"/>
                </a:solidFill>
                <a:latin typeface="Consolas" panose="020B0609020204030204" pitchFamily="49" charset="0"/>
              </a:rPr>
              <a:t>   </a:t>
            </a:r>
            <a:r>
              <a:rPr lang="en-US" sz="240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40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400" err="1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(n+</a:t>
            </a:r>
            <a:r>
              <a:rPr lang="en-US" sz="240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, element);</a:t>
            </a:r>
            <a:endParaRPr lang="en-US" sz="2400" b="1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4FA745-CA59-695C-835A-DBE80488E3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744" y="290458"/>
            <a:ext cx="762635" cy="76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8765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79C5185-F873-4CB0-B785-95ED8A515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206" y="1416814"/>
            <a:ext cx="10575593" cy="768393"/>
          </a:xfrm>
        </p:spPr>
        <p:txBody>
          <a:bodyPr>
            <a:noAutofit/>
          </a:bodyPr>
          <a:lstStyle/>
          <a:p>
            <a:r>
              <a:rPr lang="en-US" sz="3600"/>
              <a:t>What </a:t>
            </a:r>
            <a:r>
              <a:rPr lang="en-US" sz="3600" err="1"/>
              <a:t>ArrayList</a:t>
            </a:r>
            <a:r>
              <a:rPr lang="en-US" sz="3600"/>
              <a:t> methods (and in what order) could we use to implement the </a:t>
            </a:r>
            <a:r>
              <a:rPr lang="en-US" sz="3600" err="1">
                <a:latin typeface="Consolas" panose="020B0609020204030204" pitchFamily="49" charset="0"/>
              </a:rPr>
              <a:t>moveRight</a:t>
            </a:r>
            <a:r>
              <a:rPr lang="en-US" sz="3600"/>
              <a:t> method?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BE1371-6038-45E7-9954-C4F9C2DDEEC1}"/>
              </a:ext>
            </a:extLst>
          </p:cNvPr>
          <p:cNvSpPr txBox="1"/>
          <p:nvPr/>
        </p:nvSpPr>
        <p:spPr>
          <a:xfrm>
            <a:off x="546339" y="2455652"/>
            <a:ext cx="1089803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latin typeface="Consolas" panose="020B0609020204030204" pitchFamily="49" charset="0"/>
              </a:rPr>
              <a:t>A)</a:t>
            </a:r>
            <a:r>
              <a:rPr lang="en-US" sz="2400" b="1">
                <a:solidFill>
                  <a:srgbClr val="001080"/>
                </a:solidFill>
                <a:latin typeface="Consolas" panose="020B0609020204030204" pitchFamily="49" charset="0"/>
              </a:rPr>
              <a:t> </a:t>
            </a:r>
            <a:r>
              <a:rPr lang="pt-BR" sz="2400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pt-BR" sz="2400">
                <a:solidFill>
                  <a:srgbClr val="795E26"/>
                </a:solidFill>
                <a:latin typeface="Consolas" panose="020B0609020204030204" pitchFamily="49" charset="0"/>
              </a:rPr>
              <a:t>remove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  <a:b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pt-BR" sz="2400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pt-BR" sz="2400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</a:p>
          <a:p>
            <a:pPr marL="342900" indent="-342900">
              <a:buAutoNum type="alphaUcParenR"/>
            </a:pPr>
            <a:endParaRPr lang="en-US" sz="2400"/>
          </a:p>
          <a:p>
            <a:r>
              <a:rPr lang="en-US" sz="2400" b="1">
                <a:latin typeface="Consolas" panose="020B0609020204030204" pitchFamily="49" charset="0"/>
              </a:rPr>
              <a:t>B)</a:t>
            </a:r>
            <a:r>
              <a:rPr lang="en-US" sz="2400">
                <a:solidFill>
                  <a:srgbClr val="267F99"/>
                </a:solidFill>
                <a:latin typeface="Consolas" panose="020B0609020204030204" pitchFamily="49" charset="0"/>
              </a:rPr>
              <a:t> int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>
                <a:solidFill>
                  <a:srgbClr val="001080"/>
                </a:solidFill>
                <a:latin typeface="Consolas" panose="020B0609020204030204" pitchFamily="49" charset="0"/>
              </a:rPr>
              <a:t>element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40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40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400" err="1">
                <a:solidFill>
                  <a:srgbClr val="795E26"/>
                </a:solidFill>
                <a:latin typeface="Consolas" panose="020B0609020204030204" pitchFamily="49" charset="0"/>
              </a:rPr>
              <a:t>remove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</a:p>
          <a:p>
            <a:r>
              <a:rPr lang="en-US" sz="2400">
                <a:solidFill>
                  <a:srgbClr val="001080"/>
                </a:solidFill>
                <a:latin typeface="Consolas" panose="020B0609020204030204" pitchFamily="49" charset="0"/>
              </a:rPr>
              <a:t>   </a:t>
            </a:r>
            <a:r>
              <a:rPr lang="en-US" sz="240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40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400" err="1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(n, element);</a:t>
            </a:r>
          </a:p>
          <a:p>
            <a:endParaRPr lang="en-US" sz="2400"/>
          </a:p>
          <a:p>
            <a:r>
              <a:rPr lang="pt-BR" sz="2400" b="1">
                <a:latin typeface="Consolas" panose="020B0609020204030204" pitchFamily="49" charset="0"/>
              </a:rPr>
              <a:t>C)</a:t>
            </a:r>
            <a:r>
              <a:rPr lang="pt-BR" sz="2400">
                <a:solidFill>
                  <a:srgbClr val="001080"/>
                </a:solidFill>
                <a:latin typeface="Consolas" panose="020B0609020204030204" pitchFamily="49" charset="0"/>
              </a:rPr>
              <a:t> list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pt-BR" sz="2400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</a:p>
          <a:p>
            <a:r>
              <a:rPr lang="pt-BR" sz="2400">
                <a:solidFill>
                  <a:srgbClr val="001080"/>
                </a:solidFill>
                <a:latin typeface="Consolas" panose="020B0609020204030204" pitchFamily="49" charset="0"/>
              </a:rPr>
              <a:t>   list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pt-BR" sz="2400">
                <a:solidFill>
                  <a:srgbClr val="795E26"/>
                </a:solidFill>
                <a:latin typeface="Consolas" panose="020B0609020204030204" pitchFamily="49" charset="0"/>
              </a:rPr>
              <a:t>remove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(n-</a:t>
            </a:r>
            <a:r>
              <a:rPr lang="pt-BR" sz="240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pt-BR" sz="240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endParaRPr lang="pt-BR" sz="2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400" b="1">
                <a:latin typeface="Consolas" panose="020B0609020204030204" pitchFamily="49" charset="0"/>
              </a:rPr>
              <a:t>D)</a:t>
            </a:r>
            <a:r>
              <a:rPr lang="en-US" sz="2400">
                <a:solidFill>
                  <a:srgbClr val="267F99"/>
                </a:solidFill>
                <a:latin typeface="Consolas" panose="020B0609020204030204" pitchFamily="49" charset="0"/>
              </a:rPr>
              <a:t> int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>
                <a:solidFill>
                  <a:srgbClr val="001080"/>
                </a:solidFill>
                <a:latin typeface="Consolas" panose="020B0609020204030204" pitchFamily="49" charset="0"/>
              </a:rPr>
              <a:t>element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40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40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400" err="1">
                <a:solidFill>
                  <a:srgbClr val="795E26"/>
                </a:solidFill>
                <a:latin typeface="Consolas" panose="020B0609020204030204" pitchFamily="49" charset="0"/>
              </a:rPr>
              <a:t>remove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</a:p>
          <a:p>
            <a:r>
              <a:rPr lang="en-US" sz="2400">
                <a:solidFill>
                  <a:srgbClr val="001080"/>
                </a:solidFill>
                <a:latin typeface="Consolas" panose="020B0609020204030204" pitchFamily="49" charset="0"/>
              </a:rPr>
              <a:t>   </a:t>
            </a:r>
            <a:r>
              <a:rPr lang="en-US" sz="240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40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400" err="1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(n+</a:t>
            </a:r>
            <a:r>
              <a:rPr lang="en-US" sz="240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en-US" sz="2400">
                <a:solidFill>
                  <a:srgbClr val="000000"/>
                </a:solidFill>
                <a:latin typeface="Consolas" panose="020B0609020204030204" pitchFamily="49" charset="0"/>
              </a:rPr>
              <a:t>, element);</a:t>
            </a:r>
            <a:endParaRPr lang="en-US" sz="2400" b="1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FB670E-8BAF-A965-3686-60667D9BA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744" y="290458"/>
            <a:ext cx="762635" cy="76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5301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moveRight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Write a method called </a:t>
            </a:r>
            <a:r>
              <a:rPr lang="en-US" err="1">
                <a:latin typeface="Consolas" panose="020B0609020204030204" pitchFamily="49" charset="0"/>
              </a:rPr>
              <a:t>moveRight</a:t>
            </a:r>
            <a:r>
              <a:rPr lang="en-US"/>
              <a:t> that accepts a </a:t>
            </a:r>
            <a:r>
              <a:rPr lang="en-US">
                <a:latin typeface="Consolas" panose="020B0609020204030204" pitchFamily="49" charset="0"/>
              </a:rPr>
              <a:t>List</a:t>
            </a:r>
            <a:r>
              <a:rPr lang="en-US"/>
              <a:t> of integers </a:t>
            </a:r>
            <a:r>
              <a:rPr lang="en-US">
                <a:latin typeface="Consolas" panose="020B0609020204030204" pitchFamily="49" charset="0"/>
              </a:rPr>
              <a:t>list</a:t>
            </a:r>
            <a:r>
              <a:rPr lang="en-US"/>
              <a:t> and an </a:t>
            </a:r>
            <a:r>
              <a:rPr lang="en-US">
                <a:latin typeface="Consolas" panose="020B0609020204030204" pitchFamily="49" charset="0"/>
              </a:rPr>
              <a:t>int</a:t>
            </a:r>
            <a:r>
              <a:rPr lang="en-US"/>
              <a:t> </a:t>
            </a:r>
            <a:r>
              <a:rPr lang="en-US">
                <a:latin typeface="Consolas" panose="020B0609020204030204" pitchFamily="49" charset="0"/>
              </a:rPr>
              <a:t>n</a:t>
            </a:r>
            <a:r>
              <a:rPr lang="en-US"/>
              <a:t> and moves the element at index </a:t>
            </a:r>
            <a:r>
              <a:rPr lang="en-US">
                <a:latin typeface="Consolas" panose="020B0609020204030204" pitchFamily="49" charset="0"/>
              </a:rPr>
              <a:t>n</a:t>
            </a:r>
            <a:r>
              <a:rPr lang="en-US"/>
              <a:t> one space to the </a:t>
            </a:r>
            <a:r>
              <a:rPr lang="en-US" u="sng"/>
              <a:t>right</a:t>
            </a:r>
            <a:r>
              <a:rPr lang="en-US"/>
              <a:t> in </a:t>
            </a:r>
            <a:r>
              <a:rPr lang="en-US">
                <a:latin typeface="Consolas" panose="020B0609020204030204" pitchFamily="49" charset="0"/>
              </a:rPr>
              <a:t>list</a:t>
            </a:r>
            <a:r>
              <a:rPr lang="en-US"/>
              <a:t>. </a:t>
            </a:r>
          </a:p>
          <a:p>
            <a:pPr marL="0" indent="0">
              <a:buNone/>
            </a:pPr>
            <a:endParaRPr lang="en-US" sz="300"/>
          </a:p>
          <a:p>
            <a:pPr marL="0" indent="0">
              <a:buNone/>
            </a:pPr>
            <a:r>
              <a:rPr lang="en-US"/>
              <a:t>For example, if </a:t>
            </a:r>
            <a:r>
              <a:rPr lang="en-US">
                <a:latin typeface="Consolas" panose="020B0609020204030204" pitchFamily="49" charset="0"/>
              </a:rPr>
              <a:t>list</a:t>
            </a:r>
            <a:r>
              <a:rPr lang="en-US"/>
              <a:t> contains </a:t>
            </a:r>
            <a:r>
              <a:rPr lang="en-US">
                <a:latin typeface="Consolas" panose="020B0609020204030204" pitchFamily="49" charset="0"/>
              </a:rPr>
              <a:t>[8, 4, 13, -7]</a:t>
            </a:r>
            <a:r>
              <a:rPr lang="en-US"/>
              <a:t> and our method is called with </a:t>
            </a:r>
            <a:r>
              <a:rPr lang="en-US" err="1">
                <a:latin typeface="Consolas" panose="020B0609020204030204" pitchFamily="49" charset="0"/>
              </a:rPr>
              <a:t>moveRight</a:t>
            </a:r>
            <a:r>
              <a:rPr lang="en-US">
                <a:latin typeface="Consolas" panose="020B0609020204030204" pitchFamily="49" charset="0"/>
              </a:rPr>
              <a:t>(list, 2)</a:t>
            </a:r>
            <a:r>
              <a:rPr lang="en-US"/>
              <a:t>, after the method call </a:t>
            </a:r>
            <a:r>
              <a:rPr lang="en-US">
                <a:latin typeface="Consolas" panose="020B0609020204030204" pitchFamily="49" charset="0"/>
              </a:rPr>
              <a:t>list</a:t>
            </a:r>
            <a:r>
              <a:rPr lang="en-US"/>
              <a:t> would contain </a:t>
            </a:r>
            <a:r>
              <a:rPr lang="en-US">
                <a:latin typeface="Consolas" panose="020B0609020204030204" pitchFamily="49" charset="0"/>
              </a:rPr>
              <a:t>[8, 4, -7, 13].</a:t>
            </a: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FB0A64-53B2-6DBD-7452-BB890D1320EE}"/>
              </a:ext>
            </a:extLst>
          </p:cNvPr>
          <p:cNvSpPr/>
          <p:nvPr/>
        </p:nvSpPr>
        <p:spPr>
          <a:xfrm>
            <a:off x="6097457" y="4179798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D99EF4-BCE2-2BF8-E363-1ABD7CD28CE0}"/>
              </a:ext>
            </a:extLst>
          </p:cNvPr>
          <p:cNvSpPr/>
          <p:nvPr/>
        </p:nvSpPr>
        <p:spPr>
          <a:xfrm>
            <a:off x="6942316" y="4179797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C08C4C-8ED5-83CE-1755-F3A717EB090C}"/>
              </a:ext>
            </a:extLst>
          </p:cNvPr>
          <p:cNvSpPr/>
          <p:nvPr/>
        </p:nvSpPr>
        <p:spPr>
          <a:xfrm>
            <a:off x="7788632" y="4179798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13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7C5418-9969-5422-59BE-9C70C46A5673}"/>
              </a:ext>
            </a:extLst>
          </p:cNvPr>
          <p:cNvSpPr/>
          <p:nvPr/>
        </p:nvSpPr>
        <p:spPr>
          <a:xfrm>
            <a:off x="8634948" y="4179796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-7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F143B1-1206-17EA-5102-EC109C9F008A}"/>
              </a:ext>
            </a:extLst>
          </p:cNvPr>
          <p:cNvSpPr txBox="1"/>
          <p:nvPr/>
        </p:nvSpPr>
        <p:spPr>
          <a:xfrm>
            <a:off x="6367427" y="4936026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0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AA6256-F177-8A28-AA0A-D30A2DDB75CC}"/>
              </a:ext>
            </a:extLst>
          </p:cNvPr>
          <p:cNvSpPr txBox="1"/>
          <p:nvPr/>
        </p:nvSpPr>
        <p:spPr>
          <a:xfrm>
            <a:off x="7253623" y="4936026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1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0925D5-E466-1B3C-892E-033FD85A3BD4}"/>
              </a:ext>
            </a:extLst>
          </p:cNvPr>
          <p:cNvSpPr txBox="1"/>
          <p:nvPr/>
        </p:nvSpPr>
        <p:spPr>
          <a:xfrm>
            <a:off x="8098482" y="4950455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2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1B327E3-A2E1-7C25-D539-2F53ED5FB7C3}"/>
              </a:ext>
            </a:extLst>
          </p:cNvPr>
          <p:cNvSpPr txBox="1"/>
          <p:nvPr/>
        </p:nvSpPr>
        <p:spPr>
          <a:xfrm>
            <a:off x="8943058" y="4950455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3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Down Arrow 12" descr="list's contents change with call to moveRight(list, 2)">
            <a:extLst>
              <a:ext uri="{FF2B5EF4-FFF2-40B4-BE49-F238E27FC236}">
                <a16:creationId xmlns:a16="http://schemas.microsoft.com/office/drawing/2014/main" id="{381D6AF4-9736-348D-D1C2-2332F1B2C8E6}"/>
              </a:ext>
            </a:extLst>
          </p:cNvPr>
          <p:cNvSpPr/>
          <p:nvPr/>
        </p:nvSpPr>
        <p:spPr>
          <a:xfrm>
            <a:off x="7634716" y="5050257"/>
            <a:ext cx="302004" cy="567907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D11DFA6-E5CC-C9F8-8E9E-272A4B0B3D97}"/>
              </a:ext>
            </a:extLst>
          </p:cNvPr>
          <p:cNvSpPr txBox="1"/>
          <p:nvPr/>
        </p:nvSpPr>
        <p:spPr>
          <a:xfrm>
            <a:off x="9553173" y="5157359"/>
            <a:ext cx="248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err="1">
                <a:latin typeface="Consolas" panose="020B0609020204030204" pitchFamily="49" charset="0"/>
              </a:rPr>
              <a:t>moveRight</a:t>
            </a:r>
            <a:r>
              <a:rPr lang="en-US">
                <a:latin typeface="Consolas" panose="020B0609020204030204" pitchFamily="49" charset="0"/>
              </a:rPr>
              <a:t>(list, 2)</a:t>
            </a: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6A9105-6014-D2D4-5441-F49C936A513F}"/>
              </a:ext>
            </a:extLst>
          </p:cNvPr>
          <p:cNvSpPr/>
          <p:nvPr/>
        </p:nvSpPr>
        <p:spPr>
          <a:xfrm>
            <a:off x="6096000" y="5669594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8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71BC45-A700-5F71-FD4C-A1DEF2121FCE}"/>
              </a:ext>
            </a:extLst>
          </p:cNvPr>
          <p:cNvSpPr/>
          <p:nvPr/>
        </p:nvSpPr>
        <p:spPr>
          <a:xfrm>
            <a:off x="6940859" y="5669593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E8C4A34-F007-6F07-FDD5-12DDBEB3C3D6}"/>
              </a:ext>
            </a:extLst>
          </p:cNvPr>
          <p:cNvSpPr/>
          <p:nvPr/>
        </p:nvSpPr>
        <p:spPr>
          <a:xfrm>
            <a:off x="7787175" y="5669594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-7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38605E-62F3-694A-4D29-B8641946DD74}"/>
              </a:ext>
            </a:extLst>
          </p:cNvPr>
          <p:cNvSpPr/>
          <p:nvPr/>
        </p:nvSpPr>
        <p:spPr>
          <a:xfrm>
            <a:off x="8633491" y="5669592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13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3233098-8D24-7299-B2B9-920B53D569B2}"/>
              </a:ext>
            </a:extLst>
          </p:cNvPr>
          <p:cNvSpPr txBox="1"/>
          <p:nvPr/>
        </p:nvSpPr>
        <p:spPr>
          <a:xfrm>
            <a:off x="6369309" y="6454669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0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09EE986-1C4C-FCF0-C713-750CE359C593}"/>
              </a:ext>
            </a:extLst>
          </p:cNvPr>
          <p:cNvSpPr txBox="1"/>
          <p:nvPr/>
        </p:nvSpPr>
        <p:spPr>
          <a:xfrm>
            <a:off x="7255505" y="6454669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1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791E1C6-C413-9BAF-B31A-C9D714B63F99}"/>
              </a:ext>
            </a:extLst>
          </p:cNvPr>
          <p:cNvSpPr txBox="1"/>
          <p:nvPr/>
        </p:nvSpPr>
        <p:spPr>
          <a:xfrm>
            <a:off x="8100364" y="6469098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2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36BAEAA-E906-C005-12BC-E66769923765}"/>
              </a:ext>
            </a:extLst>
          </p:cNvPr>
          <p:cNvSpPr txBox="1"/>
          <p:nvPr/>
        </p:nvSpPr>
        <p:spPr>
          <a:xfrm>
            <a:off x="8944940" y="6469098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3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4BCFC13-2C9E-2BD4-F89B-73B11DC97569}"/>
              </a:ext>
            </a:extLst>
          </p:cNvPr>
          <p:cNvSpPr/>
          <p:nvPr/>
        </p:nvSpPr>
        <p:spPr>
          <a:xfrm>
            <a:off x="10998866" y="5720392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774808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0.26432 0.2231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16" y="1115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2.96296E-6 L -0.06927 0.21783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64" y="10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0 L -0.19375 -0.0055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87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23" grpId="0" animBg="1"/>
      <p:bldP spid="23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28DC-F311-4D56-BBF2-B1B9B1E0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Edge Cases! (And Testing)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83ACD-65AE-0C5F-2BE3-3FCE66879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When writing a method, especially one that takes input of some kind (e.g., parameters, user input, a Scanner with input) it’s good to think carefully about what assumptions you can make (or cannot make) about this input. 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b="1" u="sng" dirty="0"/>
              <a:t>Edge case</a:t>
            </a:r>
            <a:r>
              <a:rPr lang="en-US" dirty="0"/>
              <a:t>: A scenario that is uncommon but possible, especially at the “edge” of a parameter’s valid range.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❓ What happens if the user passes a negative number to </a:t>
            </a:r>
            <a:r>
              <a:rPr lang="en-US" dirty="0" err="1">
                <a:latin typeface="Consolas" panose="020B0609020204030204" pitchFamily="49" charset="0"/>
              </a:rPr>
              <a:t>moveDown</a:t>
            </a:r>
            <a:r>
              <a:rPr lang="en-US" dirty="0"/>
              <a:t>?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❓ What happens if the user passes a number larger than the length of the list to </a:t>
            </a:r>
            <a:r>
              <a:rPr lang="en-US" dirty="0" err="1">
                <a:latin typeface="Consolas" panose="020B0609020204030204" pitchFamily="49" charset="0"/>
              </a:rPr>
              <a:t>moveDown</a:t>
            </a:r>
            <a:r>
              <a:rPr lang="en-US" dirty="0"/>
              <a:t>? 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More </a:t>
            </a:r>
            <a:r>
              <a:rPr lang="en-US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testing tips</a:t>
            </a:r>
            <a:r>
              <a:rPr lang="en-US" dirty="0"/>
              <a:t> on the course website’s Resources page! </a:t>
            </a:r>
          </a:p>
        </p:txBody>
      </p:sp>
    </p:spTree>
    <p:extLst>
      <p:ext uri="{BB962C8B-B14F-4D97-AF65-F5344CB8AC3E}">
        <p14:creationId xmlns:p14="http://schemas.microsoft.com/office/powerpoint/2010/main" val="41899440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compareToList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Write a method called </a:t>
            </a:r>
            <a:r>
              <a:rPr lang="en-US" err="1">
                <a:latin typeface="Consolas" panose="020B0609020204030204" pitchFamily="49" charset="0"/>
              </a:rPr>
              <a:t>compareToList</a:t>
            </a:r>
            <a:r>
              <a:rPr lang="en-US">
                <a:latin typeface="Consolas" panose="020B0609020204030204" pitchFamily="49" charset="0"/>
              </a:rPr>
              <a:t> </a:t>
            </a:r>
            <a:r>
              <a:rPr lang="en-US"/>
              <a:t>that accepts two </a:t>
            </a:r>
            <a:r>
              <a:rPr lang="en-US" err="1">
                <a:latin typeface="Consolas" panose="020B0609020204030204" pitchFamily="49" charset="0"/>
              </a:rPr>
              <a:t>ArrayList</a:t>
            </a:r>
            <a:r>
              <a:rPr lang="en-US" err="1"/>
              <a:t>s</a:t>
            </a:r>
            <a:r>
              <a:rPr lang="en-US"/>
              <a:t> of integers </a:t>
            </a:r>
            <a:r>
              <a:rPr lang="en-US">
                <a:latin typeface="Consolas" panose="020B0609020204030204" pitchFamily="49" charset="0"/>
              </a:rPr>
              <a:t>list1</a:t>
            </a:r>
            <a:r>
              <a:rPr lang="en-US"/>
              <a:t> and </a:t>
            </a:r>
            <a:r>
              <a:rPr lang="en-US">
                <a:latin typeface="Consolas" panose="020B0609020204030204" pitchFamily="49" charset="0"/>
              </a:rPr>
              <a:t>list2</a:t>
            </a:r>
            <a:r>
              <a:rPr lang="en-US"/>
              <a:t> as parameters and compares the elements of the two lists, printing out the locations of common elements in each of the </a:t>
            </a:r>
            <a:r>
              <a:rPr lang="en-US" err="1">
                <a:latin typeface="Consolas" panose="020B0609020204030204" pitchFamily="49" charset="0"/>
              </a:rPr>
              <a:t>ArrayList</a:t>
            </a:r>
            <a:r>
              <a:rPr lang="en-US" err="1"/>
              <a:t>s</a:t>
            </a:r>
            <a:r>
              <a:rPr lang="en-US"/>
              <a:t>.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For example, if </a:t>
            </a:r>
            <a:r>
              <a:rPr lang="en-US">
                <a:latin typeface="Consolas" panose="020B0609020204030204" pitchFamily="49" charset="0"/>
              </a:rPr>
              <a:t>list1</a:t>
            </a:r>
            <a:r>
              <a:rPr lang="en-US"/>
              <a:t> contained </a:t>
            </a:r>
            <a:r>
              <a:rPr lang="en-US">
                <a:latin typeface="Consolas" panose="020B0609020204030204" pitchFamily="49" charset="0"/>
              </a:rPr>
              <a:t>[5, 6, 7, 8] </a:t>
            </a:r>
            <a:r>
              <a:rPr lang="en-US"/>
              <a:t>and </a:t>
            </a:r>
            <a:r>
              <a:rPr lang="en-US">
                <a:latin typeface="Consolas" panose="020B0609020204030204" pitchFamily="49" charset="0"/>
              </a:rPr>
              <a:t>list2</a:t>
            </a:r>
            <a:r>
              <a:rPr lang="en-US"/>
              <a:t> contained </a:t>
            </a:r>
            <a:r>
              <a:rPr lang="en-US">
                <a:latin typeface="Consolas" panose="020B0609020204030204" pitchFamily="49" charset="0"/>
              </a:rPr>
              <a:t>[7, 5, 9, 0, 2], </a:t>
            </a:r>
            <a:r>
              <a:rPr lang="en-US"/>
              <a:t>a call to </a:t>
            </a:r>
            <a:r>
              <a:rPr lang="en-US" err="1">
                <a:latin typeface="Consolas" panose="020B0609020204030204" pitchFamily="49" charset="0"/>
              </a:rPr>
              <a:t>compareToList</a:t>
            </a:r>
            <a:r>
              <a:rPr lang="en-US">
                <a:latin typeface="Consolas" panose="020B0609020204030204" pitchFamily="49" charset="0"/>
              </a:rPr>
              <a:t>(list1, list2) </a:t>
            </a:r>
            <a:r>
              <a:rPr lang="en-US"/>
              <a:t>would produce output such as: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02169C-13CD-4EB2-B96B-3936AFDD8EB3}"/>
              </a:ext>
            </a:extLst>
          </p:cNvPr>
          <p:cNvSpPr txBox="1"/>
          <p:nvPr/>
        </p:nvSpPr>
        <p:spPr>
          <a:xfrm>
            <a:off x="2794959" y="5228607"/>
            <a:ext cx="6602082" cy="95410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>
                <a:latin typeface="Consolas" panose="020B0609020204030204" pitchFamily="49" charset="0"/>
              </a:rPr>
              <a:t>- 5 (list1 at 0, list2 at 1)</a:t>
            </a:r>
          </a:p>
          <a:p>
            <a:r>
              <a:rPr lang="en-US" sz="2800">
                <a:latin typeface="Consolas" panose="020B0609020204030204" pitchFamily="49" charset="0"/>
              </a:rPr>
              <a:t>- 7 (list1 at 2, list2 at 0)</a:t>
            </a:r>
          </a:p>
        </p:txBody>
      </p:sp>
    </p:spTree>
    <p:extLst>
      <p:ext uri="{BB962C8B-B14F-4D97-AF65-F5344CB8AC3E}">
        <p14:creationId xmlns:p14="http://schemas.microsoft.com/office/powerpoint/2010/main" val="1520460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F3870-2373-2B03-570C-6B3CE09FA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65F00-1F12-0E48-0722-69545AF48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1106150" cy="480536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lvl="0" indent="-406400">
              <a:lnSpc>
                <a:spcPct val="100000"/>
              </a:lnSpc>
              <a:buSzPts val="2800"/>
            </a:pPr>
            <a:r>
              <a:rPr lang="en-US" sz="3200" dirty="0">
                <a:solidFill>
                  <a:schemeClr val="tx1"/>
                </a:solidFill>
              </a:rPr>
              <a:t>Programming Assignment 0 (P0) out later today!</a:t>
            </a:r>
          </a:p>
          <a:p>
            <a:pPr lvl="1" indent="-406400">
              <a:lnSpc>
                <a:spcPct val="100000"/>
              </a:lnSpc>
              <a:buSzPts val="2800"/>
            </a:pPr>
            <a:r>
              <a:rPr lang="en-US" sz="2800" dirty="0">
                <a:solidFill>
                  <a:schemeClr val="tx1"/>
                </a:solidFill>
              </a:rPr>
              <a:t>Due next Thursday, April 16</a:t>
            </a:r>
            <a:r>
              <a:rPr lang="en-US" sz="2800" baseline="30000" dirty="0"/>
              <a:t>th</a:t>
            </a:r>
            <a:r>
              <a:rPr lang="en-US" sz="2800" dirty="0">
                <a:solidFill>
                  <a:schemeClr val="tx1"/>
                </a:solidFill>
              </a:rPr>
              <a:t>! </a:t>
            </a:r>
          </a:p>
          <a:p>
            <a:pPr lvl="1" indent="-406400">
              <a:lnSpc>
                <a:spcPct val="100000"/>
              </a:lnSpc>
              <a:buSzPts val="2800"/>
            </a:pPr>
            <a:r>
              <a:rPr lang="en-US" sz="2800" dirty="0"/>
              <a:t>Focused on File I/O</a:t>
            </a:r>
            <a:endParaRPr lang="en-US" sz="2800" dirty="0">
              <a:solidFill>
                <a:schemeClr val="tx1"/>
              </a:solidFill>
            </a:endParaRPr>
          </a:p>
          <a:p>
            <a:pPr lvl="1" indent="-406400">
              <a:lnSpc>
                <a:spcPct val="100000"/>
              </a:lnSpc>
              <a:buSzPts val="2800"/>
            </a:pPr>
            <a:r>
              <a:rPr lang="en-US" sz="2800" dirty="0">
                <a:ea typeface="Calibri" panose="020F0502020204030204"/>
                <a:cs typeface="Calibri" panose="020F0502020204030204"/>
              </a:rPr>
              <a:t>TODO Reflection changes!</a:t>
            </a:r>
            <a:endParaRPr lang="en-US" sz="2800" dirty="0"/>
          </a:p>
          <a:p>
            <a:pPr indent="-406400">
              <a:lnSpc>
                <a:spcPct val="100000"/>
              </a:lnSpc>
              <a:buSzPts val="2800"/>
            </a:pPr>
            <a:r>
              <a:rPr lang="en-US" sz="3200" dirty="0"/>
              <a:t>Creative Project 0 (C0) was due last night. How’d it go?</a:t>
            </a:r>
            <a:endParaRPr lang="en-US" sz="3200" dirty="0">
              <a:ea typeface="Calibri"/>
              <a:cs typeface="Calibri"/>
            </a:endParaRPr>
          </a:p>
          <a:p>
            <a:pPr lvl="1" indent="-406400">
              <a:lnSpc>
                <a:spcPct val="100000"/>
              </a:lnSpc>
              <a:buSzPts val="2800"/>
            </a:pPr>
            <a:r>
              <a:rPr lang="en-US" sz="2800" dirty="0"/>
              <a:t>E</a:t>
            </a:r>
            <a:r>
              <a:rPr lang="en-US" sz="2800" dirty="0">
                <a:solidFill>
                  <a:schemeClr val="tx1"/>
                </a:solidFill>
              </a:rPr>
              <a:t>xpe</a:t>
            </a:r>
            <a:r>
              <a:rPr lang="en-US" sz="2800" dirty="0"/>
              <a:t>ct grades back about a week after the assignment was due</a:t>
            </a:r>
          </a:p>
          <a:p>
            <a:pPr lvl="1" indent="-406400">
              <a:lnSpc>
                <a:spcPct val="100000"/>
              </a:lnSpc>
              <a:buSzPts val="2800"/>
            </a:pPr>
            <a:r>
              <a:rPr lang="en-US" sz="2800" dirty="0"/>
              <a:t>Joined class late? </a:t>
            </a:r>
            <a:r>
              <a:rPr lang="en-US" sz="2800" b="1" dirty="0"/>
              <a:t>Use Resubmission Cycle 0 to submit it!</a:t>
            </a:r>
            <a:endParaRPr lang="en-US" sz="2800" b="1" dirty="0">
              <a:ea typeface="Calibri"/>
              <a:cs typeface="Calibri"/>
            </a:endParaRPr>
          </a:p>
          <a:p>
            <a:r>
              <a:rPr lang="en-US" sz="3200" dirty="0"/>
              <a:t>Quiz 0 is next Thursday (Apr 16</a:t>
            </a:r>
            <a:r>
              <a:rPr lang="en-US" sz="3200" baseline="30000" dirty="0"/>
              <a:t>th</a:t>
            </a:r>
            <a:r>
              <a:rPr lang="en-US" sz="3200" dirty="0"/>
              <a:t>)!</a:t>
            </a:r>
          </a:p>
          <a:p>
            <a:pPr lvl="1"/>
            <a:r>
              <a:rPr lang="en-US" sz="2800" dirty="0"/>
              <a:t>There will be an Ed post later tonight with instructions and logistics</a:t>
            </a:r>
            <a:endParaRPr lang="en-US" sz="2800" dirty="0">
              <a:ea typeface="Calibri"/>
              <a:cs typeface="Calibri"/>
            </a:endParaRPr>
          </a:p>
          <a:p>
            <a:pPr lvl="1"/>
            <a:r>
              <a:rPr lang="en-US" sz="2800" dirty="0"/>
              <a:t>Practice Quiz to be released this weekend (and solutions posted on Monday)</a:t>
            </a:r>
          </a:p>
        </p:txBody>
      </p:sp>
    </p:spTree>
    <p:extLst>
      <p:ext uri="{BB962C8B-B14F-4D97-AF65-F5344CB8AC3E}">
        <p14:creationId xmlns:p14="http://schemas.microsoft.com/office/powerpoint/2010/main" val="15059629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C97DB8B-CE89-4FF0-A568-C8A520FF6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206" y="1416814"/>
            <a:ext cx="10575593" cy="768393"/>
          </a:xfrm>
        </p:spPr>
        <p:txBody>
          <a:bodyPr>
            <a:noAutofit/>
          </a:bodyPr>
          <a:lstStyle/>
          <a:p>
            <a:r>
              <a:rPr lang="en-US" sz="3600"/>
              <a:t>Spend </a:t>
            </a:r>
            <a:r>
              <a:rPr lang="en-US" sz="3600">
                <a:solidFill>
                  <a:schemeClr val="accent6"/>
                </a:solidFill>
              </a:rPr>
              <a:t>1</a:t>
            </a:r>
            <a:r>
              <a:rPr lang="en-US" sz="3600"/>
              <a:t> min on your own thinking about how you would implement this method! (focus on </a:t>
            </a:r>
            <a:r>
              <a:rPr lang="en-US" sz="3600" i="1"/>
              <a:t>pseudocode</a:t>
            </a:r>
            <a:r>
              <a:rPr lang="en-US" sz="3600"/>
              <a:t>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6F84605-5F5A-47F1-8AE0-4DEDAC1B1C55}"/>
              </a:ext>
            </a:extLst>
          </p:cNvPr>
          <p:cNvSpPr txBox="1">
            <a:spLocks/>
          </p:cNvSpPr>
          <p:nvPr/>
        </p:nvSpPr>
        <p:spPr>
          <a:xfrm>
            <a:off x="838200" y="2490158"/>
            <a:ext cx="10646434" cy="36868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/>
              <a:t>Write a method called </a:t>
            </a:r>
            <a:r>
              <a:rPr lang="en-US" sz="2400" err="1">
                <a:latin typeface="Consolas" panose="020B0609020204030204" pitchFamily="49" charset="0"/>
              </a:rPr>
              <a:t>compareToList</a:t>
            </a:r>
            <a:r>
              <a:rPr lang="en-US" sz="2400"/>
              <a:t> that accepts two </a:t>
            </a:r>
            <a:r>
              <a:rPr lang="en-US" sz="2400" err="1">
                <a:latin typeface="Consolas" panose="020B0609020204030204" pitchFamily="49" charset="0"/>
              </a:rPr>
              <a:t>ArrayList</a:t>
            </a:r>
            <a:r>
              <a:rPr lang="en-US" sz="2400" err="1"/>
              <a:t>s</a:t>
            </a:r>
            <a:r>
              <a:rPr lang="en-US" sz="2400"/>
              <a:t> of integers </a:t>
            </a:r>
            <a:r>
              <a:rPr lang="en-US" sz="2400">
                <a:latin typeface="Consolas" panose="020B0609020204030204" pitchFamily="49" charset="0"/>
              </a:rPr>
              <a:t>list1</a:t>
            </a:r>
            <a:r>
              <a:rPr lang="en-US" sz="2400"/>
              <a:t> and </a:t>
            </a:r>
            <a:r>
              <a:rPr lang="en-US" sz="2400">
                <a:latin typeface="Consolas" panose="020B0609020204030204" pitchFamily="49" charset="0"/>
              </a:rPr>
              <a:t>list2</a:t>
            </a:r>
            <a:r>
              <a:rPr lang="en-US" sz="2400"/>
              <a:t> as parameters and compares the elements of the two lists, printing out the locations of common elements in each of the </a:t>
            </a:r>
            <a:r>
              <a:rPr lang="en-US" sz="2400" err="1">
                <a:latin typeface="Consolas" panose="020B0609020204030204" pitchFamily="49" charset="0"/>
              </a:rPr>
              <a:t>ArrayList</a:t>
            </a:r>
            <a:r>
              <a:rPr lang="en-US" sz="2400" err="1"/>
              <a:t>s</a:t>
            </a:r>
            <a:r>
              <a:rPr lang="en-US" sz="2400"/>
              <a:t>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/>
              <a:t>For example, if </a:t>
            </a:r>
            <a:r>
              <a:rPr lang="en-US" sz="2400">
                <a:latin typeface="Consolas" panose="020B0609020204030204" pitchFamily="49" charset="0"/>
              </a:rPr>
              <a:t>list1</a:t>
            </a:r>
            <a:r>
              <a:rPr lang="en-US" sz="2400"/>
              <a:t> contained </a:t>
            </a:r>
            <a:r>
              <a:rPr lang="en-US" sz="2400">
                <a:latin typeface="Consolas" panose="020B0609020204030204" pitchFamily="49" charset="0"/>
              </a:rPr>
              <a:t>[5, 6, 7, 8] </a:t>
            </a:r>
            <a:r>
              <a:rPr lang="en-US" sz="2400"/>
              <a:t>and </a:t>
            </a:r>
            <a:r>
              <a:rPr lang="en-US" sz="2400">
                <a:latin typeface="Consolas" panose="020B0609020204030204" pitchFamily="49" charset="0"/>
              </a:rPr>
              <a:t>list2</a:t>
            </a:r>
            <a:r>
              <a:rPr lang="en-US" sz="2400"/>
              <a:t> contained </a:t>
            </a:r>
            <a:r>
              <a:rPr lang="en-US" sz="2400">
                <a:latin typeface="Consolas" panose="020B0609020204030204" pitchFamily="49" charset="0"/>
              </a:rPr>
              <a:t>[7, 5, 9, 0, 2], </a:t>
            </a:r>
            <a:r>
              <a:rPr lang="en-US" sz="2400"/>
              <a:t>a call to </a:t>
            </a:r>
            <a:r>
              <a:rPr lang="en-US" sz="2400" err="1">
                <a:latin typeface="Consolas" panose="020B0609020204030204" pitchFamily="49" charset="0"/>
              </a:rPr>
              <a:t>compareToList</a:t>
            </a:r>
            <a:r>
              <a:rPr lang="en-US" sz="2400">
                <a:latin typeface="Consolas" panose="020B0609020204030204" pitchFamily="49" charset="0"/>
              </a:rPr>
              <a:t>(list1, list2) </a:t>
            </a:r>
            <a:r>
              <a:rPr lang="en-US" sz="2400"/>
              <a:t>would produce output such as: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47F449-8192-4369-A3D0-A628BC64115D}"/>
              </a:ext>
            </a:extLst>
          </p:cNvPr>
          <p:cNvSpPr txBox="1"/>
          <p:nvPr/>
        </p:nvSpPr>
        <p:spPr>
          <a:xfrm>
            <a:off x="2794959" y="5450697"/>
            <a:ext cx="6684224" cy="83099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>
                <a:latin typeface="Consolas" panose="020B0609020204030204" pitchFamily="49" charset="0"/>
              </a:rPr>
              <a:t>- 5 (list1 at 0, list2 at 1)</a:t>
            </a:r>
          </a:p>
          <a:p>
            <a:r>
              <a:rPr lang="en-US" sz="2400">
                <a:latin typeface="Consolas" panose="020B0609020204030204" pitchFamily="49" charset="0"/>
              </a:rPr>
              <a:t>- 7 (list1 at 2, list2 at 0)</a:t>
            </a:r>
          </a:p>
        </p:txBody>
      </p:sp>
    </p:spTree>
    <p:extLst>
      <p:ext uri="{BB962C8B-B14F-4D97-AF65-F5344CB8AC3E}">
        <p14:creationId xmlns:p14="http://schemas.microsoft.com/office/powerpoint/2010/main" val="30543474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18E1CAA-A44D-41D9-9899-E9E48F544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206" y="1416814"/>
            <a:ext cx="11258519" cy="768393"/>
          </a:xfrm>
        </p:spPr>
        <p:txBody>
          <a:bodyPr>
            <a:noAutofit/>
          </a:bodyPr>
          <a:lstStyle/>
          <a:p>
            <a:r>
              <a:rPr lang="en-US" sz="3600"/>
              <a:t>Spend </a:t>
            </a:r>
            <a:r>
              <a:rPr lang="en-US" sz="3600">
                <a:solidFill>
                  <a:schemeClr val="accent6"/>
                </a:solidFill>
              </a:rPr>
              <a:t>2</a:t>
            </a:r>
            <a:r>
              <a:rPr lang="en-US" sz="3600"/>
              <a:t> min discussing about how you would implement this method with a neighbor! (focus on </a:t>
            </a:r>
            <a:r>
              <a:rPr lang="en-US" sz="3600" i="1"/>
              <a:t>pseudocode</a:t>
            </a:r>
            <a:r>
              <a:rPr lang="en-US" sz="3600"/>
              <a:t>)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2CCBCEE-5A6C-44F5-9528-6262AA83D0E8}"/>
              </a:ext>
            </a:extLst>
          </p:cNvPr>
          <p:cNvSpPr txBox="1">
            <a:spLocks/>
          </p:cNvSpPr>
          <p:nvPr/>
        </p:nvSpPr>
        <p:spPr>
          <a:xfrm>
            <a:off x="838200" y="2490158"/>
            <a:ext cx="10646434" cy="36868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/>
              <a:t>Write a method called </a:t>
            </a:r>
            <a:r>
              <a:rPr lang="en-US" sz="2400" err="1">
                <a:latin typeface="Consolas" panose="020B0609020204030204" pitchFamily="49" charset="0"/>
              </a:rPr>
              <a:t>compareToList</a:t>
            </a:r>
            <a:r>
              <a:rPr lang="en-US" sz="2400"/>
              <a:t> that accepts two </a:t>
            </a:r>
            <a:r>
              <a:rPr lang="en-US" sz="2400" err="1">
                <a:latin typeface="Consolas" panose="020B0609020204030204" pitchFamily="49" charset="0"/>
              </a:rPr>
              <a:t>ArrayList</a:t>
            </a:r>
            <a:r>
              <a:rPr lang="en-US" sz="2400" err="1"/>
              <a:t>s</a:t>
            </a:r>
            <a:r>
              <a:rPr lang="en-US" sz="2400"/>
              <a:t> of integers </a:t>
            </a:r>
            <a:r>
              <a:rPr lang="en-US" sz="2400">
                <a:latin typeface="Consolas" panose="020B0609020204030204" pitchFamily="49" charset="0"/>
              </a:rPr>
              <a:t>list1</a:t>
            </a:r>
            <a:r>
              <a:rPr lang="en-US" sz="2400"/>
              <a:t> and </a:t>
            </a:r>
            <a:r>
              <a:rPr lang="en-US" sz="2400">
                <a:latin typeface="Consolas" panose="020B0609020204030204" pitchFamily="49" charset="0"/>
              </a:rPr>
              <a:t>list2</a:t>
            </a:r>
            <a:r>
              <a:rPr lang="en-US" sz="2400"/>
              <a:t> as parameters and compares the elements of the two lists, printing out the locations of common elements in each of the </a:t>
            </a:r>
            <a:r>
              <a:rPr lang="en-US" sz="2400" err="1">
                <a:latin typeface="Consolas" panose="020B0609020204030204" pitchFamily="49" charset="0"/>
              </a:rPr>
              <a:t>ArrayList</a:t>
            </a:r>
            <a:r>
              <a:rPr lang="en-US" sz="2400" err="1"/>
              <a:t>s</a:t>
            </a:r>
            <a:r>
              <a:rPr lang="en-US" sz="2400"/>
              <a:t>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/>
              <a:t>For example, if </a:t>
            </a:r>
            <a:r>
              <a:rPr lang="en-US" sz="2400">
                <a:latin typeface="Consolas" panose="020B0609020204030204" pitchFamily="49" charset="0"/>
              </a:rPr>
              <a:t>list1</a:t>
            </a:r>
            <a:r>
              <a:rPr lang="en-US" sz="2400"/>
              <a:t> contained </a:t>
            </a:r>
            <a:r>
              <a:rPr lang="en-US" sz="2400">
                <a:latin typeface="Consolas" panose="020B0609020204030204" pitchFamily="49" charset="0"/>
              </a:rPr>
              <a:t>[5, 6, 7, 8] </a:t>
            </a:r>
            <a:r>
              <a:rPr lang="en-US" sz="2400"/>
              <a:t>and </a:t>
            </a:r>
            <a:r>
              <a:rPr lang="en-US" sz="2400">
                <a:latin typeface="Consolas" panose="020B0609020204030204" pitchFamily="49" charset="0"/>
              </a:rPr>
              <a:t>list2</a:t>
            </a:r>
            <a:r>
              <a:rPr lang="en-US" sz="2400"/>
              <a:t> contained </a:t>
            </a:r>
            <a:r>
              <a:rPr lang="en-US" sz="2400">
                <a:latin typeface="Consolas" panose="020B0609020204030204" pitchFamily="49" charset="0"/>
              </a:rPr>
              <a:t>[7, 5, 9, 0, 2], </a:t>
            </a:r>
            <a:r>
              <a:rPr lang="en-US" sz="2400"/>
              <a:t>a call to </a:t>
            </a:r>
            <a:r>
              <a:rPr lang="en-US" sz="2400" err="1">
                <a:latin typeface="Consolas" panose="020B0609020204030204" pitchFamily="49" charset="0"/>
              </a:rPr>
              <a:t>compareToList</a:t>
            </a:r>
            <a:r>
              <a:rPr lang="en-US" sz="2400">
                <a:latin typeface="Consolas" panose="020B0609020204030204" pitchFamily="49" charset="0"/>
              </a:rPr>
              <a:t>(list1, list2) </a:t>
            </a:r>
            <a:r>
              <a:rPr lang="en-US" sz="2400"/>
              <a:t>would produce output such as: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699CE9-E67A-4565-9B48-2228C8328B87}"/>
              </a:ext>
            </a:extLst>
          </p:cNvPr>
          <p:cNvSpPr txBox="1"/>
          <p:nvPr/>
        </p:nvSpPr>
        <p:spPr>
          <a:xfrm>
            <a:off x="2794959" y="5450697"/>
            <a:ext cx="6684224" cy="83099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>
                <a:latin typeface="Consolas" panose="020B0609020204030204" pitchFamily="49" charset="0"/>
              </a:rPr>
              <a:t>- 5 (list1 at 0, list2 at 1)</a:t>
            </a:r>
          </a:p>
          <a:p>
            <a:r>
              <a:rPr lang="en-US" sz="2400">
                <a:latin typeface="Consolas" panose="020B0609020204030204" pitchFamily="49" charset="0"/>
              </a:rPr>
              <a:t>- 7 (list1 at 2, list2 at 0)</a:t>
            </a:r>
          </a:p>
        </p:txBody>
      </p:sp>
    </p:spTree>
    <p:extLst>
      <p:ext uri="{BB962C8B-B14F-4D97-AF65-F5344CB8AC3E}">
        <p14:creationId xmlns:p14="http://schemas.microsoft.com/office/powerpoint/2010/main" val="34855544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C9F6E64-B983-40A4-2550-A1222EC74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err="1"/>
              <a:t>ArrayList</a:t>
            </a:r>
            <a:r>
              <a:rPr lang="en-US"/>
              <a:t> Methods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B805D724-3C57-4897-B1AF-99EF3B6B31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1294748"/>
              </p:ext>
            </p:extLst>
          </p:nvPr>
        </p:nvGraphicFramePr>
        <p:xfrm>
          <a:off x="838200" y="1199070"/>
          <a:ext cx="10515600" cy="495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62284040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6243660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615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Consolas" panose="020B0609020204030204" pitchFamily="49" charset="0"/>
                        </a:rPr>
                        <a:t>add(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type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)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Adds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/>
                        <a:t> </a:t>
                      </a:r>
                      <a:r>
                        <a:rPr lang="en-US" i="0"/>
                        <a:t>to the </a:t>
                      </a:r>
                      <a:r>
                        <a:rPr lang="en-US" b="1" i="1">
                          <a:solidFill>
                            <a:srgbClr val="7030A0"/>
                          </a:solidFill>
                        </a:rPr>
                        <a:t>end</a:t>
                      </a:r>
                      <a:r>
                        <a:rPr lang="en-US" i="0"/>
                        <a:t> of the </a:t>
                      </a:r>
                      <a:r>
                        <a:rPr lang="en-US" i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6744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Consolas" panose="020B0609020204030204" pitchFamily="49" charset="0"/>
                        </a:rPr>
                        <a:t>add(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 index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, type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 element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)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Adds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/>
                        <a:t> </a:t>
                      </a:r>
                      <a:r>
                        <a:rPr lang="en-US" i="0"/>
                        <a:t>to the specified </a:t>
                      </a:r>
                      <a:r>
                        <a:rPr lang="en-US" b="1" i="1">
                          <a:solidFill>
                            <a:srgbClr val="7030A0"/>
                          </a:solidFill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1"/>
                        <a:t> </a:t>
                      </a:r>
                      <a:r>
                        <a:rPr lang="en-US" i="0"/>
                        <a:t>in the </a:t>
                      </a:r>
                      <a:r>
                        <a:rPr lang="en-US" i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/>
                        <a:t> 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99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Consolas" panose="020B0609020204030204" pitchFamily="49" charset="0"/>
                        </a:rPr>
                        <a:t>size()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Returns the number of elements in the </a:t>
                      </a:r>
                      <a:r>
                        <a:rPr lang="en-US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927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Consolas" panose="020B0609020204030204" pitchFamily="49" charset="0"/>
                        </a:rPr>
                        <a:t>contains(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type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 element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)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Returns </a:t>
                      </a:r>
                      <a:r>
                        <a:rPr lang="en-US">
                          <a:latin typeface="Consolas" panose="020B0609020204030204" pitchFamily="49" charset="0"/>
                        </a:rPr>
                        <a:t>true</a:t>
                      </a:r>
                      <a:r>
                        <a:rPr lang="en-US"/>
                        <a:t> if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/>
                        <a:t> </a:t>
                      </a:r>
                      <a:r>
                        <a:rPr lang="en-US" i="0"/>
                        <a:t>is contained in the </a:t>
                      </a:r>
                      <a:r>
                        <a:rPr lang="en-US" i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/>
                        <a:t>, 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false</a:t>
                      </a:r>
                      <a:r>
                        <a:rPr lang="en-US" i="0"/>
                        <a:t> otherwise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8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Consolas" panose="020B0609020204030204" pitchFamily="49" charset="0"/>
                        </a:rPr>
                        <a:t>get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(int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 index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)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Returns the element at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>
                          <a:latin typeface="+mj-lt"/>
                        </a:rPr>
                        <a:t> </a:t>
                      </a:r>
                      <a:r>
                        <a:rPr lang="en-US" i="0">
                          <a:latin typeface="+mn-lt"/>
                        </a:rPr>
                        <a:t>in the </a:t>
                      </a:r>
                      <a:r>
                        <a:rPr lang="en-US" i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134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Consolas" panose="020B0609020204030204" pitchFamily="49" charset="0"/>
                        </a:rPr>
                        <a:t>remove(int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)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Removes the element at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/>
                        <a:t> from the </a:t>
                      </a:r>
                      <a:r>
                        <a:rPr lang="en-US" i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/>
                        <a:t> and returns the removed element. 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51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err="1">
                          <a:latin typeface="Consolas" panose="020B0609020204030204" pitchFamily="49" charset="0"/>
                        </a:rPr>
                        <a:t>indexOf</a:t>
                      </a:r>
                      <a:r>
                        <a:rPr lang="en-US">
                          <a:latin typeface="Consolas" panose="020B0609020204030204" pitchFamily="49" charset="0"/>
                        </a:rPr>
                        <a:t>(type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)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Returns the index of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/>
                        <a:t> </a:t>
                      </a:r>
                      <a:r>
                        <a:rPr lang="en-US" i="0"/>
                        <a:t>in the </a:t>
                      </a:r>
                      <a:r>
                        <a:rPr lang="en-US" i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/>
                        <a:t>; returns -1 if the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/>
                        <a:t> </a:t>
                      </a:r>
                      <a:r>
                        <a:rPr lang="en-US" i="0"/>
                        <a:t>doesn’t exist in the </a:t>
                      </a:r>
                      <a:r>
                        <a:rPr lang="en-US" i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485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Consolas" panose="020B0609020204030204" pitchFamily="49" charset="0"/>
                        </a:rPr>
                        <a:t>set(int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, type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>
                          <a:latin typeface="Consolas" panose="020B0609020204030204" pitchFamily="49" charset="0"/>
                        </a:rPr>
                        <a:t>)</a:t>
                      </a:r>
                      <a:endParaRPr lang="en-US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+mn-lt"/>
                        </a:rPr>
                        <a:t>Sets the element at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index </a:t>
                      </a:r>
                      <a:r>
                        <a:rPr lang="en-US" i="0">
                          <a:latin typeface="+mn-lt"/>
                        </a:rPr>
                        <a:t>to the given </a:t>
                      </a:r>
                      <a:r>
                        <a:rPr lang="en-US" i="1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>
                          <a:latin typeface="+mn-lt"/>
                        </a:rPr>
                        <a:t> and returns the old value</a:t>
                      </a:r>
                      <a:endParaRPr lang="en-US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341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01192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topN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Write a method called </a:t>
            </a:r>
            <a:r>
              <a:rPr lang="en-US" sz="3200" dirty="0" err="1">
                <a:latin typeface="Consolas" panose="020B0609020204030204" pitchFamily="49" charset="0"/>
              </a:rPr>
              <a:t>topN</a:t>
            </a:r>
            <a:r>
              <a:rPr lang="en-US" sz="3200" dirty="0">
                <a:latin typeface="Consolas" panose="020B0609020204030204" pitchFamily="49" charset="0"/>
              </a:rPr>
              <a:t> </a:t>
            </a:r>
            <a:r>
              <a:rPr lang="en-US" sz="3200" dirty="0"/>
              <a:t>that accepts an </a:t>
            </a:r>
            <a:r>
              <a:rPr lang="en-US" sz="3200" dirty="0" err="1">
                <a:latin typeface="Consolas" panose="020B0609020204030204" pitchFamily="49" charset="0"/>
              </a:rPr>
              <a:t>ArrayList</a:t>
            </a:r>
            <a:r>
              <a:rPr lang="en-US" sz="3200" dirty="0"/>
              <a:t> of characters </a:t>
            </a:r>
            <a:r>
              <a:rPr lang="en-US" sz="3200" dirty="0">
                <a:latin typeface="Consolas" panose="020B0609020204030204" pitchFamily="49" charset="0"/>
              </a:rPr>
              <a:t>list</a:t>
            </a:r>
            <a:r>
              <a:rPr lang="en-US" sz="3200" dirty="0"/>
              <a:t> and an </a:t>
            </a:r>
            <a:r>
              <a:rPr lang="en-US" sz="3200" dirty="0">
                <a:latin typeface="Consolas" panose="020B0609020204030204" pitchFamily="49" charset="0"/>
              </a:rPr>
              <a:t>int</a:t>
            </a:r>
            <a:r>
              <a:rPr lang="en-US" sz="3200" dirty="0"/>
              <a:t> </a:t>
            </a:r>
            <a:r>
              <a:rPr lang="en-US" sz="3200" dirty="0">
                <a:latin typeface="Consolas" panose="020B0609020204030204" pitchFamily="49" charset="0"/>
              </a:rPr>
              <a:t>n</a:t>
            </a:r>
            <a:r>
              <a:rPr lang="en-US" sz="3200" dirty="0"/>
              <a:t> and returns a new </a:t>
            </a:r>
            <a:r>
              <a:rPr lang="en-US" sz="3200" dirty="0" err="1">
                <a:latin typeface="Consolas" panose="020B0609020204030204" pitchFamily="49" charset="0"/>
              </a:rPr>
              <a:t>ArrayList</a:t>
            </a:r>
            <a:r>
              <a:rPr lang="en-US" sz="3200"/>
              <a:t> of characters that contains the first n elements of list. </a:t>
            </a:r>
          </a:p>
          <a:p>
            <a:pPr marL="0" indent="0">
              <a:buNone/>
            </a:pPr>
            <a:endParaRPr lang="en-US" sz="3200"/>
          </a:p>
          <a:p>
            <a:pPr marL="0" indent="0">
              <a:buNone/>
            </a:pPr>
            <a:r>
              <a:rPr lang="en-US" sz="3200" dirty="0"/>
              <a:t>For example, if </a:t>
            </a:r>
            <a:r>
              <a:rPr lang="en-US" sz="3200" dirty="0">
                <a:latin typeface="Consolas" panose="020B0609020204030204" pitchFamily="49" charset="0"/>
              </a:rPr>
              <a:t>list</a:t>
            </a:r>
            <a:r>
              <a:rPr lang="en-US" sz="3200" dirty="0"/>
              <a:t> contained </a:t>
            </a:r>
            <a:br>
              <a:rPr lang="en-US" sz="3200" dirty="0"/>
            </a:br>
            <a:r>
              <a:rPr lang="en-US" sz="3200" dirty="0">
                <a:latin typeface="Consolas" panose="020B0609020204030204" pitchFamily="49" charset="0"/>
              </a:rPr>
              <a:t>['m', 'a', 't', '</a:t>
            </a:r>
            <a:r>
              <a:rPr lang="en-US" sz="3200" dirty="0" err="1">
                <a:latin typeface="Consolas" panose="020B0609020204030204" pitchFamily="49" charset="0"/>
              </a:rPr>
              <a:t>i</a:t>
            </a:r>
            <a:r>
              <a:rPr lang="en-US" sz="3200" dirty="0">
                <a:latin typeface="Consolas" panose="020B0609020204030204" pitchFamily="49" charset="0"/>
              </a:rPr>
              <a:t>', 'l', 'd', 'a']</a:t>
            </a:r>
            <a:r>
              <a:rPr lang="en-US" sz="3200" dirty="0"/>
              <a:t>, </a:t>
            </a:r>
            <a:br>
              <a:rPr lang="en-US" sz="3200" dirty="0"/>
            </a:br>
            <a:r>
              <a:rPr lang="en-US" sz="3200" dirty="0"/>
              <a:t>a call to </a:t>
            </a:r>
            <a:r>
              <a:rPr lang="en-US" sz="3200" dirty="0" err="1">
                <a:latin typeface="Consolas" panose="020B0609020204030204" pitchFamily="49" charset="0"/>
              </a:rPr>
              <a:t>topN</a:t>
            </a:r>
            <a:r>
              <a:rPr lang="en-US" sz="3200" dirty="0">
                <a:latin typeface="Consolas" panose="020B0609020204030204" pitchFamily="49" charset="0"/>
              </a:rPr>
              <a:t>(list, 4)</a:t>
            </a:r>
            <a:r>
              <a:rPr lang="en-US" sz="3200" dirty="0"/>
              <a:t> would return an </a:t>
            </a:r>
            <a:r>
              <a:rPr lang="en-US" sz="3200" dirty="0" err="1">
                <a:latin typeface="Consolas" panose="020B0609020204030204" pitchFamily="49" charset="0"/>
              </a:rPr>
              <a:t>ArrayList</a:t>
            </a:r>
            <a:r>
              <a:rPr lang="en-US" sz="3200" dirty="0"/>
              <a:t> containing </a:t>
            </a:r>
            <a:r>
              <a:rPr lang="en-US" sz="3200" dirty="0">
                <a:latin typeface="Consolas" panose="020B0609020204030204" pitchFamily="49" charset="0"/>
              </a:rPr>
              <a:t>[‘m', ‘a', ‘t', ‘</a:t>
            </a:r>
            <a:r>
              <a:rPr lang="en-US" sz="3200" dirty="0" err="1">
                <a:latin typeface="Consolas" panose="020B0609020204030204" pitchFamily="49" charset="0"/>
              </a:rPr>
              <a:t>i</a:t>
            </a:r>
            <a:r>
              <a:rPr lang="en-US" sz="3200" dirty="0">
                <a:latin typeface="Consolas" panose="020B0609020204030204" pitchFamily="49" charset="0"/>
              </a:rPr>
              <a:t>']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41924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2B81-4FB1-3D4C-B5CC-F81F1C1D9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Lecture Outline (2/5)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D871-301D-734F-B5EC-A5910673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Announcements</a:t>
            </a:r>
          </a:p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accent5"/>
                </a:solidFill>
                <a:ea typeface="Calibri"/>
                <a:cs typeface="Calibri"/>
              </a:rPr>
              <a:t>Movie </a:t>
            </a:r>
            <a:r>
              <a:rPr lang="en-US" b="1" dirty="0" err="1">
                <a:solidFill>
                  <a:schemeClr val="accent5"/>
                </a:solidFill>
                <a:ea typeface="Calibri"/>
                <a:cs typeface="Calibri"/>
              </a:rPr>
              <a:t>Raitings</a:t>
            </a:r>
            <a:endParaRPr lang="en-US" b="1" dirty="0">
              <a:solidFill>
                <a:schemeClr val="accent5"/>
              </a:solidFill>
              <a:ea typeface="Calibri"/>
              <a:cs typeface="Calibri"/>
            </a:endParaRPr>
          </a:p>
          <a:p>
            <a:pPr>
              <a:spcAft>
                <a:spcPts val="1200"/>
              </a:spcAft>
            </a:pPr>
            <a:r>
              <a:rPr lang="en-US" dirty="0">
                <a:ea typeface="Calibri"/>
                <a:cs typeface="Calibri"/>
              </a:rPr>
              <a:t>Using </a:t>
            </a:r>
            <a:r>
              <a:rPr lang="en-US" dirty="0" err="1">
                <a:latin typeface="Consolas"/>
              </a:rPr>
              <a:t>PrintStream</a:t>
            </a:r>
            <a:r>
              <a:rPr lang="en-US" dirty="0">
                <a:ea typeface="Calibri"/>
                <a:cs typeface="Calibri"/>
              </a:rPr>
              <a:t> for File Output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 err="1"/>
              <a:t>ArrayList</a:t>
            </a:r>
            <a:r>
              <a:rPr lang="en-US" dirty="0"/>
              <a:t> Recap</a:t>
            </a:r>
            <a:endParaRPr lang="en-US" dirty="0">
              <a:ea typeface="Calibri"/>
              <a:cs typeface="Calibri"/>
            </a:endParaRPr>
          </a:p>
          <a:p>
            <a:pPr>
              <a:spcAft>
                <a:spcPts val="1200"/>
              </a:spcAft>
            </a:pPr>
            <a:r>
              <a:rPr lang="en-US" dirty="0" err="1"/>
              <a:t>ArrayList</a:t>
            </a:r>
            <a:r>
              <a:rPr lang="en-US" dirty="0"/>
              <a:t> Examples</a:t>
            </a:r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A474EB40-D05B-4D47-ACB8-073DBA3E8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462477" y="2135421"/>
            <a:ext cx="444843" cy="308919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96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A201F-4DAC-4379-A1B1-47AD0A723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Movie Ratings (1/2)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D7A05-5EC8-402E-9DF5-88A52BE04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198664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/>
              <a:t>In this program, we'll be </a:t>
            </a:r>
            <a:r>
              <a:rPr lang="en-US" sz="3200" u="sng"/>
              <a:t>examining and printing data from a file</a:t>
            </a:r>
            <a:r>
              <a:rPr lang="en-US" sz="3200"/>
              <a:t> of IMDb ratings for popular U.S. movies. This will happen through 3 major user-entered commands: </a:t>
            </a:r>
          </a:p>
          <a:p>
            <a:pPr marL="0" indent="0">
              <a:buNone/>
            </a:pPr>
            <a:r>
              <a:rPr lang="en-US" sz="3200" b="1"/>
              <a:t>	(F)</a:t>
            </a:r>
            <a:r>
              <a:rPr lang="en-US" sz="3200" b="1" err="1"/>
              <a:t>ind</a:t>
            </a:r>
            <a:r>
              <a:rPr lang="en-US" sz="3200"/>
              <a:t> movie, </a:t>
            </a:r>
            <a:r>
              <a:rPr lang="en-US" sz="3200" b="1"/>
              <a:t>(A)dd</a:t>
            </a:r>
            <a:r>
              <a:rPr lang="en-US" sz="3200"/>
              <a:t> a rating, and </a:t>
            </a:r>
            <a:r>
              <a:rPr lang="en-US" sz="3200" b="1"/>
              <a:t>(P)</a:t>
            </a:r>
            <a:r>
              <a:rPr lang="en-US" sz="3200" b="1" err="1"/>
              <a:t>rint</a:t>
            </a:r>
            <a:r>
              <a:rPr lang="en-US" sz="3200" b="1"/>
              <a:t> </a:t>
            </a:r>
            <a:r>
              <a:rPr lang="en-US" sz="3200"/>
              <a:t>ratings. </a:t>
            </a:r>
            <a:endParaRPr lang="en-US" sz="3200">
              <a:ea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83E9C9-0C21-4ACE-9B4A-26A8E52BE4FF}"/>
              </a:ext>
            </a:extLst>
          </p:cNvPr>
          <p:cNvSpPr txBox="1"/>
          <p:nvPr/>
        </p:nvSpPr>
        <p:spPr>
          <a:xfrm>
            <a:off x="3951515" y="3728357"/>
            <a:ext cx="2405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err="1">
                <a:latin typeface="Consolas" panose="020B0609020204030204" pitchFamily="49" charset="0"/>
              </a:rPr>
              <a:t>small.tsv</a:t>
            </a:r>
            <a:endParaRPr lang="en-US">
              <a:latin typeface="Consolas" panose="020B060902020403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FC25F7-4B1E-41A3-A1F8-CDA0430EF636}"/>
              </a:ext>
            </a:extLst>
          </p:cNvPr>
          <p:cNvSpPr txBox="1"/>
          <p:nvPr/>
        </p:nvSpPr>
        <p:spPr>
          <a:xfrm>
            <a:off x="3951515" y="4131129"/>
            <a:ext cx="7271657" cy="203132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5</a:t>
            </a:r>
          </a:p>
          <a:p>
            <a:r>
              <a:rPr lang="en-US">
                <a:latin typeface="Consolas" panose="020B0609020204030204" pitchFamily="49" charset="0"/>
              </a:rPr>
              <a:t>Title   Average Total</a:t>
            </a:r>
          </a:p>
          <a:p>
            <a:r>
              <a:rPr lang="en-US" err="1">
                <a:latin typeface="Consolas" panose="020B0609020204030204" pitchFamily="49" charset="0"/>
              </a:rPr>
              <a:t>Pride_&amp;_Prejudice</a:t>
            </a:r>
            <a:r>
              <a:rPr lang="en-US">
                <a:latin typeface="Consolas" panose="020B0609020204030204" pitchFamily="49" charset="0"/>
              </a:rPr>
              <a:t>   7.8 323647</a:t>
            </a:r>
          </a:p>
          <a:p>
            <a:r>
              <a:rPr lang="en-US">
                <a:latin typeface="Consolas" panose="020B0609020204030204" pitchFamily="49" charset="0"/>
              </a:rPr>
              <a:t>Barbie  6.9 455488</a:t>
            </a:r>
          </a:p>
          <a:p>
            <a:r>
              <a:rPr lang="en-US">
                <a:latin typeface="Consolas" panose="020B0609020204030204" pitchFamily="49" charset="0"/>
              </a:rPr>
              <a:t>Oppenheimer 8.4	588723</a:t>
            </a:r>
          </a:p>
          <a:p>
            <a:r>
              <a:rPr lang="en-US" err="1">
                <a:latin typeface="Consolas" panose="020B0609020204030204" pitchFamily="49" charset="0"/>
              </a:rPr>
              <a:t>Poor_Things</a:t>
            </a:r>
            <a:r>
              <a:rPr lang="en-US">
                <a:latin typeface="Consolas" panose="020B0609020204030204" pitchFamily="49" charset="0"/>
              </a:rPr>
              <a:t> 8.5	20542</a:t>
            </a:r>
          </a:p>
          <a:p>
            <a:r>
              <a:rPr lang="en-US">
                <a:latin typeface="Consolas" panose="020B0609020204030204" pitchFamily="49" charset="0"/>
              </a:rPr>
              <a:t>Spider-Man:_</a:t>
            </a:r>
            <a:r>
              <a:rPr lang="en-US" err="1">
                <a:latin typeface="Consolas" panose="020B0609020204030204" pitchFamily="49" charset="0"/>
              </a:rPr>
              <a:t>Across_the_Spider</a:t>
            </a:r>
            <a:r>
              <a:rPr lang="en-US">
                <a:latin typeface="Consolas" panose="020B0609020204030204" pitchFamily="49" charset="0"/>
              </a:rPr>
              <a:t>-Verse 8.6	329200</a:t>
            </a:r>
          </a:p>
        </p:txBody>
      </p:sp>
    </p:spTree>
    <p:extLst>
      <p:ext uri="{BB962C8B-B14F-4D97-AF65-F5344CB8AC3E}">
        <p14:creationId xmlns:p14="http://schemas.microsoft.com/office/powerpoint/2010/main" val="1740511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A201F-4DAC-4379-A1B1-47AD0A723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Movie Ratings (2/2)</a:t>
            </a: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55B3F3-BEA5-404D-B012-0CC273F76C20}"/>
              </a:ext>
            </a:extLst>
          </p:cNvPr>
          <p:cNvSpPr txBox="1">
            <a:spLocks/>
          </p:cNvSpPr>
          <p:nvPr/>
        </p:nvSpPr>
        <p:spPr>
          <a:xfrm>
            <a:off x="332014" y="1101143"/>
            <a:ext cx="6181212" cy="562898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100">
                <a:latin typeface="Consolas"/>
              </a:rPr>
              <a:t>Welcome to the CSE 122 Movie Rating Program!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100">
                <a:latin typeface="Consolas"/>
              </a:rPr>
              <a:t>Loaded 5 movies from </a:t>
            </a:r>
            <a:r>
              <a:rPr lang="en-US" sz="1100" err="1">
                <a:latin typeface="Consolas"/>
              </a:rPr>
              <a:t>small.tsv</a:t>
            </a:r>
            <a:r>
              <a:rPr lang="en-US" sz="1100">
                <a:latin typeface="Consolas"/>
              </a:rPr>
              <a:t>!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10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>
                <a:latin typeface="Consolas"/>
              </a:rPr>
              <a:t>Menu: (F)</a:t>
            </a:r>
            <a:r>
              <a:rPr lang="en-US" sz="1100" err="1">
                <a:latin typeface="Consolas"/>
              </a:rPr>
              <a:t>ind</a:t>
            </a:r>
            <a:r>
              <a:rPr lang="en-US" sz="1100">
                <a:latin typeface="Consolas"/>
              </a:rPr>
              <a:t> movie, (A)dd rating, (P)</a:t>
            </a:r>
            <a:r>
              <a:rPr lang="en-US" sz="1100" err="1">
                <a:latin typeface="Consolas"/>
              </a:rPr>
              <a:t>rint</a:t>
            </a:r>
            <a:r>
              <a:rPr lang="en-US" sz="1100">
                <a:latin typeface="Consolas"/>
              </a:rPr>
              <a:t> ratings, (Q)</a:t>
            </a:r>
            <a:r>
              <a:rPr lang="en-US" sz="1100" err="1">
                <a:latin typeface="Consolas"/>
              </a:rPr>
              <a:t>uit</a:t>
            </a:r>
            <a:endParaRPr lang="en-US" sz="1100">
              <a:latin typeface="Consolas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100">
                <a:latin typeface="Consolas"/>
              </a:rPr>
              <a:t>Enter your choice: </a:t>
            </a:r>
            <a:r>
              <a:rPr lang="en-US" sz="1100" b="1" u="sng">
                <a:latin typeface="Consolas"/>
              </a:rPr>
              <a:t>F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100">
                <a:latin typeface="Consolas"/>
              </a:rPr>
              <a:t>What's the name of the movie? </a:t>
            </a:r>
            <a:r>
              <a:rPr lang="en-US" sz="1100" b="1" u="sng" err="1">
                <a:latin typeface="Consolas"/>
              </a:rPr>
              <a:t>Pride_&amp;_Prejudice</a:t>
            </a:r>
            <a:endParaRPr lang="en-US" sz="1100" b="1" u="sng">
              <a:latin typeface="Consolas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100">
                <a:latin typeface="Consolas"/>
              </a:rPr>
              <a:t>Movie </a:t>
            </a:r>
            <a:r>
              <a:rPr lang="en-US" sz="1100" err="1">
                <a:latin typeface="Consolas"/>
              </a:rPr>
              <a:t>Pride_&amp;_Prejudice</a:t>
            </a:r>
            <a:r>
              <a:rPr lang="en-US" sz="1100">
                <a:latin typeface="Consolas"/>
              </a:rPr>
              <a:t> found!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100">
                <a:latin typeface="Consolas"/>
              </a:rPr>
              <a:t>    Average Rating: 7.8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>
                <a:latin typeface="Consolas"/>
              </a:rPr>
              <a:t>    Total Ratings: 323647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10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>
                <a:latin typeface="Consolas"/>
              </a:rPr>
              <a:t>Menu: (F)</a:t>
            </a:r>
            <a:r>
              <a:rPr lang="en-US" sz="1100" err="1">
                <a:latin typeface="Consolas"/>
              </a:rPr>
              <a:t>ind</a:t>
            </a:r>
            <a:r>
              <a:rPr lang="en-US" sz="1100">
                <a:latin typeface="Consolas"/>
              </a:rPr>
              <a:t> movie, (A)dd rating, (P)</a:t>
            </a:r>
            <a:r>
              <a:rPr lang="en-US" sz="1100" err="1">
                <a:latin typeface="Consolas"/>
              </a:rPr>
              <a:t>rint</a:t>
            </a:r>
            <a:r>
              <a:rPr lang="en-US" sz="1100">
                <a:latin typeface="Consolas"/>
              </a:rPr>
              <a:t> ratings, (Q)</a:t>
            </a:r>
            <a:r>
              <a:rPr lang="en-US" sz="1100" err="1">
                <a:latin typeface="Consolas"/>
              </a:rPr>
              <a:t>uit</a:t>
            </a:r>
            <a:endParaRPr lang="en-US" sz="1100">
              <a:latin typeface="Consolas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100">
                <a:latin typeface="Consolas"/>
              </a:rPr>
              <a:t>Enter your choice: </a:t>
            </a:r>
            <a:r>
              <a:rPr lang="en-US" sz="1100" b="1" u="sng">
                <a:latin typeface="Consolas"/>
              </a:rPr>
              <a:t>A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>
                <a:latin typeface="Consolas"/>
              </a:rPr>
              <a:t>What movie would you like to add your rating to? </a:t>
            </a:r>
            <a:r>
              <a:rPr lang="en-US" sz="1100" b="1" u="sng" err="1">
                <a:latin typeface="Consolas"/>
              </a:rPr>
              <a:t>Pride_&amp;_Prejudice</a:t>
            </a:r>
            <a:endParaRPr lang="en-US" sz="1100" b="1" u="sng">
              <a:latin typeface="Consolas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100">
                <a:latin typeface="Consolas"/>
              </a:rPr>
              <a:t>And what rating would you like to give? </a:t>
            </a:r>
            <a:r>
              <a:rPr lang="en-US" sz="1100" b="1" u="sng">
                <a:latin typeface="Consolas"/>
              </a:rPr>
              <a:t>100000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10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>
                <a:latin typeface="Consolas"/>
              </a:rPr>
              <a:t>Menu: (F)</a:t>
            </a:r>
            <a:r>
              <a:rPr lang="en-US" sz="1100" err="1">
                <a:latin typeface="Consolas"/>
              </a:rPr>
              <a:t>ind</a:t>
            </a:r>
            <a:r>
              <a:rPr lang="en-US" sz="1100">
                <a:latin typeface="Consolas"/>
              </a:rPr>
              <a:t> movie, (A)dd rating, (P)</a:t>
            </a:r>
            <a:r>
              <a:rPr lang="en-US" sz="1100" err="1">
                <a:latin typeface="Consolas"/>
              </a:rPr>
              <a:t>rint</a:t>
            </a:r>
            <a:r>
              <a:rPr lang="en-US" sz="1100">
                <a:latin typeface="Consolas"/>
              </a:rPr>
              <a:t> ratings, (Q)</a:t>
            </a:r>
            <a:r>
              <a:rPr lang="en-US" sz="1100" err="1">
                <a:latin typeface="Consolas"/>
              </a:rPr>
              <a:t>uit</a:t>
            </a:r>
            <a:endParaRPr lang="en-US" sz="1100">
              <a:latin typeface="Consolas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100">
                <a:latin typeface="Consolas"/>
              </a:rPr>
              <a:t>Enter your choice: </a:t>
            </a:r>
            <a:r>
              <a:rPr lang="en-US" sz="1100" b="1" u="sng">
                <a:latin typeface="Consolas"/>
              </a:rPr>
              <a:t>f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100">
                <a:latin typeface="Consolas"/>
              </a:rPr>
              <a:t>What's the name of the movie? </a:t>
            </a:r>
            <a:r>
              <a:rPr lang="en-US" sz="1100" b="1" u="sng" err="1">
                <a:latin typeface="Consolas"/>
              </a:rPr>
              <a:t>Pride_&amp;_Prejudice</a:t>
            </a:r>
            <a:endParaRPr lang="en-US" sz="1100" b="1" u="sng">
              <a:latin typeface="Consolas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100">
                <a:latin typeface="Consolas"/>
              </a:rPr>
              <a:t>Movie </a:t>
            </a:r>
            <a:r>
              <a:rPr lang="en-US" sz="1100" err="1">
                <a:latin typeface="Consolas"/>
              </a:rPr>
              <a:t>Pride_&amp;_Prejudice</a:t>
            </a:r>
            <a:r>
              <a:rPr lang="en-US" sz="1100">
                <a:latin typeface="Consolas"/>
              </a:rPr>
              <a:t> found!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100">
                <a:latin typeface="Consolas"/>
              </a:rPr>
              <a:t>    Average Rating: 8.1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100">
                <a:latin typeface="Consolas"/>
              </a:rPr>
              <a:t>    Total Ratings: 323648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10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>
                <a:latin typeface="Consolas"/>
              </a:rPr>
              <a:t>Menu: (F)</a:t>
            </a:r>
            <a:r>
              <a:rPr lang="en-US" sz="1100" err="1">
                <a:latin typeface="Consolas"/>
              </a:rPr>
              <a:t>ind</a:t>
            </a:r>
            <a:r>
              <a:rPr lang="en-US" sz="1100">
                <a:latin typeface="Consolas"/>
              </a:rPr>
              <a:t> movie, (A)dd rating, (P)</a:t>
            </a:r>
            <a:r>
              <a:rPr lang="en-US" sz="1100" err="1">
                <a:latin typeface="Consolas"/>
              </a:rPr>
              <a:t>rint</a:t>
            </a:r>
            <a:r>
              <a:rPr lang="en-US" sz="1100">
                <a:latin typeface="Consolas"/>
              </a:rPr>
              <a:t> ratings, (Q)</a:t>
            </a:r>
            <a:r>
              <a:rPr lang="en-US" sz="1100" err="1">
                <a:latin typeface="Consolas"/>
              </a:rPr>
              <a:t>uit</a:t>
            </a:r>
            <a:endParaRPr lang="en-US" sz="1100">
              <a:latin typeface="Consolas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100">
                <a:latin typeface="Consolas"/>
              </a:rPr>
              <a:t>Enter your choice: </a:t>
            </a:r>
            <a:r>
              <a:rPr lang="en-US" sz="1100" b="1" u="sng">
                <a:latin typeface="Consolas"/>
              </a:rPr>
              <a:t>P</a:t>
            </a:r>
            <a:endParaRPr lang="en-US" sz="1100" b="1" u="sng"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>
                <a:latin typeface="Consolas"/>
                <a:ea typeface="+mn-lt"/>
                <a:cs typeface="+mn-lt"/>
              </a:rPr>
              <a:t>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>
                <a:latin typeface="Consolas"/>
                <a:ea typeface="+mn-lt"/>
                <a:cs typeface="+mn-lt"/>
              </a:rPr>
              <a:t>Title Average Total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err="1">
                <a:latin typeface="Consolas"/>
                <a:ea typeface="+mn-lt"/>
                <a:cs typeface="+mn-lt"/>
              </a:rPr>
              <a:t>Pride_&amp;_Prejudice</a:t>
            </a:r>
            <a:r>
              <a:rPr lang="en-US" sz="1100">
                <a:latin typeface="Consolas"/>
                <a:ea typeface="+mn-lt"/>
                <a:cs typeface="+mn-lt"/>
              </a:rPr>
              <a:t> 7.8 323647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>
                <a:latin typeface="Consolas"/>
                <a:ea typeface="+mn-lt"/>
                <a:cs typeface="+mn-lt"/>
              </a:rPr>
              <a:t>Barbie 6.9 455488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>
                <a:latin typeface="Consolas"/>
                <a:ea typeface="+mn-lt"/>
                <a:cs typeface="+mn-lt"/>
              </a:rPr>
              <a:t>Oppenheimer 8.4 588723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err="1">
                <a:latin typeface="Consolas"/>
                <a:ea typeface="+mn-lt"/>
                <a:cs typeface="+mn-lt"/>
              </a:rPr>
              <a:t>Poor_Things</a:t>
            </a:r>
            <a:r>
              <a:rPr lang="en-US" sz="1100">
                <a:latin typeface="Consolas"/>
                <a:ea typeface="+mn-lt"/>
                <a:cs typeface="+mn-lt"/>
              </a:rPr>
              <a:t> 8.5 20542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>
                <a:latin typeface="Consolas"/>
                <a:ea typeface="+mn-lt"/>
                <a:cs typeface="+mn-lt"/>
              </a:rPr>
              <a:t>Spider-Man:_</a:t>
            </a:r>
            <a:r>
              <a:rPr lang="en-US" sz="1100" err="1">
                <a:latin typeface="Consolas"/>
                <a:ea typeface="+mn-lt"/>
                <a:cs typeface="+mn-lt"/>
              </a:rPr>
              <a:t>Across_the_Spider</a:t>
            </a:r>
            <a:r>
              <a:rPr lang="en-US" sz="1100">
                <a:latin typeface="Consolas"/>
                <a:ea typeface="+mn-lt"/>
                <a:cs typeface="+mn-lt"/>
              </a:rPr>
              <a:t>-Verse 8.6 329200</a:t>
            </a:r>
          </a:p>
          <a:p>
            <a:pPr marL="0" indent="0">
              <a:spcBef>
                <a:spcPts val="0"/>
              </a:spcBef>
              <a:buNone/>
            </a:pPr>
            <a:endParaRPr lang="en-US" sz="1100">
              <a:latin typeface="Consolas" panose="020B0609020204030204" pitchFamily="49" charset="0"/>
              <a:ea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100">
                <a:latin typeface="Consolas"/>
              </a:rPr>
              <a:t>Menu: (F)</a:t>
            </a:r>
            <a:r>
              <a:rPr lang="en-US" sz="1100" err="1">
                <a:latin typeface="Consolas"/>
              </a:rPr>
              <a:t>ind</a:t>
            </a:r>
            <a:r>
              <a:rPr lang="en-US" sz="1100">
                <a:latin typeface="Consolas"/>
              </a:rPr>
              <a:t> movie, (A)dd rating, (P)</a:t>
            </a:r>
            <a:r>
              <a:rPr lang="en-US" sz="1100" err="1">
                <a:latin typeface="Consolas"/>
              </a:rPr>
              <a:t>rint</a:t>
            </a:r>
            <a:r>
              <a:rPr lang="en-US" sz="1100">
                <a:latin typeface="Consolas"/>
              </a:rPr>
              <a:t> ratings, (Q)</a:t>
            </a:r>
            <a:r>
              <a:rPr lang="en-US" sz="1100" err="1">
                <a:latin typeface="Consolas"/>
              </a:rPr>
              <a:t>uit</a:t>
            </a:r>
            <a:endParaRPr lang="en-US" sz="1100">
              <a:latin typeface="Consolas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100">
                <a:latin typeface="Consolas"/>
              </a:rPr>
              <a:t>Enter your choice: </a:t>
            </a:r>
            <a:r>
              <a:rPr lang="en-US" sz="1100" b="1" u="sng">
                <a:latin typeface="Consolas"/>
              </a:rPr>
              <a:t>q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100">
                <a:latin typeface="Consolas"/>
              </a:rPr>
              <a:t>Thank you for using this program! Bye!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A2E2F0A-D90E-431A-9894-43086262ED9A}"/>
              </a:ext>
            </a:extLst>
          </p:cNvPr>
          <p:cNvSpPr txBox="1"/>
          <p:nvPr/>
        </p:nvSpPr>
        <p:spPr>
          <a:xfrm>
            <a:off x="6698280" y="2600035"/>
            <a:ext cx="1964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err="1">
                <a:latin typeface="Consolas" panose="020B0609020204030204" pitchFamily="49" charset="0"/>
              </a:rPr>
              <a:t>small.tsv</a:t>
            </a:r>
            <a:endParaRPr lang="en-US"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A4A4C6-7D10-4731-B8B2-19441872A175}"/>
              </a:ext>
            </a:extLst>
          </p:cNvPr>
          <p:cNvSpPr txBox="1"/>
          <p:nvPr/>
        </p:nvSpPr>
        <p:spPr>
          <a:xfrm>
            <a:off x="6693106" y="3002807"/>
            <a:ext cx="5433935" cy="181588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>
                <a:latin typeface="Consolas" panose="020B0609020204030204" pitchFamily="49" charset="0"/>
              </a:rPr>
              <a:t>5</a:t>
            </a:r>
          </a:p>
          <a:p>
            <a:r>
              <a:rPr lang="en-US" sz="1600">
                <a:latin typeface="Consolas" panose="020B0609020204030204" pitchFamily="49" charset="0"/>
              </a:rPr>
              <a:t>Title   Average Total</a:t>
            </a:r>
          </a:p>
          <a:p>
            <a:r>
              <a:rPr lang="en-US" sz="1600" err="1">
                <a:latin typeface="Consolas" panose="020B0609020204030204" pitchFamily="49" charset="0"/>
              </a:rPr>
              <a:t>Pride_&amp;_Prejudice</a:t>
            </a:r>
            <a:r>
              <a:rPr lang="en-US" sz="1600">
                <a:latin typeface="Consolas" panose="020B0609020204030204" pitchFamily="49" charset="0"/>
              </a:rPr>
              <a:t>  7.8 323647</a:t>
            </a:r>
          </a:p>
          <a:p>
            <a:r>
              <a:rPr lang="en-US" sz="1600">
                <a:latin typeface="Consolas" panose="020B0609020204030204" pitchFamily="49" charset="0"/>
              </a:rPr>
              <a:t>Barbie  6.9 455488</a:t>
            </a:r>
          </a:p>
          <a:p>
            <a:r>
              <a:rPr lang="en-US" sz="1600">
                <a:latin typeface="Consolas" panose="020B0609020204030204" pitchFamily="49" charset="0"/>
              </a:rPr>
              <a:t>Oppenheimer 8.4	588723</a:t>
            </a:r>
          </a:p>
          <a:p>
            <a:r>
              <a:rPr lang="en-US" sz="1600" err="1">
                <a:latin typeface="Consolas" panose="020B0609020204030204" pitchFamily="49" charset="0"/>
              </a:rPr>
              <a:t>Poor_Things</a:t>
            </a:r>
            <a:r>
              <a:rPr lang="en-US" sz="1600">
                <a:latin typeface="Consolas" panose="020B0609020204030204" pitchFamily="49" charset="0"/>
              </a:rPr>
              <a:t> 8.5	20542</a:t>
            </a:r>
          </a:p>
          <a:p>
            <a:r>
              <a:rPr lang="en-US" sz="1600">
                <a:latin typeface="Consolas" panose="020B0609020204030204" pitchFamily="49" charset="0"/>
              </a:rPr>
              <a:t>Spider-Man:_</a:t>
            </a:r>
            <a:r>
              <a:rPr lang="en-US" sz="1600" err="1">
                <a:latin typeface="Consolas" panose="020B0609020204030204" pitchFamily="49" charset="0"/>
              </a:rPr>
              <a:t>Across_the_Spider</a:t>
            </a:r>
            <a:r>
              <a:rPr lang="en-US" sz="1600">
                <a:latin typeface="Consolas" panose="020B0609020204030204" pitchFamily="49" charset="0"/>
              </a:rPr>
              <a:t>-Verse 8.6	329200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3F7D74-D489-41AD-C3F7-9201B25E779D}"/>
              </a:ext>
            </a:extLst>
          </p:cNvPr>
          <p:cNvSpPr txBox="1"/>
          <p:nvPr/>
        </p:nvSpPr>
        <p:spPr>
          <a:xfrm>
            <a:off x="5134131" y="5785756"/>
            <a:ext cx="6932685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[Pride_&amp;_..., Barbie, Oppenheimer, </a:t>
            </a:r>
            <a:r>
              <a:rPr lang="en-US" sz="1600" dirty="0" err="1">
                <a:latin typeface="Consolas" panose="020B0609020204030204" pitchFamily="49" charset="0"/>
              </a:rPr>
              <a:t>Poor_Things</a:t>
            </a:r>
            <a:r>
              <a:rPr lang="en-US" sz="1600" dirty="0">
                <a:latin typeface="Consolas" panose="020B0609020204030204" pitchFamily="49" charset="0"/>
              </a:rPr>
              <a:t>, Spider-Man…]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[7.8,       6.9,    8.4,         8.5,         8.6]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[323647,    455488, 588723,      20542,       329200]</a:t>
            </a:r>
          </a:p>
        </p:txBody>
      </p:sp>
      <p:sp>
        <p:nvSpPr>
          <p:cNvPr id="4" name="Arrow: Down 9">
            <a:extLst>
              <a:ext uri="{FF2B5EF4-FFF2-40B4-BE49-F238E27FC236}">
                <a16:creationId xmlns:a16="http://schemas.microsoft.com/office/drawing/2014/main" id="{D78C0F36-8927-B93B-7CC3-B08B1583FF59}"/>
              </a:ext>
            </a:extLst>
          </p:cNvPr>
          <p:cNvSpPr/>
          <p:nvPr/>
        </p:nvSpPr>
        <p:spPr>
          <a:xfrm>
            <a:off x="8523514" y="4947557"/>
            <a:ext cx="337457" cy="707572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endParaRPr lang="en-US" sz="2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1366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A201F-4DAC-4379-A1B1-47AD0A723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Movie Ratings: Development Strategy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0B7E01-44ED-464D-9105-493F9B84C09F}"/>
              </a:ext>
            </a:extLst>
          </p:cNvPr>
          <p:cNvSpPr txBox="1"/>
          <p:nvPr/>
        </p:nvSpPr>
        <p:spPr>
          <a:xfrm>
            <a:off x="838200" y="1496786"/>
            <a:ext cx="10515600" cy="45550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1200"/>
              </a:spcBef>
              <a:buAutoNum type="arabicPeriod"/>
            </a:pPr>
            <a:r>
              <a:rPr lang="en-US" sz="2400" dirty="0"/>
              <a:t>Fill in the main method with a loop that calls a method to read the data in from the .</a:t>
            </a:r>
            <a:r>
              <a:rPr lang="en-US" sz="2400" dirty="0" err="1"/>
              <a:t>tsv</a:t>
            </a:r>
            <a:r>
              <a:rPr lang="en-US" sz="2400" dirty="0"/>
              <a:t> file and allows the user to select between the different options (find, add, print, quit). </a:t>
            </a:r>
            <a:r>
              <a:rPr lang="en-US" sz="2400" dirty="0">
                <a:solidFill>
                  <a:srgbClr val="FF2F92"/>
                </a:solidFill>
              </a:rPr>
              <a:t>I was nice and did this for you 😇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en-US" sz="2400" dirty="0"/>
              <a:t>Implement a method to </a:t>
            </a:r>
            <a:r>
              <a:rPr lang="en-US" sz="2400" b="1" dirty="0"/>
              <a:t>load</a:t>
            </a:r>
            <a:r>
              <a:rPr lang="en-US" sz="2400" dirty="0"/>
              <a:t> the movie rating data from the file and populate the appropriate arrays.</a:t>
            </a:r>
            <a:endParaRPr lang="en-US" sz="2400" dirty="0">
              <a:ea typeface="Calibri"/>
              <a:cs typeface="Calibri"/>
            </a:endParaRP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en-US" sz="2400" dirty="0"/>
              <a:t>Implement a method that allows users to </a:t>
            </a:r>
            <a:r>
              <a:rPr lang="en-US" sz="2400" b="1" dirty="0"/>
              <a:t>find</a:t>
            </a:r>
            <a:r>
              <a:rPr lang="en-US" sz="2400" dirty="0"/>
              <a:t> the rating for a movie.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en-US" sz="2400" dirty="0"/>
              <a:t>Implement a method that allows users to </a:t>
            </a:r>
            <a:r>
              <a:rPr lang="en-US" sz="2400" b="1" dirty="0"/>
              <a:t>add</a:t>
            </a:r>
            <a:r>
              <a:rPr lang="en-US" sz="2400" dirty="0"/>
              <a:t> a rating for a movie.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en-US" sz="2400" dirty="0">
                <a:ea typeface="Calibri"/>
                <a:cs typeface="Calibri"/>
              </a:rPr>
              <a:t>Implement a method that allows users to </a:t>
            </a:r>
            <a:r>
              <a:rPr lang="en-US" sz="2400" b="1" dirty="0">
                <a:ea typeface="Calibri"/>
                <a:cs typeface="Calibri"/>
              </a:rPr>
              <a:t>print</a:t>
            </a:r>
            <a:r>
              <a:rPr lang="en-US" sz="2400" dirty="0">
                <a:ea typeface="Calibri"/>
                <a:cs typeface="Calibri"/>
              </a:rPr>
              <a:t> the movie rating data. </a:t>
            </a:r>
            <a:r>
              <a:rPr lang="en-US" sz="2400" dirty="0">
                <a:solidFill>
                  <a:srgbClr val="FF2F92"/>
                </a:solidFill>
                <a:ea typeface="Calibri"/>
                <a:cs typeface="Calibri"/>
              </a:rPr>
              <a:t>I was nice and did this for you 😇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en-US" sz="2400" dirty="0">
                <a:ea typeface="Calibri"/>
                <a:cs typeface="Calibri"/>
              </a:rPr>
              <a:t>Modify the above </a:t>
            </a:r>
            <a:r>
              <a:rPr lang="en-US" sz="2400" b="1" dirty="0">
                <a:ea typeface="Calibri"/>
                <a:cs typeface="Calibri"/>
              </a:rPr>
              <a:t>print</a:t>
            </a:r>
            <a:r>
              <a:rPr lang="en-US" sz="2400" dirty="0">
                <a:ea typeface="Calibri"/>
                <a:cs typeface="Calibri"/>
              </a:rPr>
              <a:t> to output to a file instead! </a:t>
            </a:r>
          </a:p>
        </p:txBody>
      </p:sp>
    </p:spTree>
    <p:extLst>
      <p:ext uri="{BB962C8B-B14F-4D97-AF65-F5344CB8AC3E}">
        <p14:creationId xmlns:p14="http://schemas.microsoft.com/office/powerpoint/2010/main" val="740992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0DB23C-11E3-56CA-F40E-BC27896A1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5A312-4CC9-0CCD-712A-EEFC7AC31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Lecture Outline (3/5)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429819-5838-D3F5-03B1-E79799B13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Announcements</a:t>
            </a:r>
          </a:p>
          <a:p>
            <a:pPr>
              <a:spcAft>
                <a:spcPts val="1200"/>
              </a:spcAft>
            </a:pPr>
            <a:r>
              <a:rPr lang="en-US" dirty="0"/>
              <a:t>Movie Ratings</a:t>
            </a:r>
          </a:p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accent5"/>
                </a:solidFill>
                <a:ea typeface="Calibri"/>
                <a:cs typeface="Calibri"/>
              </a:rPr>
              <a:t>Using </a:t>
            </a:r>
            <a:r>
              <a:rPr lang="en-US" b="1" dirty="0" err="1">
                <a:solidFill>
                  <a:schemeClr val="accent5"/>
                </a:solidFill>
                <a:latin typeface="Consolas"/>
              </a:rPr>
              <a:t>PrintStream</a:t>
            </a:r>
            <a:r>
              <a:rPr lang="en-US" b="1" dirty="0">
                <a:solidFill>
                  <a:schemeClr val="accent5"/>
                </a:solidFill>
                <a:ea typeface="Calibri"/>
                <a:cs typeface="Calibri"/>
              </a:rPr>
              <a:t> for File Output</a:t>
            </a:r>
            <a:endParaRPr lang="en-US" b="1" dirty="0">
              <a:solidFill>
                <a:schemeClr val="accent5"/>
              </a:solidFill>
            </a:endParaRPr>
          </a:p>
          <a:p>
            <a:pPr>
              <a:spcAft>
                <a:spcPts val="1200"/>
              </a:spcAft>
            </a:pPr>
            <a:r>
              <a:rPr lang="en-US" dirty="0" err="1"/>
              <a:t>ArrayList</a:t>
            </a:r>
            <a:r>
              <a:rPr lang="en-US" dirty="0"/>
              <a:t> Recap</a:t>
            </a:r>
            <a:endParaRPr lang="en-US" dirty="0">
              <a:ea typeface="Calibri"/>
              <a:cs typeface="Calibri"/>
            </a:endParaRPr>
          </a:p>
          <a:p>
            <a:pPr>
              <a:spcAft>
                <a:spcPts val="1200"/>
              </a:spcAft>
            </a:pPr>
            <a:r>
              <a:rPr lang="en-US" dirty="0" err="1"/>
              <a:t>ArrayList</a:t>
            </a:r>
            <a:r>
              <a:rPr lang="en-US" dirty="0"/>
              <a:t> Examples</a:t>
            </a:r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C409FDC7-2870-28E7-4BC7-9D9724D24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6532245" y="2788566"/>
            <a:ext cx="444843" cy="308919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49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b="1">
                <a:solidFill>
                  <a:srgbClr val="008080"/>
                </a:solidFill>
              </a:rPr>
              <a:t>(PCM) </a:t>
            </a:r>
            <a:r>
              <a:rPr lang="en-US" b="1" err="1">
                <a:solidFill>
                  <a:schemeClr val="tx1"/>
                </a:solidFill>
                <a:latin typeface="Consolas" panose="020B0609020204030204" pitchFamily="49" charset="0"/>
              </a:rPr>
              <a:t>PrintStreams</a:t>
            </a:r>
            <a:r>
              <a:rPr lang="en-US" b="1">
                <a:solidFill>
                  <a:schemeClr val="tx1"/>
                </a:solidFill>
              </a:rPr>
              <a:t> for output</a:t>
            </a:r>
            <a:endParaRPr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5B8F078-CB64-497A-838B-AB9FB1173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3900" y="1372753"/>
            <a:ext cx="2716884" cy="1183835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1800" err="1">
                <a:latin typeface="Consolas" panose="020B0609020204030204" pitchFamily="49" charset="0"/>
              </a:rPr>
              <a:t>PrintStream</a:t>
            </a:r>
            <a:r>
              <a:rPr lang="en-US" sz="1800"/>
              <a:t> is defined in the </a:t>
            </a:r>
            <a:r>
              <a:rPr lang="en-US" sz="1800">
                <a:latin typeface="Consolas" panose="020B0609020204030204" pitchFamily="49" charset="0"/>
              </a:rPr>
              <a:t>java.io</a:t>
            </a:r>
            <a:r>
              <a:rPr lang="en-US" sz="1800"/>
              <a:t> package </a:t>
            </a:r>
          </a:p>
          <a:p>
            <a:pPr marL="114300" indent="0">
              <a:buNone/>
            </a:pPr>
            <a:r>
              <a:rPr lang="en-US" sz="1800">
                <a:solidFill>
                  <a:srgbClr val="0066FF"/>
                </a:solidFill>
                <a:latin typeface="Consolas" panose="020B0609020204030204" pitchFamily="49" charset="0"/>
              </a:rPr>
              <a:t>import java.io.*;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12CB29-3239-4F89-B965-82A884306890}"/>
              </a:ext>
            </a:extLst>
          </p:cNvPr>
          <p:cNvSpPr txBox="1"/>
          <p:nvPr/>
        </p:nvSpPr>
        <p:spPr>
          <a:xfrm>
            <a:off x="4299111" y="1761935"/>
            <a:ext cx="71689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267F99"/>
                </a:solidFill>
                <a:latin typeface="Consolas" panose="020B0609020204030204" pitchFamily="49" charset="0"/>
              </a:rPr>
              <a:t>File</a:t>
            </a:r>
            <a:r>
              <a:rPr lang="en-US" sz="2000">
                <a:latin typeface="Consolas" panose="020B0609020204030204" pitchFamily="49" charset="0"/>
              </a:rPr>
              <a:t> </a:t>
            </a:r>
            <a:r>
              <a:rPr lang="en-US" sz="2000" err="1">
                <a:solidFill>
                  <a:srgbClr val="001080"/>
                </a:solidFill>
                <a:latin typeface="Consolas" panose="020B0609020204030204" pitchFamily="49" charset="0"/>
              </a:rPr>
              <a:t>outputFile</a:t>
            </a:r>
            <a:r>
              <a:rPr lang="en-US" sz="2000">
                <a:latin typeface="Consolas" panose="020B0609020204030204" pitchFamily="49" charset="0"/>
              </a:rPr>
              <a:t> = </a:t>
            </a:r>
            <a:r>
              <a:rPr lang="en-US" sz="2000">
                <a:solidFill>
                  <a:srgbClr val="AF00DB"/>
                </a:solidFill>
                <a:latin typeface="Consolas" panose="020B0609020204030204" pitchFamily="49" charset="0"/>
              </a:rPr>
              <a:t>new</a:t>
            </a:r>
            <a:r>
              <a:rPr lang="en-US" sz="2000">
                <a:latin typeface="Consolas" panose="020B0609020204030204" pitchFamily="49" charset="0"/>
              </a:rPr>
              <a:t> </a:t>
            </a:r>
            <a:r>
              <a:rPr lang="en-US" sz="2000">
                <a:solidFill>
                  <a:srgbClr val="795E26"/>
                </a:solidFill>
                <a:latin typeface="Consolas" panose="020B0609020204030204" pitchFamily="49" charset="0"/>
              </a:rPr>
              <a:t>File</a:t>
            </a:r>
            <a:r>
              <a:rPr lang="en-US" sz="2000">
                <a:latin typeface="Consolas" panose="020B0609020204030204" pitchFamily="49" charset="0"/>
              </a:rPr>
              <a:t>(</a:t>
            </a:r>
            <a:r>
              <a:rPr lang="en-US" sz="2000">
                <a:solidFill>
                  <a:srgbClr val="067D17"/>
                </a:solidFill>
                <a:latin typeface="Consolas" panose="020B0609020204030204" pitchFamily="49" charset="0"/>
                <a:ea typeface="Menlo" panose="020B0609030804020204" pitchFamily="49" charset="0"/>
                <a:cs typeface="Menlo" panose="020B0609030804020204" pitchFamily="49" charset="0"/>
              </a:rPr>
              <a:t>"out.txt"</a:t>
            </a:r>
            <a:r>
              <a:rPr lang="en-US" sz="2000">
                <a:latin typeface="Consolas" panose="020B0609020204030204" pitchFamily="49" charset="0"/>
              </a:rPr>
              <a:t>);</a:t>
            </a:r>
          </a:p>
          <a:p>
            <a:r>
              <a:rPr lang="en-US" sz="2000" err="1">
                <a:solidFill>
                  <a:srgbClr val="267F99"/>
                </a:solidFill>
                <a:latin typeface="Consolas" panose="020B0609020204030204" pitchFamily="49" charset="0"/>
              </a:rPr>
              <a:t>PrintStream</a:t>
            </a:r>
            <a:r>
              <a:rPr lang="en-US" sz="2000">
                <a:latin typeface="Consolas" panose="020B0609020204030204" pitchFamily="49" charset="0"/>
              </a:rPr>
              <a:t> </a:t>
            </a:r>
            <a:r>
              <a:rPr lang="en-US" sz="2000">
                <a:solidFill>
                  <a:srgbClr val="001080"/>
                </a:solidFill>
                <a:latin typeface="Consolas" panose="020B0609020204030204" pitchFamily="49" charset="0"/>
              </a:rPr>
              <a:t>output</a:t>
            </a:r>
            <a:r>
              <a:rPr lang="en-US" sz="2000">
                <a:latin typeface="Consolas" panose="020B0609020204030204" pitchFamily="49" charset="0"/>
              </a:rPr>
              <a:t> = </a:t>
            </a:r>
            <a:r>
              <a:rPr lang="en-US" sz="2000">
                <a:solidFill>
                  <a:srgbClr val="AF00DB"/>
                </a:solidFill>
                <a:latin typeface="Consolas" panose="020B0609020204030204" pitchFamily="49" charset="0"/>
              </a:rPr>
              <a:t>new</a:t>
            </a:r>
            <a:r>
              <a:rPr lang="en-US" sz="2000">
                <a:latin typeface="Consolas" panose="020B0609020204030204" pitchFamily="49" charset="0"/>
              </a:rPr>
              <a:t> </a:t>
            </a:r>
            <a:r>
              <a:rPr lang="en-US" sz="2000" err="1">
                <a:solidFill>
                  <a:srgbClr val="795E26"/>
                </a:solidFill>
                <a:latin typeface="Consolas" panose="020B0609020204030204" pitchFamily="49" charset="0"/>
              </a:rPr>
              <a:t>PrintStream</a:t>
            </a:r>
            <a:r>
              <a:rPr lang="en-US" sz="2000">
                <a:latin typeface="Consolas" panose="020B0609020204030204" pitchFamily="49" charset="0"/>
              </a:rPr>
              <a:t>(</a:t>
            </a:r>
            <a:r>
              <a:rPr lang="en-US" sz="2000" err="1">
                <a:solidFill>
                  <a:srgbClr val="001080"/>
                </a:solidFill>
                <a:latin typeface="Consolas" panose="020B0609020204030204" pitchFamily="49" charset="0"/>
              </a:rPr>
              <a:t>outputFile</a:t>
            </a:r>
            <a:r>
              <a:rPr lang="en-US" sz="2000">
                <a:latin typeface="Consolas" panose="020B0609020204030204" pitchFamily="49" charset="0"/>
              </a:rPr>
              <a:t>);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4F4F1FD-E92B-4504-95F9-16149A4F6EEB}"/>
              </a:ext>
            </a:extLst>
          </p:cNvPr>
          <p:cNvGraphicFramePr>
            <a:graphicFrameLocks noGrp="1"/>
          </p:cNvGraphicFramePr>
          <p:nvPr/>
        </p:nvGraphicFramePr>
        <p:xfrm>
          <a:off x="490204" y="2667684"/>
          <a:ext cx="11211592" cy="1952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1029">
                  <a:extLst>
                    <a:ext uri="{9D8B030D-6E8A-4147-A177-3AD203B41FA5}">
                      <a16:colId xmlns:a16="http://schemas.microsoft.com/office/drawing/2014/main" val="3917706969"/>
                    </a:ext>
                  </a:extLst>
                </a:gridCol>
                <a:gridCol w="6640563">
                  <a:extLst>
                    <a:ext uri="{9D8B030D-6E8A-4147-A177-3AD203B41FA5}">
                      <a16:colId xmlns:a16="http://schemas.microsoft.com/office/drawing/2014/main" val="1121208282"/>
                    </a:ext>
                  </a:extLst>
                </a:gridCol>
              </a:tblGrid>
              <a:tr h="708955">
                <a:tc>
                  <a:txBody>
                    <a:bodyPr/>
                    <a:lstStyle/>
                    <a:p>
                      <a:pPr algn="ctr"/>
                      <a:r>
                        <a:rPr lang="en-US" sz="2400" b="1" err="1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PrintStream</a:t>
                      </a:r>
                      <a:r>
                        <a:rPr lang="en-US" sz="24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050094"/>
                  </a:ext>
                </a:extLst>
              </a:tr>
              <a:tr h="542142">
                <a:tc>
                  <a:txBody>
                    <a:bodyPr/>
                    <a:lstStyle/>
                    <a:p>
                      <a:r>
                        <a:rPr lang="en-US" sz="200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print(…)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Prints the given value to the set output location.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7260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000" err="1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println</a:t>
                      </a:r>
                      <a:r>
                        <a:rPr lang="en-US" sz="2000">
                          <a:latin typeface="Consolas" panose="020B0609020204030204" pitchFamily="49" charset="0"/>
                          <a:cs typeface="Calibri" panose="020F0502020204030204" pitchFamily="34" charset="0"/>
                        </a:rPr>
                        <a:t>(…)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Prints the given value to the set output location, and then terminates the line.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63204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E4F0646-991B-491B-B66B-1E63D3577A59}"/>
              </a:ext>
            </a:extLst>
          </p:cNvPr>
          <p:cNvSpPr txBox="1"/>
          <p:nvPr/>
        </p:nvSpPr>
        <p:spPr>
          <a:xfrm>
            <a:off x="490204" y="5015547"/>
            <a:ext cx="11211592" cy="147732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err="1">
                <a:solidFill>
                  <a:srgbClr val="001080"/>
                </a:solidFill>
                <a:latin typeface="Consolas" panose="020B0609020204030204" pitchFamily="49" charset="0"/>
              </a:rPr>
              <a:t>System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err="1">
                <a:solidFill>
                  <a:srgbClr val="001080"/>
                </a:solidFill>
                <a:latin typeface="Consolas" panose="020B0609020204030204" pitchFamily="49" charset="0"/>
              </a:rPr>
              <a:t>out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err="1">
                <a:solidFill>
                  <a:srgbClr val="795E26"/>
                </a:solidFill>
                <a:latin typeface="Consolas" panose="020B0609020204030204" pitchFamily="49" charset="0"/>
              </a:rPr>
              <a:t>print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</a:t>
            </a:r>
            <a:r>
              <a:rPr lang="en-US">
                <a:solidFill>
                  <a:srgbClr val="067D17"/>
                </a:solidFill>
                <a:effectLst/>
                <a:latin typeface="Consolas" panose="020B0609020204030204" pitchFamily="49" charset="0"/>
                <a:ea typeface="Menlo" panose="020B0609030804020204" pitchFamily="49" charset="0"/>
                <a:cs typeface="Menlo" panose="020B0609030804020204" pitchFamily="49" charset="0"/>
              </a:rPr>
              <a:t>"Hello, world! "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  <a:ea typeface="Menlo" panose="020B0609030804020204" pitchFamily="49" charset="0"/>
                <a:cs typeface="Menlo" panose="020B0609030804020204" pitchFamily="49" charset="0"/>
              </a:rPr>
              <a:t>);</a:t>
            </a:r>
          </a:p>
          <a:p>
            <a:r>
              <a:rPr lang="en-US" err="1">
                <a:solidFill>
                  <a:srgbClr val="001080"/>
                </a:solidFill>
                <a:latin typeface="Consolas" panose="020B0609020204030204" pitchFamily="49" charset="0"/>
              </a:rPr>
              <a:t>System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err="1">
                <a:solidFill>
                  <a:srgbClr val="001080"/>
                </a:solidFill>
                <a:latin typeface="Consolas" panose="020B0609020204030204" pitchFamily="49" charset="0"/>
              </a:rPr>
              <a:t>out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err="1">
                <a:solidFill>
                  <a:srgbClr val="795E26"/>
                </a:solidFill>
                <a:latin typeface="Consolas" panose="020B0609020204030204" pitchFamily="49" charset="0"/>
              </a:rPr>
              <a:t>println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</a:t>
            </a:r>
            <a:r>
              <a:rPr lang="en-US">
                <a:solidFill>
                  <a:srgbClr val="067D17"/>
                </a:solidFill>
                <a:effectLst/>
                <a:latin typeface="Consolas" panose="020B0609020204030204" pitchFamily="49" charset="0"/>
                <a:ea typeface="Menlo" panose="020B0609030804020204" pitchFamily="49" charset="0"/>
                <a:cs typeface="Menlo" panose="020B0609030804020204" pitchFamily="49" charset="0"/>
              </a:rPr>
              <a:t>"#1 Bee Movie fan!"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  <a:ea typeface="Menlo" panose="020B0609030804020204" pitchFamily="49" charset="0"/>
                <a:cs typeface="Menlo" panose="020B0609030804020204" pitchFamily="49" charset="0"/>
              </a:rPr>
              <a:t>);</a:t>
            </a:r>
            <a:endParaRPr lang="en-US" sz="1800">
              <a:solidFill>
                <a:srgbClr val="267F99"/>
              </a:solidFill>
              <a:latin typeface="Consolas" panose="020B0609020204030204" pitchFamily="49" charset="0"/>
            </a:endParaRPr>
          </a:p>
          <a:p>
            <a:endParaRPr lang="en-US" sz="1800">
              <a:solidFill>
                <a:srgbClr val="267F99"/>
              </a:solidFill>
              <a:latin typeface="Consolas" panose="020B0609020204030204" pitchFamily="49" charset="0"/>
            </a:endParaRPr>
          </a:p>
          <a:p>
            <a:endParaRPr lang="en-US" sz="1800">
              <a:solidFill>
                <a:srgbClr val="001080"/>
              </a:solidFill>
              <a:latin typeface="Consolas" panose="020B0609020204030204" pitchFamily="49" charset="0"/>
            </a:endParaRPr>
          </a:p>
          <a:p>
            <a:endParaRPr lang="en-US" sz="1800">
              <a:solidFill>
                <a:srgbClr val="001080"/>
              </a:solidFill>
              <a:latin typeface="Consolas" panose="020B0609020204030204" pitchFamily="49" charset="0"/>
            </a:endParaRPr>
          </a:p>
          <a:p>
            <a:r>
              <a:rPr lang="en-US" sz="1800" err="1">
                <a:solidFill>
                  <a:srgbClr val="001080"/>
                </a:solidFill>
                <a:latin typeface="Consolas" panose="020B0609020204030204" pitchFamily="49" charset="0"/>
              </a:rPr>
              <a:t>output</a:t>
            </a:r>
            <a:r>
              <a:rPr lang="en-US" err="1">
                <a:latin typeface="Consolas" panose="020B0609020204030204" pitchFamily="49" charset="0"/>
              </a:rPr>
              <a:t>.</a:t>
            </a:r>
            <a:r>
              <a:rPr lang="en-US" err="1">
                <a:solidFill>
                  <a:srgbClr val="795E26"/>
                </a:solidFill>
                <a:latin typeface="Consolas" panose="020B0609020204030204" pitchFamily="49" charset="0"/>
              </a:rPr>
              <a:t>print</a:t>
            </a:r>
            <a:r>
              <a:rPr lang="en-US">
                <a:latin typeface="Consolas" panose="020B0609020204030204" pitchFamily="49" charset="0"/>
              </a:rPr>
              <a:t>(</a:t>
            </a:r>
            <a:r>
              <a:rPr lang="en-US">
                <a:solidFill>
                  <a:srgbClr val="067D17"/>
                </a:solidFill>
                <a:effectLst/>
                <a:latin typeface="Consolas" panose="020B0609020204030204" pitchFamily="49" charset="0"/>
                <a:ea typeface="Menlo" panose="020B0609030804020204" pitchFamily="49" charset="0"/>
                <a:cs typeface="Menlo" panose="020B0609030804020204" pitchFamily="49" charset="0"/>
              </a:rPr>
              <a:t>"Hello, world! "</a:t>
            </a:r>
            <a:r>
              <a:rPr lang="en-US">
                <a:latin typeface="Consolas" panose="020B0609020204030204" pitchFamily="49" charset="0"/>
              </a:rPr>
              <a:t>);</a:t>
            </a:r>
          </a:p>
          <a:p>
            <a:r>
              <a:rPr lang="en-US" err="1">
                <a:solidFill>
                  <a:srgbClr val="001080"/>
                </a:solidFill>
                <a:latin typeface="Consolas" panose="020B0609020204030204" pitchFamily="49" charset="0"/>
              </a:rPr>
              <a:t>output</a:t>
            </a:r>
            <a:r>
              <a:rPr lang="en-US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err="1">
                <a:solidFill>
                  <a:srgbClr val="795E26"/>
                </a:solidFill>
                <a:latin typeface="Consolas" panose="020B0609020204030204" pitchFamily="49" charset="0"/>
              </a:rPr>
              <a:t>println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</a:t>
            </a:r>
            <a:r>
              <a:rPr lang="en-US">
                <a:solidFill>
                  <a:srgbClr val="067D17"/>
                </a:solidFill>
                <a:effectLst/>
                <a:latin typeface="Consolas" panose="020B0609020204030204" pitchFamily="49" charset="0"/>
                <a:ea typeface="Menlo" panose="020B0609030804020204" pitchFamily="49" charset="0"/>
                <a:cs typeface="Menlo" panose="020B0609030804020204" pitchFamily="49" charset="0"/>
              </a:rPr>
              <a:t>"#1 Bee </a:t>
            </a:r>
            <a:r>
              <a:rPr lang="en-US">
                <a:solidFill>
                  <a:srgbClr val="067D17"/>
                </a:solidFill>
                <a:latin typeface="Consolas" panose="020B060902020403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Mo</a:t>
            </a:r>
            <a:r>
              <a:rPr lang="en-US">
                <a:solidFill>
                  <a:srgbClr val="067D17"/>
                </a:solidFill>
                <a:effectLst/>
                <a:latin typeface="Consolas" panose="020B060902020403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vie fan!"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  <a:ea typeface="Menlo" panose="020B0609030804020204" pitchFamily="49" charset="0"/>
                <a:cs typeface="Menlo" panose="020B0609030804020204" pitchFamily="49" charset="0"/>
              </a:rPr>
              <a:t>);</a:t>
            </a:r>
          </a:p>
          <a:p>
            <a:endParaRPr lang="en-US" sz="1800"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3F11E7-3814-42B8-9640-9B2D0E4DA813}"/>
              </a:ext>
            </a:extLst>
          </p:cNvPr>
          <p:cNvSpPr txBox="1"/>
          <p:nvPr/>
        </p:nvSpPr>
        <p:spPr>
          <a:xfrm>
            <a:off x="3183924" y="5927695"/>
            <a:ext cx="5824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latin typeface="Consolas" panose="020B0609020204030204" pitchFamily="49" charset="0"/>
              </a:rPr>
              <a:t>Hello, world! #1 Bee Movie fan!</a:t>
            </a:r>
          </a:p>
        </p:txBody>
      </p:sp>
    </p:spTree>
    <p:extLst>
      <p:ext uri="{BB962C8B-B14F-4D97-AF65-F5344CB8AC3E}">
        <p14:creationId xmlns:p14="http://schemas.microsoft.com/office/powerpoint/2010/main" val="211394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theme/theme1.xml><?xml version="1.0" encoding="utf-8"?>
<a:theme xmlns:a="http://schemas.openxmlformats.org/drawingml/2006/main" name="CSE 373 Summer 2020">
  <a:themeElements>
    <a:clrScheme name="CSE 373 20su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E235D"/>
      </a:accent1>
      <a:accent2>
        <a:srgbClr val="E83C60"/>
      </a:accent2>
      <a:accent3>
        <a:srgbClr val="2699A9"/>
      </a:accent3>
      <a:accent4>
        <a:srgbClr val="FFC000"/>
      </a:accent4>
      <a:accent5>
        <a:srgbClr val="EE8A64"/>
      </a:accent5>
      <a:accent6>
        <a:srgbClr val="09A98A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157</TotalTime>
  <Words>3392</Words>
  <Application>Microsoft Macintosh PowerPoint</Application>
  <PresentationFormat>Widescreen</PresentationFormat>
  <Paragraphs>412</Paragraphs>
  <Slides>33</Slides>
  <Notes>2</Notes>
  <HiddenSlides>4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Calibri</vt:lpstr>
      <vt:lpstr>Consolas</vt:lpstr>
      <vt:lpstr>Montserrat</vt:lpstr>
      <vt:lpstr>Montserrat ExtraBold</vt:lpstr>
      <vt:lpstr>Montserrat SemiBold</vt:lpstr>
      <vt:lpstr>System Font Regular</vt:lpstr>
      <vt:lpstr>CSE 373 Summer 2020</vt:lpstr>
      <vt:lpstr>ArrayList</vt:lpstr>
      <vt:lpstr>Lecture Outline (1/5)</vt:lpstr>
      <vt:lpstr>Announcements</vt:lpstr>
      <vt:lpstr>Lecture Outline (2/5)</vt:lpstr>
      <vt:lpstr>Movie Ratings (1/2)</vt:lpstr>
      <vt:lpstr>Movie Ratings (2/2)</vt:lpstr>
      <vt:lpstr>Movie Ratings: Development Strategy</vt:lpstr>
      <vt:lpstr>Lecture Outline (3/5)</vt:lpstr>
      <vt:lpstr>(PCM) PrintStreams for output</vt:lpstr>
      <vt:lpstr>Movie Ratings</vt:lpstr>
      <vt:lpstr>Movie Ratings</vt:lpstr>
      <vt:lpstr>Lecture Outline (4/5)</vt:lpstr>
      <vt:lpstr>ArrayList (1/4)</vt:lpstr>
      <vt:lpstr>ArrayList (2/4)</vt:lpstr>
      <vt:lpstr>ArrayList (3/4)</vt:lpstr>
      <vt:lpstr>ArrayList (4/4)</vt:lpstr>
      <vt:lpstr>ArrayList Methods</vt:lpstr>
      <vt:lpstr>ArrayList Methods Usage (1/2)</vt:lpstr>
      <vt:lpstr>ArrayList Methods Usage (2/2)</vt:lpstr>
      <vt:lpstr>Lecture Outline (5/5)</vt:lpstr>
      <vt:lpstr>What is the best “plain English” description of this method? </vt:lpstr>
      <vt:lpstr>What is the best “plain English” description of this method? </vt:lpstr>
      <vt:lpstr>loadFromFile</vt:lpstr>
      <vt:lpstr>moveRight</vt:lpstr>
      <vt:lpstr>What ArrayList methods (and in what order) could we use to implement the moveRight method?</vt:lpstr>
      <vt:lpstr>What ArrayList methods (and in what order) could we use to implement the moveRight method?</vt:lpstr>
      <vt:lpstr>moveRight</vt:lpstr>
      <vt:lpstr>Edge Cases! (And Testing)</vt:lpstr>
      <vt:lpstr>compareToList</vt:lpstr>
      <vt:lpstr>Spend 1 min on your own thinking about how you would implement this method! (focus on pseudocode)</vt:lpstr>
      <vt:lpstr>Spend 2 min discussing about how you would implement this method with a neighbor! (focus on pseudocode)</vt:lpstr>
      <vt:lpstr>ArrayList Methods</vt:lpstr>
      <vt:lpstr>topN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S Johnston</dc:creator>
  <cp:lastModifiedBy>Elba G.</cp:lastModifiedBy>
  <cp:revision>16</cp:revision>
  <cp:lastPrinted>2022-09-27T21:33:44Z</cp:lastPrinted>
  <dcterms:created xsi:type="dcterms:W3CDTF">2020-06-13T06:27:42Z</dcterms:created>
  <dcterms:modified xsi:type="dcterms:W3CDTF">2026-04-15T19:23:53Z</dcterms:modified>
</cp:coreProperties>
</file>